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7" r:id="rId4"/>
    <p:sldMasterId id="2147483648" r:id="rId5"/>
  </p:sldMasterIdLst>
  <p:notesMasterIdLst>
    <p:notesMasterId r:id="rId40"/>
  </p:notesMasterIdLst>
  <p:sldIdLst>
    <p:sldId id="268" r:id="rId6"/>
    <p:sldId id="259" r:id="rId7"/>
    <p:sldId id="281" r:id="rId8"/>
    <p:sldId id="289" r:id="rId9"/>
    <p:sldId id="287" r:id="rId10"/>
    <p:sldId id="272" r:id="rId11"/>
    <p:sldId id="288" r:id="rId12"/>
    <p:sldId id="291" r:id="rId13"/>
    <p:sldId id="271" r:id="rId14"/>
    <p:sldId id="292" r:id="rId15"/>
    <p:sldId id="290" r:id="rId16"/>
    <p:sldId id="260" r:id="rId17"/>
    <p:sldId id="273" r:id="rId18"/>
    <p:sldId id="274" r:id="rId19"/>
    <p:sldId id="270" r:id="rId20"/>
    <p:sldId id="261" r:id="rId21"/>
    <p:sldId id="280" r:id="rId22"/>
    <p:sldId id="286" r:id="rId23"/>
    <p:sldId id="282" r:id="rId24"/>
    <p:sldId id="269" r:id="rId25"/>
    <p:sldId id="283" r:id="rId26"/>
    <p:sldId id="264" r:id="rId27"/>
    <p:sldId id="262" r:id="rId28"/>
    <p:sldId id="265" r:id="rId29"/>
    <p:sldId id="266" r:id="rId30"/>
    <p:sldId id="263" r:id="rId31"/>
    <p:sldId id="267" r:id="rId32"/>
    <p:sldId id="284" r:id="rId33"/>
    <p:sldId id="275" r:id="rId34"/>
    <p:sldId id="277" r:id="rId35"/>
    <p:sldId id="276" r:id="rId36"/>
    <p:sldId id="278" r:id="rId37"/>
    <p:sldId id="279" r:id="rId38"/>
    <p:sldId id="285"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16" userDrawn="1">
          <p15:clr>
            <a:srgbClr val="A4A3A4"/>
          </p15:clr>
        </p15:guide>
        <p15:guide id="2"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9252D8-6CA0-4D2B-B897-C0D8160958F7}" v="292" dt="2024-08-21T15:18:09.5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72" autoAdjust="0"/>
    <p:restoredTop sz="94660"/>
  </p:normalViewPr>
  <p:slideViewPr>
    <p:cSldViewPr snapToGrid="0">
      <p:cViewPr varScale="1">
        <p:scale>
          <a:sx n="78" d="100"/>
          <a:sy n="78" d="100"/>
        </p:scale>
        <p:origin x="878" y="62"/>
      </p:cViewPr>
      <p:guideLst>
        <p:guide pos="3816"/>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 Kropp" userId="7dd33a93-10d6-4ee5-a655-bc255c8dee02" providerId="ADAL" clId="{A89252D8-6CA0-4D2B-B897-C0D8160958F7}"/>
    <pc:docChg chg="undo custSel addSld delSld modSld sldOrd">
      <pc:chgData name="Steve Kropp" userId="7dd33a93-10d6-4ee5-a655-bc255c8dee02" providerId="ADAL" clId="{A89252D8-6CA0-4D2B-B897-C0D8160958F7}" dt="2024-08-21T18:38:08.531" v="682"/>
      <pc:docMkLst>
        <pc:docMk/>
      </pc:docMkLst>
      <pc:sldChg chg="modSp mod">
        <pc:chgData name="Steve Kropp" userId="7dd33a93-10d6-4ee5-a655-bc255c8dee02" providerId="ADAL" clId="{A89252D8-6CA0-4D2B-B897-C0D8160958F7}" dt="2024-08-21T18:36:33.714" v="675" actId="20577"/>
        <pc:sldMkLst>
          <pc:docMk/>
          <pc:sldMk cId="3881191492" sldId="259"/>
        </pc:sldMkLst>
        <pc:spChg chg="mod">
          <ac:chgData name="Steve Kropp" userId="7dd33a93-10d6-4ee5-a655-bc255c8dee02" providerId="ADAL" clId="{A89252D8-6CA0-4D2B-B897-C0D8160958F7}" dt="2024-08-21T18:36:33.714" v="675" actId="20577"/>
          <ac:spMkLst>
            <pc:docMk/>
            <pc:sldMk cId="3881191492" sldId="259"/>
            <ac:spMk id="2" creationId="{7F5E0FF4-8274-18E4-D7AA-F4F252239CFE}"/>
          </ac:spMkLst>
        </pc:spChg>
        <pc:spChg chg="mod">
          <ac:chgData name="Steve Kropp" userId="7dd33a93-10d6-4ee5-a655-bc255c8dee02" providerId="ADAL" clId="{A89252D8-6CA0-4D2B-B897-C0D8160958F7}" dt="2024-08-21T15:08:26.397" v="418" actId="20577"/>
          <ac:spMkLst>
            <pc:docMk/>
            <pc:sldMk cId="3881191492" sldId="259"/>
            <ac:spMk id="3" creationId="{023364DF-8296-DD59-4981-9447EF8700B5}"/>
          </ac:spMkLst>
        </pc:spChg>
      </pc:sldChg>
      <pc:sldChg chg="ord">
        <pc:chgData name="Steve Kropp" userId="7dd33a93-10d6-4ee5-a655-bc255c8dee02" providerId="ADAL" clId="{A89252D8-6CA0-4D2B-B897-C0D8160958F7}" dt="2024-08-21T15:29:24.180" v="634"/>
        <pc:sldMkLst>
          <pc:docMk/>
          <pc:sldMk cId="2615776017" sldId="260"/>
        </pc:sldMkLst>
      </pc:sldChg>
      <pc:sldChg chg="ord">
        <pc:chgData name="Steve Kropp" userId="7dd33a93-10d6-4ee5-a655-bc255c8dee02" providerId="ADAL" clId="{A89252D8-6CA0-4D2B-B897-C0D8160958F7}" dt="2024-08-21T15:29:35.670" v="642"/>
        <pc:sldMkLst>
          <pc:docMk/>
          <pc:sldMk cId="520907450" sldId="261"/>
        </pc:sldMkLst>
      </pc:sldChg>
      <pc:sldChg chg="ord">
        <pc:chgData name="Steve Kropp" userId="7dd33a93-10d6-4ee5-a655-bc255c8dee02" providerId="ADAL" clId="{A89252D8-6CA0-4D2B-B897-C0D8160958F7}" dt="2024-08-21T14:19:03.212" v="196"/>
        <pc:sldMkLst>
          <pc:docMk/>
          <pc:sldMk cId="273538764" sldId="269"/>
        </pc:sldMkLst>
      </pc:sldChg>
      <pc:sldChg chg="ord">
        <pc:chgData name="Steve Kropp" userId="7dd33a93-10d6-4ee5-a655-bc255c8dee02" providerId="ADAL" clId="{A89252D8-6CA0-4D2B-B897-C0D8160958F7}" dt="2024-08-21T15:29:33.474" v="640"/>
        <pc:sldMkLst>
          <pc:docMk/>
          <pc:sldMk cId="1359833390" sldId="270"/>
        </pc:sldMkLst>
      </pc:sldChg>
      <pc:sldChg chg="ord">
        <pc:chgData name="Steve Kropp" userId="7dd33a93-10d6-4ee5-a655-bc255c8dee02" providerId="ADAL" clId="{A89252D8-6CA0-4D2B-B897-C0D8160958F7}" dt="2024-08-21T18:38:08.531" v="682"/>
        <pc:sldMkLst>
          <pc:docMk/>
          <pc:sldMk cId="3789925769" sldId="271"/>
        </pc:sldMkLst>
      </pc:sldChg>
      <pc:sldChg chg="ord">
        <pc:chgData name="Steve Kropp" userId="7dd33a93-10d6-4ee5-a655-bc255c8dee02" providerId="ADAL" clId="{A89252D8-6CA0-4D2B-B897-C0D8160958F7}" dt="2024-08-21T18:38:04.408" v="680"/>
        <pc:sldMkLst>
          <pc:docMk/>
          <pc:sldMk cId="2941285729" sldId="272"/>
        </pc:sldMkLst>
      </pc:sldChg>
      <pc:sldChg chg="ord">
        <pc:chgData name="Steve Kropp" userId="7dd33a93-10d6-4ee5-a655-bc255c8dee02" providerId="ADAL" clId="{A89252D8-6CA0-4D2B-B897-C0D8160958F7}" dt="2024-08-21T15:29:28.560" v="636"/>
        <pc:sldMkLst>
          <pc:docMk/>
          <pc:sldMk cId="3751850564" sldId="273"/>
        </pc:sldMkLst>
      </pc:sldChg>
      <pc:sldChg chg="ord">
        <pc:chgData name="Steve Kropp" userId="7dd33a93-10d6-4ee5-a655-bc255c8dee02" providerId="ADAL" clId="{A89252D8-6CA0-4D2B-B897-C0D8160958F7}" dt="2024-08-21T15:29:30.377" v="638"/>
        <pc:sldMkLst>
          <pc:docMk/>
          <pc:sldMk cId="4160207590" sldId="274"/>
        </pc:sldMkLst>
      </pc:sldChg>
      <pc:sldChg chg="modSp mod">
        <pc:chgData name="Steve Kropp" userId="7dd33a93-10d6-4ee5-a655-bc255c8dee02" providerId="ADAL" clId="{A89252D8-6CA0-4D2B-B897-C0D8160958F7}" dt="2024-08-21T15:01:09.198" v="368"/>
        <pc:sldMkLst>
          <pc:docMk/>
          <pc:sldMk cId="748764067" sldId="275"/>
        </pc:sldMkLst>
        <pc:spChg chg="mod">
          <ac:chgData name="Steve Kropp" userId="7dd33a93-10d6-4ee5-a655-bc255c8dee02" providerId="ADAL" clId="{A89252D8-6CA0-4D2B-B897-C0D8160958F7}" dt="2024-08-21T15:01:09.198" v="368"/>
          <ac:spMkLst>
            <pc:docMk/>
            <pc:sldMk cId="748764067" sldId="275"/>
            <ac:spMk id="2" creationId="{EC7F5C89-B757-1100-35C4-6798CD1DDB08}"/>
          </ac:spMkLst>
        </pc:spChg>
      </pc:sldChg>
      <pc:sldChg chg="modSp mod">
        <pc:chgData name="Steve Kropp" userId="7dd33a93-10d6-4ee5-a655-bc255c8dee02" providerId="ADAL" clId="{A89252D8-6CA0-4D2B-B897-C0D8160958F7}" dt="2024-08-21T15:01:47.800" v="373" actId="20577"/>
        <pc:sldMkLst>
          <pc:docMk/>
          <pc:sldMk cId="3328902686" sldId="276"/>
        </pc:sldMkLst>
        <pc:spChg chg="mod">
          <ac:chgData name="Steve Kropp" userId="7dd33a93-10d6-4ee5-a655-bc255c8dee02" providerId="ADAL" clId="{A89252D8-6CA0-4D2B-B897-C0D8160958F7}" dt="2024-08-21T15:01:47.800" v="373" actId="20577"/>
          <ac:spMkLst>
            <pc:docMk/>
            <pc:sldMk cId="3328902686" sldId="276"/>
            <ac:spMk id="2" creationId="{EB8AB7C6-D347-A778-4269-62FCC57D8ADC}"/>
          </ac:spMkLst>
        </pc:spChg>
      </pc:sldChg>
      <pc:sldChg chg="modSp mod">
        <pc:chgData name="Steve Kropp" userId="7dd33a93-10d6-4ee5-a655-bc255c8dee02" providerId="ADAL" clId="{A89252D8-6CA0-4D2B-B897-C0D8160958F7}" dt="2024-08-21T15:00:22.264" v="364" actId="255"/>
        <pc:sldMkLst>
          <pc:docMk/>
          <pc:sldMk cId="2081191818" sldId="277"/>
        </pc:sldMkLst>
        <pc:spChg chg="mod">
          <ac:chgData name="Steve Kropp" userId="7dd33a93-10d6-4ee5-a655-bc255c8dee02" providerId="ADAL" clId="{A89252D8-6CA0-4D2B-B897-C0D8160958F7}" dt="2024-08-21T15:00:22.264" v="364" actId="255"/>
          <ac:spMkLst>
            <pc:docMk/>
            <pc:sldMk cId="2081191818" sldId="277"/>
            <ac:spMk id="2" creationId="{C6387236-8F93-50CB-0454-EA3B309A7619}"/>
          </ac:spMkLst>
        </pc:spChg>
      </pc:sldChg>
      <pc:sldChg chg="delSp modSp mod">
        <pc:chgData name="Steve Kropp" userId="7dd33a93-10d6-4ee5-a655-bc255c8dee02" providerId="ADAL" clId="{A89252D8-6CA0-4D2B-B897-C0D8160958F7}" dt="2024-08-21T15:06:19.680" v="381" actId="1076"/>
        <pc:sldMkLst>
          <pc:docMk/>
          <pc:sldMk cId="3541296934" sldId="278"/>
        </pc:sldMkLst>
        <pc:spChg chg="mod">
          <ac:chgData name="Steve Kropp" userId="7dd33a93-10d6-4ee5-a655-bc255c8dee02" providerId="ADAL" clId="{A89252D8-6CA0-4D2B-B897-C0D8160958F7}" dt="2024-08-21T15:02:46.820" v="375" actId="338"/>
          <ac:spMkLst>
            <pc:docMk/>
            <pc:sldMk cId="3541296934" sldId="278"/>
            <ac:spMk id="2" creationId="{11098A98-8D1F-EF7C-8287-CBF2A33E1D38}"/>
          </ac:spMkLst>
        </pc:spChg>
        <pc:spChg chg="mod">
          <ac:chgData name="Steve Kropp" userId="7dd33a93-10d6-4ee5-a655-bc255c8dee02" providerId="ADAL" clId="{A89252D8-6CA0-4D2B-B897-C0D8160958F7}" dt="2024-08-21T15:06:19.680" v="381" actId="1076"/>
          <ac:spMkLst>
            <pc:docMk/>
            <pc:sldMk cId="3541296934" sldId="278"/>
            <ac:spMk id="4" creationId="{9AFFF5B4-E2B6-84E4-DEC8-BB14C33FA9F3}"/>
          </ac:spMkLst>
        </pc:spChg>
        <pc:grpChg chg="mod">
          <ac:chgData name="Steve Kropp" userId="7dd33a93-10d6-4ee5-a655-bc255c8dee02" providerId="ADAL" clId="{A89252D8-6CA0-4D2B-B897-C0D8160958F7}" dt="2024-08-21T15:02:46.820" v="375" actId="338"/>
          <ac:grpSpMkLst>
            <pc:docMk/>
            <pc:sldMk cId="3541296934" sldId="278"/>
            <ac:grpSpMk id="1" creationId="{00000000-0000-0000-0000-000000000000}"/>
          </ac:grpSpMkLst>
        </pc:grpChg>
        <pc:grpChg chg="mod">
          <ac:chgData name="Steve Kropp" userId="7dd33a93-10d6-4ee5-a655-bc255c8dee02" providerId="ADAL" clId="{A89252D8-6CA0-4D2B-B897-C0D8160958F7}" dt="2024-08-21T15:06:19.680" v="381" actId="1076"/>
          <ac:grpSpMkLst>
            <pc:docMk/>
            <pc:sldMk cId="3541296934" sldId="278"/>
            <ac:grpSpMk id="3" creationId="{CCCC2092-7091-6984-42B7-0735263EC50C}"/>
          </ac:grpSpMkLst>
        </pc:grpChg>
        <pc:picChg chg="del mod">
          <ac:chgData name="Steve Kropp" userId="7dd33a93-10d6-4ee5-a655-bc255c8dee02" providerId="ADAL" clId="{A89252D8-6CA0-4D2B-B897-C0D8160958F7}" dt="2024-08-21T15:02:46.820" v="375" actId="338"/>
          <ac:picMkLst>
            <pc:docMk/>
            <pc:sldMk cId="3541296934" sldId="278"/>
            <ac:picMk id="5" creationId="{B5382240-D77A-5927-033D-09F630A8E078}"/>
          </ac:picMkLst>
        </pc:picChg>
        <pc:picChg chg="mod">
          <ac:chgData name="Steve Kropp" userId="7dd33a93-10d6-4ee5-a655-bc255c8dee02" providerId="ADAL" clId="{A89252D8-6CA0-4D2B-B897-C0D8160958F7}" dt="2024-08-21T15:06:19.680" v="381" actId="1076"/>
          <ac:picMkLst>
            <pc:docMk/>
            <pc:sldMk cId="3541296934" sldId="278"/>
            <ac:picMk id="1029" creationId="{E2C309DE-2CDA-B08A-C680-7C6C1E3D5BCB}"/>
          </ac:picMkLst>
        </pc:picChg>
      </pc:sldChg>
      <pc:sldChg chg="ord">
        <pc:chgData name="Steve Kropp" userId="7dd33a93-10d6-4ee5-a655-bc255c8dee02" providerId="ADAL" clId="{A89252D8-6CA0-4D2B-B897-C0D8160958F7}" dt="2024-08-21T15:29:38.961" v="644"/>
        <pc:sldMkLst>
          <pc:docMk/>
          <pc:sldMk cId="1414894728" sldId="280"/>
        </pc:sldMkLst>
      </pc:sldChg>
      <pc:sldChg chg="modSp new mod">
        <pc:chgData name="Steve Kropp" userId="7dd33a93-10d6-4ee5-a655-bc255c8dee02" providerId="ADAL" clId="{A89252D8-6CA0-4D2B-B897-C0D8160958F7}" dt="2024-08-21T14:15:25.156" v="155" actId="20577"/>
        <pc:sldMkLst>
          <pc:docMk/>
          <pc:sldMk cId="3530941907" sldId="281"/>
        </pc:sldMkLst>
        <pc:spChg chg="mod">
          <ac:chgData name="Steve Kropp" userId="7dd33a93-10d6-4ee5-a655-bc255c8dee02" providerId="ADAL" clId="{A89252D8-6CA0-4D2B-B897-C0D8160958F7}" dt="2024-08-21T12:59:00.147" v="74" actId="108"/>
          <ac:spMkLst>
            <pc:docMk/>
            <pc:sldMk cId="3530941907" sldId="281"/>
            <ac:spMk id="2" creationId="{EA1B9F77-3A88-9A0C-B9B6-B88443929A3D}"/>
          </ac:spMkLst>
        </pc:spChg>
        <pc:spChg chg="mod">
          <ac:chgData name="Steve Kropp" userId="7dd33a93-10d6-4ee5-a655-bc255c8dee02" providerId="ADAL" clId="{A89252D8-6CA0-4D2B-B897-C0D8160958F7}" dt="2024-08-21T14:15:25.156" v="155" actId="20577"/>
          <ac:spMkLst>
            <pc:docMk/>
            <pc:sldMk cId="3530941907" sldId="281"/>
            <ac:spMk id="3" creationId="{B687CA49-18D2-56DC-1313-2FCCD9B15C5E}"/>
          </ac:spMkLst>
        </pc:spChg>
      </pc:sldChg>
      <pc:sldChg chg="new del">
        <pc:chgData name="Steve Kropp" userId="7dd33a93-10d6-4ee5-a655-bc255c8dee02" providerId="ADAL" clId="{A89252D8-6CA0-4D2B-B897-C0D8160958F7}" dt="2024-08-21T12:52:16.452" v="1" actId="2696"/>
        <pc:sldMkLst>
          <pc:docMk/>
          <pc:sldMk cId="4286999335" sldId="281"/>
        </pc:sldMkLst>
      </pc:sldChg>
      <pc:sldChg chg="addSp delSp modSp new mod">
        <pc:chgData name="Steve Kropp" userId="7dd33a93-10d6-4ee5-a655-bc255c8dee02" providerId="ADAL" clId="{A89252D8-6CA0-4D2B-B897-C0D8160958F7}" dt="2024-08-21T14:14:35.498" v="149" actId="108"/>
        <pc:sldMkLst>
          <pc:docMk/>
          <pc:sldMk cId="167270105" sldId="282"/>
        </pc:sldMkLst>
        <pc:spChg chg="mod">
          <ac:chgData name="Steve Kropp" userId="7dd33a93-10d6-4ee5-a655-bc255c8dee02" providerId="ADAL" clId="{A89252D8-6CA0-4D2B-B897-C0D8160958F7}" dt="2024-08-21T14:14:35.498" v="149" actId="108"/>
          <ac:spMkLst>
            <pc:docMk/>
            <pc:sldMk cId="167270105" sldId="282"/>
            <ac:spMk id="2" creationId="{E71544B1-FFC8-0365-E7EB-DED9DF470768}"/>
          </ac:spMkLst>
        </pc:spChg>
        <pc:spChg chg="del">
          <ac:chgData name="Steve Kropp" userId="7dd33a93-10d6-4ee5-a655-bc255c8dee02" providerId="ADAL" clId="{A89252D8-6CA0-4D2B-B897-C0D8160958F7}" dt="2024-08-21T14:12:45.728" v="127"/>
          <ac:spMkLst>
            <pc:docMk/>
            <pc:sldMk cId="167270105" sldId="282"/>
            <ac:spMk id="3" creationId="{D282BB67-6822-C931-C098-E3E1FDB83905}"/>
          </ac:spMkLst>
        </pc:spChg>
        <pc:graphicFrameChg chg="add mod modGraphic">
          <ac:chgData name="Steve Kropp" userId="7dd33a93-10d6-4ee5-a655-bc255c8dee02" providerId="ADAL" clId="{A89252D8-6CA0-4D2B-B897-C0D8160958F7}" dt="2024-08-21T14:13:46.425" v="141" actId="14100"/>
          <ac:graphicFrameMkLst>
            <pc:docMk/>
            <pc:sldMk cId="167270105" sldId="282"/>
            <ac:graphicFrameMk id="4" creationId="{B977498F-0BC2-178D-6391-B86BBFCCD5AA}"/>
          </ac:graphicFrameMkLst>
        </pc:graphicFrameChg>
      </pc:sldChg>
      <pc:sldChg chg="addSp delSp modSp new mod">
        <pc:chgData name="Steve Kropp" userId="7dd33a93-10d6-4ee5-a655-bc255c8dee02" providerId="ADAL" clId="{A89252D8-6CA0-4D2B-B897-C0D8160958F7}" dt="2024-08-21T15:09:43.856" v="419" actId="14100"/>
        <pc:sldMkLst>
          <pc:docMk/>
          <pc:sldMk cId="3110073892" sldId="283"/>
        </pc:sldMkLst>
        <pc:spChg chg="mod">
          <ac:chgData name="Steve Kropp" userId="7dd33a93-10d6-4ee5-a655-bc255c8dee02" providerId="ADAL" clId="{A89252D8-6CA0-4D2B-B897-C0D8160958F7}" dt="2024-08-21T14:18:43.596" v="192" actId="108"/>
          <ac:spMkLst>
            <pc:docMk/>
            <pc:sldMk cId="3110073892" sldId="283"/>
            <ac:spMk id="2" creationId="{83FDCECA-1945-13A3-901B-6B55B77DBF74}"/>
          </ac:spMkLst>
        </pc:spChg>
        <pc:spChg chg="del">
          <ac:chgData name="Steve Kropp" userId="7dd33a93-10d6-4ee5-a655-bc255c8dee02" providerId="ADAL" clId="{A89252D8-6CA0-4D2B-B897-C0D8160958F7}" dt="2024-08-21T14:17:27.451" v="157"/>
          <ac:spMkLst>
            <pc:docMk/>
            <pc:sldMk cId="3110073892" sldId="283"/>
            <ac:spMk id="3" creationId="{45634191-BEC2-54D4-A467-7BF8E280335F}"/>
          </ac:spMkLst>
        </pc:spChg>
        <pc:graphicFrameChg chg="add mod modGraphic">
          <ac:chgData name="Steve Kropp" userId="7dd33a93-10d6-4ee5-a655-bc255c8dee02" providerId="ADAL" clId="{A89252D8-6CA0-4D2B-B897-C0D8160958F7}" dt="2024-08-21T15:09:43.856" v="419" actId="14100"/>
          <ac:graphicFrameMkLst>
            <pc:docMk/>
            <pc:sldMk cId="3110073892" sldId="283"/>
            <ac:graphicFrameMk id="4" creationId="{BFE569C7-1BEB-C2FC-CEF3-2686E613DE5E}"/>
          </ac:graphicFrameMkLst>
        </pc:graphicFrameChg>
      </pc:sldChg>
      <pc:sldChg chg="modSp new mod">
        <pc:chgData name="Steve Kropp" userId="7dd33a93-10d6-4ee5-a655-bc255c8dee02" providerId="ADAL" clId="{A89252D8-6CA0-4D2B-B897-C0D8160958F7}" dt="2024-08-21T14:55:06.268" v="298" actId="20577"/>
        <pc:sldMkLst>
          <pc:docMk/>
          <pc:sldMk cId="57641329" sldId="284"/>
        </pc:sldMkLst>
        <pc:spChg chg="mod">
          <ac:chgData name="Steve Kropp" userId="7dd33a93-10d6-4ee5-a655-bc255c8dee02" providerId="ADAL" clId="{A89252D8-6CA0-4D2B-B897-C0D8160958F7}" dt="2024-08-21T14:54:46.132" v="259" actId="20577"/>
          <ac:spMkLst>
            <pc:docMk/>
            <pc:sldMk cId="57641329" sldId="284"/>
            <ac:spMk id="2" creationId="{4C8B3194-17C1-DB2F-1E87-F55EC6A83BDD}"/>
          </ac:spMkLst>
        </pc:spChg>
        <pc:spChg chg="mod">
          <ac:chgData name="Steve Kropp" userId="7dd33a93-10d6-4ee5-a655-bc255c8dee02" providerId="ADAL" clId="{A89252D8-6CA0-4D2B-B897-C0D8160958F7}" dt="2024-08-21T14:55:06.268" v="298" actId="20577"/>
          <ac:spMkLst>
            <pc:docMk/>
            <pc:sldMk cId="57641329" sldId="284"/>
            <ac:spMk id="3" creationId="{C1577F5E-398C-35FD-8097-5CD11DB74BE1}"/>
          </ac:spMkLst>
        </pc:spChg>
      </pc:sldChg>
      <pc:sldChg chg="modSp new mod ord">
        <pc:chgData name="Steve Kropp" userId="7dd33a93-10d6-4ee5-a655-bc255c8dee02" providerId="ADAL" clId="{A89252D8-6CA0-4D2B-B897-C0D8160958F7}" dt="2024-08-21T15:14:01.419" v="469"/>
        <pc:sldMkLst>
          <pc:docMk/>
          <pc:sldMk cId="3949412259" sldId="285"/>
        </pc:sldMkLst>
        <pc:spChg chg="mod">
          <ac:chgData name="Steve Kropp" userId="7dd33a93-10d6-4ee5-a655-bc255c8dee02" providerId="ADAL" clId="{A89252D8-6CA0-4D2B-B897-C0D8160958F7}" dt="2024-08-21T15:07:53.390" v="394" actId="20577"/>
          <ac:spMkLst>
            <pc:docMk/>
            <pc:sldMk cId="3949412259" sldId="285"/>
            <ac:spMk id="2" creationId="{942CAE16-1B94-1BC2-6D92-AD18CFDFBFD0}"/>
          </ac:spMkLst>
        </pc:spChg>
        <pc:spChg chg="mod">
          <ac:chgData name="Steve Kropp" userId="7dd33a93-10d6-4ee5-a655-bc255c8dee02" providerId="ADAL" clId="{A89252D8-6CA0-4D2B-B897-C0D8160958F7}" dt="2024-08-21T15:07:59.956" v="403" actId="20577"/>
          <ac:spMkLst>
            <pc:docMk/>
            <pc:sldMk cId="3949412259" sldId="285"/>
            <ac:spMk id="3" creationId="{CD8BF898-A182-10B7-3138-AEF72C86C8E5}"/>
          </ac:spMkLst>
        </pc:spChg>
      </pc:sldChg>
      <pc:sldChg chg="addSp delSp modSp new mod ord">
        <pc:chgData name="Steve Kropp" userId="7dd33a93-10d6-4ee5-a655-bc255c8dee02" providerId="ADAL" clId="{A89252D8-6CA0-4D2B-B897-C0D8160958F7}" dt="2024-08-21T15:29:41.307" v="646"/>
        <pc:sldMkLst>
          <pc:docMk/>
          <pc:sldMk cId="1368697620" sldId="286"/>
        </pc:sldMkLst>
        <pc:spChg chg="mod">
          <ac:chgData name="Steve Kropp" userId="7dd33a93-10d6-4ee5-a655-bc255c8dee02" providerId="ADAL" clId="{A89252D8-6CA0-4D2B-B897-C0D8160958F7}" dt="2024-08-21T15:15:46.925" v="472" actId="108"/>
          <ac:spMkLst>
            <pc:docMk/>
            <pc:sldMk cId="1368697620" sldId="286"/>
            <ac:spMk id="2" creationId="{32AB2848-E80F-0150-69DF-5C33BC125A2D}"/>
          </ac:spMkLst>
        </pc:spChg>
        <pc:spChg chg="del">
          <ac:chgData name="Steve Kropp" userId="7dd33a93-10d6-4ee5-a655-bc255c8dee02" providerId="ADAL" clId="{A89252D8-6CA0-4D2B-B897-C0D8160958F7}" dt="2024-08-21T15:13:26.199" v="421" actId="22"/>
          <ac:spMkLst>
            <pc:docMk/>
            <pc:sldMk cId="1368697620" sldId="286"/>
            <ac:spMk id="3" creationId="{2BFBBBCD-8326-456A-4894-EB7829EAC440}"/>
          </ac:spMkLst>
        </pc:spChg>
        <pc:picChg chg="add mod ord">
          <ac:chgData name="Steve Kropp" userId="7dd33a93-10d6-4ee5-a655-bc255c8dee02" providerId="ADAL" clId="{A89252D8-6CA0-4D2B-B897-C0D8160958F7}" dt="2024-08-21T15:13:41.646" v="424" actId="14100"/>
          <ac:picMkLst>
            <pc:docMk/>
            <pc:sldMk cId="1368697620" sldId="286"/>
            <ac:picMk id="5" creationId="{B0992968-C4F3-37BD-2617-0F7891FD5C5B}"/>
          </ac:picMkLst>
        </pc:picChg>
      </pc:sldChg>
      <pc:sldChg chg="addSp delSp modSp new mod ord">
        <pc:chgData name="Steve Kropp" userId="7dd33a93-10d6-4ee5-a655-bc255c8dee02" providerId="ADAL" clId="{A89252D8-6CA0-4D2B-B897-C0D8160958F7}" dt="2024-08-21T15:28:30.005" v="624" actId="108"/>
        <pc:sldMkLst>
          <pc:docMk/>
          <pc:sldMk cId="2417764617" sldId="287"/>
        </pc:sldMkLst>
        <pc:spChg chg="mod">
          <ac:chgData name="Steve Kropp" userId="7dd33a93-10d6-4ee5-a655-bc255c8dee02" providerId="ADAL" clId="{A89252D8-6CA0-4D2B-B897-C0D8160958F7}" dt="2024-08-21T15:28:30.005" v="624" actId="108"/>
          <ac:spMkLst>
            <pc:docMk/>
            <pc:sldMk cId="2417764617" sldId="287"/>
            <ac:spMk id="2" creationId="{60A67A7B-D613-099F-7792-64CE703D7928}"/>
          </ac:spMkLst>
        </pc:spChg>
        <pc:spChg chg="del">
          <ac:chgData name="Steve Kropp" userId="7dd33a93-10d6-4ee5-a655-bc255c8dee02" providerId="ADAL" clId="{A89252D8-6CA0-4D2B-B897-C0D8160958F7}" dt="2024-08-21T15:17:38.150" v="474" actId="22"/>
          <ac:spMkLst>
            <pc:docMk/>
            <pc:sldMk cId="2417764617" sldId="287"/>
            <ac:spMk id="3" creationId="{DA078A3E-D522-74CA-1A87-F4CE4E5610C8}"/>
          </ac:spMkLst>
        </pc:spChg>
        <pc:picChg chg="add mod ord">
          <ac:chgData name="Steve Kropp" userId="7dd33a93-10d6-4ee5-a655-bc255c8dee02" providerId="ADAL" clId="{A89252D8-6CA0-4D2B-B897-C0D8160958F7}" dt="2024-08-21T15:17:52.047" v="478" actId="14100"/>
          <ac:picMkLst>
            <pc:docMk/>
            <pc:sldMk cId="2417764617" sldId="287"/>
            <ac:picMk id="5" creationId="{8E0E1283-CAD1-AF35-1717-6C28BA8627C3}"/>
          </ac:picMkLst>
        </pc:picChg>
      </pc:sldChg>
      <pc:sldChg chg="addSp delSp modSp new mod">
        <pc:chgData name="Steve Kropp" userId="7dd33a93-10d6-4ee5-a655-bc255c8dee02" providerId="ADAL" clId="{A89252D8-6CA0-4D2B-B897-C0D8160958F7}" dt="2024-08-21T15:28:40.697" v="625" actId="108"/>
        <pc:sldMkLst>
          <pc:docMk/>
          <pc:sldMk cId="2881369524" sldId="288"/>
        </pc:sldMkLst>
        <pc:spChg chg="mod">
          <ac:chgData name="Steve Kropp" userId="7dd33a93-10d6-4ee5-a655-bc255c8dee02" providerId="ADAL" clId="{A89252D8-6CA0-4D2B-B897-C0D8160958F7}" dt="2024-08-21T15:28:40.697" v="625" actId="108"/>
          <ac:spMkLst>
            <pc:docMk/>
            <pc:sldMk cId="2881369524" sldId="288"/>
            <ac:spMk id="2" creationId="{75F4CE85-537C-338A-55E0-80A93F29A9CE}"/>
          </ac:spMkLst>
        </pc:spChg>
        <pc:spChg chg="del">
          <ac:chgData name="Steve Kropp" userId="7dd33a93-10d6-4ee5-a655-bc255c8dee02" providerId="ADAL" clId="{A89252D8-6CA0-4D2B-B897-C0D8160958F7}" dt="2024-08-21T15:20:13.512" v="482" actId="22"/>
          <ac:spMkLst>
            <pc:docMk/>
            <pc:sldMk cId="2881369524" sldId="288"/>
            <ac:spMk id="3" creationId="{DD99FCC4-D58C-4D82-16C4-13B40957FE4C}"/>
          </ac:spMkLst>
        </pc:spChg>
        <pc:picChg chg="add mod ord">
          <ac:chgData name="Steve Kropp" userId="7dd33a93-10d6-4ee5-a655-bc255c8dee02" providerId="ADAL" clId="{A89252D8-6CA0-4D2B-B897-C0D8160958F7}" dt="2024-08-21T15:20:36.250" v="488" actId="14100"/>
          <ac:picMkLst>
            <pc:docMk/>
            <pc:sldMk cId="2881369524" sldId="288"/>
            <ac:picMk id="5" creationId="{17ACC3C8-2F4F-88A4-8743-BD742196F9D0}"/>
          </ac:picMkLst>
        </pc:picChg>
      </pc:sldChg>
      <pc:sldChg chg="modSp new mod ord">
        <pc:chgData name="Steve Kropp" userId="7dd33a93-10d6-4ee5-a655-bc255c8dee02" providerId="ADAL" clId="{A89252D8-6CA0-4D2B-B897-C0D8160958F7}" dt="2024-08-21T18:36:51.820" v="676" actId="255"/>
        <pc:sldMkLst>
          <pc:docMk/>
          <pc:sldMk cId="1149824518" sldId="289"/>
        </pc:sldMkLst>
        <pc:spChg chg="mod">
          <ac:chgData name="Steve Kropp" userId="7dd33a93-10d6-4ee5-a655-bc255c8dee02" providerId="ADAL" clId="{A89252D8-6CA0-4D2B-B897-C0D8160958F7}" dt="2024-08-21T15:30:57.802" v="672" actId="108"/>
          <ac:spMkLst>
            <pc:docMk/>
            <pc:sldMk cId="1149824518" sldId="289"/>
            <ac:spMk id="2" creationId="{A6AFBF8F-D8E5-7EBF-57A9-388A0053F2D2}"/>
          </ac:spMkLst>
        </pc:spChg>
        <pc:spChg chg="mod">
          <ac:chgData name="Steve Kropp" userId="7dd33a93-10d6-4ee5-a655-bc255c8dee02" providerId="ADAL" clId="{A89252D8-6CA0-4D2B-B897-C0D8160958F7}" dt="2024-08-21T18:36:51.820" v="676" actId="255"/>
          <ac:spMkLst>
            <pc:docMk/>
            <pc:sldMk cId="1149824518" sldId="289"/>
            <ac:spMk id="3" creationId="{FB458734-1C60-6DFC-FC1A-550AAE2BAAFB}"/>
          </ac:spMkLst>
        </pc:spChg>
      </pc:sldChg>
      <pc:sldChg chg="addSp delSp modSp new mod ord">
        <pc:chgData name="Steve Kropp" userId="7dd33a93-10d6-4ee5-a655-bc255c8dee02" providerId="ADAL" clId="{A89252D8-6CA0-4D2B-B897-C0D8160958F7}" dt="2024-08-21T15:28:59.645" v="627" actId="108"/>
        <pc:sldMkLst>
          <pc:docMk/>
          <pc:sldMk cId="1142656110" sldId="290"/>
        </pc:sldMkLst>
        <pc:spChg chg="mod">
          <ac:chgData name="Steve Kropp" userId="7dd33a93-10d6-4ee5-a655-bc255c8dee02" providerId="ADAL" clId="{A89252D8-6CA0-4D2B-B897-C0D8160958F7}" dt="2024-08-21T15:28:59.645" v="627" actId="108"/>
          <ac:spMkLst>
            <pc:docMk/>
            <pc:sldMk cId="1142656110" sldId="290"/>
            <ac:spMk id="2" creationId="{38743183-D884-7925-58B1-62C696876212}"/>
          </ac:spMkLst>
        </pc:spChg>
        <pc:spChg chg="del">
          <ac:chgData name="Steve Kropp" userId="7dd33a93-10d6-4ee5-a655-bc255c8dee02" providerId="ADAL" clId="{A89252D8-6CA0-4D2B-B897-C0D8160958F7}" dt="2024-08-21T15:24:08.539" v="493" actId="22"/>
          <ac:spMkLst>
            <pc:docMk/>
            <pc:sldMk cId="1142656110" sldId="290"/>
            <ac:spMk id="3" creationId="{0CF042BB-9153-DBF6-E468-BC010130AB47}"/>
          </ac:spMkLst>
        </pc:spChg>
        <pc:picChg chg="add mod ord">
          <ac:chgData name="Steve Kropp" userId="7dd33a93-10d6-4ee5-a655-bc255c8dee02" providerId="ADAL" clId="{A89252D8-6CA0-4D2B-B897-C0D8160958F7}" dt="2024-08-21T15:24:28.674" v="498" actId="14100"/>
          <ac:picMkLst>
            <pc:docMk/>
            <pc:sldMk cId="1142656110" sldId="290"/>
            <ac:picMk id="5" creationId="{83B4E478-3FDE-C142-6F63-139A0F2677F5}"/>
          </ac:picMkLst>
        </pc:picChg>
      </pc:sldChg>
      <pc:sldChg chg="addSp delSp modSp new mod ord">
        <pc:chgData name="Steve Kropp" userId="7dd33a93-10d6-4ee5-a655-bc255c8dee02" providerId="ADAL" clId="{A89252D8-6CA0-4D2B-B897-C0D8160958F7}" dt="2024-08-21T15:28:50.381" v="626" actId="108"/>
        <pc:sldMkLst>
          <pc:docMk/>
          <pc:sldMk cId="887662354" sldId="291"/>
        </pc:sldMkLst>
        <pc:spChg chg="mod">
          <ac:chgData name="Steve Kropp" userId="7dd33a93-10d6-4ee5-a655-bc255c8dee02" providerId="ADAL" clId="{A89252D8-6CA0-4D2B-B897-C0D8160958F7}" dt="2024-08-21T15:28:50.381" v="626" actId="108"/>
          <ac:spMkLst>
            <pc:docMk/>
            <pc:sldMk cId="887662354" sldId="291"/>
            <ac:spMk id="2" creationId="{51E93827-DD37-321B-23B3-22512001AD94}"/>
          </ac:spMkLst>
        </pc:spChg>
        <pc:spChg chg="del">
          <ac:chgData name="Steve Kropp" userId="7dd33a93-10d6-4ee5-a655-bc255c8dee02" providerId="ADAL" clId="{A89252D8-6CA0-4D2B-B897-C0D8160958F7}" dt="2024-08-21T15:24:56.642" v="500" actId="22"/>
          <ac:spMkLst>
            <pc:docMk/>
            <pc:sldMk cId="887662354" sldId="291"/>
            <ac:spMk id="3" creationId="{67D5287C-B650-7D15-DA99-AC2B7C5F8FB5}"/>
          </ac:spMkLst>
        </pc:spChg>
        <pc:picChg chg="add mod ord">
          <ac:chgData name="Steve Kropp" userId="7dd33a93-10d6-4ee5-a655-bc255c8dee02" providerId="ADAL" clId="{A89252D8-6CA0-4D2B-B897-C0D8160958F7}" dt="2024-08-21T15:25:13.153" v="505" actId="14100"/>
          <ac:picMkLst>
            <pc:docMk/>
            <pc:sldMk cId="887662354" sldId="291"/>
            <ac:picMk id="5" creationId="{96F9771E-6F08-C324-2EBB-AD2F0CA363A3}"/>
          </ac:picMkLst>
        </pc:picChg>
      </pc:sldChg>
      <pc:sldChg chg="addSp delSp modSp new mod ord">
        <pc:chgData name="Steve Kropp" userId="7dd33a93-10d6-4ee5-a655-bc255c8dee02" providerId="ADAL" clId="{A89252D8-6CA0-4D2B-B897-C0D8160958F7}" dt="2024-08-21T18:37:56.641" v="678"/>
        <pc:sldMkLst>
          <pc:docMk/>
          <pc:sldMk cId="403009550" sldId="292"/>
        </pc:sldMkLst>
        <pc:spChg chg="mod">
          <ac:chgData name="Steve Kropp" userId="7dd33a93-10d6-4ee5-a655-bc255c8dee02" providerId="ADAL" clId="{A89252D8-6CA0-4D2B-B897-C0D8160958F7}" dt="2024-08-21T15:29:11.515" v="628" actId="108"/>
          <ac:spMkLst>
            <pc:docMk/>
            <pc:sldMk cId="403009550" sldId="292"/>
            <ac:spMk id="2" creationId="{083935F1-284F-E023-1A44-B0A973ECF51D}"/>
          </ac:spMkLst>
        </pc:spChg>
        <pc:spChg chg="add del">
          <ac:chgData name="Steve Kropp" userId="7dd33a93-10d6-4ee5-a655-bc255c8dee02" providerId="ADAL" clId="{A89252D8-6CA0-4D2B-B897-C0D8160958F7}" dt="2024-08-21T15:26:51.914" v="517" actId="22"/>
          <ac:spMkLst>
            <pc:docMk/>
            <pc:sldMk cId="403009550" sldId="292"/>
            <ac:spMk id="3" creationId="{391C120B-8281-EDB6-7618-4700B04FDE6A}"/>
          </ac:spMkLst>
        </pc:spChg>
        <pc:spChg chg="add del mod">
          <ac:chgData name="Steve Kropp" userId="7dd33a93-10d6-4ee5-a655-bc255c8dee02" providerId="ADAL" clId="{A89252D8-6CA0-4D2B-B897-C0D8160958F7}" dt="2024-08-21T15:26:31.996" v="514" actId="21"/>
          <ac:spMkLst>
            <pc:docMk/>
            <pc:sldMk cId="403009550" sldId="292"/>
            <ac:spMk id="9" creationId="{8C5473F4-49C7-3EBF-7EB4-03C72BE605F9}"/>
          </ac:spMkLst>
        </pc:spChg>
        <pc:picChg chg="add del mod ord">
          <ac:chgData name="Steve Kropp" userId="7dd33a93-10d6-4ee5-a655-bc255c8dee02" providerId="ADAL" clId="{A89252D8-6CA0-4D2B-B897-C0D8160958F7}" dt="2024-08-21T15:26:33.016" v="516" actId="22"/>
          <ac:picMkLst>
            <pc:docMk/>
            <pc:sldMk cId="403009550" sldId="292"/>
            <ac:picMk id="5" creationId="{7883562D-97C3-4D96-498F-25C9CE144441}"/>
          </ac:picMkLst>
        </pc:picChg>
        <pc:picChg chg="add del">
          <ac:chgData name="Steve Kropp" userId="7dd33a93-10d6-4ee5-a655-bc255c8dee02" providerId="ADAL" clId="{A89252D8-6CA0-4D2B-B897-C0D8160958F7}" dt="2024-08-21T15:26:32.597" v="515" actId="22"/>
          <ac:picMkLst>
            <pc:docMk/>
            <pc:sldMk cId="403009550" sldId="292"/>
            <ac:picMk id="7" creationId="{F8F5E20D-2D08-44A7-6806-27D46B3104F3}"/>
          </ac:picMkLst>
        </pc:picChg>
        <pc:picChg chg="add mod ord">
          <ac:chgData name="Steve Kropp" userId="7dd33a93-10d6-4ee5-a655-bc255c8dee02" providerId="ADAL" clId="{A89252D8-6CA0-4D2B-B897-C0D8160958F7}" dt="2024-08-21T15:27:07.772" v="521" actId="14100"/>
          <ac:picMkLst>
            <pc:docMk/>
            <pc:sldMk cId="403009550" sldId="292"/>
            <ac:picMk id="11" creationId="{5132E2E2-BB46-AE4F-D934-EC0E5C55CF8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05E839-E7CB-4A94-9C85-1F197C4177B9}" type="datetimeFigureOut">
              <a:rPr lang="en-US" smtClean="0"/>
              <a:t>8/21/2024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F08B62-66DD-477B-A194-0FFA69F35F8F}" type="slidenum">
              <a:rPr lang="en-US" smtClean="0"/>
              <a:t>‹#›</a:t>
            </a:fld>
            <a:endParaRPr lang="en-US"/>
          </a:p>
        </p:txBody>
      </p:sp>
    </p:spTree>
    <p:extLst>
      <p:ext uri="{BB962C8B-B14F-4D97-AF65-F5344CB8AC3E}">
        <p14:creationId xmlns:p14="http://schemas.microsoft.com/office/powerpoint/2010/main" val="1024645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2718" y="230654"/>
            <a:ext cx="10515600" cy="1325563"/>
          </a:xfrm>
        </p:spPr>
        <p:txBody>
          <a:bodyPr/>
          <a:lstStyle/>
          <a:p>
            <a:r>
              <a:rPr lang="en-US"/>
              <a:t>Click to edit Master title style</a:t>
            </a:r>
          </a:p>
        </p:txBody>
      </p:sp>
      <p:sp>
        <p:nvSpPr>
          <p:cNvPr id="3" name="Content Placeholder 2"/>
          <p:cNvSpPr>
            <a:spLocks noGrp="1"/>
          </p:cNvSpPr>
          <p:nvPr>
            <p:ph idx="1"/>
          </p:nvPr>
        </p:nvSpPr>
        <p:spPr>
          <a:xfrm>
            <a:off x="524435" y="1556684"/>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BFEB3D3-0FFF-411E-9B05-49162AEFA316}" type="datetimeFigureOut">
              <a:rPr lang="en-US" smtClean="0"/>
              <a:t>8/21/2024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6A5D65-7C8F-4300-9B85-59BDBCE6DD5C}" type="slidenum">
              <a:rPr lang="en-US" smtClean="0"/>
              <a:t>‹#›</a:t>
            </a:fld>
            <a:endParaRPr lang="en-US"/>
          </a:p>
        </p:txBody>
      </p:sp>
    </p:spTree>
    <p:extLst>
      <p:ext uri="{BB962C8B-B14F-4D97-AF65-F5344CB8AC3E}">
        <p14:creationId xmlns:p14="http://schemas.microsoft.com/office/powerpoint/2010/main" val="2053685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38F7D-ABE7-EDE5-01F7-8D67846C279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795DAA-25C7-92F1-9201-40F039C1FF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8D3D1DC-3CAD-E96F-66AB-C9C9626CF2A8}"/>
              </a:ext>
            </a:extLst>
          </p:cNvPr>
          <p:cNvSpPr>
            <a:spLocks noGrp="1"/>
          </p:cNvSpPr>
          <p:nvPr>
            <p:ph type="dt" sz="half" idx="10"/>
          </p:nvPr>
        </p:nvSpPr>
        <p:spPr/>
        <p:txBody>
          <a:bodyPr/>
          <a:lstStyle/>
          <a:p>
            <a:fld id="{C5988703-C271-4346-A15E-C3B10BA374E5}" type="datetimeFigureOut">
              <a:rPr lang="en-US" smtClean="0"/>
              <a:t>8/21/2024</a:t>
            </a:fld>
            <a:endParaRPr lang="en-US"/>
          </a:p>
        </p:txBody>
      </p:sp>
      <p:sp>
        <p:nvSpPr>
          <p:cNvPr id="5" name="Footer Placeholder 4">
            <a:extLst>
              <a:ext uri="{FF2B5EF4-FFF2-40B4-BE49-F238E27FC236}">
                <a16:creationId xmlns:a16="http://schemas.microsoft.com/office/drawing/2014/main" id="{F1372490-4F6A-DC63-9679-1DE495DC9B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6BA5B6-B718-C5C7-6DB1-BE6B23C53851}"/>
              </a:ext>
            </a:extLst>
          </p:cNvPr>
          <p:cNvSpPr>
            <a:spLocks noGrp="1"/>
          </p:cNvSpPr>
          <p:nvPr>
            <p:ph type="sldNum" sz="quarter" idx="12"/>
          </p:nvPr>
        </p:nvSpPr>
        <p:spPr/>
        <p:txBody>
          <a:bodyPr/>
          <a:lstStyle/>
          <a:p>
            <a:fld id="{80B4EC04-5CA7-4A42-B82C-32166283155C}" type="slidenum">
              <a:rPr lang="en-US" smtClean="0"/>
              <a:t>‹#›</a:t>
            </a:fld>
            <a:endParaRPr lang="en-US"/>
          </a:p>
        </p:txBody>
      </p:sp>
    </p:spTree>
    <p:extLst>
      <p:ext uri="{BB962C8B-B14F-4D97-AF65-F5344CB8AC3E}">
        <p14:creationId xmlns:p14="http://schemas.microsoft.com/office/powerpoint/2010/main" val="28049262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8576" y="203760"/>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97541" y="1664260"/>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FEB3D3-0FFF-411E-9B05-49162AEFA316}" type="datetimeFigureOut">
              <a:rPr lang="en-US" smtClean="0"/>
              <a:t>8/21/2024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6A5D65-7C8F-4300-9B85-59BDBCE6DD5C}" type="slidenum">
              <a:rPr lang="en-US" smtClean="0"/>
              <a:t>‹#›</a:t>
            </a:fld>
            <a:endParaRPr lang="en-US"/>
          </a:p>
        </p:txBody>
      </p:sp>
      <p:pic>
        <p:nvPicPr>
          <p:cNvPr id="8" name="Picture 7" descr="A blue and green squares with text&#10;&#10;Description automatically generated with medium confidence">
            <a:extLst>
              <a:ext uri="{FF2B5EF4-FFF2-40B4-BE49-F238E27FC236}">
                <a16:creationId xmlns:a16="http://schemas.microsoft.com/office/drawing/2014/main" id="{D056848D-3C13-D44F-7F12-0C4315836D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18775" y="5592831"/>
            <a:ext cx="1648707" cy="961515"/>
          </a:xfrm>
          <a:prstGeom prst="rect">
            <a:avLst/>
          </a:prstGeom>
        </p:spPr>
      </p:pic>
    </p:spTree>
    <p:extLst>
      <p:ext uri="{BB962C8B-B14F-4D97-AF65-F5344CB8AC3E}">
        <p14:creationId xmlns:p14="http://schemas.microsoft.com/office/powerpoint/2010/main" val="2832798704"/>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000" b="1" kern="1200">
          <a:solidFill>
            <a:schemeClr val="tx1"/>
          </a:solidFill>
          <a:latin typeface="Aptos Light"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kern="1200">
          <a:solidFill>
            <a:schemeClr val="tx1"/>
          </a:solidFill>
          <a:latin typeface="Aptos Light" panose="020B00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Aptos Light" panose="020B00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Aptos Light" panose="020B00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Aptos Light" panose="020B00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Aptos Light"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7F1F967-F1BF-C599-E6E8-1CBF31F7B3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27FF21C-9814-2441-764D-DE3877C3DC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5EA063-3B4E-DD12-13A7-9F76AD477B1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5988703-C271-4346-A15E-C3B10BA374E5}" type="datetimeFigureOut">
              <a:rPr lang="en-US" smtClean="0"/>
              <a:t>8/21/2024</a:t>
            </a:fld>
            <a:endParaRPr lang="en-US"/>
          </a:p>
        </p:txBody>
      </p:sp>
      <p:sp>
        <p:nvSpPr>
          <p:cNvPr id="5" name="Footer Placeholder 4">
            <a:extLst>
              <a:ext uri="{FF2B5EF4-FFF2-40B4-BE49-F238E27FC236}">
                <a16:creationId xmlns:a16="http://schemas.microsoft.com/office/drawing/2014/main" id="{477D8F63-1B97-5A77-D59D-0D510D22E3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6181A14-AA0E-79B9-A00E-D954F52A70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0B4EC04-5CA7-4A42-B82C-32166283155C}" type="slidenum">
              <a:rPr lang="en-US" smtClean="0"/>
              <a:t>‹#›</a:t>
            </a:fld>
            <a:endParaRPr lang="en-US"/>
          </a:p>
        </p:txBody>
      </p:sp>
    </p:spTree>
    <p:extLst>
      <p:ext uri="{BB962C8B-B14F-4D97-AF65-F5344CB8AC3E}">
        <p14:creationId xmlns:p14="http://schemas.microsoft.com/office/powerpoint/2010/main" val="974165477"/>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F325CAA-69BF-4A72-B26F-D9E5D804489F}"/>
              </a:ext>
            </a:extLst>
          </p:cNvPr>
          <p:cNvSpPr>
            <a:spLocks noGrp="1"/>
          </p:cNvSpPr>
          <p:nvPr>
            <p:ph type="subTitle" idx="1"/>
          </p:nvPr>
        </p:nvSpPr>
        <p:spPr>
          <a:xfrm>
            <a:off x="6096000" y="4065443"/>
            <a:ext cx="5651653" cy="903861"/>
          </a:xfrm>
        </p:spPr>
        <p:txBody>
          <a:bodyPr>
            <a:normAutofit/>
          </a:bodyPr>
          <a:lstStyle/>
          <a:p>
            <a:pPr>
              <a:lnSpc>
                <a:spcPct val="100000"/>
              </a:lnSpc>
              <a:spcBef>
                <a:spcPts val="400"/>
              </a:spcBef>
            </a:pPr>
            <a:r>
              <a:rPr lang="en-US" i="1" dirty="0">
                <a:solidFill>
                  <a:schemeClr val="bg1"/>
                </a:solidFill>
                <a:latin typeface="Avenir Book" panose="02000503020000020003" pitchFamily="2" charset="0"/>
              </a:rPr>
              <a:t>Steve Kropp, Tod Schwingel and Jason Hamer</a:t>
            </a:r>
          </a:p>
        </p:txBody>
      </p:sp>
      <p:sp>
        <p:nvSpPr>
          <p:cNvPr id="6" name="TextBox 5">
            <a:extLst>
              <a:ext uri="{FF2B5EF4-FFF2-40B4-BE49-F238E27FC236}">
                <a16:creationId xmlns:a16="http://schemas.microsoft.com/office/drawing/2014/main" id="{C9772849-9AE6-0E45-D59D-42FB2738B372}"/>
              </a:ext>
            </a:extLst>
          </p:cNvPr>
          <p:cNvSpPr txBox="1"/>
          <p:nvPr/>
        </p:nvSpPr>
        <p:spPr>
          <a:xfrm>
            <a:off x="5619130" y="511502"/>
            <a:ext cx="6605392" cy="1446550"/>
          </a:xfrm>
          <a:prstGeom prst="rect">
            <a:avLst/>
          </a:prstGeom>
          <a:noFill/>
        </p:spPr>
        <p:txBody>
          <a:bodyPr wrap="square" rtlCol="0">
            <a:spAutoFit/>
          </a:bodyPr>
          <a:lstStyle/>
          <a:p>
            <a:pPr algn="ctr"/>
            <a:r>
              <a:rPr lang="en-US" sz="4400" b="1" dirty="0">
                <a:solidFill>
                  <a:schemeClr val="bg1"/>
                </a:solidFill>
                <a:latin typeface="Avenir Black" panose="02000503020000020003" pitchFamily="2" charset="0"/>
              </a:rPr>
              <a:t>Navigating Construction Pitfalls and Tips</a:t>
            </a:r>
          </a:p>
        </p:txBody>
      </p:sp>
      <p:sp>
        <p:nvSpPr>
          <p:cNvPr id="2" name="TextBox 1">
            <a:extLst>
              <a:ext uri="{FF2B5EF4-FFF2-40B4-BE49-F238E27FC236}">
                <a16:creationId xmlns:a16="http://schemas.microsoft.com/office/drawing/2014/main" id="{8EDFE8B5-F425-2DEE-082D-EAF939E15175}"/>
              </a:ext>
            </a:extLst>
          </p:cNvPr>
          <p:cNvSpPr txBox="1"/>
          <p:nvPr/>
        </p:nvSpPr>
        <p:spPr>
          <a:xfrm>
            <a:off x="814192" y="-400833"/>
            <a:ext cx="184731" cy="369332"/>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2C9AE9E8-2148-A884-FB44-4E01A43D3EEB}"/>
              </a:ext>
            </a:extLst>
          </p:cNvPr>
          <p:cNvSpPr txBox="1"/>
          <p:nvPr/>
        </p:nvSpPr>
        <p:spPr>
          <a:xfrm>
            <a:off x="5586608" y="3144066"/>
            <a:ext cx="6605392" cy="523220"/>
          </a:xfrm>
          <a:prstGeom prst="rect">
            <a:avLst/>
          </a:prstGeom>
          <a:noFill/>
        </p:spPr>
        <p:txBody>
          <a:bodyPr wrap="square" rtlCol="0">
            <a:spAutoFit/>
          </a:bodyPr>
          <a:lstStyle/>
          <a:p>
            <a:pPr algn="ctr"/>
            <a:r>
              <a:rPr lang="en-US" sz="2800" i="1" dirty="0">
                <a:solidFill>
                  <a:schemeClr val="bg1"/>
                </a:solidFill>
                <a:latin typeface="Avenir Black" panose="02000503020000020003" pitchFamily="2" charset="0"/>
              </a:rPr>
              <a:t>August 28, 2024 </a:t>
            </a:r>
          </a:p>
        </p:txBody>
      </p:sp>
    </p:spTree>
    <p:extLst>
      <p:ext uri="{BB962C8B-B14F-4D97-AF65-F5344CB8AC3E}">
        <p14:creationId xmlns:p14="http://schemas.microsoft.com/office/powerpoint/2010/main" val="16211025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935F1-284F-E023-1A44-B0A973ECF51D}"/>
              </a:ext>
            </a:extLst>
          </p:cNvPr>
          <p:cNvSpPr>
            <a:spLocks noGrp="1"/>
          </p:cNvSpPr>
          <p:nvPr>
            <p:ph type="title"/>
          </p:nvPr>
        </p:nvSpPr>
        <p:spPr/>
        <p:txBody>
          <a:bodyPr/>
          <a:lstStyle/>
          <a:p>
            <a:r>
              <a:rPr lang="en-US" dirty="0">
                <a:solidFill>
                  <a:srgbClr val="12899D"/>
                </a:solidFill>
                <a:latin typeface="Segoe  "/>
              </a:rPr>
              <a:t>Willie Downs Before</a:t>
            </a:r>
          </a:p>
        </p:txBody>
      </p:sp>
      <p:pic>
        <p:nvPicPr>
          <p:cNvPr id="11" name="Content Placeholder 10">
            <a:extLst>
              <a:ext uri="{FF2B5EF4-FFF2-40B4-BE49-F238E27FC236}">
                <a16:creationId xmlns:a16="http://schemas.microsoft.com/office/drawing/2014/main" id="{5132E2E2-BB46-AE4F-D934-EC0E5C55CF8E}"/>
              </a:ext>
            </a:extLst>
          </p:cNvPr>
          <p:cNvPicPr>
            <a:picLocks noGrp="1" noChangeAspect="1"/>
          </p:cNvPicPr>
          <p:nvPr>
            <p:ph idx="1"/>
          </p:nvPr>
        </p:nvPicPr>
        <p:blipFill>
          <a:blip r:embed="rId2"/>
          <a:stretch>
            <a:fillRect/>
          </a:stretch>
        </p:blipFill>
        <p:spPr>
          <a:xfrm>
            <a:off x="373626" y="1641987"/>
            <a:ext cx="9625779" cy="4876799"/>
          </a:xfrm>
        </p:spPr>
      </p:pic>
    </p:spTree>
    <p:extLst>
      <p:ext uri="{BB962C8B-B14F-4D97-AF65-F5344CB8AC3E}">
        <p14:creationId xmlns:p14="http://schemas.microsoft.com/office/powerpoint/2010/main" val="403009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43183-D884-7925-58B1-62C696876212}"/>
              </a:ext>
            </a:extLst>
          </p:cNvPr>
          <p:cNvSpPr>
            <a:spLocks noGrp="1"/>
          </p:cNvSpPr>
          <p:nvPr>
            <p:ph type="title"/>
          </p:nvPr>
        </p:nvSpPr>
        <p:spPr/>
        <p:txBody>
          <a:bodyPr/>
          <a:lstStyle/>
          <a:p>
            <a:r>
              <a:rPr lang="en-US" dirty="0">
                <a:solidFill>
                  <a:srgbClr val="12899D"/>
                </a:solidFill>
                <a:latin typeface="Segoe  "/>
              </a:rPr>
              <a:t>Willie Downs Before</a:t>
            </a:r>
          </a:p>
        </p:txBody>
      </p:sp>
      <p:pic>
        <p:nvPicPr>
          <p:cNvPr id="5" name="Content Placeholder 4">
            <a:extLst>
              <a:ext uri="{FF2B5EF4-FFF2-40B4-BE49-F238E27FC236}">
                <a16:creationId xmlns:a16="http://schemas.microsoft.com/office/drawing/2014/main" id="{83B4E478-3FDE-C142-6F63-139A0F2677F5}"/>
              </a:ext>
            </a:extLst>
          </p:cNvPr>
          <p:cNvPicPr>
            <a:picLocks noGrp="1" noChangeAspect="1"/>
          </p:cNvPicPr>
          <p:nvPr>
            <p:ph idx="1"/>
          </p:nvPr>
        </p:nvPicPr>
        <p:blipFill>
          <a:blip r:embed="rId2"/>
          <a:stretch>
            <a:fillRect/>
          </a:stretch>
        </p:blipFill>
        <p:spPr>
          <a:xfrm>
            <a:off x="668594" y="1556218"/>
            <a:ext cx="9704438" cy="4844582"/>
          </a:xfrm>
        </p:spPr>
      </p:pic>
    </p:spTree>
    <p:extLst>
      <p:ext uri="{BB962C8B-B14F-4D97-AF65-F5344CB8AC3E}">
        <p14:creationId xmlns:p14="http://schemas.microsoft.com/office/powerpoint/2010/main" val="11426561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D6634-7AD8-21D5-A61F-3E56564B571C}"/>
              </a:ext>
            </a:extLst>
          </p:cNvPr>
          <p:cNvSpPr>
            <a:spLocks noGrp="1"/>
          </p:cNvSpPr>
          <p:nvPr>
            <p:ph type="title"/>
          </p:nvPr>
        </p:nvSpPr>
        <p:spPr/>
        <p:txBody>
          <a:bodyPr>
            <a:normAutofit/>
          </a:bodyPr>
          <a:lstStyle/>
          <a:p>
            <a:r>
              <a:rPr lang="en-US" dirty="0">
                <a:solidFill>
                  <a:srgbClr val="12899D"/>
                </a:solidFill>
                <a:latin typeface="Segoe  "/>
              </a:rPr>
              <a:t>Willie Downs Before</a:t>
            </a:r>
          </a:p>
        </p:txBody>
      </p:sp>
      <p:pic>
        <p:nvPicPr>
          <p:cNvPr id="9" name="Content Placeholder 8" descr="Before we started. Notice no doors and a mail kiosk">
            <a:extLst>
              <a:ext uri="{FF2B5EF4-FFF2-40B4-BE49-F238E27FC236}">
                <a16:creationId xmlns:a16="http://schemas.microsoft.com/office/drawing/2014/main" id="{8F28287C-0EF6-2C58-74D9-3EA941B227E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rot="10800000">
            <a:off x="783771" y="1257298"/>
            <a:ext cx="9437914" cy="5370047"/>
          </a:xfrm>
        </p:spPr>
      </p:pic>
    </p:spTree>
    <p:extLst>
      <p:ext uri="{BB962C8B-B14F-4D97-AF65-F5344CB8AC3E}">
        <p14:creationId xmlns:p14="http://schemas.microsoft.com/office/powerpoint/2010/main" val="2615776017"/>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7DD10-275D-3095-5925-C6E1B21A6685}"/>
              </a:ext>
            </a:extLst>
          </p:cNvPr>
          <p:cNvSpPr>
            <a:spLocks noGrp="1"/>
          </p:cNvSpPr>
          <p:nvPr>
            <p:ph type="title"/>
          </p:nvPr>
        </p:nvSpPr>
        <p:spPr>
          <a:xfrm>
            <a:off x="452718" y="132331"/>
            <a:ext cx="10515600" cy="1325563"/>
          </a:xfrm>
        </p:spPr>
        <p:txBody>
          <a:bodyPr/>
          <a:lstStyle/>
          <a:p>
            <a:r>
              <a:rPr lang="en-US" dirty="0">
                <a:solidFill>
                  <a:srgbClr val="12899D"/>
                </a:solidFill>
                <a:latin typeface="Segoe  "/>
              </a:rPr>
              <a:t>Willie Downs Before</a:t>
            </a:r>
          </a:p>
        </p:txBody>
      </p:sp>
      <p:pic>
        <p:nvPicPr>
          <p:cNvPr id="7" name="Content Placeholder 6">
            <a:extLst>
              <a:ext uri="{FF2B5EF4-FFF2-40B4-BE49-F238E27FC236}">
                <a16:creationId xmlns:a16="http://schemas.microsoft.com/office/drawing/2014/main" id="{A588D5D2-C11D-89DC-815B-B3B44F00547F}"/>
              </a:ext>
            </a:extLst>
          </p:cNvPr>
          <p:cNvPicPr>
            <a:picLocks noGrp="1" noChangeAspect="1"/>
          </p:cNvPicPr>
          <p:nvPr>
            <p:ph idx="1"/>
          </p:nvPr>
        </p:nvPicPr>
        <p:blipFill>
          <a:blip r:embed="rId2"/>
          <a:stretch>
            <a:fillRect/>
          </a:stretch>
        </p:blipFill>
        <p:spPr>
          <a:xfrm>
            <a:off x="452718" y="1556217"/>
            <a:ext cx="10768560" cy="4029574"/>
          </a:xfrm>
        </p:spPr>
      </p:pic>
    </p:spTree>
    <p:extLst>
      <p:ext uri="{BB962C8B-B14F-4D97-AF65-F5344CB8AC3E}">
        <p14:creationId xmlns:p14="http://schemas.microsoft.com/office/powerpoint/2010/main" val="37518505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70154-7948-53ED-7276-AD6520287509}"/>
              </a:ext>
            </a:extLst>
          </p:cNvPr>
          <p:cNvSpPr>
            <a:spLocks noGrp="1"/>
          </p:cNvSpPr>
          <p:nvPr>
            <p:ph type="title"/>
          </p:nvPr>
        </p:nvSpPr>
        <p:spPr>
          <a:xfrm>
            <a:off x="374060" y="161827"/>
            <a:ext cx="10515600" cy="1325563"/>
          </a:xfrm>
        </p:spPr>
        <p:txBody>
          <a:bodyPr/>
          <a:lstStyle/>
          <a:p>
            <a:r>
              <a:rPr lang="en-US" dirty="0">
                <a:solidFill>
                  <a:srgbClr val="12899D"/>
                </a:solidFill>
                <a:latin typeface="Segoe  "/>
              </a:rPr>
              <a:t>Willie Downs Before</a:t>
            </a:r>
          </a:p>
        </p:txBody>
      </p:sp>
      <p:pic>
        <p:nvPicPr>
          <p:cNvPr id="5" name="Content Placeholder 4">
            <a:extLst>
              <a:ext uri="{FF2B5EF4-FFF2-40B4-BE49-F238E27FC236}">
                <a16:creationId xmlns:a16="http://schemas.microsoft.com/office/drawing/2014/main" id="{F90100EB-7A7B-853A-6939-13BD969B8736}"/>
              </a:ext>
            </a:extLst>
          </p:cNvPr>
          <p:cNvPicPr>
            <a:picLocks noGrp="1" noChangeAspect="1"/>
          </p:cNvPicPr>
          <p:nvPr>
            <p:ph idx="1"/>
          </p:nvPr>
        </p:nvPicPr>
        <p:blipFill>
          <a:blip r:embed="rId2"/>
          <a:stretch>
            <a:fillRect/>
          </a:stretch>
        </p:blipFill>
        <p:spPr>
          <a:xfrm>
            <a:off x="526774" y="1723250"/>
            <a:ext cx="10634870" cy="3852602"/>
          </a:xfrm>
        </p:spPr>
      </p:pic>
    </p:spTree>
    <p:extLst>
      <p:ext uri="{BB962C8B-B14F-4D97-AF65-F5344CB8AC3E}">
        <p14:creationId xmlns:p14="http://schemas.microsoft.com/office/powerpoint/2010/main" val="41602075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0ADE2-F7C0-AEEE-A0EB-47C121C5E1A1}"/>
              </a:ext>
            </a:extLst>
          </p:cNvPr>
          <p:cNvSpPr>
            <a:spLocks noGrp="1"/>
          </p:cNvSpPr>
          <p:nvPr>
            <p:ph type="title"/>
          </p:nvPr>
        </p:nvSpPr>
        <p:spPr/>
        <p:txBody>
          <a:bodyPr/>
          <a:lstStyle/>
          <a:p>
            <a:r>
              <a:rPr lang="en-US" dirty="0">
                <a:solidFill>
                  <a:srgbClr val="12899D"/>
                </a:solidFill>
                <a:latin typeface="Segoe  "/>
              </a:rPr>
              <a:t>To much slope</a:t>
            </a:r>
          </a:p>
        </p:txBody>
      </p:sp>
      <p:pic>
        <p:nvPicPr>
          <p:cNvPr id="5" name="Content Placeholder 4" descr="A long yellow level on a road&#10;&#10;Description automatically generated">
            <a:extLst>
              <a:ext uri="{FF2B5EF4-FFF2-40B4-BE49-F238E27FC236}">
                <a16:creationId xmlns:a16="http://schemas.microsoft.com/office/drawing/2014/main" id="{BC8676BC-436A-5CA1-70F8-E22B802FAE1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0800000">
            <a:off x="766916" y="1409851"/>
            <a:ext cx="10825316" cy="4096213"/>
          </a:xfrm>
        </p:spPr>
      </p:pic>
    </p:spTree>
    <p:extLst>
      <p:ext uri="{BB962C8B-B14F-4D97-AF65-F5344CB8AC3E}">
        <p14:creationId xmlns:p14="http://schemas.microsoft.com/office/powerpoint/2010/main" val="13598333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580FA-025F-7C7B-66EE-13FC5C076DAE}"/>
              </a:ext>
            </a:extLst>
          </p:cNvPr>
          <p:cNvSpPr>
            <a:spLocks noGrp="1"/>
          </p:cNvSpPr>
          <p:nvPr>
            <p:ph type="title"/>
          </p:nvPr>
        </p:nvSpPr>
        <p:spPr/>
        <p:txBody>
          <a:bodyPr>
            <a:normAutofit/>
          </a:bodyPr>
          <a:lstStyle/>
          <a:p>
            <a:r>
              <a:rPr lang="en-US" dirty="0">
                <a:solidFill>
                  <a:srgbClr val="12899D"/>
                </a:solidFill>
                <a:latin typeface="Segoe  "/>
              </a:rPr>
              <a:t>To much slope</a:t>
            </a:r>
          </a:p>
        </p:txBody>
      </p:sp>
      <p:pic>
        <p:nvPicPr>
          <p:cNvPr id="5" name="Content Placeholder 4" descr="A long yellow level on a road&#10;&#10;Description automatically generated">
            <a:extLst>
              <a:ext uri="{FF2B5EF4-FFF2-40B4-BE49-F238E27FC236}">
                <a16:creationId xmlns:a16="http://schemas.microsoft.com/office/drawing/2014/main" id="{A864A9BD-C8B6-D3B1-92A0-0D16BB073F2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0800000">
            <a:off x="947056" y="1557336"/>
            <a:ext cx="9535886" cy="4351337"/>
          </a:xfrm>
        </p:spPr>
      </p:pic>
    </p:spTree>
    <p:extLst>
      <p:ext uri="{BB962C8B-B14F-4D97-AF65-F5344CB8AC3E}">
        <p14:creationId xmlns:p14="http://schemas.microsoft.com/office/powerpoint/2010/main" val="5209074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8B574-8FFF-9B4C-93EF-B0567D57A769}"/>
              </a:ext>
            </a:extLst>
          </p:cNvPr>
          <p:cNvSpPr>
            <a:spLocks noGrp="1"/>
          </p:cNvSpPr>
          <p:nvPr>
            <p:ph type="title"/>
          </p:nvPr>
        </p:nvSpPr>
        <p:spPr/>
        <p:txBody>
          <a:bodyPr/>
          <a:lstStyle/>
          <a:p>
            <a:r>
              <a:rPr lang="en-US" dirty="0">
                <a:solidFill>
                  <a:srgbClr val="12899D"/>
                </a:solidFill>
                <a:latin typeface="Segoe  "/>
              </a:rPr>
              <a:t>Sloping Sidewalks</a:t>
            </a:r>
          </a:p>
        </p:txBody>
      </p:sp>
      <p:pic>
        <p:nvPicPr>
          <p:cNvPr id="9" name="Content Placeholder 8" descr="A collage of photos of a house&#10;&#10;Description automatically generated">
            <a:extLst>
              <a:ext uri="{FF2B5EF4-FFF2-40B4-BE49-F238E27FC236}">
                <a16:creationId xmlns:a16="http://schemas.microsoft.com/office/drawing/2014/main" id="{6938ED38-CAD3-8931-9736-68553B57BEA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5136" y="1557338"/>
            <a:ext cx="11297264" cy="4115875"/>
          </a:xfrm>
        </p:spPr>
      </p:pic>
    </p:spTree>
    <p:extLst>
      <p:ext uri="{BB962C8B-B14F-4D97-AF65-F5344CB8AC3E}">
        <p14:creationId xmlns:p14="http://schemas.microsoft.com/office/powerpoint/2010/main" val="1414894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B2848-E80F-0150-69DF-5C33BC125A2D}"/>
              </a:ext>
            </a:extLst>
          </p:cNvPr>
          <p:cNvSpPr>
            <a:spLocks noGrp="1"/>
          </p:cNvSpPr>
          <p:nvPr>
            <p:ph type="title"/>
          </p:nvPr>
        </p:nvSpPr>
        <p:spPr/>
        <p:txBody>
          <a:bodyPr/>
          <a:lstStyle/>
          <a:p>
            <a:r>
              <a:rPr lang="en-US" dirty="0">
                <a:solidFill>
                  <a:srgbClr val="12899D"/>
                </a:solidFill>
                <a:latin typeface="Segoe  "/>
              </a:rPr>
              <a:t>Remove Trees from retention areas</a:t>
            </a:r>
          </a:p>
        </p:txBody>
      </p:sp>
      <p:pic>
        <p:nvPicPr>
          <p:cNvPr id="5" name="Content Placeholder 4">
            <a:extLst>
              <a:ext uri="{FF2B5EF4-FFF2-40B4-BE49-F238E27FC236}">
                <a16:creationId xmlns:a16="http://schemas.microsoft.com/office/drawing/2014/main" id="{B0992968-C4F3-37BD-2617-0F7891FD5C5B}"/>
              </a:ext>
            </a:extLst>
          </p:cNvPr>
          <p:cNvPicPr>
            <a:picLocks noGrp="1" noChangeAspect="1"/>
          </p:cNvPicPr>
          <p:nvPr>
            <p:ph idx="1"/>
          </p:nvPr>
        </p:nvPicPr>
        <p:blipFill>
          <a:blip r:embed="rId2"/>
          <a:stretch>
            <a:fillRect/>
          </a:stretch>
        </p:blipFill>
        <p:spPr>
          <a:xfrm>
            <a:off x="894735" y="1557338"/>
            <a:ext cx="9468465" cy="4922120"/>
          </a:xfrm>
        </p:spPr>
      </p:pic>
    </p:spTree>
    <p:extLst>
      <p:ext uri="{BB962C8B-B14F-4D97-AF65-F5344CB8AC3E}">
        <p14:creationId xmlns:p14="http://schemas.microsoft.com/office/powerpoint/2010/main" val="13686976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544B1-FFC8-0365-E7EB-DED9DF470768}"/>
              </a:ext>
            </a:extLst>
          </p:cNvPr>
          <p:cNvSpPr>
            <a:spLocks noGrp="1"/>
          </p:cNvSpPr>
          <p:nvPr>
            <p:ph type="title"/>
          </p:nvPr>
        </p:nvSpPr>
        <p:spPr/>
        <p:txBody>
          <a:bodyPr/>
          <a:lstStyle/>
          <a:p>
            <a:r>
              <a:rPr lang="en-US" dirty="0">
                <a:solidFill>
                  <a:srgbClr val="12899D"/>
                </a:solidFill>
                <a:latin typeface="Segoe  "/>
              </a:rPr>
              <a:t>Sources</a:t>
            </a:r>
          </a:p>
        </p:txBody>
      </p:sp>
      <p:graphicFrame>
        <p:nvGraphicFramePr>
          <p:cNvPr id="4" name="Content Placeholder 3">
            <a:extLst>
              <a:ext uri="{FF2B5EF4-FFF2-40B4-BE49-F238E27FC236}">
                <a16:creationId xmlns:a16="http://schemas.microsoft.com/office/drawing/2014/main" id="{B977498F-0BC2-178D-6391-B86BBFCCD5AA}"/>
              </a:ext>
            </a:extLst>
          </p:cNvPr>
          <p:cNvGraphicFramePr>
            <a:graphicFrameLocks noGrp="1"/>
          </p:cNvGraphicFramePr>
          <p:nvPr>
            <p:ph idx="1"/>
            <p:extLst>
              <p:ext uri="{D42A27DB-BD31-4B8C-83A1-F6EECF244321}">
                <p14:modId xmlns:p14="http://schemas.microsoft.com/office/powerpoint/2010/main" val="1853834521"/>
              </p:ext>
            </p:extLst>
          </p:nvPr>
        </p:nvGraphicFramePr>
        <p:xfrm>
          <a:off x="452717" y="1789471"/>
          <a:ext cx="10942868" cy="3834582"/>
        </p:xfrm>
        <a:graphic>
          <a:graphicData uri="http://schemas.openxmlformats.org/drawingml/2006/table">
            <a:tbl>
              <a:tblPr>
                <a:tableStyleId>{5C22544A-7EE6-4342-B048-85BDC9FD1C3A}</a:tableStyleId>
              </a:tblPr>
              <a:tblGrid>
                <a:gridCol w="5787290">
                  <a:extLst>
                    <a:ext uri="{9D8B030D-6E8A-4147-A177-3AD203B41FA5}">
                      <a16:colId xmlns:a16="http://schemas.microsoft.com/office/drawing/2014/main" val="2925786747"/>
                    </a:ext>
                  </a:extLst>
                </a:gridCol>
                <a:gridCol w="1609844">
                  <a:extLst>
                    <a:ext uri="{9D8B030D-6E8A-4147-A177-3AD203B41FA5}">
                      <a16:colId xmlns:a16="http://schemas.microsoft.com/office/drawing/2014/main" val="149894412"/>
                    </a:ext>
                  </a:extLst>
                </a:gridCol>
                <a:gridCol w="1732112">
                  <a:extLst>
                    <a:ext uri="{9D8B030D-6E8A-4147-A177-3AD203B41FA5}">
                      <a16:colId xmlns:a16="http://schemas.microsoft.com/office/drawing/2014/main" val="3878614244"/>
                    </a:ext>
                  </a:extLst>
                </a:gridCol>
                <a:gridCol w="1813622">
                  <a:extLst>
                    <a:ext uri="{9D8B030D-6E8A-4147-A177-3AD203B41FA5}">
                      <a16:colId xmlns:a16="http://schemas.microsoft.com/office/drawing/2014/main" val="439950418"/>
                    </a:ext>
                  </a:extLst>
                </a:gridCol>
              </a:tblGrid>
              <a:tr h="640026">
                <a:tc>
                  <a:txBody>
                    <a:bodyPr/>
                    <a:lstStyle/>
                    <a:p>
                      <a:pPr algn="l" fontAlgn="b"/>
                      <a:r>
                        <a:rPr lang="en-US" sz="1800" u="none" strike="noStrike" dirty="0">
                          <a:effectLst/>
                          <a:highlight>
                            <a:srgbClr val="D9D9D9"/>
                          </a:highlight>
                        </a:rPr>
                        <a:t>Sources</a:t>
                      </a:r>
                      <a:endParaRPr lang="en-US" sz="1800" b="1" i="0" u="none" strike="noStrike" dirty="0">
                        <a:solidFill>
                          <a:srgbClr val="000000"/>
                        </a:solidFill>
                        <a:effectLst/>
                        <a:highlight>
                          <a:srgbClr val="D9D9D9"/>
                        </a:highlight>
                        <a:latin typeface="Calibri" panose="020F0502020204030204" pitchFamily="34" charset="0"/>
                      </a:endParaRPr>
                    </a:p>
                  </a:txBody>
                  <a:tcPr marL="7620" marR="7620" marT="7620" marB="0" anchor="b"/>
                </a:tc>
                <a:tc>
                  <a:txBody>
                    <a:bodyPr/>
                    <a:lstStyle/>
                    <a:p>
                      <a:pPr algn="ctr" fontAlgn="b"/>
                      <a:r>
                        <a:rPr lang="en-US" sz="1800" u="none" strike="noStrike">
                          <a:effectLst/>
                          <a:highlight>
                            <a:srgbClr val="D9D9D9"/>
                          </a:highlight>
                        </a:rPr>
                        <a:t>Total Loan</a:t>
                      </a:r>
                      <a:endParaRPr lang="en-US" sz="1800" b="1" i="0" u="none" strike="noStrike">
                        <a:solidFill>
                          <a:srgbClr val="000000"/>
                        </a:solidFill>
                        <a:effectLst/>
                        <a:highlight>
                          <a:srgbClr val="D9D9D9"/>
                        </a:highlight>
                        <a:latin typeface="Calibri" panose="020F0502020204030204" pitchFamily="34" charset="0"/>
                      </a:endParaRPr>
                    </a:p>
                  </a:txBody>
                  <a:tcPr marL="7620" marR="7620" marT="7620" marB="0" anchor="b"/>
                </a:tc>
                <a:tc>
                  <a:txBody>
                    <a:bodyPr/>
                    <a:lstStyle/>
                    <a:p>
                      <a:pPr algn="ctr" fontAlgn="b"/>
                      <a:r>
                        <a:rPr lang="en-US" sz="1800" u="none" strike="noStrike">
                          <a:effectLst/>
                          <a:highlight>
                            <a:srgbClr val="D9D9D9"/>
                          </a:highlight>
                        </a:rPr>
                        <a:t>Amount Funded</a:t>
                      </a:r>
                      <a:endParaRPr lang="en-US" sz="1800" b="1" i="0" u="none" strike="noStrike">
                        <a:solidFill>
                          <a:srgbClr val="000000"/>
                        </a:solidFill>
                        <a:effectLst/>
                        <a:highlight>
                          <a:srgbClr val="D9D9D9"/>
                        </a:highlight>
                        <a:latin typeface="Calibri" panose="020F0502020204030204" pitchFamily="34" charset="0"/>
                      </a:endParaRPr>
                    </a:p>
                  </a:txBody>
                  <a:tcPr marL="7620" marR="7620" marT="7620" marB="0" anchor="b"/>
                </a:tc>
                <a:tc>
                  <a:txBody>
                    <a:bodyPr/>
                    <a:lstStyle/>
                    <a:p>
                      <a:pPr algn="ctr" fontAlgn="b"/>
                      <a:r>
                        <a:rPr lang="en-US" sz="1800" u="none" strike="noStrike">
                          <a:effectLst/>
                          <a:highlight>
                            <a:srgbClr val="D9D9D9"/>
                          </a:highlight>
                        </a:rPr>
                        <a:t> Availble  </a:t>
                      </a:r>
                      <a:endParaRPr lang="en-US" sz="1800" b="1" i="0" u="none" strike="noStrike">
                        <a:solidFill>
                          <a:srgbClr val="000000"/>
                        </a:solidFill>
                        <a:effectLst/>
                        <a:highlight>
                          <a:srgbClr val="D9D9D9"/>
                        </a:highlight>
                        <a:latin typeface="Calibri" panose="020F0502020204030204" pitchFamily="34" charset="0"/>
                      </a:endParaRPr>
                    </a:p>
                  </a:txBody>
                  <a:tcPr marL="7620" marR="7620" marT="7620" marB="0" anchor="b"/>
                </a:tc>
                <a:extLst>
                  <a:ext uri="{0D108BD9-81ED-4DB2-BD59-A6C34878D82A}">
                    <a16:rowId xmlns:a16="http://schemas.microsoft.com/office/drawing/2014/main" val="1187166916"/>
                  </a:ext>
                </a:extLst>
              </a:tr>
              <a:tr h="640026">
                <a:tc>
                  <a:txBody>
                    <a:bodyPr/>
                    <a:lstStyle/>
                    <a:p>
                      <a:pPr algn="l" fontAlgn="b"/>
                      <a:r>
                        <a:rPr lang="en-US" sz="1800" u="none" strike="noStrike" dirty="0">
                          <a:effectLst/>
                        </a:rPr>
                        <a:t>First Bank of Clewiston</a:t>
                      </a:r>
                      <a:endParaRPr lang="en-US" sz="1800" b="0" i="0" u="none" strike="noStrike" dirty="0">
                        <a:effectLst/>
                        <a:latin typeface="Arial" panose="020B0604020202020204" pitchFamily="34" charset="0"/>
                      </a:endParaRPr>
                    </a:p>
                  </a:txBody>
                  <a:tcPr marL="7620" marR="7620" marT="7620" marB="0" anchor="b"/>
                </a:tc>
                <a:tc>
                  <a:txBody>
                    <a:bodyPr/>
                    <a:lstStyle/>
                    <a:p>
                      <a:pPr algn="l" fontAlgn="b"/>
                      <a:r>
                        <a:rPr lang="en-US" sz="1800" u="none" strike="noStrike">
                          <a:effectLst/>
                        </a:rPr>
                        <a:t> $      1,146,250 </a:t>
                      </a:r>
                      <a:endParaRPr lang="en-US" sz="1800" b="0" i="0" u="none" strike="noStrike">
                        <a:effectLst/>
                        <a:latin typeface="Arial" panose="020B0604020202020204" pitchFamily="34" charset="0"/>
                      </a:endParaRPr>
                    </a:p>
                  </a:txBody>
                  <a:tcPr marL="7620" marR="7620" marT="7620" marB="0" anchor="b"/>
                </a:tc>
                <a:tc>
                  <a:txBody>
                    <a:bodyPr/>
                    <a:lstStyle/>
                    <a:p>
                      <a:pPr algn="l" fontAlgn="b"/>
                      <a:r>
                        <a:rPr lang="en-US" sz="1800" u="none" strike="noStrike">
                          <a:effectLst/>
                        </a:rPr>
                        <a:t> $           907,183 </a:t>
                      </a:r>
                      <a:endParaRPr lang="en-US" sz="1800" b="0" i="0" u="none" strike="noStrike">
                        <a:effectLst/>
                        <a:latin typeface="Arial" panose="020B0604020202020204" pitchFamily="34" charset="0"/>
                      </a:endParaRPr>
                    </a:p>
                  </a:txBody>
                  <a:tcPr marL="7620" marR="7620" marT="7620" marB="0" anchor="b"/>
                </a:tc>
                <a:tc>
                  <a:txBody>
                    <a:bodyPr/>
                    <a:lstStyle/>
                    <a:p>
                      <a:pPr algn="l" fontAlgn="b"/>
                      <a:r>
                        <a:rPr lang="en-US" sz="1800" u="none" strike="noStrike">
                          <a:effectLst/>
                        </a:rPr>
                        <a:t> $        239,066.68 </a:t>
                      </a:r>
                      <a:endParaRPr lang="en-US" sz="18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1249586059"/>
                  </a:ext>
                </a:extLst>
              </a:tr>
              <a:tr h="634452">
                <a:tc>
                  <a:txBody>
                    <a:bodyPr/>
                    <a:lstStyle/>
                    <a:p>
                      <a:pPr algn="l" fontAlgn="b"/>
                      <a:r>
                        <a:rPr lang="en-US" sz="1800" u="none" strike="noStrike" dirty="0">
                          <a:effectLst/>
                        </a:rPr>
                        <a:t>FHFC HOME</a:t>
                      </a:r>
                      <a:endParaRPr lang="en-US" sz="1800" b="0" i="0" u="none" strike="noStrike" dirty="0">
                        <a:effectLst/>
                        <a:latin typeface="Arial" panose="020B0604020202020204" pitchFamily="34" charset="0"/>
                      </a:endParaRPr>
                    </a:p>
                  </a:txBody>
                  <a:tcPr marL="7620" marR="7620" marT="7620" marB="0" anchor="b"/>
                </a:tc>
                <a:tc>
                  <a:txBody>
                    <a:bodyPr/>
                    <a:lstStyle/>
                    <a:p>
                      <a:pPr algn="l" fontAlgn="b"/>
                      <a:r>
                        <a:rPr lang="en-US" sz="1800" u="none" strike="noStrike">
                          <a:effectLst/>
                        </a:rPr>
                        <a:t> $      4,531,000 </a:t>
                      </a:r>
                      <a:endParaRPr lang="en-US" sz="1800" b="0" i="0" u="none" strike="noStrike">
                        <a:effectLst/>
                        <a:latin typeface="Arial" panose="020B0604020202020204" pitchFamily="34" charset="0"/>
                      </a:endParaRPr>
                    </a:p>
                  </a:txBody>
                  <a:tcPr marL="7620" marR="7620" marT="7620" marB="0" anchor="b"/>
                </a:tc>
                <a:tc>
                  <a:txBody>
                    <a:bodyPr/>
                    <a:lstStyle/>
                    <a:p>
                      <a:pPr algn="l" fontAlgn="b"/>
                      <a:r>
                        <a:rPr lang="en-US" sz="1800" u="none" strike="noStrike">
                          <a:effectLst/>
                        </a:rPr>
                        <a:t> $        3,625,492 </a:t>
                      </a:r>
                      <a:endParaRPr lang="en-US" sz="1800" b="0" i="0" u="none" strike="noStrike">
                        <a:effectLst/>
                        <a:latin typeface="Arial" panose="020B0604020202020204" pitchFamily="34" charset="0"/>
                      </a:endParaRPr>
                    </a:p>
                  </a:txBody>
                  <a:tcPr marL="7620" marR="7620" marT="7620" marB="0" anchor="b"/>
                </a:tc>
                <a:tc>
                  <a:txBody>
                    <a:bodyPr/>
                    <a:lstStyle/>
                    <a:p>
                      <a:pPr algn="l" fontAlgn="b"/>
                      <a:r>
                        <a:rPr lang="en-US" sz="1800" u="none" strike="noStrike">
                          <a:effectLst/>
                        </a:rPr>
                        <a:t> $        905,508.24 </a:t>
                      </a:r>
                      <a:endParaRPr lang="en-US" sz="18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3037172323"/>
                  </a:ext>
                </a:extLst>
              </a:tr>
              <a:tr h="640026">
                <a:tc>
                  <a:txBody>
                    <a:bodyPr/>
                    <a:lstStyle/>
                    <a:p>
                      <a:pPr algn="l" fontAlgn="b"/>
                      <a:r>
                        <a:rPr lang="en-US" sz="1800" u="none" strike="noStrike" dirty="0">
                          <a:effectLst/>
                        </a:rPr>
                        <a:t>Highlands County SHIP</a:t>
                      </a:r>
                      <a:endParaRPr lang="en-US" sz="1800" b="0" i="0" u="none" strike="noStrike" dirty="0">
                        <a:effectLst/>
                        <a:latin typeface="Arial" panose="020B0604020202020204" pitchFamily="34" charset="0"/>
                      </a:endParaRPr>
                    </a:p>
                  </a:txBody>
                  <a:tcPr marL="7620" marR="7620" marT="7620" marB="0" anchor="b"/>
                </a:tc>
                <a:tc>
                  <a:txBody>
                    <a:bodyPr/>
                    <a:lstStyle/>
                    <a:p>
                      <a:pPr algn="l" fontAlgn="b"/>
                      <a:r>
                        <a:rPr lang="en-US" sz="1800" u="none" strike="noStrike">
                          <a:effectLst/>
                        </a:rPr>
                        <a:t> $         115,900 </a:t>
                      </a:r>
                      <a:endParaRPr lang="en-US" sz="1800" b="0" i="0" u="none" strike="noStrike">
                        <a:effectLst/>
                        <a:latin typeface="Arial" panose="020B0604020202020204" pitchFamily="34" charset="0"/>
                      </a:endParaRPr>
                    </a:p>
                  </a:txBody>
                  <a:tcPr marL="7620" marR="7620" marT="7620" marB="0" anchor="b"/>
                </a:tc>
                <a:tc>
                  <a:txBody>
                    <a:bodyPr/>
                    <a:lstStyle/>
                    <a:p>
                      <a:pPr algn="l" fontAlgn="b"/>
                      <a:r>
                        <a:rPr lang="en-US" sz="1800" u="none" strike="noStrike">
                          <a:effectLst/>
                        </a:rPr>
                        <a:t> $             41,000 </a:t>
                      </a:r>
                      <a:endParaRPr lang="en-US" sz="1800" b="0" i="0" u="none" strike="noStrike">
                        <a:effectLst/>
                        <a:latin typeface="Arial" panose="020B0604020202020204" pitchFamily="34" charset="0"/>
                      </a:endParaRPr>
                    </a:p>
                  </a:txBody>
                  <a:tcPr marL="7620" marR="7620" marT="7620" marB="0" anchor="b"/>
                </a:tc>
                <a:tc>
                  <a:txBody>
                    <a:bodyPr/>
                    <a:lstStyle/>
                    <a:p>
                      <a:pPr algn="l" fontAlgn="b"/>
                      <a:r>
                        <a:rPr lang="en-US" sz="1800" u="none" strike="noStrike">
                          <a:effectLst/>
                        </a:rPr>
                        <a:t> $          74,900.00 </a:t>
                      </a:r>
                      <a:endParaRPr lang="en-US" sz="18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777568111"/>
                  </a:ext>
                </a:extLst>
              </a:tr>
              <a:tr h="640026">
                <a:tc>
                  <a:txBody>
                    <a:bodyPr/>
                    <a:lstStyle/>
                    <a:p>
                      <a:pPr algn="l" fontAlgn="b"/>
                      <a:r>
                        <a:rPr lang="en-US" sz="1800" u="none" strike="noStrike" dirty="0">
                          <a:effectLst/>
                        </a:rPr>
                        <a:t>New FHFC HOME loan</a:t>
                      </a:r>
                      <a:endParaRPr lang="en-US" sz="1800" b="0" i="0" u="none" strike="noStrike" dirty="0">
                        <a:effectLst/>
                        <a:latin typeface="Arial" panose="020B0604020202020204" pitchFamily="34" charset="0"/>
                      </a:endParaRPr>
                    </a:p>
                  </a:txBody>
                  <a:tcPr marL="7620" marR="7620" marT="7620" marB="0" anchor="b"/>
                </a:tc>
                <a:tc>
                  <a:txBody>
                    <a:bodyPr/>
                    <a:lstStyle/>
                    <a:p>
                      <a:pPr algn="l" fontAlgn="b"/>
                      <a:r>
                        <a:rPr lang="en-US" sz="1800" u="none" strike="noStrike">
                          <a:effectLst/>
                        </a:rPr>
                        <a:t> $      2,050,000 </a:t>
                      </a:r>
                      <a:endParaRPr lang="en-US" sz="1800" b="0" i="0" u="none" strike="noStrike">
                        <a:effectLst/>
                        <a:latin typeface="Arial" panose="020B0604020202020204" pitchFamily="34" charset="0"/>
                      </a:endParaRPr>
                    </a:p>
                  </a:txBody>
                  <a:tcPr marL="7620" marR="7620" marT="7620" marB="0" anchor="b"/>
                </a:tc>
                <a:tc>
                  <a:txBody>
                    <a:bodyPr/>
                    <a:lstStyle/>
                    <a:p>
                      <a:pPr algn="l" fontAlgn="b"/>
                      <a:r>
                        <a:rPr lang="en-US" sz="1800" u="none" strike="noStrike">
                          <a:effectLst/>
                        </a:rPr>
                        <a:t> $                   -   </a:t>
                      </a:r>
                      <a:endParaRPr lang="en-US" sz="1800" b="0" i="0" u="none" strike="noStrike">
                        <a:effectLst/>
                        <a:latin typeface="Arial" panose="020B0604020202020204" pitchFamily="34" charset="0"/>
                      </a:endParaRPr>
                    </a:p>
                  </a:txBody>
                  <a:tcPr marL="7620" marR="7620" marT="7620" marB="0" anchor="b"/>
                </a:tc>
                <a:tc>
                  <a:txBody>
                    <a:bodyPr/>
                    <a:lstStyle/>
                    <a:p>
                      <a:pPr algn="l" fontAlgn="b"/>
                      <a:r>
                        <a:rPr lang="en-US" sz="1800" u="none" strike="noStrike">
                          <a:effectLst/>
                        </a:rPr>
                        <a:t> $     2,050,000.00 </a:t>
                      </a:r>
                      <a:endParaRPr lang="en-US" sz="18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1445159491"/>
                  </a:ext>
                </a:extLst>
              </a:tr>
              <a:tr h="640026">
                <a:tc>
                  <a:txBody>
                    <a:bodyPr/>
                    <a:lstStyle/>
                    <a:p>
                      <a:pPr algn="l" fontAlgn="b"/>
                      <a:r>
                        <a:rPr lang="en-US" sz="1800" u="none" strike="noStrike" dirty="0">
                          <a:effectLst/>
                          <a:highlight>
                            <a:srgbClr val="D9D9D9"/>
                          </a:highlight>
                        </a:rPr>
                        <a:t>Total Sources</a:t>
                      </a:r>
                      <a:endParaRPr lang="en-US" sz="1800" b="1" i="0" u="none" strike="noStrike" dirty="0">
                        <a:solidFill>
                          <a:srgbClr val="000000"/>
                        </a:solidFill>
                        <a:effectLst/>
                        <a:highlight>
                          <a:srgbClr val="D9D9D9"/>
                        </a:highlight>
                        <a:latin typeface="Calibri" panose="020F0502020204030204" pitchFamily="34" charset="0"/>
                      </a:endParaRPr>
                    </a:p>
                  </a:txBody>
                  <a:tcPr marL="7620" marR="7620" marT="7620" marB="0" anchor="b"/>
                </a:tc>
                <a:tc>
                  <a:txBody>
                    <a:bodyPr/>
                    <a:lstStyle/>
                    <a:p>
                      <a:pPr algn="l" fontAlgn="b"/>
                      <a:r>
                        <a:rPr lang="en-US" sz="1800" u="none" strike="noStrike" dirty="0">
                          <a:effectLst/>
                          <a:highlight>
                            <a:srgbClr val="D9D9D9"/>
                          </a:highlight>
                        </a:rPr>
                        <a:t> $        7,843,150 </a:t>
                      </a:r>
                      <a:endParaRPr lang="en-US" sz="1800" b="1" i="0" u="none" strike="noStrike" dirty="0">
                        <a:solidFill>
                          <a:srgbClr val="000000"/>
                        </a:solidFill>
                        <a:effectLst/>
                        <a:highlight>
                          <a:srgbClr val="D9D9D9"/>
                        </a:highlight>
                        <a:latin typeface="Calibri" panose="020F0502020204030204" pitchFamily="34" charset="0"/>
                      </a:endParaRPr>
                    </a:p>
                  </a:txBody>
                  <a:tcPr marL="7620" marR="7620" marT="7620" marB="0" anchor="b"/>
                </a:tc>
                <a:tc>
                  <a:txBody>
                    <a:bodyPr/>
                    <a:lstStyle/>
                    <a:p>
                      <a:pPr algn="l" fontAlgn="b"/>
                      <a:r>
                        <a:rPr lang="en-US" sz="1800" u="none" strike="noStrike" dirty="0">
                          <a:effectLst/>
                          <a:highlight>
                            <a:srgbClr val="D9D9D9"/>
                          </a:highlight>
                        </a:rPr>
                        <a:t> $           4,573,675 </a:t>
                      </a:r>
                      <a:endParaRPr lang="en-US" sz="1800" b="1" i="0" u="none" strike="noStrike" dirty="0">
                        <a:solidFill>
                          <a:srgbClr val="000000"/>
                        </a:solidFill>
                        <a:effectLst/>
                        <a:highlight>
                          <a:srgbClr val="D9D9D9"/>
                        </a:highlight>
                        <a:latin typeface="Calibri" panose="020F0502020204030204" pitchFamily="34" charset="0"/>
                      </a:endParaRPr>
                    </a:p>
                  </a:txBody>
                  <a:tcPr marL="7620" marR="7620" marT="7620" marB="0" anchor="b"/>
                </a:tc>
                <a:tc>
                  <a:txBody>
                    <a:bodyPr/>
                    <a:lstStyle/>
                    <a:p>
                      <a:pPr algn="l" fontAlgn="b"/>
                      <a:r>
                        <a:rPr lang="en-US" sz="1800" u="none" strike="noStrike" dirty="0">
                          <a:effectLst/>
                          <a:highlight>
                            <a:srgbClr val="D9D9D9"/>
                          </a:highlight>
                        </a:rPr>
                        <a:t> $       3,269,474.92 </a:t>
                      </a:r>
                      <a:endParaRPr lang="en-US" sz="1800" b="1" i="0" u="none" strike="noStrike" dirty="0">
                        <a:solidFill>
                          <a:srgbClr val="000000"/>
                        </a:solidFill>
                        <a:effectLst/>
                        <a:highlight>
                          <a:srgbClr val="D9D9D9"/>
                        </a:highlight>
                        <a:latin typeface="Calibri" panose="020F0502020204030204" pitchFamily="34" charset="0"/>
                      </a:endParaRPr>
                    </a:p>
                  </a:txBody>
                  <a:tcPr marL="7620" marR="7620" marT="7620" marB="0" anchor="b"/>
                </a:tc>
                <a:extLst>
                  <a:ext uri="{0D108BD9-81ED-4DB2-BD59-A6C34878D82A}">
                    <a16:rowId xmlns:a16="http://schemas.microsoft.com/office/drawing/2014/main" val="609697355"/>
                  </a:ext>
                </a:extLst>
              </a:tr>
            </a:tbl>
          </a:graphicData>
        </a:graphic>
      </p:graphicFrame>
    </p:spTree>
    <p:extLst>
      <p:ext uri="{BB962C8B-B14F-4D97-AF65-F5344CB8AC3E}">
        <p14:creationId xmlns:p14="http://schemas.microsoft.com/office/powerpoint/2010/main" val="167270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E0FF4-8274-18E4-D7AA-F4F252239CFE}"/>
              </a:ext>
            </a:extLst>
          </p:cNvPr>
          <p:cNvSpPr>
            <a:spLocks noGrp="1"/>
          </p:cNvSpPr>
          <p:nvPr>
            <p:ph type="title"/>
          </p:nvPr>
        </p:nvSpPr>
        <p:spPr>
          <a:xfrm>
            <a:off x="462551" y="0"/>
            <a:ext cx="10515600" cy="1325563"/>
          </a:xfrm>
        </p:spPr>
        <p:txBody>
          <a:bodyPr/>
          <a:lstStyle/>
          <a:p>
            <a:r>
              <a:rPr lang="en-US" sz="4000" b="1" dirty="0">
                <a:solidFill>
                  <a:srgbClr val="12899D"/>
                </a:solidFill>
                <a:latin typeface="Segoe  "/>
              </a:rPr>
              <a:t>Agenda</a:t>
            </a:r>
            <a:br>
              <a:rPr lang="en-US" sz="4000" b="1" dirty="0">
                <a:solidFill>
                  <a:srgbClr val="12899D"/>
                </a:solidFill>
                <a:latin typeface="Segoe  "/>
              </a:rPr>
            </a:br>
            <a:endParaRPr lang="en-US" sz="4000" b="1" dirty="0">
              <a:solidFill>
                <a:srgbClr val="12899D"/>
              </a:solidFill>
              <a:latin typeface="Segoe  "/>
            </a:endParaRPr>
          </a:p>
        </p:txBody>
      </p:sp>
      <p:sp>
        <p:nvSpPr>
          <p:cNvPr id="3" name="Content Placeholder 2">
            <a:extLst>
              <a:ext uri="{FF2B5EF4-FFF2-40B4-BE49-F238E27FC236}">
                <a16:creationId xmlns:a16="http://schemas.microsoft.com/office/drawing/2014/main" id="{023364DF-8296-DD59-4981-9447EF8700B5}"/>
              </a:ext>
            </a:extLst>
          </p:cNvPr>
          <p:cNvSpPr>
            <a:spLocks noGrp="1"/>
          </p:cNvSpPr>
          <p:nvPr>
            <p:ph idx="1"/>
          </p:nvPr>
        </p:nvSpPr>
        <p:spPr>
          <a:xfrm>
            <a:off x="838200" y="1825624"/>
            <a:ext cx="10515600" cy="3030461"/>
          </a:xfrm>
        </p:spPr>
        <p:txBody>
          <a:bodyPr anchor="ctr">
            <a:normAutofit fontScale="25000" lnSpcReduction="20000"/>
          </a:bodyPr>
          <a:lstStyle/>
          <a:p>
            <a:r>
              <a:rPr lang="en-US" sz="12800" dirty="0">
                <a:solidFill>
                  <a:srgbClr val="002060"/>
                </a:solidFill>
                <a:latin typeface="Franklin Gothic"/>
              </a:rPr>
              <a:t>Willie Downs Villas</a:t>
            </a:r>
          </a:p>
          <a:p>
            <a:r>
              <a:rPr lang="en-US" sz="12800" dirty="0">
                <a:solidFill>
                  <a:srgbClr val="002060"/>
                </a:solidFill>
                <a:latin typeface="Franklin Gothic"/>
              </a:rPr>
              <a:t>The problems</a:t>
            </a:r>
          </a:p>
          <a:p>
            <a:r>
              <a:rPr lang="en-US" sz="12800" dirty="0">
                <a:solidFill>
                  <a:srgbClr val="002060"/>
                </a:solidFill>
                <a:latin typeface="Franklin Gothic"/>
              </a:rPr>
              <a:t>The Budget</a:t>
            </a:r>
          </a:p>
          <a:p>
            <a:r>
              <a:rPr lang="en-US" sz="12800" dirty="0">
                <a:solidFill>
                  <a:srgbClr val="002060"/>
                </a:solidFill>
                <a:latin typeface="Franklin Gothic"/>
              </a:rPr>
              <a:t>Studies needed</a:t>
            </a:r>
          </a:p>
          <a:p>
            <a:r>
              <a:rPr lang="en-US" sz="12800" dirty="0">
                <a:solidFill>
                  <a:srgbClr val="002060"/>
                </a:solidFill>
                <a:latin typeface="Franklin Gothic"/>
              </a:rPr>
              <a:t>Change Orders</a:t>
            </a:r>
          </a:p>
          <a:p>
            <a:r>
              <a:rPr lang="en-US" sz="12800" dirty="0">
                <a:solidFill>
                  <a:srgbClr val="002060"/>
                </a:solidFill>
                <a:latin typeface="Franklin Gothic"/>
              </a:rPr>
              <a:t>Builder’s Risk Insurance</a:t>
            </a:r>
          </a:p>
          <a:p>
            <a:r>
              <a:rPr lang="en-US" sz="12800" dirty="0">
                <a:solidFill>
                  <a:srgbClr val="002060"/>
                </a:solidFill>
                <a:latin typeface="Franklin Gothic"/>
              </a:rPr>
              <a:t>Davis Bacon</a:t>
            </a:r>
          </a:p>
          <a:p>
            <a:r>
              <a:rPr lang="en-US" sz="12800" dirty="0">
                <a:solidFill>
                  <a:srgbClr val="002060"/>
                </a:solidFill>
                <a:latin typeface="Franklin Gothic"/>
              </a:rPr>
              <a:t>Pitfalls and delays</a:t>
            </a:r>
          </a:p>
          <a:p>
            <a:r>
              <a:rPr lang="en-US" sz="12800" dirty="0">
                <a:solidFill>
                  <a:srgbClr val="002060"/>
                </a:solidFill>
                <a:latin typeface="Franklin Gothic"/>
              </a:rPr>
              <a:t>Finally, the Finish line</a:t>
            </a:r>
          </a:p>
          <a:p>
            <a:r>
              <a:rPr lang="en-US" sz="12800" dirty="0">
                <a:solidFill>
                  <a:srgbClr val="002060"/>
                </a:solidFill>
                <a:latin typeface="Franklin Gothic"/>
              </a:rPr>
              <a:t>Other Projects (Identify the issue) </a:t>
            </a:r>
          </a:p>
          <a:p>
            <a:endParaRPr lang="en-US" sz="2600" dirty="0">
              <a:solidFill>
                <a:srgbClr val="002060"/>
              </a:solidFill>
              <a:latin typeface="Franklin Gothic"/>
            </a:endParaRPr>
          </a:p>
        </p:txBody>
      </p:sp>
    </p:spTree>
    <p:extLst>
      <p:ext uri="{BB962C8B-B14F-4D97-AF65-F5344CB8AC3E}">
        <p14:creationId xmlns:p14="http://schemas.microsoft.com/office/powerpoint/2010/main" val="3881191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5FDC8-1802-45A6-370F-307C45CCBFCA}"/>
              </a:ext>
            </a:extLst>
          </p:cNvPr>
          <p:cNvSpPr>
            <a:spLocks noGrp="1"/>
          </p:cNvSpPr>
          <p:nvPr>
            <p:ph type="title"/>
          </p:nvPr>
        </p:nvSpPr>
        <p:spPr/>
        <p:txBody>
          <a:bodyPr/>
          <a:lstStyle/>
          <a:p>
            <a:r>
              <a:rPr lang="en-US" dirty="0">
                <a:solidFill>
                  <a:srgbClr val="12899D"/>
                </a:solidFill>
                <a:latin typeface="Segoe  "/>
              </a:rPr>
              <a:t>Change Orders</a:t>
            </a:r>
          </a:p>
        </p:txBody>
      </p:sp>
      <p:graphicFrame>
        <p:nvGraphicFramePr>
          <p:cNvPr id="8" name="Content Placeholder 7">
            <a:extLst>
              <a:ext uri="{FF2B5EF4-FFF2-40B4-BE49-F238E27FC236}">
                <a16:creationId xmlns:a16="http://schemas.microsoft.com/office/drawing/2014/main" id="{BEA8A130-7196-617F-0D22-5AE39DE865AC}"/>
              </a:ext>
            </a:extLst>
          </p:cNvPr>
          <p:cNvGraphicFramePr>
            <a:graphicFrameLocks noGrp="1"/>
          </p:cNvGraphicFramePr>
          <p:nvPr>
            <p:ph idx="1"/>
            <p:extLst>
              <p:ext uri="{D42A27DB-BD31-4B8C-83A1-F6EECF244321}">
                <p14:modId xmlns:p14="http://schemas.microsoft.com/office/powerpoint/2010/main" val="839001840"/>
              </p:ext>
            </p:extLst>
          </p:nvPr>
        </p:nvGraphicFramePr>
        <p:xfrm>
          <a:off x="1580322" y="1556216"/>
          <a:ext cx="8841872" cy="4215313"/>
        </p:xfrm>
        <a:graphic>
          <a:graphicData uri="http://schemas.openxmlformats.org/drawingml/2006/table">
            <a:tbl>
              <a:tblPr>
                <a:tableStyleId>{5C22544A-7EE6-4342-B048-85BDC9FD1C3A}</a:tableStyleId>
              </a:tblPr>
              <a:tblGrid>
                <a:gridCol w="5802479">
                  <a:extLst>
                    <a:ext uri="{9D8B030D-6E8A-4147-A177-3AD203B41FA5}">
                      <a16:colId xmlns:a16="http://schemas.microsoft.com/office/drawing/2014/main" val="3670522904"/>
                    </a:ext>
                  </a:extLst>
                </a:gridCol>
                <a:gridCol w="3039393">
                  <a:extLst>
                    <a:ext uri="{9D8B030D-6E8A-4147-A177-3AD203B41FA5}">
                      <a16:colId xmlns:a16="http://schemas.microsoft.com/office/drawing/2014/main" val="2392061839"/>
                    </a:ext>
                  </a:extLst>
                </a:gridCol>
              </a:tblGrid>
              <a:tr h="236537">
                <a:tc>
                  <a:txBody>
                    <a:bodyPr/>
                    <a:lstStyle/>
                    <a:p>
                      <a:pPr algn="l" fontAlgn="b"/>
                      <a:r>
                        <a:rPr lang="en-US" sz="1000" u="none" strike="noStrike">
                          <a:effectLst/>
                        </a:rPr>
                        <a:t>Change Order</a:t>
                      </a:r>
                      <a:endParaRPr lang="en-US" sz="1000" b="1" i="0" u="none" strike="noStrike">
                        <a:effectLst/>
                        <a:latin typeface="Arial" panose="020B0604020202020204" pitchFamily="34" charset="0"/>
                      </a:endParaRPr>
                    </a:p>
                  </a:txBody>
                  <a:tcPr marL="7620" marR="7620" marT="7620" marB="0" anchor="b"/>
                </a:tc>
                <a:tc>
                  <a:txBody>
                    <a:bodyPr/>
                    <a:lstStyle/>
                    <a:p>
                      <a:pPr algn="l" fontAlgn="b"/>
                      <a:r>
                        <a:rPr lang="en-US" sz="1000" u="none" strike="noStrike">
                          <a:effectLst/>
                        </a:rPr>
                        <a:t>Amount</a:t>
                      </a:r>
                      <a:endParaRPr lang="en-US" sz="1000" b="1"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2850892501"/>
                  </a:ext>
                </a:extLst>
              </a:tr>
              <a:tr h="236537">
                <a:tc>
                  <a:txBody>
                    <a:bodyPr/>
                    <a:lstStyle/>
                    <a:p>
                      <a:pPr algn="l" fontAlgn="b"/>
                      <a:r>
                        <a:rPr lang="en-US" sz="1000" u="none" strike="noStrike" dirty="0">
                          <a:effectLst/>
                        </a:rPr>
                        <a:t>Change Order 1 builder’s risk</a:t>
                      </a:r>
                      <a:endParaRPr lang="en-US" sz="1000" b="0" i="0" u="none" strike="noStrike" dirty="0">
                        <a:effectLst/>
                        <a:latin typeface="Arial" panose="020B0604020202020204" pitchFamily="34" charset="0"/>
                      </a:endParaRPr>
                    </a:p>
                  </a:txBody>
                  <a:tcPr marL="7620" marR="7620" marT="7620" marB="0" anchor="b"/>
                </a:tc>
                <a:tc>
                  <a:txBody>
                    <a:bodyPr/>
                    <a:lstStyle/>
                    <a:p>
                      <a:pPr algn="l" fontAlgn="b"/>
                      <a:r>
                        <a:rPr lang="en-US" sz="1000" u="none" strike="noStrike">
                          <a:effectLst/>
                        </a:rPr>
                        <a:t> $                14,666.50 </a:t>
                      </a:r>
                      <a:endParaRPr lang="en-US" sz="10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3846252957"/>
                  </a:ext>
                </a:extLst>
              </a:tr>
              <a:tr h="236537">
                <a:tc>
                  <a:txBody>
                    <a:bodyPr/>
                    <a:lstStyle/>
                    <a:p>
                      <a:pPr algn="l" fontAlgn="b"/>
                      <a:r>
                        <a:rPr lang="en-US" sz="1000" u="none" strike="noStrike">
                          <a:effectLst/>
                        </a:rPr>
                        <a:t>Change Order 2 appliances</a:t>
                      </a:r>
                      <a:endParaRPr lang="en-US" sz="1000" b="0" i="0" u="none" strike="noStrike">
                        <a:effectLst/>
                        <a:latin typeface="Arial" panose="020B0604020202020204" pitchFamily="34" charset="0"/>
                      </a:endParaRPr>
                    </a:p>
                  </a:txBody>
                  <a:tcPr marL="7620" marR="7620" marT="7620" marB="0" anchor="b"/>
                </a:tc>
                <a:tc>
                  <a:txBody>
                    <a:bodyPr/>
                    <a:lstStyle/>
                    <a:p>
                      <a:pPr algn="l" fontAlgn="b"/>
                      <a:r>
                        <a:rPr lang="en-US" sz="1000" u="none" strike="noStrike">
                          <a:effectLst/>
                        </a:rPr>
                        <a:t> $                14,284.90 </a:t>
                      </a:r>
                      <a:endParaRPr lang="en-US" sz="10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3916220595"/>
                  </a:ext>
                </a:extLst>
              </a:tr>
              <a:tr h="236537">
                <a:tc>
                  <a:txBody>
                    <a:bodyPr/>
                    <a:lstStyle/>
                    <a:p>
                      <a:pPr algn="l" fontAlgn="b"/>
                      <a:r>
                        <a:rPr lang="en-US" sz="1000" u="none" strike="noStrike">
                          <a:effectLst/>
                        </a:rPr>
                        <a:t>Change Order 3  range hoods</a:t>
                      </a:r>
                      <a:endParaRPr lang="en-US" sz="1000" b="0" i="0" u="none" strike="noStrike">
                        <a:effectLst/>
                        <a:latin typeface="Arial" panose="020B0604020202020204" pitchFamily="34" charset="0"/>
                      </a:endParaRPr>
                    </a:p>
                  </a:txBody>
                  <a:tcPr marL="7620" marR="7620" marT="7620" marB="0" anchor="b"/>
                </a:tc>
                <a:tc>
                  <a:txBody>
                    <a:bodyPr/>
                    <a:lstStyle/>
                    <a:p>
                      <a:pPr algn="l" fontAlgn="b"/>
                      <a:r>
                        <a:rPr lang="en-US" sz="1000" u="none" strike="noStrike">
                          <a:effectLst/>
                        </a:rPr>
                        <a:t> $                  5,000.00 </a:t>
                      </a:r>
                      <a:endParaRPr lang="en-US" sz="10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2089238915"/>
                  </a:ext>
                </a:extLst>
              </a:tr>
              <a:tr h="236537">
                <a:tc>
                  <a:txBody>
                    <a:bodyPr/>
                    <a:lstStyle/>
                    <a:p>
                      <a:pPr algn="l" fontAlgn="b"/>
                      <a:r>
                        <a:rPr lang="en-US" sz="1000" u="none" strike="noStrike">
                          <a:effectLst/>
                        </a:rPr>
                        <a:t>Change Order 4 plumbing</a:t>
                      </a:r>
                      <a:endParaRPr lang="en-US" sz="1000" b="0" i="0" u="none" strike="noStrike">
                        <a:effectLst/>
                        <a:latin typeface="Arial" panose="020B0604020202020204" pitchFamily="34" charset="0"/>
                      </a:endParaRPr>
                    </a:p>
                  </a:txBody>
                  <a:tcPr marL="7620" marR="7620" marT="7620" marB="0" anchor="b"/>
                </a:tc>
                <a:tc>
                  <a:txBody>
                    <a:bodyPr/>
                    <a:lstStyle/>
                    <a:p>
                      <a:pPr algn="l" fontAlgn="b"/>
                      <a:r>
                        <a:rPr lang="en-US" sz="1000" u="none" strike="noStrike">
                          <a:effectLst/>
                        </a:rPr>
                        <a:t> $                15,950.00 </a:t>
                      </a:r>
                      <a:endParaRPr lang="en-US" sz="10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4043496320"/>
                  </a:ext>
                </a:extLst>
              </a:tr>
              <a:tr h="236537">
                <a:tc>
                  <a:txBody>
                    <a:bodyPr/>
                    <a:lstStyle/>
                    <a:p>
                      <a:pPr algn="l" fontAlgn="b"/>
                      <a:r>
                        <a:rPr lang="en-US" sz="1000" u="none" strike="noStrike">
                          <a:effectLst/>
                        </a:rPr>
                        <a:t>Change Order 5 mold </a:t>
                      </a:r>
                      <a:endParaRPr lang="en-US" sz="1000" b="0" i="0" u="none" strike="noStrike">
                        <a:effectLst/>
                        <a:latin typeface="Arial" panose="020B0604020202020204" pitchFamily="34" charset="0"/>
                      </a:endParaRPr>
                    </a:p>
                  </a:txBody>
                  <a:tcPr marL="7620" marR="7620" marT="7620" marB="0" anchor="b"/>
                </a:tc>
                <a:tc>
                  <a:txBody>
                    <a:bodyPr/>
                    <a:lstStyle/>
                    <a:p>
                      <a:pPr algn="l" fontAlgn="b"/>
                      <a:r>
                        <a:rPr lang="en-US" sz="1000" u="none" strike="noStrike">
                          <a:effectLst/>
                        </a:rPr>
                        <a:t> $                17,348.00 </a:t>
                      </a:r>
                      <a:endParaRPr lang="en-US" sz="10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2982624633"/>
                  </a:ext>
                </a:extLst>
              </a:tr>
              <a:tr h="236537">
                <a:tc>
                  <a:txBody>
                    <a:bodyPr/>
                    <a:lstStyle/>
                    <a:p>
                      <a:pPr algn="l" fontAlgn="b"/>
                      <a:r>
                        <a:rPr lang="en-US" sz="1000" u="none" strike="noStrike">
                          <a:effectLst/>
                        </a:rPr>
                        <a:t>Change Oder 6 deduct on CO2</a:t>
                      </a:r>
                      <a:endParaRPr lang="en-US" sz="1000" b="0" i="0" u="none" strike="noStrike">
                        <a:effectLst/>
                        <a:latin typeface="Arial" panose="020B0604020202020204" pitchFamily="34" charset="0"/>
                      </a:endParaRPr>
                    </a:p>
                  </a:txBody>
                  <a:tcPr marL="7620" marR="7620" marT="7620" marB="0" anchor="b"/>
                </a:tc>
                <a:tc>
                  <a:txBody>
                    <a:bodyPr/>
                    <a:lstStyle/>
                    <a:p>
                      <a:pPr algn="l" fontAlgn="b"/>
                      <a:r>
                        <a:rPr lang="en-US" sz="1000" u="none" strike="noStrike">
                          <a:effectLst/>
                        </a:rPr>
                        <a:t> $                 (3,851.10)</a:t>
                      </a:r>
                      <a:endParaRPr lang="en-US" sz="10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3110676901"/>
                  </a:ext>
                </a:extLst>
              </a:tr>
              <a:tr h="430721">
                <a:tc>
                  <a:txBody>
                    <a:bodyPr/>
                    <a:lstStyle/>
                    <a:p>
                      <a:pPr algn="l" fontAlgn="b"/>
                      <a:r>
                        <a:rPr lang="en-US" sz="1000" u="none" strike="noStrike">
                          <a:effectLst/>
                        </a:rPr>
                        <a:t>Change Order 7 Site work</a:t>
                      </a:r>
                      <a:endParaRPr lang="en-US" sz="1000" b="0" i="0" u="none" strike="noStrike">
                        <a:effectLst/>
                        <a:latin typeface="Arial" panose="020B0604020202020204" pitchFamily="34" charset="0"/>
                      </a:endParaRPr>
                    </a:p>
                  </a:txBody>
                  <a:tcPr marL="7620" marR="7620" marT="7620" marB="0" anchor="b"/>
                </a:tc>
                <a:tc>
                  <a:txBody>
                    <a:bodyPr/>
                    <a:lstStyle/>
                    <a:p>
                      <a:pPr algn="l" fontAlgn="b"/>
                      <a:r>
                        <a:rPr lang="en-US" sz="1000" u="none" strike="noStrike">
                          <a:effectLst/>
                        </a:rPr>
                        <a:t> $               847,935.00 </a:t>
                      </a:r>
                      <a:endParaRPr lang="en-US" sz="10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1526901266"/>
                  </a:ext>
                </a:extLst>
              </a:tr>
              <a:tr h="236537">
                <a:tc>
                  <a:txBody>
                    <a:bodyPr/>
                    <a:lstStyle/>
                    <a:p>
                      <a:pPr algn="l" fontAlgn="b"/>
                      <a:r>
                        <a:rPr lang="en-US" sz="1000" u="none" strike="noStrike">
                          <a:effectLst/>
                        </a:rPr>
                        <a:t>Change Order 8 Concrete</a:t>
                      </a:r>
                      <a:endParaRPr lang="en-US" sz="1000" b="0" i="0" u="none" strike="noStrike">
                        <a:effectLst/>
                        <a:latin typeface="Arial" panose="020B0604020202020204" pitchFamily="34" charset="0"/>
                      </a:endParaRPr>
                    </a:p>
                  </a:txBody>
                  <a:tcPr marL="7620" marR="7620" marT="7620" marB="0" anchor="b"/>
                </a:tc>
                <a:tc>
                  <a:txBody>
                    <a:bodyPr/>
                    <a:lstStyle/>
                    <a:p>
                      <a:pPr algn="l" fontAlgn="b"/>
                      <a:r>
                        <a:rPr lang="en-US" sz="1000" u="none" strike="noStrike">
                          <a:effectLst/>
                        </a:rPr>
                        <a:t> $               192,570.00 </a:t>
                      </a:r>
                      <a:endParaRPr lang="en-US" sz="10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4023034612"/>
                  </a:ext>
                </a:extLst>
              </a:tr>
              <a:tr h="236537">
                <a:tc>
                  <a:txBody>
                    <a:bodyPr/>
                    <a:lstStyle/>
                    <a:p>
                      <a:pPr algn="l" fontAlgn="b"/>
                      <a:r>
                        <a:rPr lang="en-US" sz="1000" u="none" strike="noStrike">
                          <a:effectLst/>
                        </a:rPr>
                        <a:t>Change Order 9 irrigation and landscaping</a:t>
                      </a:r>
                      <a:endParaRPr lang="en-US" sz="1000" b="0" i="0" u="none" strike="noStrike">
                        <a:effectLst/>
                        <a:latin typeface="Arial" panose="020B0604020202020204" pitchFamily="34" charset="0"/>
                      </a:endParaRPr>
                    </a:p>
                  </a:txBody>
                  <a:tcPr marL="7620" marR="7620" marT="7620" marB="0" anchor="b"/>
                </a:tc>
                <a:tc>
                  <a:txBody>
                    <a:bodyPr/>
                    <a:lstStyle/>
                    <a:p>
                      <a:pPr algn="l" fontAlgn="b"/>
                      <a:r>
                        <a:rPr lang="en-US" sz="1000" u="none" strike="noStrike">
                          <a:effectLst/>
                        </a:rPr>
                        <a:t> $               159,196.00 </a:t>
                      </a:r>
                      <a:endParaRPr lang="en-US" sz="10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1900625278"/>
                  </a:ext>
                </a:extLst>
              </a:tr>
              <a:tr h="236537">
                <a:tc>
                  <a:txBody>
                    <a:bodyPr/>
                    <a:lstStyle/>
                    <a:p>
                      <a:pPr algn="l" fontAlgn="b"/>
                      <a:r>
                        <a:rPr lang="en-US" sz="1000" u="none" strike="noStrike">
                          <a:effectLst/>
                        </a:rPr>
                        <a:t>Change Order 10 deduct orginal items for site</a:t>
                      </a:r>
                      <a:endParaRPr lang="en-US" sz="1000" b="0" i="0" u="none" strike="noStrike">
                        <a:effectLst/>
                        <a:latin typeface="Arial" panose="020B0604020202020204" pitchFamily="34" charset="0"/>
                      </a:endParaRPr>
                    </a:p>
                  </a:txBody>
                  <a:tcPr marL="7620" marR="7620" marT="7620" marB="0" anchor="b"/>
                </a:tc>
                <a:tc>
                  <a:txBody>
                    <a:bodyPr/>
                    <a:lstStyle/>
                    <a:p>
                      <a:pPr algn="l" fontAlgn="b"/>
                      <a:r>
                        <a:rPr lang="en-US" sz="1000" u="none" strike="noStrike">
                          <a:effectLst/>
                        </a:rPr>
                        <a:t> $             (186,800.00)</a:t>
                      </a:r>
                      <a:endParaRPr lang="en-US" sz="10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3001190915"/>
                  </a:ext>
                </a:extLst>
              </a:tr>
              <a:tr h="236537">
                <a:tc>
                  <a:txBody>
                    <a:bodyPr/>
                    <a:lstStyle/>
                    <a:p>
                      <a:pPr algn="l" fontAlgn="b"/>
                      <a:r>
                        <a:rPr lang="en-US" sz="1000" u="none" strike="noStrike">
                          <a:effectLst/>
                        </a:rPr>
                        <a:t>Change Order 11 additional tile work</a:t>
                      </a:r>
                      <a:endParaRPr lang="en-US" sz="1000" b="0" i="0" u="none" strike="noStrike">
                        <a:effectLst/>
                        <a:latin typeface="Arial" panose="020B0604020202020204" pitchFamily="34" charset="0"/>
                      </a:endParaRPr>
                    </a:p>
                  </a:txBody>
                  <a:tcPr marL="7620" marR="7620" marT="7620" marB="0" anchor="b"/>
                </a:tc>
                <a:tc>
                  <a:txBody>
                    <a:bodyPr/>
                    <a:lstStyle/>
                    <a:p>
                      <a:pPr algn="l" fontAlgn="b"/>
                      <a:r>
                        <a:rPr lang="en-US" sz="1000" u="none" strike="noStrike">
                          <a:effectLst/>
                        </a:rPr>
                        <a:t> $                39,039.00 </a:t>
                      </a:r>
                      <a:endParaRPr lang="en-US" sz="10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2309981644"/>
                  </a:ext>
                </a:extLst>
              </a:tr>
              <a:tr h="236537">
                <a:tc>
                  <a:txBody>
                    <a:bodyPr/>
                    <a:lstStyle/>
                    <a:p>
                      <a:pPr algn="l" fontAlgn="b"/>
                      <a:r>
                        <a:rPr lang="en-US" sz="1000" u="none" strike="noStrike" dirty="0">
                          <a:effectLst/>
                        </a:rPr>
                        <a:t>Change Order 12 builder’s risk</a:t>
                      </a:r>
                      <a:endParaRPr lang="en-US" sz="1000" b="0" i="0" u="none" strike="noStrike" dirty="0">
                        <a:effectLst/>
                        <a:latin typeface="Arial" panose="020B0604020202020204" pitchFamily="34" charset="0"/>
                      </a:endParaRPr>
                    </a:p>
                  </a:txBody>
                  <a:tcPr marL="7620" marR="7620" marT="7620" marB="0" anchor="b"/>
                </a:tc>
                <a:tc>
                  <a:txBody>
                    <a:bodyPr/>
                    <a:lstStyle/>
                    <a:p>
                      <a:pPr algn="l" fontAlgn="b"/>
                      <a:r>
                        <a:rPr lang="en-US" sz="1000" u="none" strike="noStrike">
                          <a:effectLst/>
                        </a:rPr>
                        <a:t> $                18,007.50 </a:t>
                      </a:r>
                      <a:endParaRPr lang="en-US" sz="10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2138443131"/>
                  </a:ext>
                </a:extLst>
              </a:tr>
              <a:tr h="236537">
                <a:tc>
                  <a:txBody>
                    <a:bodyPr/>
                    <a:lstStyle/>
                    <a:p>
                      <a:pPr algn="l" fontAlgn="b"/>
                      <a:r>
                        <a:rPr lang="en-US" sz="1000" u="none" strike="noStrike">
                          <a:effectLst/>
                        </a:rPr>
                        <a:t>Change Order 13 deduct for tile</a:t>
                      </a:r>
                      <a:endParaRPr lang="en-US" sz="1000" b="0" i="0" u="none" strike="noStrike">
                        <a:effectLst/>
                        <a:latin typeface="Arial" panose="020B0604020202020204" pitchFamily="34" charset="0"/>
                      </a:endParaRPr>
                    </a:p>
                  </a:txBody>
                  <a:tcPr marL="7620" marR="7620" marT="7620" marB="0" anchor="b"/>
                </a:tc>
                <a:tc>
                  <a:txBody>
                    <a:bodyPr/>
                    <a:lstStyle/>
                    <a:p>
                      <a:pPr algn="l" fontAlgn="b"/>
                      <a:r>
                        <a:rPr lang="en-US" sz="1000" u="none" strike="noStrike">
                          <a:effectLst/>
                        </a:rPr>
                        <a:t> $                 (2,035.00)</a:t>
                      </a:r>
                      <a:endParaRPr lang="en-US" sz="10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2077392515"/>
                  </a:ext>
                </a:extLst>
              </a:tr>
              <a:tr h="236537">
                <a:tc>
                  <a:txBody>
                    <a:bodyPr/>
                    <a:lstStyle/>
                    <a:p>
                      <a:pPr algn="l" fontAlgn="b"/>
                      <a:r>
                        <a:rPr lang="en-US" sz="1000" u="none" strike="noStrike">
                          <a:effectLst/>
                        </a:rPr>
                        <a:t>Change Order 14 Hickey Changes</a:t>
                      </a:r>
                      <a:endParaRPr lang="en-US" sz="1000" b="0" i="0" u="none" strike="noStrike">
                        <a:effectLst/>
                        <a:latin typeface="Arial" panose="020B0604020202020204" pitchFamily="34" charset="0"/>
                      </a:endParaRPr>
                    </a:p>
                  </a:txBody>
                  <a:tcPr marL="7620" marR="7620" marT="7620" marB="0" anchor="b"/>
                </a:tc>
                <a:tc>
                  <a:txBody>
                    <a:bodyPr/>
                    <a:lstStyle/>
                    <a:p>
                      <a:pPr algn="l" fontAlgn="b"/>
                      <a:r>
                        <a:rPr lang="en-US" sz="1000" u="none" strike="noStrike">
                          <a:effectLst/>
                        </a:rPr>
                        <a:t> $                32,450.00 </a:t>
                      </a:r>
                      <a:endParaRPr lang="en-US" sz="10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2780291266"/>
                  </a:ext>
                </a:extLst>
              </a:tr>
              <a:tr h="236537">
                <a:tc>
                  <a:txBody>
                    <a:bodyPr/>
                    <a:lstStyle/>
                    <a:p>
                      <a:pPr algn="l" fontAlgn="b"/>
                      <a:r>
                        <a:rPr lang="en-US" sz="1000" u="none" strike="noStrike">
                          <a:effectLst/>
                        </a:rPr>
                        <a:t>Change Order 15 plumbing</a:t>
                      </a:r>
                      <a:endParaRPr lang="en-US" sz="1000" b="0" i="0" u="none" strike="noStrike">
                        <a:effectLst/>
                        <a:latin typeface="Arial" panose="020B0604020202020204" pitchFamily="34" charset="0"/>
                      </a:endParaRPr>
                    </a:p>
                  </a:txBody>
                  <a:tcPr marL="7620" marR="7620" marT="7620" marB="0" anchor="b"/>
                </a:tc>
                <a:tc>
                  <a:txBody>
                    <a:bodyPr/>
                    <a:lstStyle/>
                    <a:p>
                      <a:pPr algn="l" fontAlgn="b"/>
                      <a:r>
                        <a:rPr lang="en-US" sz="1000" u="none" strike="noStrike">
                          <a:effectLst/>
                        </a:rPr>
                        <a:t> $                10,505.00 </a:t>
                      </a:r>
                      <a:endParaRPr lang="en-US" sz="1000" b="0" i="0" u="none" strike="noStrike">
                        <a:effectLst/>
                        <a:latin typeface="Arial" panose="020B0604020202020204" pitchFamily="34" charset="0"/>
                      </a:endParaRPr>
                    </a:p>
                  </a:txBody>
                  <a:tcPr marL="7620" marR="7620" marT="7620" marB="0" anchor="b"/>
                </a:tc>
                <a:extLst>
                  <a:ext uri="{0D108BD9-81ED-4DB2-BD59-A6C34878D82A}">
                    <a16:rowId xmlns:a16="http://schemas.microsoft.com/office/drawing/2014/main" val="2957643273"/>
                  </a:ext>
                </a:extLst>
              </a:tr>
              <a:tr h="236537">
                <a:tc>
                  <a:txBody>
                    <a:bodyPr/>
                    <a:lstStyle/>
                    <a:p>
                      <a:pPr algn="l" fontAlgn="b"/>
                      <a:r>
                        <a:rPr lang="en-US" sz="1000" u="none" strike="noStrike" dirty="0">
                          <a:effectLst/>
                        </a:rPr>
                        <a:t>Change Order 16 Builders Risk</a:t>
                      </a:r>
                      <a:endParaRPr lang="en-US" sz="1000" b="0" i="0" u="none" strike="noStrike" dirty="0">
                        <a:effectLst/>
                        <a:latin typeface="Arial" panose="020B0604020202020204" pitchFamily="34" charset="0"/>
                      </a:endParaRPr>
                    </a:p>
                  </a:txBody>
                  <a:tcPr marL="7620" marR="7620" marT="7620" marB="0" anchor="b"/>
                </a:tc>
                <a:tc>
                  <a:txBody>
                    <a:bodyPr/>
                    <a:lstStyle/>
                    <a:p>
                      <a:pPr algn="l" fontAlgn="b"/>
                      <a:r>
                        <a:rPr lang="en-US" sz="1000" u="none" strike="noStrike" dirty="0">
                          <a:effectLst/>
                        </a:rPr>
                        <a:t> $                41,777.25 </a:t>
                      </a:r>
                      <a:endParaRPr lang="en-US" sz="1000" b="0" i="0" u="none" strike="noStrike" dirty="0">
                        <a:effectLst/>
                        <a:latin typeface="Arial" panose="020B0604020202020204" pitchFamily="34" charset="0"/>
                      </a:endParaRPr>
                    </a:p>
                  </a:txBody>
                  <a:tcPr marL="7620" marR="7620" marT="7620" marB="0" anchor="b"/>
                </a:tc>
                <a:extLst>
                  <a:ext uri="{0D108BD9-81ED-4DB2-BD59-A6C34878D82A}">
                    <a16:rowId xmlns:a16="http://schemas.microsoft.com/office/drawing/2014/main" val="1892667426"/>
                  </a:ext>
                </a:extLst>
              </a:tr>
            </a:tbl>
          </a:graphicData>
        </a:graphic>
      </p:graphicFrame>
    </p:spTree>
    <p:extLst>
      <p:ext uri="{BB962C8B-B14F-4D97-AF65-F5344CB8AC3E}">
        <p14:creationId xmlns:p14="http://schemas.microsoft.com/office/powerpoint/2010/main" val="2735387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DCECA-1945-13A3-901B-6B55B77DBF74}"/>
              </a:ext>
            </a:extLst>
          </p:cNvPr>
          <p:cNvSpPr>
            <a:spLocks noGrp="1"/>
          </p:cNvSpPr>
          <p:nvPr>
            <p:ph type="title"/>
          </p:nvPr>
        </p:nvSpPr>
        <p:spPr/>
        <p:txBody>
          <a:bodyPr/>
          <a:lstStyle/>
          <a:p>
            <a:r>
              <a:rPr lang="en-US" dirty="0">
                <a:solidFill>
                  <a:srgbClr val="12899D"/>
                </a:solidFill>
                <a:latin typeface="Segoe  "/>
              </a:rPr>
              <a:t>Additional Site Work needed</a:t>
            </a:r>
          </a:p>
        </p:txBody>
      </p:sp>
      <p:graphicFrame>
        <p:nvGraphicFramePr>
          <p:cNvPr id="4" name="Content Placeholder 3">
            <a:extLst>
              <a:ext uri="{FF2B5EF4-FFF2-40B4-BE49-F238E27FC236}">
                <a16:creationId xmlns:a16="http://schemas.microsoft.com/office/drawing/2014/main" id="{BFE569C7-1BEB-C2FC-CEF3-2686E613DE5E}"/>
              </a:ext>
            </a:extLst>
          </p:cNvPr>
          <p:cNvGraphicFramePr>
            <a:graphicFrameLocks noGrp="1"/>
          </p:cNvGraphicFramePr>
          <p:nvPr>
            <p:ph idx="1"/>
            <p:extLst>
              <p:ext uri="{D42A27DB-BD31-4B8C-83A1-F6EECF244321}">
                <p14:modId xmlns:p14="http://schemas.microsoft.com/office/powerpoint/2010/main" val="2882731763"/>
              </p:ext>
            </p:extLst>
          </p:nvPr>
        </p:nvGraphicFramePr>
        <p:xfrm>
          <a:off x="1229034" y="1307691"/>
          <a:ext cx="8436076" cy="5371778"/>
        </p:xfrm>
        <a:graphic>
          <a:graphicData uri="http://schemas.openxmlformats.org/drawingml/2006/table">
            <a:tbl>
              <a:tblPr>
                <a:tableStyleId>{5C22544A-7EE6-4342-B048-85BDC9FD1C3A}</a:tableStyleId>
              </a:tblPr>
              <a:tblGrid>
                <a:gridCol w="5790076">
                  <a:extLst>
                    <a:ext uri="{9D8B030D-6E8A-4147-A177-3AD203B41FA5}">
                      <a16:colId xmlns:a16="http://schemas.microsoft.com/office/drawing/2014/main" val="1366929461"/>
                    </a:ext>
                  </a:extLst>
                </a:gridCol>
                <a:gridCol w="2646000">
                  <a:extLst>
                    <a:ext uri="{9D8B030D-6E8A-4147-A177-3AD203B41FA5}">
                      <a16:colId xmlns:a16="http://schemas.microsoft.com/office/drawing/2014/main" val="1828659002"/>
                    </a:ext>
                  </a:extLst>
                </a:gridCol>
              </a:tblGrid>
              <a:tr h="156928">
                <a:tc>
                  <a:txBody>
                    <a:bodyPr/>
                    <a:lstStyle/>
                    <a:p>
                      <a:pPr algn="l" fontAlgn="b"/>
                      <a:r>
                        <a:rPr lang="en-US" sz="800" u="none" strike="noStrike" dirty="0">
                          <a:effectLst/>
                          <a:highlight>
                            <a:srgbClr val="A6A6A6"/>
                          </a:highlight>
                        </a:rPr>
                        <a:t>Additional Site Work</a:t>
                      </a:r>
                      <a:endParaRPr lang="en-US" sz="800" b="1" i="0" u="none" strike="noStrike" dirty="0">
                        <a:effectLst/>
                        <a:highlight>
                          <a:srgbClr val="A6A6A6"/>
                        </a:highlight>
                        <a:latin typeface="Arial" panose="020B0604020202020204" pitchFamily="34" charset="0"/>
                      </a:endParaRPr>
                    </a:p>
                  </a:txBody>
                  <a:tcPr marL="6475" marR="6475" marT="6475" marB="0" anchor="b"/>
                </a:tc>
                <a:tc>
                  <a:txBody>
                    <a:bodyPr/>
                    <a:lstStyle/>
                    <a:p>
                      <a:pPr algn="l" fontAlgn="b"/>
                      <a:endParaRPr lang="en-US" sz="800" b="0" i="0" u="none" strike="noStrike">
                        <a:effectLst/>
                        <a:latin typeface="Arial" panose="020B0604020202020204" pitchFamily="34" charset="0"/>
                      </a:endParaRPr>
                    </a:p>
                  </a:txBody>
                  <a:tcPr marL="6475" marR="6475" marT="6475" marB="0" anchor="b"/>
                </a:tc>
                <a:extLst>
                  <a:ext uri="{0D108BD9-81ED-4DB2-BD59-A6C34878D82A}">
                    <a16:rowId xmlns:a16="http://schemas.microsoft.com/office/drawing/2014/main" val="47641239"/>
                  </a:ext>
                </a:extLst>
              </a:tr>
              <a:tr h="208594">
                <a:tc>
                  <a:txBody>
                    <a:bodyPr/>
                    <a:lstStyle/>
                    <a:p>
                      <a:pPr algn="l" fontAlgn="t"/>
                      <a:r>
                        <a:rPr lang="en-US" sz="1200" u="none" strike="noStrike" dirty="0">
                          <a:effectLst/>
                        </a:rPr>
                        <a:t>Mobilization</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25,000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2832698465"/>
                  </a:ext>
                </a:extLst>
              </a:tr>
              <a:tr h="208594">
                <a:tc>
                  <a:txBody>
                    <a:bodyPr/>
                    <a:lstStyle/>
                    <a:p>
                      <a:pPr algn="l" fontAlgn="t"/>
                      <a:r>
                        <a:rPr lang="en-US" sz="1200" u="none" strike="noStrike" dirty="0">
                          <a:effectLst/>
                        </a:rPr>
                        <a:t>Survey</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15,000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270329121"/>
                  </a:ext>
                </a:extLst>
              </a:tr>
              <a:tr h="208594">
                <a:tc>
                  <a:txBody>
                    <a:bodyPr/>
                    <a:lstStyle/>
                    <a:p>
                      <a:pPr algn="l" fontAlgn="t"/>
                      <a:r>
                        <a:rPr lang="en-US" sz="1200" u="none" strike="noStrike" dirty="0">
                          <a:effectLst/>
                        </a:rPr>
                        <a:t>Testing</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9,500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4252969222"/>
                  </a:ext>
                </a:extLst>
              </a:tr>
              <a:tr h="208594">
                <a:tc>
                  <a:txBody>
                    <a:bodyPr/>
                    <a:lstStyle/>
                    <a:p>
                      <a:pPr algn="l" fontAlgn="t"/>
                      <a:r>
                        <a:rPr lang="en-US" sz="1200" u="none" strike="noStrike" dirty="0">
                          <a:effectLst/>
                        </a:rPr>
                        <a:t>Mill asphalt</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15,000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3081874028"/>
                  </a:ext>
                </a:extLst>
              </a:tr>
              <a:tr h="208594">
                <a:tc>
                  <a:txBody>
                    <a:bodyPr/>
                    <a:lstStyle/>
                    <a:p>
                      <a:pPr algn="l" fontAlgn="t"/>
                      <a:r>
                        <a:rPr lang="en-US" sz="1200" u="none" strike="noStrike" dirty="0">
                          <a:effectLst/>
                        </a:rPr>
                        <a:t>25 loads of Millings hauled away</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5,000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4216456628"/>
                  </a:ext>
                </a:extLst>
              </a:tr>
              <a:tr h="208594">
                <a:tc>
                  <a:txBody>
                    <a:bodyPr/>
                    <a:lstStyle/>
                    <a:p>
                      <a:pPr algn="l" fontAlgn="t"/>
                      <a:r>
                        <a:rPr lang="en-US" sz="1200" u="none" strike="noStrike" dirty="0">
                          <a:effectLst/>
                        </a:rPr>
                        <a:t>Clear and Grub</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126,500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3094595753"/>
                  </a:ext>
                </a:extLst>
              </a:tr>
              <a:tr h="208594">
                <a:tc>
                  <a:txBody>
                    <a:bodyPr/>
                    <a:lstStyle/>
                    <a:p>
                      <a:pPr algn="l" fontAlgn="t"/>
                      <a:r>
                        <a:rPr lang="en-US" sz="1200" u="none" strike="noStrike" dirty="0">
                          <a:effectLst/>
                        </a:rPr>
                        <a:t>Cut/Fill</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25,000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721145412"/>
                  </a:ext>
                </a:extLst>
              </a:tr>
              <a:tr h="208594">
                <a:tc>
                  <a:txBody>
                    <a:bodyPr/>
                    <a:lstStyle/>
                    <a:p>
                      <a:pPr algn="l" fontAlgn="t"/>
                      <a:r>
                        <a:rPr lang="en-US" sz="1200" u="none" strike="noStrike" dirty="0">
                          <a:effectLst/>
                        </a:rPr>
                        <a:t>Export 50 loads at $200 per load</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10,000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2812923334"/>
                  </a:ext>
                </a:extLst>
              </a:tr>
              <a:tr h="208594">
                <a:tc>
                  <a:txBody>
                    <a:bodyPr/>
                    <a:lstStyle/>
                    <a:p>
                      <a:pPr algn="l" fontAlgn="t"/>
                      <a:r>
                        <a:rPr lang="en-US" sz="1200" u="none" strike="noStrike">
                          <a:effectLst/>
                        </a:rPr>
                        <a:t>Final Grade</a:t>
                      </a:r>
                      <a:endParaRPr lang="en-US" sz="1200" b="0" i="0" u="none" strike="noStrike">
                        <a:effectLst/>
                        <a:latin typeface="Times New Roman" panose="02020603050405020304" pitchFamily="18" charset="0"/>
                      </a:endParaRPr>
                    </a:p>
                  </a:txBody>
                  <a:tcPr marL="6475" marR="6475" marT="6475" marB="0"/>
                </a:tc>
                <a:tc>
                  <a:txBody>
                    <a:bodyPr/>
                    <a:lstStyle/>
                    <a:p>
                      <a:pPr algn="r" fontAlgn="t"/>
                      <a:r>
                        <a:rPr lang="en-US" sz="1200" u="none" strike="noStrike">
                          <a:effectLst/>
                        </a:rPr>
                        <a:t>10,000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933151908"/>
                  </a:ext>
                </a:extLst>
              </a:tr>
              <a:tr h="208594">
                <a:tc>
                  <a:txBody>
                    <a:bodyPr/>
                    <a:lstStyle/>
                    <a:p>
                      <a:pPr algn="l" fontAlgn="t"/>
                      <a:r>
                        <a:rPr lang="en-US" sz="1200" u="none" strike="noStrike" dirty="0">
                          <a:effectLst/>
                        </a:rPr>
                        <a:t>Water Lines</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298,900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3110225795"/>
                  </a:ext>
                </a:extLst>
              </a:tr>
              <a:tr h="208594">
                <a:tc>
                  <a:txBody>
                    <a:bodyPr/>
                    <a:lstStyle/>
                    <a:p>
                      <a:pPr algn="l" fontAlgn="t"/>
                      <a:r>
                        <a:rPr lang="en-US" sz="1200" u="none" strike="noStrike" dirty="0">
                          <a:effectLst/>
                        </a:rPr>
                        <a:t>Test Sewer</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7,500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1192293768"/>
                  </a:ext>
                </a:extLst>
              </a:tr>
              <a:tr h="208594">
                <a:tc>
                  <a:txBody>
                    <a:bodyPr/>
                    <a:lstStyle/>
                    <a:p>
                      <a:pPr algn="l" fontAlgn="t"/>
                      <a:r>
                        <a:rPr lang="en-US" sz="1200" u="none" strike="noStrike" dirty="0">
                          <a:effectLst/>
                        </a:rPr>
                        <a:t>Roadwork</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203,200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413443677"/>
                  </a:ext>
                </a:extLst>
              </a:tr>
              <a:tr h="208594">
                <a:tc>
                  <a:txBody>
                    <a:bodyPr/>
                    <a:lstStyle/>
                    <a:p>
                      <a:pPr algn="l" fontAlgn="t"/>
                      <a:r>
                        <a:rPr lang="en-US" sz="1200" u="none" strike="noStrike" dirty="0">
                          <a:effectLst/>
                        </a:rPr>
                        <a:t>1,320 </a:t>
                      </a:r>
                      <a:r>
                        <a:rPr lang="en-US" sz="1200" u="none" strike="noStrike" dirty="0" err="1">
                          <a:effectLst/>
                        </a:rPr>
                        <a:t>syd</a:t>
                      </a:r>
                      <a:r>
                        <a:rPr lang="en-US" sz="1200" u="none" strike="noStrike" dirty="0">
                          <a:effectLst/>
                        </a:rPr>
                        <a:t> overlay</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19,800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4160569826"/>
                  </a:ext>
                </a:extLst>
              </a:tr>
              <a:tr h="208594">
                <a:tc>
                  <a:txBody>
                    <a:bodyPr/>
                    <a:lstStyle/>
                    <a:p>
                      <a:pPr algn="l" fontAlgn="t"/>
                      <a:r>
                        <a:rPr lang="en-US" sz="1200" u="none" strike="noStrike" dirty="0">
                          <a:effectLst/>
                        </a:rPr>
                        <a:t>Remove 2,000 </a:t>
                      </a:r>
                      <a:r>
                        <a:rPr lang="en-US" sz="1200" u="none" strike="noStrike" dirty="0" err="1">
                          <a:effectLst/>
                        </a:rPr>
                        <a:t>sft</a:t>
                      </a:r>
                      <a:r>
                        <a:rPr lang="en-US" sz="1200" u="none" strike="noStrike" dirty="0">
                          <a:effectLst/>
                        </a:rPr>
                        <a:t> of concrete</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6,000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2267554421"/>
                  </a:ext>
                </a:extLst>
              </a:tr>
              <a:tr h="208594">
                <a:tc>
                  <a:txBody>
                    <a:bodyPr/>
                    <a:lstStyle/>
                    <a:p>
                      <a:pPr algn="l" fontAlgn="t"/>
                      <a:r>
                        <a:rPr lang="en-US" sz="1200" u="none" strike="noStrike">
                          <a:effectLst/>
                        </a:rPr>
                        <a:t>Concrete Flume</a:t>
                      </a:r>
                      <a:endParaRPr lang="en-US" sz="1200" b="0" i="0" u="none" strike="noStrike">
                        <a:effectLst/>
                        <a:latin typeface="Times New Roman" panose="02020603050405020304" pitchFamily="18" charset="0"/>
                      </a:endParaRPr>
                    </a:p>
                  </a:txBody>
                  <a:tcPr marL="6475" marR="6475" marT="6475" marB="0"/>
                </a:tc>
                <a:tc>
                  <a:txBody>
                    <a:bodyPr/>
                    <a:lstStyle/>
                    <a:p>
                      <a:pPr algn="r" fontAlgn="t"/>
                      <a:r>
                        <a:rPr lang="en-US" sz="1200" u="none" strike="noStrike">
                          <a:effectLst/>
                        </a:rPr>
                        <a:t>2,500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2220816413"/>
                  </a:ext>
                </a:extLst>
              </a:tr>
              <a:tr h="208594">
                <a:tc>
                  <a:txBody>
                    <a:bodyPr/>
                    <a:lstStyle/>
                    <a:p>
                      <a:pPr algn="l" fontAlgn="t"/>
                      <a:r>
                        <a:rPr lang="en-US" sz="1200" u="none" strike="noStrike" dirty="0">
                          <a:effectLst/>
                        </a:rPr>
                        <a:t>Fix drain structures</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10,000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1499838199"/>
                  </a:ext>
                </a:extLst>
              </a:tr>
              <a:tr h="208594">
                <a:tc>
                  <a:txBody>
                    <a:bodyPr/>
                    <a:lstStyle/>
                    <a:p>
                      <a:pPr algn="l" fontAlgn="t"/>
                      <a:r>
                        <a:rPr lang="en-US" sz="1200" u="none" strike="noStrike" dirty="0">
                          <a:effectLst/>
                        </a:rPr>
                        <a:t>Irrigation and Landscaping</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148,130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3337701532"/>
                  </a:ext>
                </a:extLst>
              </a:tr>
              <a:tr h="208594">
                <a:tc>
                  <a:txBody>
                    <a:bodyPr/>
                    <a:lstStyle/>
                    <a:p>
                      <a:pPr algn="l" fontAlgn="t"/>
                      <a:r>
                        <a:rPr lang="en-US" sz="1200" u="none" strike="noStrike">
                          <a:effectLst/>
                        </a:rPr>
                        <a:t>Install new sidewalks</a:t>
                      </a:r>
                      <a:endParaRPr lang="en-US" sz="1200" b="0" i="0" u="none" strike="noStrike">
                        <a:effectLst/>
                        <a:latin typeface="Times New Roman" panose="02020603050405020304" pitchFamily="18" charset="0"/>
                      </a:endParaRPr>
                    </a:p>
                  </a:txBody>
                  <a:tcPr marL="6475" marR="6475" marT="6475" marB="0"/>
                </a:tc>
                <a:tc>
                  <a:txBody>
                    <a:bodyPr/>
                    <a:lstStyle/>
                    <a:p>
                      <a:pPr algn="r" fontAlgn="t"/>
                      <a:r>
                        <a:rPr lang="en-US" sz="1200" u="none" strike="noStrike">
                          <a:effectLst/>
                        </a:rPr>
                        <a:t>192,570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2595708691"/>
                  </a:ext>
                </a:extLst>
              </a:tr>
              <a:tr h="208594">
                <a:tc>
                  <a:txBody>
                    <a:bodyPr/>
                    <a:lstStyle/>
                    <a:p>
                      <a:pPr algn="l" fontAlgn="t"/>
                      <a:r>
                        <a:rPr lang="en-US" sz="1200" u="none" strike="noStrike" dirty="0">
                          <a:effectLst/>
                        </a:rPr>
                        <a:t>FHC fee</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35,000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1582008707"/>
                  </a:ext>
                </a:extLst>
              </a:tr>
              <a:tr h="208594">
                <a:tc>
                  <a:txBody>
                    <a:bodyPr/>
                    <a:lstStyle/>
                    <a:p>
                      <a:pPr algn="l" fontAlgn="t"/>
                      <a:r>
                        <a:rPr lang="en-US" sz="1200" u="none" strike="noStrike" dirty="0">
                          <a:effectLst/>
                        </a:rPr>
                        <a:t>Contractor profit</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70,000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1319411473"/>
                  </a:ext>
                </a:extLst>
              </a:tr>
              <a:tr h="208594">
                <a:tc>
                  <a:txBody>
                    <a:bodyPr/>
                    <a:lstStyle/>
                    <a:p>
                      <a:pPr algn="l" fontAlgn="t"/>
                      <a:r>
                        <a:rPr lang="en-US" sz="1200" u="none" strike="noStrike" dirty="0">
                          <a:effectLst/>
                        </a:rPr>
                        <a:t>Total Site work additions</a:t>
                      </a:r>
                      <a:endParaRPr lang="en-US" sz="1200" b="1"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1,234,600 </a:t>
                      </a:r>
                      <a:endParaRPr lang="en-US" sz="1200" b="1"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205292562"/>
                  </a:ext>
                </a:extLst>
              </a:tr>
              <a:tr h="208594">
                <a:tc>
                  <a:txBody>
                    <a:bodyPr/>
                    <a:lstStyle/>
                    <a:p>
                      <a:pPr algn="l" fontAlgn="t"/>
                      <a:r>
                        <a:rPr lang="en-US" sz="1200" u="none" strike="noStrike" dirty="0">
                          <a:effectLst/>
                        </a:rPr>
                        <a:t>Existing funding</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a:effectLst/>
                        </a:rPr>
                        <a:t>386,253 </a:t>
                      </a:r>
                      <a:endParaRPr lang="en-US" sz="1200" b="0" i="0" u="none" strike="noStrike">
                        <a:effectLst/>
                        <a:latin typeface="Times New Roman" panose="02020603050405020304" pitchFamily="18" charset="0"/>
                      </a:endParaRPr>
                    </a:p>
                  </a:txBody>
                  <a:tcPr marL="6475" marR="6475" marT="6475" marB="0"/>
                </a:tc>
                <a:extLst>
                  <a:ext uri="{0D108BD9-81ED-4DB2-BD59-A6C34878D82A}">
                    <a16:rowId xmlns:a16="http://schemas.microsoft.com/office/drawing/2014/main" val="2415284736"/>
                  </a:ext>
                </a:extLst>
              </a:tr>
              <a:tr h="208594">
                <a:tc>
                  <a:txBody>
                    <a:bodyPr/>
                    <a:lstStyle/>
                    <a:p>
                      <a:pPr algn="l" fontAlgn="t"/>
                      <a:r>
                        <a:rPr lang="en-US" sz="1200" u="none" strike="noStrike" dirty="0">
                          <a:effectLst/>
                        </a:rPr>
                        <a:t>Additional Costs</a:t>
                      </a:r>
                      <a:endParaRPr lang="en-US" sz="1200" b="0" i="0" u="none" strike="noStrike" dirty="0">
                        <a:effectLst/>
                        <a:latin typeface="Times New Roman" panose="02020603050405020304" pitchFamily="18" charset="0"/>
                      </a:endParaRPr>
                    </a:p>
                  </a:txBody>
                  <a:tcPr marL="6475" marR="6475" marT="6475" marB="0"/>
                </a:tc>
                <a:tc>
                  <a:txBody>
                    <a:bodyPr/>
                    <a:lstStyle/>
                    <a:p>
                      <a:pPr algn="r" fontAlgn="t"/>
                      <a:r>
                        <a:rPr lang="en-US" sz="1200" u="none" strike="noStrike" dirty="0">
                          <a:effectLst/>
                        </a:rPr>
                        <a:t>848,347 </a:t>
                      </a:r>
                      <a:endParaRPr lang="en-US" sz="1200" b="0" i="0" u="none" strike="noStrike" dirty="0">
                        <a:effectLst/>
                        <a:latin typeface="Times New Roman" panose="02020603050405020304" pitchFamily="18" charset="0"/>
                      </a:endParaRPr>
                    </a:p>
                  </a:txBody>
                  <a:tcPr marL="6475" marR="6475" marT="6475" marB="0"/>
                </a:tc>
                <a:extLst>
                  <a:ext uri="{0D108BD9-81ED-4DB2-BD59-A6C34878D82A}">
                    <a16:rowId xmlns:a16="http://schemas.microsoft.com/office/drawing/2014/main" val="2350664598"/>
                  </a:ext>
                </a:extLst>
              </a:tr>
              <a:tr h="208594">
                <a:tc>
                  <a:txBody>
                    <a:bodyPr/>
                    <a:lstStyle/>
                    <a:p>
                      <a:pPr algn="l" fontAlgn="t"/>
                      <a:r>
                        <a:rPr lang="en-US" sz="1200" u="none" strike="noStrike" dirty="0">
                          <a:effectLst/>
                        </a:rPr>
                        <a:t>Contingency </a:t>
                      </a:r>
                      <a:endParaRPr lang="en-US" sz="1200" b="0" i="0" u="none" strike="noStrike" dirty="0">
                        <a:effectLst/>
                        <a:latin typeface="Times New Roman" panose="02020603050405020304" pitchFamily="18" charset="0"/>
                      </a:endParaRPr>
                    </a:p>
                  </a:txBody>
                  <a:tcPr marL="6475" marR="6475" marT="6475" marB="0"/>
                </a:tc>
                <a:tc>
                  <a:txBody>
                    <a:bodyPr/>
                    <a:lstStyle/>
                    <a:p>
                      <a:pPr algn="l" fontAlgn="b"/>
                      <a:r>
                        <a:rPr lang="en-US" sz="1200" u="none" strike="noStrike" dirty="0">
                          <a:effectLst/>
                        </a:rPr>
                        <a:t>                      -   </a:t>
                      </a:r>
                      <a:endParaRPr lang="en-US" sz="1200" b="0" i="0" u="none" strike="noStrike" dirty="0">
                        <a:effectLst/>
                        <a:latin typeface="Arial" panose="020B0604020202020204" pitchFamily="34" charset="0"/>
                      </a:endParaRPr>
                    </a:p>
                  </a:txBody>
                  <a:tcPr marL="6475" marR="6475" marT="6475" marB="0" anchor="b"/>
                </a:tc>
                <a:extLst>
                  <a:ext uri="{0D108BD9-81ED-4DB2-BD59-A6C34878D82A}">
                    <a16:rowId xmlns:a16="http://schemas.microsoft.com/office/drawing/2014/main" val="748832229"/>
                  </a:ext>
                </a:extLst>
              </a:tr>
              <a:tr h="208594">
                <a:tc>
                  <a:txBody>
                    <a:bodyPr/>
                    <a:lstStyle/>
                    <a:p>
                      <a:pPr algn="l" fontAlgn="t"/>
                      <a:r>
                        <a:rPr lang="en-US" sz="1200" u="none" strike="noStrike" dirty="0">
                          <a:effectLst/>
                          <a:highlight>
                            <a:srgbClr val="BFBFBF"/>
                          </a:highlight>
                        </a:rPr>
                        <a:t>Total additional costs</a:t>
                      </a:r>
                      <a:endParaRPr lang="en-US" sz="1200" b="1" i="0" u="none" strike="noStrike" dirty="0">
                        <a:effectLst/>
                        <a:highlight>
                          <a:srgbClr val="BFBFBF"/>
                        </a:highlight>
                        <a:latin typeface="Times New Roman" panose="02020603050405020304" pitchFamily="18" charset="0"/>
                      </a:endParaRPr>
                    </a:p>
                  </a:txBody>
                  <a:tcPr marL="6475" marR="6475" marT="6475" marB="0"/>
                </a:tc>
                <a:tc>
                  <a:txBody>
                    <a:bodyPr/>
                    <a:lstStyle/>
                    <a:p>
                      <a:pPr algn="r" fontAlgn="b"/>
                      <a:r>
                        <a:rPr lang="en-US" sz="1200" u="none" strike="noStrike" dirty="0">
                          <a:effectLst/>
                          <a:highlight>
                            <a:srgbClr val="D9D9D9"/>
                          </a:highlight>
                        </a:rPr>
                        <a:t>848,347 </a:t>
                      </a:r>
                      <a:endParaRPr lang="en-US" sz="1200" b="1" i="0" u="none" strike="noStrike" dirty="0">
                        <a:effectLst/>
                        <a:highlight>
                          <a:srgbClr val="D9D9D9"/>
                        </a:highlight>
                        <a:latin typeface="Arial" panose="020B0604020202020204" pitchFamily="34" charset="0"/>
                      </a:endParaRPr>
                    </a:p>
                  </a:txBody>
                  <a:tcPr marL="6475" marR="6475" marT="6475" marB="0" anchor="b"/>
                </a:tc>
                <a:extLst>
                  <a:ext uri="{0D108BD9-81ED-4DB2-BD59-A6C34878D82A}">
                    <a16:rowId xmlns:a16="http://schemas.microsoft.com/office/drawing/2014/main" val="1265973072"/>
                  </a:ext>
                </a:extLst>
              </a:tr>
            </a:tbl>
          </a:graphicData>
        </a:graphic>
      </p:graphicFrame>
    </p:spTree>
    <p:extLst>
      <p:ext uri="{BB962C8B-B14F-4D97-AF65-F5344CB8AC3E}">
        <p14:creationId xmlns:p14="http://schemas.microsoft.com/office/powerpoint/2010/main" val="31100738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BE38D-EBA5-3B6C-C905-5DBE9FA71A25}"/>
              </a:ext>
            </a:extLst>
          </p:cNvPr>
          <p:cNvSpPr>
            <a:spLocks noGrp="1"/>
          </p:cNvSpPr>
          <p:nvPr>
            <p:ph type="title"/>
          </p:nvPr>
        </p:nvSpPr>
        <p:spPr/>
        <p:txBody>
          <a:bodyPr>
            <a:normAutofit/>
          </a:bodyPr>
          <a:lstStyle/>
          <a:p>
            <a:r>
              <a:rPr lang="en-US" dirty="0">
                <a:solidFill>
                  <a:srgbClr val="12899D"/>
                </a:solidFill>
                <a:latin typeface="Segoe  "/>
              </a:rPr>
              <a:t>Sidewalks removed</a:t>
            </a:r>
          </a:p>
        </p:txBody>
      </p:sp>
      <p:pic>
        <p:nvPicPr>
          <p:cNvPr id="5" name="Content Placeholder 4" descr="Where did the Sidewalk go">
            <a:extLst>
              <a:ext uri="{FF2B5EF4-FFF2-40B4-BE49-F238E27FC236}">
                <a16:creationId xmlns:a16="http://schemas.microsoft.com/office/drawing/2014/main" id="{15B103B6-03EB-4FE0-2BD0-0568D395501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2999" y="1557338"/>
            <a:ext cx="9405257" cy="4843462"/>
          </a:xfrm>
        </p:spPr>
      </p:pic>
    </p:spTree>
    <p:extLst>
      <p:ext uri="{BB962C8B-B14F-4D97-AF65-F5344CB8AC3E}">
        <p14:creationId xmlns:p14="http://schemas.microsoft.com/office/powerpoint/2010/main" val="41482297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0EB5D-88D0-7C40-E308-0AD42247AEDB}"/>
              </a:ext>
            </a:extLst>
          </p:cNvPr>
          <p:cNvSpPr>
            <a:spLocks noGrp="1"/>
          </p:cNvSpPr>
          <p:nvPr>
            <p:ph type="title"/>
          </p:nvPr>
        </p:nvSpPr>
        <p:spPr/>
        <p:txBody>
          <a:bodyPr>
            <a:normAutofit/>
          </a:bodyPr>
          <a:lstStyle/>
          <a:p>
            <a:r>
              <a:rPr lang="en-US" dirty="0">
                <a:solidFill>
                  <a:srgbClr val="12899D"/>
                </a:solidFill>
                <a:latin typeface="Segoe  "/>
              </a:rPr>
              <a:t>TEAR IT OUT</a:t>
            </a:r>
          </a:p>
        </p:txBody>
      </p:sp>
      <p:pic>
        <p:nvPicPr>
          <p:cNvPr id="5" name="Content Placeholder 4" descr="A pile of rubble in front of a house&#10;&#10;Description automatically generated">
            <a:extLst>
              <a:ext uri="{FF2B5EF4-FFF2-40B4-BE49-F238E27FC236}">
                <a16:creationId xmlns:a16="http://schemas.microsoft.com/office/drawing/2014/main" id="{18382C9C-1FCD-7BA9-6A41-44CE28D6403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32857" y="1877786"/>
            <a:ext cx="8556171" cy="4749560"/>
          </a:xfrm>
        </p:spPr>
      </p:pic>
    </p:spTree>
    <p:extLst>
      <p:ext uri="{BB962C8B-B14F-4D97-AF65-F5344CB8AC3E}">
        <p14:creationId xmlns:p14="http://schemas.microsoft.com/office/powerpoint/2010/main" val="11309722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13BC3-2C4C-5BEC-30C2-BE4ED835BB02}"/>
              </a:ext>
            </a:extLst>
          </p:cNvPr>
          <p:cNvSpPr>
            <a:spLocks noGrp="1"/>
          </p:cNvSpPr>
          <p:nvPr>
            <p:ph type="title"/>
          </p:nvPr>
        </p:nvSpPr>
        <p:spPr/>
        <p:txBody>
          <a:bodyPr>
            <a:normAutofit/>
          </a:bodyPr>
          <a:lstStyle/>
          <a:p>
            <a:r>
              <a:rPr lang="en-US" dirty="0">
                <a:solidFill>
                  <a:srgbClr val="12899D"/>
                </a:solidFill>
                <a:latin typeface="Segoe  "/>
              </a:rPr>
              <a:t>Removing the paving and adding water pipes</a:t>
            </a:r>
          </a:p>
        </p:txBody>
      </p:sp>
      <p:pic>
        <p:nvPicPr>
          <p:cNvPr id="5" name="Content Placeholder 4" descr="A construction site with a pile of rubble&#10;&#10;Description automatically generated">
            <a:extLst>
              <a:ext uri="{FF2B5EF4-FFF2-40B4-BE49-F238E27FC236}">
                <a16:creationId xmlns:a16="http://schemas.microsoft.com/office/drawing/2014/main" id="{B78EB358-87E0-DA22-E913-268CECB0E25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6143" y="1557338"/>
            <a:ext cx="8735785" cy="4351337"/>
          </a:xfrm>
        </p:spPr>
      </p:pic>
    </p:spTree>
    <p:extLst>
      <p:ext uri="{BB962C8B-B14F-4D97-AF65-F5344CB8AC3E}">
        <p14:creationId xmlns:p14="http://schemas.microsoft.com/office/powerpoint/2010/main" val="9699266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D30CC-7763-7765-748B-C0C88357DB88}"/>
              </a:ext>
            </a:extLst>
          </p:cNvPr>
          <p:cNvSpPr>
            <a:spLocks noGrp="1"/>
          </p:cNvSpPr>
          <p:nvPr>
            <p:ph type="title"/>
          </p:nvPr>
        </p:nvSpPr>
        <p:spPr>
          <a:xfrm>
            <a:off x="351064" y="231775"/>
            <a:ext cx="10515600" cy="1325563"/>
          </a:xfrm>
        </p:spPr>
        <p:txBody>
          <a:bodyPr>
            <a:normAutofit/>
          </a:bodyPr>
          <a:lstStyle/>
          <a:p>
            <a:r>
              <a:rPr lang="en-US" dirty="0">
                <a:solidFill>
                  <a:srgbClr val="12899D"/>
                </a:solidFill>
                <a:latin typeface="Segoe  "/>
              </a:rPr>
              <a:t>Laying down the proper base</a:t>
            </a:r>
          </a:p>
        </p:txBody>
      </p:sp>
      <p:pic>
        <p:nvPicPr>
          <p:cNvPr id="5" name="Content Placeholder 4">
            <a:extLst>
              <a:ext uri="{FF2B5EF4-FFF2-40B4-BE49-F238E27FC236}">
                <a16:creationId xmlns:a16="http://schemas.microsoft.com/office/drawing/2014/main" id="{73966513-DDAF-01BB-D6EF-0A43258BB63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65414" y="1557338"/>
            <a:ext cx="9486900" cy="4843462"/>
          </a:xfrm>
        </p:spPr>
      </p:pic>
    </p:spTree>
    <p:extLst>
      <p:ext uri="{BB962C8B-B14F-4D97-AF65-F5344CB8AC3E}">
        <p14:creationId xmlns:p14="http://schemas.microsoft.com/office/powerpoint/2010/main" val="2976033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19647-E70C-DE51-7056-1C57E1A99CFD}"/>
              </a:ext>
            </a:extLst>
          </p:cNvPr>
          <p:cNvSpPr>
            <a:spLocks noGrp="1"/>
          </p:cNvSpPr>
          <p:nvPr>
            <p:ph type="title"/>
          </p:nvPr>
        </p:nvSpPr>
        <p:spPr/>
        <p:txBody>
          <a:bodyPr>
            <a:normAutofit/>
          </a:bodyPr>
          <a:lstStyle/>
          <a:p>
            <a:r>
              <a:rPr lang="en-US" dirty="0">
                <a:solidFill>
                  <a:srgbClr val="12899D"/>
                </a:solidFill>
                <a:latin typeface="Segoe  "/>
              </a:rPr>
              <a:t>Big Pipe into little Pipe</a:t>
            </a:r>
          </a:p>
        </p:txBody>
      </p:sp>
      <p:pic>
        <p:nvPicPr>
          <p:cNvPr id="5" name="Content Placeholder 4">
            <a:extLst>
              <a:ext uri="{FF2B5EF4-FFF2-40B4-BE49-F238E27FC236}">
                <a16:creationId xmlns:a16="http://schemas.microsoft.com/office/drawing/2014/main" id="{81DDE80A-16D9-DFB1-F86C-8B94D5A10B0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02229" y="1557338"/>
            <a:ext cx="8605157" cy="4761819"/>
          </a:xfrm>
        </p:spPr>
      </p:pic>
    </p:spTree>
    <p:extLst>
      <p:ext uri="{BB962C8B-B14F-4D97-AF65-F5344CB8AC3E}">
        <p14:creationId xmlns:p14="http://schemas.microsoft.com/office/powerpoint/2010/main" val="7128177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9EECB-80FC-284C-F4C3-76BBE52538B6}"/>
              </a:ext>
            </a:extLst>
          </p:cNvPr>
          <p:cNvSpPr>
            <a:spLocks noGrp="1"/>
          </p:cNvSpPr>
          <p:nvPr>
            <p:ph type="title"/>
          </p:nvPr>
        </p:nvSpPr>
        <p:spPr>
          <a:xfrm>
            <a:off x="287174" y="0"/>
            <a:ext cx="10515600" cy="1325563"/>
          </a:xfrm>
        </p:spPr>
        <p:txBody>
          <a:bodyPr/>
          <a:lstStyle/>
          <a:p>
            <a:r>
              <a:rPr lang="en-US" dirty="0">
                <a:solidFill>
                  <a:srgbClr val="12899D"/>
                </a:solidFill>
                <a:latin typeface="Segoe  "/>
              </a:rPr>
              <a:t>When the Tropical Storm hit</a:t>
            </a:r>
          </a:p>
        </p:txBody>
      </p:sp>
      <p:pic>
        <p:nvPicPr>
          <p:cNvPr id="4" name="Content Placeholder 3" descr="A puddle of water on a road&#10;&#10;Description automatically generated">
            <a:extLst>
              <a:ext uri="{FF2B5EF4-FFF2-40B4-BE49-F238E27FC236}">
                <a16:creationId xmlns:a16="http://schemas.microsoft.com/office/drawing/2014/main" id="{E941463A-FC6A-0917-6974-046945A9AC3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22513" y="1557338"/>
            <a:ext cx="9919252" cy="4056881"/>
          </a:xfrm>
        </p:spPr>
      </p:pic>
    </p:spTree>
    <p:extLst>
      <p:ext uri="{BB962C8B-B14F-4D97-AF65-F5344CB8AC3E}">
        <p14:creationId xmlns:p14="http://schemas.microsoft.com/office/powerpoint/2010/main" val="38616864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B3194-17C1-DB2F-1E87-F55EC6A83BDD}"/>
              </a:ext>
            </a:extLst>
          </p:cNvPr>
          <p:cNvSpPr>
            <a:spLocks noGrp="1"/>
          </p:cNvSpPr>
          <p:nvPr>
            <p:ph type="title"/>
          </p:nvPr>
        </p:nvSpPr>
        <p:spPr/>
        <p:txBody>
          <a:bodyPr/>
          <a:lstStyle/>
          <a:p>
            <a:r>
              <a:rPr lang="en-US" dirty="0"/>
              <a:t>See if you can identify the issue in the following pictures:</a:t>
            </a:r>
          </a:p>
        </p:txBody>
      </p:sp>
      <p:sp>
        <p:nvSpPr>
          <p:cNvPr id="3" name="Content Placeholder 2">
            <a:extLst>
              <a:ext uri="{FF2B5EF4-FFF2-40B4-BE49-F238E27FC236}">
                <a16:creationId xmlns:a16="http://schemas.microsoft.com/office/drawing/2014/main" id="{C1577F5E-398C-35FD-8097-5CD11DB74BE1}"/>
              </a:ext>
            </a:extLst>
          </p:cNvPr>
          <p:cNvSpPr>
            <a:spLocks noGrp="1"/>
          </p:cNvSpPr>
          <p:nvPr>
            <p:ph idx="1"/>
          </p:nvPr>
        </p:nvSpPr>
        <p:spPr/>
        <p:txBody>
          <a:bodyPr/>
          <a:lstStyle/>
          <a:p>
            <a:r>
              <a:rPr lang="en-US" dirty="0"/>
              <a:t>Each picture has a problem</a:t>
            </a:r>
          </a:p>
          <a:p>
            <a:r>
              <a:rPr lang="en-US" dirty="0"/>
              <a:t>What is it?</a:t>
            </a:r>
          </a:p>
          <a:p>
            <a:endParaRPr lang="en-US" dirty="0"/>
          </a:p>
        </p:txBody>
      </p:sp>
    </p:spTree>
    <p:extLst>
      <p:ext uri="{BB962C8B-B14F-4D97-AF65-F5344CB8AC3E}">
        <p14:creationId xmlns:p14="http://schemas.microsoft.com/office/powerpoint/2010/main" val="576413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F5C89-B757-1100-35C4-6798CD1DDB08}"/>
              </a:ext>
            </a:extLst>
          </p:cNvPr>
          <p:cNvSpPr>
            <a:spLocks noGrp="1"/>
          </p:cNvSpPr>
          <p:nvPr>
            <p:ph type="title"/>
          </p:nvPr>
        </p:nvSpPr>
        <p:spPr/>
        <p:txBody>
          <a:bodyPr>
            <a:normAutofit fontScale="90000"/>
          </a:bodyPr>
          <a:lstStyle/>
          <a:p>
            <a:r>
              <a:rPr lang="en-US" dirty="0">
                <a:solidFill>
                  <a:srgbClr val="12899D"/>
                </a:solidFill>
                <a:latin typeface="Segoe  "/>
              </a:rPr>
              <a:t>Identify the Problem</a:t>
            </a:r>
            <a:br>
              <a:rPr lang="en-US" dirty="0">
                <a:solidFill>
                  <a:srgbClr val="12899D"/>
                </a:solidFill>
                <a:latin typeface="Segoe  "/>
              </a:rPr>
            </a:br>
            <a:br>
              <a:rPr lang="en-US" dirty="0">
                <a:solidFill>
                  <a:srgbClr val="12899D"/>
                </a:solidFill>
                <a:latin typeface="Segoe  "/>
              </a:rPr>
            </a:br>
            <a:r>
              <a:rPr lang="en-US" sz="1800" b="1" i="0" u="none" strike="noStrike" baseline="0" dirty="0">
                <a:latin typeface="Arial" panose="020B0604020202020204" pitchFamily="34" charset="0"/>
              </a:rPr>
              <a:t>Front door openings are not installed correctly</a:t>
            </a:r>
            <a:endParaRPr lang="en-US" dirty="0">
              <a:solidFill>
                <a:srgbClr val="12899D"/>
              </a:solidFill>
              <a:latin typeface="Segoe  "/>
            </a:endParaRPr>
          </a:p>
        </p:txBody>
      </p:sp>
      <p:pic>
        <p:nvPicPr>
          <p:cNvPr id="5" name="Content Placeholder 4">
            <a:extLst>
              <a:ext uri="{FF2B5EF4-FFF2-40B4-BE49-F238E27FC236}">
                <a16:creationId xmlns:a16="http://schemas.microsoft.com/office/drawing/2014/main" id="{C6E3324A-61D1-738B-7019-C10AEBA241CA}"/>
              </a:ext>
            </a:extLst>
          </p:cNvPr>
          <p:cNvPicPr>
            <a:picLocks noGrp="1" noChangeAspect="1"/>
          </p:cNvPicPr>
          <p:nvPr>
            <p:ph idx="1"/>
          </p:nvPr>
        </p:nvPicPr>
        <p:blipFill>
          <a:blip r:embed="rId2"/>
          <a:stretch>
            <a:fillRect/>
          </a:stretch>
        </p:blipFill>
        <p:spPr>
          <a:xfrm>
            <a:off x="304800" y="1556217"/>
            <a:ext cx="10992465" cy="4087499"/>
          </a:xfrm>
        </p:spPr>
      </p:pic>
    </p:spTree>
    <p:extLst>
      <p:ext uri="{BB962C8B-B14F-4D97-AF65-F5344CB8AC3E}">
        <p14:creationId xmlns:p14="http://schemas.microsoft.com/office/powerpoint/2010/main" val="7487640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B9F77-3A88-9A0C-B9B6-B88443929A3D}"/>
              </a:ext>
            </a:extLst>
          </p:cNvPr>
          <p:cNvSpPr>
            <a:spLocks noGrp="1"/>
          </p:cNvSpPr>
          <p:nvPr>
            <p:ph type="title"/>
          </p:nvPr>
        </p:nvSpPr>
        <p:spPr/>
        <p:txBody>
          <a:bodyPr/>
          <a:lstStyle/>
          <a:p>
            <a:r>
              <a:rPr lang="en-US" dirty="0">
                <a:solidFill>
                  <a:srgbClr val="12899D"/>
                </a:solidFill>
                <a:latin typeface="Segoe  "/>
              </a:rPr>
              <a:t>Background</a:t>
            </a:r>
          </a:p>
        </p:txBody>
      </p:sp>
      <p:sp>
        <p:nvSpPr>
          <p:cNvPr id="3" name="Content Placeholder 2">
            <a:extLst>
              <a:ext uri="{FF2B5EF4-FFF2-40B4-BE49-F238E27FC236}">
                <a16:creationId xmlns:a16="http://schemas.microsoft.com/office/drawing/2014/main" id="{B687CA49-18D2-56DC-1313-2FCCD9B15C5E}"/>
              </a:ext>
            </a:extLst>
          </p:cNvPr>
          <p:cNvSpPr>
            <a:spLocks noGrp="1"/>
          </p:cNvSpPr>
          <p:nvPr>
            <p:ph idx="1"/>
          </p:nvPr>
        </p:nvSpPr>
        <p:spPr>
          <a:xfrm>
            <a:off x="524435" y="1219200"/>
            <a:ext cx="10515600" cy="5250426"/>
          </a:xfrm>
        </p:spPr>
        <p:txBody>
          <a:bodyPr/>
          <a:lstStyle/>
          <a:p>
            <a:pPr algn="l"/>
            <a:r>
              <a:rPr lang="en-US" sz="1800" b="0" i="0" u="none" strike="noStrike" baseline="0" dirty="0">
                <a:latin typeface="Calibri" panose="020F0502020204030204" pitchFamily="34" charset="0"/>
              </a:rPr>
              <a:t>The Development was preliminarily awarded $4,531,000 in HOME funds for the construction 50 new units located in Highlands County. SMG submitted a negative recommendation in the final Credit Underwriting Report (“CUR”). With agreement from FHFC Staff, the negative recommendation was presented to the FHFC Board at the </a:t>
            </a:r>
            <a:r>
              <a:rPr lang="en-US" sz="1800" b="1" i="0" u="none" strike="noStrike" baseline="0" dirty="0">
                <a:latin typeface="Calibri" panose="020F0502020204030204" pitchFamily="34" charset="0"/>
              </a:rPr>
              <a:t>December 8, 2017 </a:t>
            </a:r>
            <a:r>
              <a:rPr lang="en-US" sz="1800" b="0" i="0" u="none" strike="noStrike" baseline="0" dirty="0">
                <a:latin typeface="Calibri" panose="020F0502020204030204" pitchFamily="34" charset="0"/>
              </a:rPr>
              <a:t>meeting. Despite the negative recommendation, the FHFC Board approved a HOME Loan in the amount of $4,531,000 for the Development was approved at the December Board Meeting. The Borrower closed on a First Mortgage with First Bank in the amount of $1,146,250, and the FHFC HOME loan on August 8, 2018.</a:t>
            </a:r>
          </a:p>
          <a:p>
            <a:pPr algn="l"/>
            <a:r>
              <a:rPr lang="en-US" sz="1800" b="0" i="0" u="none" strike="noStrike" baseline="0" dirty="0">
                <a:latin typeface="Calibri" panose="020F0502020204030204" pitchFamily="34" charset="0"/>
              </a:rPr>
              <a:t>Following the closing of Willie Downs, progress proceeded on a normal schedule throughout 2019, with Florida Housing receiving regular construction draw requests. However, in 2020, a slowdown in draw requests occurred, with only one submitted in 2020 and one in 2021. Initially, this slowdown was attributed to the COVID‐19 pandemic, which significantly impacted the timely completion of construction projects. Since 2021, there was been minimal reported progress on the Development, with a construction inspection indicating construction was 96% complete. In 2023, an inspection conducted by Moran estimated Willie Downs was approximately 87% complete. The reduction in construction completion is partially due to the Development remaining unfinished and unoccupied for several months. Consequently, HCHAI officially terminated the construction contract with GHD Construction Services, Inc. (“GHD”) due to default on August 12, 2022, and requested Frankenmuth Mutual Insurance Company, under their Performance Bond, to assume responsibility. Frankenmuth Mutual Insurance Company responded on December 21, 2022, advising that to mitigate costs, HCHAI should proceed with completing GHD's contract.</a:t>
            </a:r>
            <a:endParaRPr lang="en-US" sz="1800" dirty="0"/>
          </a:p>
        </p:txBody>
      </p:sp>
    </p:spTree>
    <p:extLst>
      <p:ext uri="{BB962C8B-B14F-4D97-AF65-F5344CB8AC3E}">
        <p14:creationId xmlns:p14="http://schemas.microsoft.com/office/powerpoint/2010/main" val="35309419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87236-8F93-50CB-0454-EA3B309A7619}"/>
              </a:ext>
            </a:extLst>
          </p:cNvPr>
          <p:cNvSpPr>
            <a:spLocks noGrp="1"/>
          </p:cNvSpPr>
          <p:nvPr>
            <p:ph type="title"/>
          </p:nvPr>
        </p:nvSpPr>
        <p:spPr>
          <a:xfrm>
            <a:off x="374060" y="230654"/>
            <a:ext cx="10515600" cy="1325563"/>
          </a:xfrm>
        </p:spPr>
        <p:txBody>
          <a:bodyPr>
            <a:normAutofit fontScale="90000"/>
          </a:bodyPr>
          <a:lstStyle/>
          <a:p>
            <a:r>
              <a:rPr lang="en-US" dirty="0">
                <a:solidFill>
                  <a:srgbClr val="12899D"/>
                </a:solidFill>
                <a:latin typeface="Segoe  "/>
              </a:rPr>
              <a:t>Identify the problem</a:t>
            </a:r>
            <a:br>
              <a:rPr lang="en-US" dirty="0">
                <a:solidFill>
                  <a:srgbClr val="12899D"/>
                </a:solidFill>
                <a:latin typeface="Segoe  "/>
              </a:rPr>
            </a:br>
            <a:br>
              <a:rPr lang="en-US" dirty="0">
                <a:solidFill>
                  <a:srgbClr val="12899D"/>
                </a:solidFill>
                <a:latin typeface="Segoe  "/>
              </a:rPr>
            </a:br>
            <a:r>
              <a:rPr lang="en-US" sz="2200" b="1" i="0" u="none" strike="noStrike" baseline="0" dirty="0">
                <a:solidFill>
                  <a:srgbClr val="1F323D"/>
                </a:solidFill>
                <a:latin typeface="Arimo-Bold"/>
              </a:rPr>
              <a:t>wire mesh not embedded in slab properly</a:t>
            </a:r>
            <a:endParaRPr lang="en-US" sz="2200" dirty="0">
              <a:solidFill>
                <a:srgbClr val="12899D"/>
              </a:solidFill>
              <a:latin typeface="Segoe  "/>
            </a:endParaRPr>
          </a:p>
        </p:txBody>
      </p:sp>
      <p:pic>
        <p:nvPicPr>
          <p:cNvPr id="5" name="Content Placeholder 4">
            <a:extLst>
              <a:ext uri="{FF2B5EF4-FFF2-40B4-BE49-F238E27FC236}">
                <a16:creationId xmlns:a16="http://schemas.microsoft.com/office/drawing/2014/main" id="{07FD83A6-81C9-E587-80C7-33C6C9DE51D2}"/>
              </a:ext>
            </a:extLst>
          </p:cNvPr>
          <p:cNvPicPr>
            <a:picLocks noGrp="1" noChangeAspect="1"/>
          </p:cNvPicPr>
          <p:nvPr>
            <p:ph idx="1"/>
          </p:nvPr>
        </p:nvPicPr>
        <p:blipFill>
          <a:blip r:embed="rId2"/>
          <a:stretch>
            <a:fillRect/>
          </a:stretch>
        </p:blipFill>
        <p:spPr>
          <a:xfrm>
            <a:off x="530942" y="1556217"/>
            <a:ext cx="10437376" cy="4067835"/>
          </a:xfrm>
        </p:spPr>
      </p:pic>
    </p:spTree>
    <p:extLst>
      <p:ext uri="{BB962C8B-B14F-4D97-AF65-F5344CB8AC3E}">
        <p14:creationId xmlns:p14="http://schemas.microsoft.com/office/powerpoint/2010/main" val="20811918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AB7C6-D347-A778-4269-62FCC57D8ADC}"/>
              </a:ext>
            </a:extLst>
          </p:cNvPr>
          <p:cNvSpPr>
            <a:spLocks noGrp="1"/>
          </p:cNvSpPr>
          <p:nvPr>
            <p:ph type="title"/>
          </p:nvPr>
        </p:nvSpPr>
        <p:spPr/>
        <p:txBody>
          <a:bodyPr>
            <a:normAutofit fontScale="90000"/>
          </a:bodyPr>
          <a:lstStyle/>
          <a:p>
            <a:pPr algn="l"/>
            <a:r>
              <a:rPr lang="en-US" dirty="0">
                <a:solidFill>
                  <a:srgbClr val="12899D"/>
                </a:solidFill>
                <a:latin typeface="Segoe  "/>
              </a:rPr>
              <a:t>Identify The problem</a:t>
            </a:r>
            <a:br>
              <a:rPr lang="en-US" dirty="0">
                <a:solidFill>
                  <a:srgbClr val="12899D"/>
                </a:solidFill>
                <a:latin typeface="Segoe  "/>
              </a:rPr>
            </a:br>
            <a:br>
              <a:rPr lang="en-US" dirty="0">
                <a:solidFill>
                  <a:srgbClr val="12899D"/>
                </a:solidFill>
                <a:latin typeface="Segoe  "/>
              </a:rPr>
            </a:br>
            <a:r>
              <a:rPr lang="en-US" sz="1800" b="1" i="0" u="none" strike="noStrike" baseline="0" dirty="0">
                <a:solidFill>
                  <a:srgbClr val="1F323D"/>
                </a:solidFill>
                <a:latin typeface="Arimo-Bold"/>
              </a:rPr>
              <a:t>Garage door lintels not installed level. CMU block</a:t>
            </a:r>
            <a:br>
              <a:rPr lang="en-US" sz="1800" b="1" i="0" u="none" strike="noStrike" baseline="0" dirty="0">
                <a:solidFill>
                  <a:srgbClr val="1F323D"/>
                </a:solidFill>
                <a:latin typeface="Arimo-Bold"/>
              </a:rPr>
            </a:br>
            <a:r>
              <a:rPr lang="en-US" sz="1800" b="1" i="0" u="none" strike="noStrike" baseline="0" dirty="0">
                <a:solidFill>
                  <a:srgbClr val="1F323D"/>
                </a:solidFill>
                <a:latin typeface="Arimo-Bold"/>
              </a:rPr>
              <a:t>higher at one site compared to other side</a:t>
            </a:r>
            <a:endParaRPr lang="en-US" dirty="0">
              <a:solidFill>
                <a:srgbClr val="12899D"/>
              </a:solidFill>
              <a:latin typeface="Segoe  "/>
            </a:endParaRPr>
          </a:p>
        </p:txBody>
      </p:sp>
      <p:pic>
        <p:nvPicPr>
          <p:cNvPr id="5" name="Content Placeholder 4">
            <a:extLst>
              <a:ext uri="{FF2B5EF4-FFF2-40B4-BE49-F238E27FC236}">
                <a16:creationId xmlns:a16="http://schemas.microsoft.com/office/drawing/2014/main" id="{DB0E9D47-8EDA-5B43-50AF-D459D526E015}"/>
              </a:ext>
            </a:extLst>
          </p:cNvPr>
          <p:cNvPicPr>
            <a:picLocks noGrp="1" noChangeAspect="1"/>
          </p:cNvPicPr>
          <p:nvPr>
            <p:ph idx="1"/>
          </p:nvPr>
        </p:nvPicPr>
        <p:blipFill>
          <a:blip r:embed="rId2"/>
          <a:stretch>
            <a:fillRect/>
          </a:stretch>
        </p:blipFill>
        <p:spPr>
          <a:xfrm>
            <a:off x="737419" y="1671484"/>
            <a:ext cx="10314039" cy="4060721"/>
          </a:xfrm>
        </p:spPr>
      </p:pic>
    </p:spTree>
    <p:extLst>
      <p:ext uri="{BB962C8B-B14F-4D97-AF65-F5344CB8AC3E}">
        <p14:creationId xmlns:p14="http://schemas.microsoft.com/office/powerpoint/2010/main" val="33289026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98A98-8D1F-EF7C-8287-CBF2A33E1D38}"/>
              </a:ext>
            </a:extLst>
          </p:cNvPr>
          <p:cNvSpPr>
            <a:spLocks noGrp="1"/>
          </p:cNvSpPr>
          <p:nvPr>
            <p:ph type="title"/>
          </p:nvPr>
        </p:nvSpPr>
        <p:spPr/>
        <p:txBody>
          <a:bodyPr>
            <a:normAutofit fontScale="90000"/>
          </a:bodyPr>
          <a:lstStyle/>
          <a:p>
            <a:r>
              <a:rPr lang="en-US" dirty="0">
                <a:solidFill>
                  <a:srgbClr val="12899D"/>
                </a:solidFill>
                <a:latin typeface="Segoe  "/>
              </a:rPr>
              <a:t>Did they follow the plan </a:t>
            </a:r>
            <a:br>
              <a:rPr lang="en-US" dirty="0">
                <a:solidFill>
                  <a:srgbClr val="12899D"/>
                </a:solidFill>
                <a:latin typeface="Segoe  "/>
              </a:rPr>
            </a:br>
            <a:r>
              <a:rPr lang="en-US" sz="4000" b="1" i="0" u="none" strike="noStrike" baseline="0" dirty="0">
                <a:solidFill>
                  <a:srgbClr val="1F323D"/>
                </a:solidFill>
                <a:latin typeface="Arimo-Bold"/>
              </a:rPr>
              <a:t>Slab at front porch to jog per plans</a:t>
            </a:r>
            <a:br>
              <a:rPr lang="en-US" dirty="0"/>
            </a:br>
            <a:endParaRPr lang="en-US" dirty="0">
              <a:solidFill>
                <a:srgbClr val="12899D"/>
              </a:solidFill>
              <a:latin typeface="Segoe  "/>
            </a:endParaRPr>
          </a:p>
        </p:txBody>
      </p:sp>
      <p:grpSp>
        <p:nvGrpSpPr>
          <p:cNvPr id="3" name="Group 4">
            <a:extLst>
              <a:ext uri="{FF2B5EF4-FFF2-40B4-BE49-F238E27FC236}">
                <a16:creationId xmlns:a16="http://schemas.microsoft.com/office/drawing/2014/main" id="{CCCC2092-7091-6984-42B7-0735263EC50C}"/>
              </a:ext>
            </a:extLst>
          </p:cNvPr>
          <p:cNvGrpSpPr>
            <a:grpSpLocks noChangeAspect="1"/>
          </p:cNvGrpSpPr>
          <p:nvPr/>
        </p:nvGrpSpPr>
        <p:grpSpPr bwMode="auto">
          <a:xfrm>
            <a:off x="1223682" y="1248695"/>
            <a:ext cx="9075556" cy="5201669"/>
            <a:chOff x="541" y="440"/>
            <a:chExt cx="6113" cy="2991"/>
          </a:xfrm>
        </p:grpSpPr>
        <p:sp>
          <p:nvSpPr>
            <p:cNvPr id="4" name="AutoShape 3">
              <a:extLst>
                <a:ext uri="{FF2B5EF4-FFF2-40B4-BE49-F238E27FC236}">
                  <a16:creationId xmlns:a16="http://schemas.microsoft.com/office/drawing/2014/main" id="{9AFFF5B4-E2B6-84E4-DEC8-BB14C33FA9F3}"/>
                </a:ext>
              </a:extLst>
            </p:cNvPr>
            <p:cNvSpPr>
              <a:spLocks noChangeAspect="1" noChangeArrowheads="1" noTextEdit="1"/>
            </p:cNvSpPr>
            <p:nvPr/>
          </p:nvSpPr>
          <p:spPr bwMode="auto">
            <a:xfrm>
              <a:off x="541" y="440"/>
              <a:ext cx="6113" cy="2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29" name="Picture 5">
              <a:extLst>
                <a:ext uri="{FF2B5EF4-FFF2-40B4-BE49-F238E27FC236}">
                  <a16:creationId xmlns:a16="http://schemas.microsoft.com/office/drawing/2014/main" id="{E2C309DE-2CDA-B08A-C680-7C6C1E3D5B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 y="440"/>
              <a:ext cx="6119" cy="2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5412969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01016-F9A0-807E-67E7-0494D30CE2C7}"/>
              </a:ext>
            </a:extLst>
          </p:cNvPr>
          <p:cNvSpPr>
            <a:spLocks noGrp="1"/>
          </p:cNvSpPr>
          <p:nvPr>
            <p:ph type="title"/>
          </p:nvPr>
        </p:nvSpPr>
        <p:spPr/>
        <p:txBody>
          <a:bodyPr/>
          <a:lstStyle/>
          <a:p>
            <a:r>
              <a:rPr lang="en-US" dirty="0">
                <a:solidFill>
                  <a:srgbClr val="12899D"/>
                </a:solidFill>
                <a:latin typeface="Segoe  "/>
              </a:rPr>
              <a:t>What is the issue?</a:t>
            </a:r>
          </a:p>
        </p:txBody>
      </p:sp>
      <p:pic>
        <p:nvPicPr>
          <p:cNvPr id="5" name="Content Placeholder 4">
            <a:extLst>
              <a:ext uri="{FF2B5EF4-FFF2-40B4-BE49-F238E27FC236}">
                <a16:creationId xmlns:a16="http://schemas.microsoft.com/office/drawing/2014/main" id="{85C80CAC-8581-C214-F8DC-C1612B7CA61D}"/>
              </a:ext>
            </a:extLst>
          </p:cNvPr>
          <p:cNvPicPr>
            <a:picLocks noGrp="1" noChangeAspect="1"/>
          </p:cNvPicPr>
          <p:nvPr>
            <p:ph idx="1"/>
          </p:nvPr>
        </p:nvPicPr>
        <p:blipFill>
          <a:blip r:embed="rId2"/>
          <a:stretch>
            <a:fillRect/>
          </a:stretch>
        </p:blipFill>
        <p:spPr>
          <a:xfrm>
            <a:off x="452718" y="1740311"/>
            <a:ext cx="10893708" cy="3952566"/>
          </a:xfrm>
        </p:spPr>
      </p:pic>
    </p:spTree>
    <p:extLst>
      <p:ext uri="{BB962C8B-B14F-4D97-AF65-F5344CB8AC3E}">
        <p14:creationId xmlns:p14="http://schemas.microsoft.com/office/powerpoint/2010/main" val="34627119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CAE16-1B94-1BC2-6D92-AD18CFDFBFD0}"/>
              </a:ext>
            </a:extLst>
          </p:cNvPr>
          <p:cNvSpPr>
            <a:spLocks noGrp="1"/>
          </p:cNvSpPr>
          <p:nvPr>
            <p:ph type="title"/>
          </p:nvPr>
        </p:nvSpPr>
        <p:spPr/>
        <p:txBody>
          <a:bodyPr/>
          <a:lstStyle/>
          <a:p>
            <a:r>
              <a:rPr lang="en-US" dirty="0"/>
              <a:t>The End</a:t>
            </a:r>
          </a:p>
        </p:txBody>
      </p:sp>
      <p:sp>
        <p:nvSpPr>
          <p:cNvPr id="3" name="Content Placeholder 2">
            <a:extLst>
              <a:ext uri="{FF2B5EF4-FFF2-40B4-BE49-F238E27FC236}">
                <a16:creationId xmlns:a16="http://schemas.microsoft.com/office/drawing/2014/main" id="{CD8BF898-A182-10B7-3138-AEF72C86C8E5}"/>
              </a:ext>
            </a:extLst>
          </p:cNvPr>
          <p:cNvSpPr>
            <a:spLocks noGrp="1"/>
          </p:cNvSpPr>
          <p:nvPr>
            <p:ph idx="1"/>
          </p:nvPr>
        </p:nvSpPr>
        <p:spPr/>
        <p:txBody>
          <a:bodyPr/>
          <a:lstStyle/>
          <a:p>
            <a:r>
              <a:rPr lang="en-US" dirty="0"/>
              <a:t>Questions</a:t>
            </a:r>
          </a:p>
        </p:txBody>
      </p:sp>
    </p:spTree>
    <p:extLst>
      <p:ext uri="{BB962C8B-B14F-4D97-AF65-F5344CB8AC3E}">
        <p14:creationId xmlns:p14="http://schemas.microsoft.com/office/powerpoint/2010/main" val="39494122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FBF8F-D8E5-7EBF-57A9-388A0053F2D2}"/>
              </a:ext>
            </a:extLst>
          </p:cNvPr>
          <p:cNvSpPr>
            <a:spLocks noGrp="1"/>
          </p:cNvSpPr>
          <p:nvPr>
            <p:ph type="title"/>
          </p:nvPr>
        </p:nvSpPr>
        <p:spPr/>
        <p:txBody>
          <a:bodyPr/>
          <a:lstStyle/>
          <a:p>
            <a:r>
              <a:rPr lang="en-US" dirty="0">
                <a:solidFill>
                  <a:srgbClr val="12899D"/>
                </a:solidFill>
                <a:latin typeface="Segoe  "/>
              </a:rPr>
              <a:t>According to the Contract</a:t>
            </a:r>
          </a:p>
        </p:txBody>
      </p:sp>
      <p:sp>
        <p:nvSpPr>
          <p:cNvPr id="3" name="Content Placeholder 2">
            <a:extLst>
              <a:ext uri="{FF2B5EF4-FFF2-40B4-BE49-F238E27FC236}">
                <a16:creationId xmlns:a16="http://schemas.microsoft.com/office/drawing/2014/main" id="{FB458734-1C60-6DFC-FC1A-550AAE2BAAFB}"/>
              </a:ext>
            </a:extLst>
          </p:cNvPr>
          <p:cNvSpPr>
            <a:spLocks noGrp="1"/>
          </p:cNvSpPr>
          <p:nvPr>
            <p:ph idx="1"/>
          </p:nvPr>
        </p:nvSpPr>
        <p:spPr/>
        <p:txBody>
          <a:bodyPr/>
          <a:lstStyle/>
          <a:p>
            <a:r>
              <a:rPr lang="en-US" dirty="0"/>
              <a:t>•	</a:t>
            </a:r>
            <a:r>
              <a:rPr lang="en-US" sz="1400" dirty="0"/>
              <a:t>The site underground utilities are complete (storm, sanitary, domestic water and fire sprinkler)</a:t>
            </a:r>
          </a:p>
          <a:p>
            <a:r>
              <a:rPr lang="en-US" sz="1400" dirty="0"/>
              <a:t>•	The roadway asphalt is complete and striped</a:t>
            </a:r>
          </a:p>
          <a:p>
            <a:r>
              <a:rPr lang="en-US" sz="1400" dirty="0"/>
              <a:t>•	The grading around the buildings is complete and sod is installed at the site islands at the clubhouse and Buildings # 2 -13</a:t>
            </a:r>
          </a:p>
          <a:p>
            <a:r>
              <a:rPr lang="en-US" sz="1400" dirty="0"/>
              <a:t>•	The water is still not connected to the buildings, but the service lines to the buildings are in place</a:t>
            </a:r>
          </a:p>
          <a:p>
            <a:r>
              <a:rPr lang="en-US" sz="1400" dirty="0"/>
              <a:t>•	Both dumpster slabs, walls, gates and bollards are in place and stucco is applied and painted</a:t>
            </a:r>
          </a:p>
          <a:p>
            <a:r>
              <a:rPr lang="en-US" sz="1400" dirty="0"/>
              <a:t>•	The sanitary is connected to the buildings</a:t>
            </a:r>
          </a:p>
          <a:p>
            <a:r>
              <a:rPr lang="en-US" sz="1400" dirty="0"/>
              <a:t>•	The rear entry slabs are in place at all Buildings and the Clubhouse</a:t>
            </a:r>
          </a:p>
          <a:p>
            <a:r>
              <a:rPr lang="en-US" sz="1400" dirty="0"/>
              <a:t>•	The bushes at the front of each Building are complete and mulch is placed</a:t>
            </a:r>
          </a:p>
          <a:p>
            <a:r>
              <a:rPr lang="en-US" sz="1400" dirty="0"/>
              <a:t>•	The island plants and mulch are in place</a:t>
            </a:r>
          </a:p>
          <a:p>
            <a:r>
              <a:rPr lang="en-US" sz="1400" dirty="0"/>
              <a:t>•	The excavation of the rear retention area is complete</a:t>
            </a:r>
          </a:p>
          <a:p>
            <a:r>
              <a:rPr lang="en-US" sz="1400" dirty="0"/>
              <a:t>•	The sidewalks from Building # 1 to 13 appear to be complete</a:t>
            </a:r>
          </a:p>
          <a:p>
            <a:r>
              <a:rPr lang="en-US" sz="1400" dirty="0"/>
              <a:t>•	The local water service to the backflow preventer is in place</a:t>
            </a:r>
          </a:p>
          <a:p>
            <a:r>
              <a:rPr lang="en-US" sz="1400" dirty="0"/>
              <a:t>•	The on-site electrical service by the utility company is in place</a:t>
            </a:r>
          </a:p>
          <a:p>
            <a:r>
              <a:rPr lang="en-US" sz="1400" dirty="0"/>
              <a:t>•	The electric company is still installing the electrical meters</a:t>
            </a:r>
          </a:p>
          <a:p>
            <a:r>
              <a:rPr lang="en-US" sz="1400" dirty="0"/>
              <a:t>•	Century link cable is installed</a:t>
            </a:r>
          </a:p>
        </p:txBody>
      </p:sp>
    </p:spTree>
    <p:extLst>
      <p:ext uri="{BB962C8B-B14F-4D97-AF65-F5344CB8AC3E}">
        <p14:creationId xmlns:p14="http://schemas.microsoft.com/office/powerpoint/2010/main" val="1149824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67A7B-D613-099F-7792-64CE703D7928}"/>
              </a:ext>
            </a:extLst>
          </p:cNvPr>
          <p:cNvSpPr>
            <a:spLocks noGrp="1"/>
          </p:cNvSpPr>
          <p:nvPr>
            <p:ph type="title"/>
          </p:nvPr>
        </p:nvSpPr>
        <p:spPr/>
        <p:txBody>
          <a:bodyPr/>
          <a:lstStyle/>
          <a:p>
            <a:r>
              <a:rPr lang="en-US" dirty="0">
                <a:solidFill>
                  <a:srgbClr val="12899D"/>
                </a:solidFill>
                <a:latin typeface="Segoe  "/>
              </a:rPr>
              <a:t>Willie Downs Ariel Photo</a:t>
            </a:r>
          </a:p>
        </p:txBody>
      </p:sp>
      <p:pic>
        <p:nvPicPr>
          <p:cNvPr id="5" name="Content Placeholder 4">
            <a:extLst>
              <a:ext uri="{FF2B5EF4-FFF2-40B4-BE49-F238E27FC236}">
                <a16:creationId xmlns:a16="http://schemas.microsoft.com/office/drawing/2014/main" id="{8E0E1283-CAD1-AF35-1717-6C28BA8627C3}"/>
              </a:ext>
            </a:extLst>
          </p:cNvPr>
          <p:cNvPicPr>
            <a:picLocks noGrp="1" noChangeAspect="1"/>
          </p:cNvPicPr>
          <p:nvPr>
            <p:ph idx="1"/>
          </p:nvPr>
        </p:nvPicPr>
        <p:blipFill>
          <a:blip r:embed="rId2"/>
          <a:stretch>
            <a:fillRect/>
          </a:stretch>
        </p:blipFill>
        <p:spPr>
          <a:xfrm>
            <a:off x="648929" y="1671484"/>
            <a:ext cx="10515600" cy="4788310"/>
          </a:xfrm>
        </p:spPr>
      </p:pic>
    </p:spTree>
    <p:extLst>
      <p:ext uri="{BB962C8B-B14F-4D97-AF65-F5344CB8AC3E}">
        <p14:creationId xmlns:p14="http://schemas.microsoft.com/office/powerpoint/2010/main" val="24177646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CE961-B2B7-1EC2-DCC4-21839E53C427}"/>
              </a:ext>
            </a:extLst>
          </p:cNvPr>
          <p:cNvSpPr>
            <a:spLocks noGrp="1"/>
          </p:cNvSpPr>
          <p:nvPr>
            <p:ph type="title"/>
          </p:nvPr>
        </p:nvSpPr>
        <p:spPr/>
        <p:txBody>
          <a:bodyPr/>
          <a:lstStyle/>
          <a:p>
            <a:r>
              <a:rPr lang="en-US" dirty="0">
                <a:solidFill>
                  <a:srgbClr val="12899D"/>
                </a:solidFill>
                <a:latin typeface="Segoe  "/>
              </a:rPr>
              <a:t>Willie Downs Before</a:t>
            </a:r>
          </a:p>
        </p:txBody>
      </p:sp>
      <p:pic>
        <p:nvPicPr>
          <p:cNvPr id="5" name="Content Placeholder 4">
            <a:extLst>
              <a:ext uri="{FF2B5EF4-FFF2-40B4-BE49-F238E27FC236}">
                <a16:creationId xmlns:a16="http://schemas.microsoft.com/office/drawing/2014/main" id="{7CDD3AEC-8E4D-B0DF-B5E3-6F35C5015F05}"/>
              </a:ext>
            </a:extLst>
          </p:cNvPr>
          <p:cNvPicPr>
            <a:picLocks noGrp="1" noChangeAspect="1"/>
          </p:cNvPicPr>
          <p:nvPr>
            <p:ph idx="1"/>
          </p:nvPr>
        </p:nvPicPr>
        <p:blipFill>
          <a:blip r:embed="rId2"/>
          <a:stretch>
            <a:fillRect/>
          </a:stretch>
        </p:blipFill>
        <p:spPr>
          <a:xfrm>
            <a:off x="1120877" y="1691148"/>
            <a:ext cx="9847441" cy="4001729"/>
          </a:xfrm>
        </p:spPr>
      </p:pic>
    </p:spTree>
    <p:extLst>
      <p:ext uri="{BB962C8B-B14F-4D97-AF65-F5344CB8AC3E}">
        <p14:creationId xmlns:p14="http://schemas.microsoft.com/office/powerpoint/2010/main" val="29412857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4CE85-537C-338A-55E0-80A93F29A9CE}"/>
              </a:ext>
            </a:extLst>
          </p:cNvPr>
          <p:cNvSpPr>
            <a:spLocks noGrp="1"/>
          </p:cNvSpPr>
          <p:nvPr>
            <p:ph type="title"/>
          </p:nvPr>
        </p:nvSpPr>
        <p:spPr/>
        <p:txBody>
          <a:bodyPr/>
          <a:lstStyle/>
          <a:p>
            <a:r>
              <a:rPr lang="en-US" dirty="0">
                <a:solidFill>
                  <a:srgbClr val="12899D"/>
                </a:solidFill>
                <a:latin typeface="Segoe  "/>
              </a:rPr>
              <a:t>Willie Downs Before</a:t>
            </a:r>
          </a:p>
        </p:txBody>
      </p:sp>
      <p:pic>
        <p:nvPicPr>
          <p:cNvPr id="5" name="Content Placeholder 4">
            <a:extLst>
              <a:ext uri="{FF2B5EF4-FFF2-40B4-BE49-F238E27FC236}">
                <a16:creationId xmlns:a16="http://schemas.microsoft.com/office/drawing/2014/main" id="{17ACC3C8-2F4F-88A4-8743-BD742196F9D0}"/>
              </a:ext>
            </a:extLst>
          </p:cNvPr>
          <p:cNvPicPr>
            <a:picLocks noGrp="1" noChangeAspect="1"/>
          </p:cNvPicPr>
          <p:nvPr>
            <p:ph idx="1"/>
          </p:nvPr>
        </p:nvPicPr>
        <p:blipFill>
          <a:blip r:embed="rId2"/>
          <a:stretch>
            <a:fillRect/>
          </a:stretch>
        </p:blipFill>
        <p:spPr>
          <a:xfrm>
            <a:off x="235974" y="1641987"/>
            <a:ext cx="10314039" cy="4985359"/>
          </a:xfrm>
        </p:spPr>
      </p:pic>
    </p:spTree>
    <p:extLst>
      <p:ext uri="{BB962C8B-B14F-4D97-AF65-F5344CB8AC3E}">
        <p14:creationId xmlns:p14="http://schemas.microsoft.com/office/powerpoint/2010/main" val="2881369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93827-DD37-321B-23B3-22512001AD94}"/>
              </a:ext>
            </a:extLst>
          </p:cNvPr>
          <p:cNvSpPr>
            <a:spLocks noGrp="1"/>
          </p:cNvSpPr>
          <p:nvPr>
            <p:ph type="title"/>
          </p:nvPr>
        </p:nvSpPr>
        <p:spPr/>
        <p:txBody>
          <a:bodyPr/>
          <a:lstStyle/>
          <a:p>
            <a:r>
              <a:rPr lang="en-US" dirty="0">
                <a:solidFill>
                  <a:srgbClr val="12899D"/>
                </a:solidFill>
                <a:latin typeface="Segoe  "/>
              </a:rPr>
              <a:t>Willie Downs Before</a:t>
            </a:r>
          </a:p>
        </p:txBody>
      </p:sp>
      <p:pic>
        <p:nvPicPr>
          <p:cNvPr id="5" name="Content Placeholder 4">
            <a:extLst>
              <a:ext uri="{FF2B5EF4-FFF2-40B4-BE49-F238E27FC236}">
                <a16:creationId xmlns:a16="http://schemas.microsoft.com/office/drawing/2014/main" id="{96F9771E-6F08-C324-2EBB-AD2F0CA363A3}"/>
              </a:ext>
            </a:extLst>
          </p:cNvPr>
          <p:cNvPicPr>
            <a:picLocks noGrp="1" noChangeAspect="1"/>
          </p:cNvPicPr>
          <p:nvPr>
            <p:ph idx="1"/>
          </p:nvPr>
        </p:nvPicPr>
        <p:blipFill>
          <a:blip r:embed="rId2"/>
          <a:stretch>
            <a:fillRect/>
          </a:stretch>
        </p:blipFill>
        <p:spPr>
          <a:xfrm>
            <a:off x="540774" y="1661652"/>
            <a:ext cx="9891252" cy="4788309"/>
          </a:xfrm>
        </p:spPr>
      </p:pic>
    </p:spTree>
    <p:extLst>
      <p:ext uri="{BB962C8B-B14F-4D97-AF65-F5344CB8AC3E}">
        <p14:creationId xmlns:p14="http://schemas.microsoft.com/office/powerpoint/2010/main" val="887662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A2639-056C-04AB-46DA-229432DA06AF}"/>
              </a:ext>
            </a:extLst>
          </p:cNvPr>
          <p:cNvSpPr>
            <a:spLocks noGrp="1"/>
          </p:cNvSpPr>
          <p:nvPr>
            <p:ph type="title"/>
          </p:nvPr>
        </p:nvSpPr>
        <p:spPr/>
        <p:txBody>
          <a:bodyPr/>
          <a:lstStyle/>
          <a:p>
            <a:r>
              <a:rPr lang="en-US" dirty="0">
                <a:solidFill>
                  <a:srgbClr val="12899D"/>
                </a:solidFill>
                <a:latin typeface="Segoe  "/>
              </a:rPr>
              <a:t>Willie Downs Before</a:t>
            </a:r>
          </a:p>
        </p:txBody>
      </p:sp>
      <p:pic>
        <p:nvPicPr>
          <p:cNvPr id="7" name="Content Placeholder 6" descr="A road with a house and trees&#10;&#10;Description automatically generated">
            <a:extLst>
              <a:ext uri="{FF2B5EF4-FFF2-40B4-BE49-F238E27FC236}">
                <a16:creationId xmlns:a16="http://schemas.microsoft.com/office/drawing/2014/main" id="{02CEA56E-632B-0CD0-C031-51AE7E1E9B9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0800000">
            <a:off x="452718" y="1253331"/>
            <a:ext cx="11296830" cy="4351337"/>
          </a:xfrm>
        </p:spPr>
      </p:pic>
    </p:spTree>
    <p:extLst>
      <p:ext uri="{BB962C8B-B14F-4D97-AF65-F5344CB8AC3E}">
        <p14:creationId xmlns:p14="http://schemas.microsoft.com/office/powerpoint/2010/main" val="3789925769"/>
      </p:ext>
    </p:extLst>
  </p:cSld>
  <p:clrMapOvr>
    <a:masterClrMapping/>
  </p:clrMapOvr>
</p:sld>
</file>

<file path=ppt/theme/theme1.xml><?xml version="1.0" encoding="utf-8"?>
<a:theme xmlns:a="http://schemas.openxmlformats.org/drawingml/2006/main" name="1_FHC Powerpoint Template with Master Slide Examples and Chart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6662116-3a93-4926-a786-1dc5434d669e">
      <Terms xmlns="http://schemas.microsoft.com/office/infopath/2007/PartnerControls"/>
    </lcf76f155ced4ddcb4097134ff3c332f>
    <TaxCatchAll xmlns="fd002e84-bef8-4fcb-aec5-883fa4ba014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11B0E764FD0DA4797146E405FF30F2B" ma:contentTypeVersion="18" ma:contentTypeDescription="Create a new document." ma:contentTypeScope="" ma:versionID="417cf7138d6cbc9e2e9b54ebfaae27d4">
  <xsd:schema xmlns:xsd="http://www.w3.org/2001/XMLSchema" xmlns:xs="http://www.w3.org/2001/XMLSchema" xmlns:p="http://schemas.microsoft.com/office/2006/metadata/properties" xmlns:ns2="96662116-3a93-4926-a786-1dc5434d669e" xmlns:ns3="fd002e84-bef8-4fcb-aec5-883fa4ba014d" targetNamespace="http://schemas.microsoft.com/office/2006/metadata/properties" ma:root="true" ma:fieldsID="00d41796c97f53a3855f90f18ac4dd8a" ns2:_="" ns3:_="">
    <xsd:import namespace="96662116-3a93-4926-a786-1dc5434d669e"/>
    <xsd:import namespace="fd002e84-bef8-4fcb-aec5-883fa4ba01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GenerationTime" minOccurs="0"/>
                <xsd:element ref="ns2:MediaServiceEventHashCode" minOccurs="0"/>
                <xsd:element ref="ns2:MediaServiceOCR"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662116-3a93-4926-a786-1dc5434d66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3d20818-6f4e-4655-a9be-1b83462d6e5a" ma:termSetId="09814cd3-568e-fe90-9814-8d621ff8fb84" ma:anchorId="fba54fb3-c3e1-fe81-a776-ca4b69148c4d" ma:open="true" ma:isKeyword="false">
      <xsd:complexType>
        <xsd:sequence>
          <xsd:element ref="pc:Terms" minOccurs="0" maxOccurs="1"/>
        </xsd:sequence>
      </xsd:complex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d002e84-bef8-4fcb-aec5-883fa4ba014d"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979660ea-b5ae-4e3a-a469-6ea62b031aef}" ma:internalName="TaxCatchAll" ma:showField="CatchAllData" ma:web="fd002e84-bef8-4fcb-aec5-883fa4ba01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83B6B0-6B7D-42D7-AEF9-3D269FA36228}">
  <ds:schemaRefs>
    <ds:schemaRef ds:uri="http://schemas.microsoft.com/office/infopath/2007/PartnerControls"/>
    <ds:schemaRef ds:uri="96662116-3a93-4926-a786-1dc5434d669e"/>
    <ds:schemaRef ds:uri="http://purl.org/dc/elements/1.1/"/>
    <ds:schemaRef ds:uri="http://purl.org/dc/dcmitype/"/>
    <ds:schemaRef ds:uri="http://schemas.openxmlformats.org/package/2006/metadata/core-properties"/>
    <ds:schemaRef ds:uri="http://schemas.microsoft.com/office/2006/documentManagement/types"/>
    <ds:schemaRef ds:uri="fd002e84-bef8-4fcb-aec5-883fa4ba014d"/>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3561CE6C-D4B0-4466-B6AE-FF656BAA0313}">
  <ds:schemaRefs>
    <ds:schemaRef ds:uri="http://schemas.microsoft.com/sharepoint/v3/contenttype/forms"/>
  </ds:schemaRefs>
</ds:datastoreItem>
</file>

<file path=customXml/itemProps3.xml><?xml version="1.0" encoding="utf-8"?>
<ds:datastoreItem xmlns:ds="http://schemas.openxmlformats.org/officeDocument/2006/customXml" ds:itemID="{A2292C3E-EC27-4494-B8A4-4E728C3101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662116-3a93-4926-a786-1dc5434d669e"/>
    <ds:schemaRef ds:uri="fd002e84-bef8-4fcb-aec5-883fa4ba01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163</TotalTime>
  <Words>1055</Words>
  <Application>Microsoft Office PowerPoint</Application>
  <PresentationFormat>Widescreen</PresentationFormat>
  <Paragraphs>175</Paragraphs>
  <Slides>34</Slides>
  <Notes>0</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34</vt:i4>
      </vt:variant>
    </vt:vector>
  </HeadingPairs>
  <TitlesOfParts>
    <vt:vector size="47" baseType="lpstr">
      <vt:lpstr>Aptos</vt:lpstr>
      <vt:lpstr>Aptos Display</vt:lpstr>
      <vt:lpstr>Aptos Light</vt:lpstr>
      <vt:lpstr>Arial</vt:lpstr>
      <vt:lpstr>Arimo-Bold</vt:lpstr>
      <vt:lpstr>Avenir Black</vt:lpstr>
      <vt:lpstr>Avenir Book</vt:lpstr>
      <vt:lpstr>Calibri</vt:lpstr>
      <vt:lpstr>Franklin Gothic</vt:lpstr>
      <vt:lpstr>Segoe  </vt:lpstr>
      <vt:lpstr>Times New Roman</vt:lpstr>
      <vt:lpstr>1_FHC Powerpoint Template with Master Slide Examples and Charts</vt:lpstr>
      <vt:lpstr>Office Theme</vt:lpstr>
      <vt:lpstr>PowerPoint Presentation</vt:lpstr>
      <vt:lpstr>Agenda </vt:lpstr>
      <vt:lpstr>Background</vt:lpstr>
      <vt:lpstr>According to the Contract</vt:lpstr>
      <vt:lpstr>Willie Downs Ariel Photo</vt:lpstr>
      <vt:lpstr>Willie Downs Before</vt:lpstr>
      <vt:lpstr>Willie Downs Before</vt:lpstr>
      <vt:lpstr>Willie Downs Before</vt:lpstr>
      <vt:lpstr>Willie Downs Before</vt:lpstr>
      <vt:lpstr>Willie Downs Before</vt:lpstr>
      <vt:lpstr>Willie Downs Before</vt:lpstr>
      <vt:lpstr>Willie Downs Before</vt:lpstr>
      <vt:lpstr>Willie Downs Before</vt:lpstr>
      <vt:lpstr>Willie Downs Before</vt:lpstr>
      <vt:lpstr>To much slope</vt:lpstr>
      <vt:lpstr>To much slope</vt:lpstr>
      <vt:lpstr>Sloping Sidewalks</vt:lpstr>
      <vt:lpstr>Remove Trees from retention areas</vt:lpstr>
      <vt:lpstr>Sources</vt:lpstr>
      <vt:lpstr>Change Orders</vt:lpstr>
      <vt:lpstr>Additional Site Work needed</vt:lpstr>
      <vt:lpstr>Sidewalks removed</vt:lpstr>
      <vt:lpstr>TEAR IT OUT</vt:lpstr>
      <vt:lpstr>Removing the paving and adding water pipes</vt:lpstr>
      <vt:lpstr>Laying down the proper base</vt:lpstr>
      <vt:lpstr>Big Pipe into little Pipe</vt:lpstr>
      <vt:lpstr>When the Tropical Storm hit</vt:lpstr>
      <vt:lpstr>See if you can identify the issue in the following pictures:</vt:lpstr>
      <vt:lpstr>Identify the Problem  Front door openings are not installed correctly</vt:lpstr>
      <vt:lpstr>Identify the problem  wire mesh not embedded in slab properly</vt:lpstr>
      <vt:lpstr>Identify The problem  Garage door lintels not installed level. CMU block higher at one site compared to other side</vt:lpstr>
      <vt:lpstr>Did they follow the plan  Slab at front porch to jog per plans </vt:lpstr>
      <vt:lpstr>What is the issue?</vt:lpstr>
      <vt:lpstr>The End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Kropp</dc:creator>
  <cp:lastModifiedBy>Steve Kropp</cp:lastModifiedBy>
  <cp:revision>2</cp:revision>
  <dcterms:created xsi:type="dcterms:W3CDTF">2024-08-07T18:30:19Z</dcterms:created>
  <dcterms:modified xsi:type="dcterms:W3CDTF">2024-08-21T18:38:16Z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0x010100C11B0E764FD0DA4797146E405FF30F2B</vt:lpwstr>
  </property>
  <property fmtid="{D5CDD505-2E9C-101B-9397-08002B2CF9AE}" pid="3" name="MediaServiceImageTags">
    <vt:lpwstr/>
  </property>
</Properties>
</file>