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72" r:id="rId2"/>
    <p:sldId id="263" r:id="rId3"/>
    <p:sldId id="273" r:id="rId4"/>
    <p:sldId id="277" r:id="rId5"/>
    <p:sldId id="279" r:id="rId6"/>
    <p:sldId id="271" r:id="rId7"/>
    <p:sldId id="259" r:id="rId8"/>
    <p:sldId id="266" r:id="rId9"/>
    <p:sldId id="267" r:id="rId10"/>
    <p:sldId id="268" r:id="rId11"/>
    <p:sldId id="261" r:id="rId12"/>
    <p:sldId id="275" r:id="rId13"/>
    <p:sldId id="274" r:id="rId14"/>
    <p:sldId id="276" r:id="rId15"/>
    <p:sldId id="280" r:id="rId16"/>
    <p:sldId id="265" r:id="rId17"/>
  </p:sldIdLst>
  <p:sldSz cx="18288000" cy="10287000"/>
  <p:notesSz cx="6858000" cy="9144000"/>
  <p:embeddedFontLst>
    <p:embeddedFont>
      <p:font typeface="Alte DIN 1451 Mittelschrift gep" panose="020B0604020202020204" charset="0"/>
      <p:regular r:id="rId19"/>
    </p:embeddedFont>
    <p:embeddedFont>
      <p:font typeface="Alte DIN 1451 Mittelschrift gepraegt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46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 autoAdjust="0"/>
    <p:restoredTop sz="94622" autoAdjust="0"/>
  </p:normalViewPr>
  <p:slideViewPr>
    <p:cSldViewPr>
      <p:cViewPr varScale="1">
        <p:scale>
          <a:sx n="75" d="100"/>
          <a:sy n="75" d="100"/>
        </p:scale>
        <p:origin x="47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8-22T13:34:12.100"/>
    </inkml:context>
    <inkml:brush xml:id="br0">
      <inkml:brushProperty name="width" value="0.2" units="cm"/>
      <inkml:brushProperty name="height" value="0.4" units="cm"/>
      <inkml:brushProperty name="color" value="#FF2500"/>
      <inkml:brushProperty name="tip" value="rectangle"/>
      <inkml:brushProperty name="rasterOp" value="maskPen"/>
      <inkml:brushProperty name="ignorePressure" value="1"/>
    </inkml:brush>
  </inkml:definitions>
  <inkml:trace contextRef="#ctx0" brushRef="#br0">5791 0,'-15'2,"-1"0,1 0,0 2,0 0,1 0,-1 2,1 0,0 0,-14 10,10-6,0-2,-1 1,0-2,-33 8,8-4,1 2,1 2,-69 33,-6 3,-31 18,102-45,-89 33,102-46,14-4,1-1,-1-1,-33 5,32-7,1 1,-1 0,1 2,-23 10,20-8,-1 0,-39 7,-211 31,129-13,114-25,0 1,-51 25,47-19,-51 16,40-16,1 2,-65 34,18-8,16-11,-64 31,96-43,-1-1,-1-2,-49 11,-23 9,65-21,-90 15,89-22,-86 28,71-16,0-3,-127 15,194-33,-38 5,-1 1,1 2,-48 16,21-4,-91 16,95-24,-112 38,151-43,1-2,-1 0,-1-1,1-1,-36-1,25 0,-57 8,41-2,0-2,-62-1,1-1,82 0,-1 2,1 0,-34 13,-44 9,41-19,-24 5,-216 72,265-74,19-5,-1 0,0-2,-41 5,35-9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8-22T13:34:30.935"/>
    </inkml:context>
    <inkml:brush xml:id="br0">
      <inkml:brushProperty name="width" value="0.2" units="cm"/>
      <inkml:brushProperty name="height" value="0.4" units="cm"/>
      <inkml:brushProperty name="color" value="#FF2500"/>
      <inkml:brushProperty name="tip" value="rectangle"/>
      <inkml:brushProperty name="rasterOp" value="maskPen"/>
      <inkml:brushProperty name="ignorePressure" value="1"/>
    </inkml:brush>
  </inkml:definitions>
  <inkml:trace contextRef="#ctx0" brushRef="#br0">22227 1,'-13'0,"-9"-1,0 2,-26 4,40-4,-1 2,0-1,1 1,0 0,0 1,0 0,0 0,-11 9,1 0,1 0,0 2,1 0,1 1,0 0,2 1,0 1,-12 20,-7 11,-50 58,20-29,-24 26,-157 147,146-156,68-68,-38 26,-21 18,38-25,-64 44,77-63,-104 69,19-10,43-28,-157 123,42-29,115-94,-76 53,56-40,65-45,-53 31,75-49,0 1,1-1,0 2,-12 13,-21 17,-43 32,-47 34,-42 35,104-74,55-48,-1-2,-1 0,-28 19,33-26,1 1,0 0,-18 21,-29 24,-87 69,100-80,-90 63,74-62,-97 92,-19 16,98-83,56-47,-35 27,-112 84,51-32,-10 9,127-110,-24 20,-1-2,-54 28,56-33,-1 1,-40 33,0-1,-5 4,-73 67,112-90,-32 25,-76 70,121-105,0-1,-2-2,-36 22,-12 8,-1 1,-25 20,-109 78,192-134,-12 10,-1-1,-53 29,70-43,0 0,1 1,-1 0,-14 16,15-14,-1 0,-1 0,-16 9,-199 114,199-118,-54 24,51-26,-38 23,26-10,-1-1,-2-3,-54 20,-38 12,44-15,-21 0,-58 25,135-49,0-2,-49 11,75-21,-312 69,287-62,-29 6,-114 44,132-39,-11 4,-58 34,77-38,-1-2,0-1,-2-2,1-2,-2-2,-55 8,-33 14,3 0,-42-11,-24 21,134-29,16-5,-65 24,58-16,-1-3,0-3,-71 8,93-15,-135 33,149-33,-278 93,268-88,-33 14,31-11,-1-1,-37 9,-1-4,1 3,-71 31,5 0,-252 61,364-105,-1 1,-28 13,29-10,-1-2,-26 7,-16 1,-70 14,-65 7,171-32,0 2,-37 14,41-12,0-1,-1-2,-37 6,-45 7,72-12,1-1,-45 2,35-5,-57 11,57-6,-58 2,66-9,-215-4,236 1,0-1,0 0,0-2,1 1,0-1,0-1,0-1,1 1,0-2,-15-11,13 10,-12-6,0 2,-44-17,19 10,6 3,32 13,0 0,1-1,0-1,-19-11,8 4,0 1,-1 1,0 1,-1 2,0 0,-45-8,38 10,0-3,0 0,-46-21,0-9,-2 4,-153-46,94 34,103 32,0 2,-2 2,-50-9,15 6,1-2,-97-37,17 15,80 22,18 3,6 2,-71-25,88 26,-1 1,-42-5,4 0,-6-4,-227-47,268 57,-61-21,33 7,-49-2,46 11,33 7,-48-2,58 7,-1-1,1-1,0-1,-43-13,-271-86,273 88,17 4,-63-22,-93-29,66 24,-252-90,94 11,221 91,58 22,0-1,0-1,0 0,-24-15,8 4,0 2,-1 0,-1 3,0 0,-48-8,-42-15,87 22,-106-40,-122-47,67 29,127 48,-73-33,119 46,0 2,-1 1,-49-8,18 4,-180-38,204 42,-60-20,68 18,0 1,0 1,-1 2,-33-4,-79-8,-11 0,86 16,34 2,1-1,0-2,-1-1,1-1,0-1,1-2,-34-11,18 2,-82-19,101 29,-68-14,47 11,-1-2,2-2,-61-25,54 16,-65-17,-12-4,9-18,-84-22,136 44,49 27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547733-5F23-4DB7-BB33-0500BC45696D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A9A190-E667-491F-BC36-A6ABD8575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535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6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2.png"/><Relationship Id="rId7" Type="http://schemas.openxmlformats.org/officeDocument/2006/relationships/customXml" Target="../ink/ink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0.png"/><Relationship Id="rId5" Type="http://schemas.openxmlformats.org/officeDocument/2006/relationships/customXml" Target="../ink/ink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12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2.svg"/><Relationship Id="rId5" Type="http://schemas.openxmlformats.org/officeDocument/2006/relationships/image" Target="../media/image28.svg"/><Relationship Id="rId10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/>
          <p:nvPr/>
        </p:nvSpPr>
        <p:spPr>
          <a:xfrm>
            <a:off x="-27652" y="3540159"/>
            <a:ext cx="18315651" cy="3889342"/>
          </a:xfrm>
          <a:prstGeom prst="rect">
            <a:avLst/>
          </a:prstGeom>
          <a:solidFill>
            <a:srgbClr val="264677"/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2868259" y="655357"/>
            <a:ext cx="12523827" cy="22181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358"/>
              </a:lnSpc>
              <a:spcBef>
                <a:spcPct val="0"/>
              </a:spcBef>
            </a:pPr>
            <a:r>
              <a:rPr lang="en-US" sz="9600" dirty="0">
                <a:solidFill>
                  <a:srgbClr val="264677"/>
                </a:solidFill>
                <a:latin typeface="Alte DIN 1451 Mittelschrift gepraegt"/>
              </a:rPr>
              <a:t>Does the Dirt Work?</a:t>
            </a:r>
          </a:p>
          <a:p>
            <a:pPr algn="ctr">
              <a:lnSpc>
                <a:spcPts val="9358"/>
              </a:lnSpc>
              <a:spcBef>
                <a:spcPct val="0"/>
              </a:spcBef>
            </a:pPr>
            <a:r>
              <a:rPr lang="en-US" sz="2800" dirty="0">
                <a:solidFill>
                  <a:srgbClr val="264677"/>
                </a:solidFill>
                <a:latin typeface="Alte DIN 1451 Mittelschrift gepraegt"/>
              </a:rPr>
              <a:t>The Role of Title and Survey in Affordable Housing Transactions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429000" y="8015424"/>
            <a:ext cx="1913362" cy="4120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000000"/>
                </a:solidFill>
                <a:latin typeface="Alte DIN 1451 Mittelschrift gepraegt"/>
              </a:rPr>
              <a:t>Cassie Brown</a:t>
            </a:r>
          </a:p>
        </p:txBody>
      </p:sp>
      <p:pic>
        <p:nvPicPr>
          <p:cNvPr id="19" name="Picture 18" descr="Logo&#10;&#10;Description automatically generated with medium confidence">
            <a:extLst>
              <a:ext uri="{FF2B5EF4-FFF2-40B4-BE49-F238E27FC236}">
                <a16:creationId xmlns:a16="http://schemas.microsoft.com/office/drawing/2014/main" id="{8350A83B-D722-8CB9-601F-EF6D39C713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1400" y="9380029"/>
            <a:ext cx="2987046" cy="813818"/>
          </a:xfrm>
          <a:prstGeom prst="rect">
            <a:avLst/>
          </a:prstGeom>
        </p:spPr>
      </p:pic>
      <p:sp>
        <p:nvSpPr>
          <p:cNvPr id="2" name="AutoShape 9">
            <a:extLst>
              <a:ext uri="{FF2B5EF4-FFF2-40B4-BE49-F238E27FC236}">
                <a16:creationId xmlns:a16="http://schemas.microsoft.com/office/drawing/2014/main" id="{510BC9ED-C83C-2776-EDFA-88719AE1F5D8}"/>
              </a:ext>
            </a:extLst>
          </p:cNvPr>
          <p:cNvSpPr/>
          <p:nvPr/>
        </p:nvSpPr>
        <p:spPr>
          <a:xfrm>
            <a:off x="1752600" y="3256670"/>
            <a:ext cx="5334000" cy="4452002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US"/>
          </a:p>
        </p:txBody>
      </p:sp>
      <p:pic>
        <p:nvPicPr>
          <p:cNvPr id="4" name="Picture 3" descr="A person smiling at camera&#10;&#10;Description automatically generated">
            <a:extLst>
              <a:ext uri="{FF2B5EF4-FFF2-40B4-BE49-F238E27FC236}">
                <a16:creationId xmlns:a16="http://schemas.microsoft.com/office/drawing/2014/main" id="{EDA9AACF-1BD7-8A9C-1B6A-23208A458D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826" y="3145566"/>
            <a:ext cx="4637547" cy="4597820"/>
          </a:xfrm>
          <a:prstGeom prst="rect">
            <a:avLst/>
          </a:prstGeom>
        </p:spPr>
      </p:pic>
      <p:sp>
        <p:nvSpPr>
          <p:cNvPr id="20" name="AutoShape 9">
            <a:extLst>
              <a:ext uri="{FF2B5EF4-FFF2-40B4-BE49-F238E27FC236}">
                <a16:creationId xmlns:a16="http://schemas.microsoft.com/office/drawing/2014/main" id="{F32C89C0-E4A9-F147-BB0B-182332D7E0AD}"/>
              </a:ext>
            </a:extLst>
          </p:cNvPr>
          <p:cNvSpPr/>
          <p:nvPr/>
        </p:nvSpPr>
        <p:spPr>
          <a:xfrm>
            <a:off x="11582400" y="3496802"/>
            <a:ext cx="5060843" cy="4079819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1353A21-EA34-7E80-7FDD-26AA765F00D8}"/>
              </a:ext>
            </a:extLst>
          </p:cNvPr>
          <p:cNvSpPr txBox="1"/>
          <p:nvPr/>
        </p:nvSpPr>
        <p:spPr>
          <a:xfrm>
            <a:off x="12856581" y="7968118"/>
            <a:ext cx="3048000" cy="504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>
              <a:lnSpc>
                <a:spcPts val="3499"/>
              </a:lnSpc>
              <a:spcBef>
                <a:spcPct val="0"/>
              </a:spcBef>
            </a:pPr>
            <a:r>
              <a:rPr lang="en-US" sz="2500" dirty="0">
                <a:solidFill>
                  <a:srgbClr val="000000"/>
                </a:solidFill>
                <a:latin typeface="Alte DIN 1451 Mittelschrift gepraegt"/>
              </a:rPr>
              <a:t>Hannah Anderson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13683B-DEF6-0754-F929-68660BAB26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1278" y="2989018"/>
            <a:ext cx="4511722" cy="478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869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/>
          <p:nvPr/>
        </p:nvSpPr>
        <p:spPr>
          <a:xfrm>
            <a:off x="0" y="0"/>
            <a:ext cx="3733800" cy="1028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10495249" y="1113873"/>
            <a:ext cx="6787591" cy="20774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057"/>
              </a:lnSpc>
            </a:pPr>
            <a:r>
              <a:rPr lang="en-US" sz="7200" dirty="0">
                <a:solidFill>
                  <a:schemeClr val="bg1"/>
                </a:solidFill>
                <a:latin typeface="Alte DIN 1451 Mittelschrift gepraegt" panose="020B0604020202020204" charset="0"/>
              </a:rPr>
              <a:t>Schedule B-II:</a:t>
            </a:r>
          </a:p>
          <a:p>
            <a:pPr>
              <a:lnSpc>
                <a:spcPts val="8057"/>
              </a:lnSpc>
            </a:pPr>
            <a:r>
              <a:rPr lang="en-US" sz="7200" dirty="0">
                <a:solidFill>
                  <a:schemeClr val="bg1"/>
                </a:solidFill>
                <a:latin typeface="Alte DIN 1451 Mittelschrift gepraegt" panose="020B0604020202020204" charset="0"/>
              </a:rPr>
              <a:t>Exceptions</a:t>
            </a:r>
          </a:p>
        </p:txBody>
      </p:sp>
      <p:pic>
        <p:nvPicPr>
          <p:cNvPr id="12" name="Picture 11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0D5AD680-F235-4930-ECE8-158208391C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6282" y="9867903"/>
            <a:ext cx="1553117" cy="228597"/>
          </a:xfrm>
          <a:prstGeom prst="rect">
            <a:avLst/>
          </a:prstGeom>
        </p:spPr>
      </p:pic>
      <p:sp>
        <p:nvSpPr>
          <p:cNvPr id="6" name="AutoShape 4">
            <a:extLst>
              <a:ext uri="{FF2B5EF4-FFF2-40B4-BE49-F238E27FC236}">
                <a16:creationId xmlns:a16="http://schemas.microsoft.com/office/drawing/2014/main" id="{36C3C265-2DF0-EA00-5A4E-9ED0C120A5E5}"/>
              </a:ext>
            </a:extLst>
          </p:cNvPr>
          <p:cNvSpPr/>
          <p:nvPr/>
        </p:nvSpPr>
        <p:spPr>
          <a:xfrm>
            <a:off x="10668000" y="3695701"/>
            <a:ext cx="5122724" cy="274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10" name="TextBox 10"/>
          <p:cNvSpPr txBox="1"/>
          <p:nvPr/>
        </p:nvSpPr>
        <p:spPr>
          <a:xfrm>
            <a:off x="10793094" y="3924300"/>
            <a:ext cx="4522106" cy="3105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Look out for:</a:t>
            </a:r>
          </a:p>
          <a:p>
            <a:pPr marL="800100" lvl="1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Easements that affect ability to build per your plans.</a:t>
            </a:r>
          </a:p>
          <a:p>
            <a:pPr marL="800100" lvl="1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Restrictions on use.</a:t>
            </a:r>
          </a:p>
          <a:p>
            <a:pPr marL="800100" lvl="1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Cell towers, billboards, etc. </a:t>
            </a:r>
          </a:p>
          <a:p>
            <a:pPr>
              <a:lnSpc>
                <a:spcPts val="3499"/>
              </a:lnSpc>
            </a:pPr>
            <a:endParaRPr lang="en-US" sz="2499" dirty="0">
              <a:solidFill>
                <a:srgbClr val="D9D9D9"/>
              </a:solidFill>
              <a:latin typeface="Alte DIN 1451 Mittelschrift gepraegt"/>
            </a:endParaRPr>
          </a:p>
          <a:p>
            <a:pPr>
              <a:lnSpc>
                <a:spcPts val="3499"/>
              </a:lnSpc>
            </a:pPr>
            <a:endParaRPr lang="en-US" sz="2499" dirty="0">
              <a:solidFill>
                <a:srgbClr val="D9D9D9"/>
              </a:solidFill>
              <a:latin typeface="Alte DIN 1451 Mittelschrift gepraeg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1D1714-A457-8182-FA41-2A713C920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312" y="1409700"/>
            <a:ext cx="9367070" cy="7687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734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11"/>
          <p:cNvSpPr/>
          <p:nvPr/>
        </p:nvSpPr>
        <p:spPr>
          <a:xfrm>
            <a:off x="0" y="0"/>
            <a:ext cx="1577925" cy="10287000"/>
          </a:xfrm>
          <a:prstGeom prst="rect">
            <a:avLst/>
          </a:prstGeom>
          <a:solidFill>
            <a:srgbClr val="264677"/>
          </a:solidFill>
        </p:spPr>
        <p:txBody>
          <a:bodyPr/>
          <a:lstStyle/>
          <a:p>
            <a:endParaRPr lang="en-US"/>
          </a:p>
        </p:txBody>
      </p:sp>
      <p:sp>
        <p:nvSpPr>
          <p:cNvPr id="19" name="TextBox 19"/>
          <p:cNvSpPr txBox="1"/>
          <p:nvPr/>
        </p:nvSpPr>
        <p:spPr>
          <a:xfrm>
            <a:off x="2111630" y="3863338"/>
            <a:ext cx="6217463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299"/>
              </a:lnSpc>
              <a:spcBef>
                <a:spcPct val="0"/>
              </a:spcBef>
            </a:pPr>
            <a:r>
              <a:rPr lang="en-US" sz="4500">
                <a:solidFill>
                  <a:srgbClr val="FFFFFF"/>
                </a:solidFill>
                <a:latin typeface="Alte DIN 1451 Mittelschrift gepraegt"/>
              </a:rPr>
              <a:t>SUBTITLE</a:t>
            </a:r>
          </a:p>
        </p:txBody>
      </p:sp>
      <p:pic>
        <p:nvPicPr>
          <p:cNvPr id="25" name="Picture 24" descr="Logo&#10;&#10;Description automatically generated with medium confidence">
            <a:extLst>
              <a:ext uri="{FF2B5EF4-FFF2-40B4-BE49-F238E27FC236}">
                <a16:creationId xmlns:a16="http://schemas.microsoft.com/office/drawing/2014/main" id="{CC1B8A6A-98EB-7EE3-0261-87A6206698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9104" y="9676373"/>
            <a:ext cx="1899342" cy="517474"/>
          </a:xfrm>
          <a:prstGeom prst="rect">
            <a:avLst/>
          </a:prstGeom>
        </p:spPr>
      </p:pic>
      <p:sp>
        <p:nvSpPr>
          <p:cNvPr id="26" name="TextBox 9">
            <a:extLst>
              <a:ext uri="{FF2B5EF4-FFF2-40B4-BE49-F238E27FC236}">
                <a16:creationId xmlns:a16="http://schemas.microsoft.com/office/drawing/2014/main" id="{EA4C4573-4A12-0A32-FE9D-91FE846F587D}"/>
              </a:ext>
            </a:extLst>
          </p:cNvPr>
          <p:cNvSpPr txBox="1"/>
          <p:nvPr/>
        </p:nvSpPr>
        <p:spPr>
          <a:xfrm>
            <a:off x="2743200" y="851122"/>
            <a:ext cx="13868400" cy="1038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057"/>
              </a:lnSpc>
            </a:pPr>
            <a:r>
              <a:rPr lang="en-US" sz="7200" dirty="0">
                <a:solidFill>
                  <a:srgbClr val="264677"/>
                </a:solidFill>
                <a:latin typeface="Alte DIN 1451 Mittelschrift gepraegt" panose="020B0604020202020204" charset="0"/>
              </a:rPr>
              <a:t>Pro Forma Policy vs. Final Policy</a:t>
            </a:r>
          </a:p>
        </p:txBody>
      </p:sp>
      <p:sp>
        <p:nvSpPr>
          <p:cNvPr id="29" name="TextBox 18">
            <a:extLst>
              <a:ext uri="{FF2B5EF4-FFF2-40B4-BE49-F238E27FC236}">
                <a16:creationId xmlns:a16="http://schemas.microsoft.com/office/drawing/2014/main" id="{60C8C4B3-C4CC-15E2-FD9C-F1DE6F44B4E6}"/>
              </a:ext>
            </a:extLst>
          </p:cNvPr>
          <p:cNvSpPr txBox="1"/>
          <p:nvPr/>
        </p:nvSpPr>
        <p:spPr>
          <a:xfrm>
            <a:off x="3790949" y="2552700"/>
            <a:ext cx="6038851" cy="33932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lte DIN 1451 Mittelschrift gepraegt"/>
              </a:rPr>
              <a:t>Pro Forma Policy</a:t>
            </a:r>
          </a:p>
          <a:p>
            <a:r>
              <a:rPr lang="en-US" sz="2100" dirty="0">
                <a:solidFill>
                  <a:srgbClr val="000000"/>
                </a:solidFill>
                <a:latin typeface="Alte DIN 1451 Mittelschrift gepraegt"/>
              </a:rPr>
              <a:t>Sample of what final policies will look like when issued post-closing.</a:t>
            </a:r>
          </a:p>
          <a:p>
            <a:endParaRPr lang="en-US" sz="2100" dirty="0">
              <a:solidFill>
                <a:srgbClr val="000000"/>
              </a:solidFill>
              <a:latin typeface="Alte DIN 1451 Mittelschrift gepraegt"/>
            </a:endParaRPr>
          </a:p>
          <a:p>
            <a:r>
              <a:rPr lang="en-US" sz="2100" dirty="0">
                <a:solidFill>
                  <a:srgbClr val="000000"/>
                </a:solidFill>
                <a:latin typeface="Alte DIN 1451 Mittelschrift gepraegt"/>
              </a:rPr>
              <a:t>Will contain blanks for recording information.</a:t>
            </a:r>
          </a:p>
          <a:p>
            <a:endParaRPr lang="en-US" sz="2100" dirty="0">
              <a:solidFill>
                <a:srgbClr val="000000"/>
              </a:solidFill>
              <a:latin typeface="Alte DIN 1451 Mittelschrift gepraegt"/>
            </a:endParaRPr>
          </a:p>
          <a:p>
            <a:r>
              <a:rPr lang="en-US" sz="2100" dirty="0">
                <a:solidFill>
                  <a:srgbClr val="000000"/>
                </a:solidFill>
                <a:latin typeface="Alte DIN 1451 Mittelschrift gepraegt"/>
              </a:rPr>
              <a:t>Often several iterations as parties review and provide comments throughout lead up to closing.</a:t>
            </a:r>
          </a:p>
          <a:p>
            <a:endParaRPr lang="en-US" sz="2100" dirty="0">
              <a:solidFill>
                <a:srgbClr val="000000"/>
              </a:solidFill>
              <a:latin typeface="Alte DIN 1451 Mittelschrift gepraegt"/>
            </a:endParaRPr>
          </a:p>
        </p:txBody>
      </p:sp>
      <p:sp>
        <p:nvSpPr>
          <p:cNvPr id="32" name="TextBox 18">
            <a:extLst>
              <a:ext uri="{FF2B5EF4-FFF2-40B4-BE49-F238E27FC236}">
                <a16:creationId xmlns:a16="http://schemas.microsoft.com/office/drawing/2014/main" id="{5D7A7D12-F32F-4E31-0AA5-7C2436854011}"/>
              </a:ext>
            </a:extLst>
          </p:cNvPr>
          <p:cNvSpPr txBox="1"/>
          <p:nvPr/>
        </p:nvSpPr>
        <p:spPr>
          <a:xfrm>
            <a:off x="11227917" y="2533650"/>
            <a:ext cx="6038851" cy="17774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lte DIN 1451 Mittelschrift gepraegt"/>
              </a:rPr>
              <a:t>Final Policy</a:t>
            </a:r>
          </a:p>
          <a:p>
            <a:r>
              <a:rPr lang="en-US" sz="2100" dirty="0">
                <a:solidFill>
                  <a:srgbClr val="000000"/>
                </a:solidFill>
                <a:latin typeface="Alte DIN 1451 Mittelschrift gepraegt"/>
              </a:rPr>
              <a:t>The final issued title policy which can be relied on for any future title claims. </a:t>
            </a:r>
          </a:p>
          <a:p>
            <a:endParaRPr lang="en-US" sz="2100" dirty="0">
              <a:solidFill>
                <a:srgbClr val="000000"/>
              </a:solidFill>
              <a:latin typeface="Alte DIN 1451 Mittelschrift gepraegt"/>
            </a:endParaRPr>
          </a:p>
        </p:txBody>
      </p:sp>
      <p:pic>
        <p:nvPicPr>
          <p:cNvPr id="34" name="Graphic 33" descr="Badge Tick1 with solid fill">
            <a:extLst>
              <a:ext uri="{FF2B5EF4-FFF2-40B4-BE49-F238E27FC236}">
                <a16:creationId xmlns:a16="http://schemas.microsoft.com/office/drawing/2014/main" id="{D6E9777C-E1F6-2849-5942-AF30269CBF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67000" y="2552700"/>
            <a:ext cx="914400" cy="914400"/>
          </a:xfrm>
          <a:prstGeom prst="rect">
            <a:avLst/>
          </a:prstGeom>
        </p:spPr>
      </p:pic>
      <p:pic>
        <p:nvPicPr>
          <p:cNvPr id="37" name="Graphic 36" descr="Badge Tick1 with solid fill">
            <a:extLst>
              <a:ext uri="{FF2B5EF4-FFF2-40B4-BE49-F238E27FC236}">
                <a16:creationId xmlns:a16="http://schemas.microsoft.com/office/drawing/2014/main" id="{6F26D237-9B8B-39D9-04BA-DC16A8CD3C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84917" y="2552700"/>
            <a:ext cx="914400" cy="914400"/>
          </a:xfrm>
          <a:prstGeom prst="rect">
            <a:avLst/>
          </a:prstGeom>
        </p:spPr>
      </p:pic>
      <p:pic>
        <p:nvPicPr>
          <p:cNvPr id="1026" name="Picture 2" descr="What is title insurance?">
            <a:extLst>
              <a:ext uri="{FF2B5EF4-FFF2-40B4-BE49-F238E27FC236}">
                <a16:creationId xmlns:a16="http://schemas.microsoft.com/office/drawing/2014/main" id="{6CB599CA-BBE8-9D89-9656-B895EC60A0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2917" y="4249100"/>
            <a:ext cx="4143375" cy="545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11"/>
          <p:cNvSpPr/>
          <p:nvPr/>
        </p:nvSpPr>
        <p:spPr>
          <a:xfrm>
            <a:off x="0" y="0"/>
            <a:ext cx="1577925" cy="10287000"/>
          </a:xfrm>
          <a:prstGeom prst="rect">
            <a:avLst/>
          </a:prstGeom>
          <a:solidFill>
            <a:srgbClr val="264677"/>
          </a:solidFill>
        </p:spPr>
        <p:txBody>
          <a:bodyPr/>
          <a:lstStyle/>
          <a:p>
            <a:endParaRPr lang="en-US"/>
          </a:p>
        </p:txBody>
      </p:sp>
      <p:sp>
        <p:nvSpPr>
          <p:cNvPr id="19" name="TextBox 19"/>
          <p:cNvSpPr txBox="1"/>
          <p:nvPr/>
        </p:nvSpPr>
        <p:spPr>
          <a:xfrm>
            <a:off x="2111630" y="3863338"/>
            <a:ext cx="6217463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299"/>
              </a:lnSpc>
              <a:spcBef>
                <a:spcPct val="0"/>
              </a:spcBef>
            </a:pPr>
            <a:r>
              <a:rPr lang="en-US" sz="4500">
                <a:solidFill>
                  <a:srgbClr val="FFFFFF"/>
                </a:solidFill>
                <a:latin typeface="Alte DIN 1451 Mittelschrift gepraegt"/>
              </a:rPr>
              <a:t>SUBTITLE</a:t>
            </a:r>
          </a:p>
        </p:txBody>
      </p:sp>
      <p:pic>
        <p:nvPicPr>
          <p:cNvPr id="25" name="Picture 24" descr="Logo&#10;&#10;Description automatically generated with medium confidence">
            <a:extLst>
              <a:ext uri="{FF2B5EF4-FFF2-40B4-BE49-F238E27FC236}">
                <a16:creationId xmlns:a16="http://schemas.microsoft.com/office/drawing/2014/main" id="{CC1B8A6A-98EB-7EE3-0261-87A6206698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9104" y="9676373"/>
            <a:ext cx="1899342" cy="517474"/>
          </a:xfrm>
          <a:prstGeom prst="rect">
            <a:avLst/>
          </a:prstGeom>
        </p:spPr>
      </p:pic>
      <p:sp>
        <p:nvSpPr>
          <p:cNvPr id="26" name="TextBox 9">
            <a:extLst>
              <a:ext uri="{FF2B5EF4-FFF2-40B4-BE49-F238E27FC236}">
                <a16:creationId xmlns:a16="http://schemas.microsoft.com/office/drawing/2014/main" id="{EA4C4573-4A12-0A32-FE9D-91FE846F587D}"/>
              </a:ext>
            </a:extLst>
          </p:cNvPr>
          <p:cNvSpPr txBox="1"/>
          <p:nvPr/>
        </p:nvSpPr>
        <p:spPr>
          <a:xfrm>
            <a:off x="5220361" y="495300"/>
            <a:ext cx="8077200" cy="1038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057"/>
              </a:lnSpc>
            </a:pPr>
            <a:r>
              <a:rPr lang="en-US" sz="7200" dirty="0">
                <a:solidFill>
                  <a:srgbClr val="264677"/>
                </a:solidFill>
                <a:latin typeface="Alte DIN 1451 Mittelschrift gepraegt" panose="020B0604020202020204" charset="0"/>
              </a:rPr>
              <a:t>Survey: Big Picture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6D97FFBE-048B-76C4-9144-3AE40A9EE4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8181787"/>
              </p:ext>
            </p:extLst>
          </p:nvPr>
        </p:nvGraphicFramePr>
        <p:xfrm>
          <a:off x="533402" y="1889868"/>
          <a:ext cx="8609479" cy="574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19751040" imgH="13167360" progId="Acrobat.Document.2017">
                  <p:embed/>
                </p:oleObj>
              </mc:Choice>
              <mc:Fallback>
                <p:oleObj name="Acrobat Document" r:id="rId3" imgW="19751040" imgH="13167360" progId="Acrobat.Document.201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402" y="1889868"/>
                        <a:ext cx="8609479" cy="574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9AC899F-6C00-14B3-E041-17B5BB0313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015371"/>
              </p:ext>
            </p:extLst>
          </p:nvPr>
        </p:nvGraphicFramePr>
        <p:xfrm>
          <a:off x="9354623" y="1889868"/>
          <a:ext cx="8609479" cy="574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5" imgW="19751040" imgH="13167360" progId="Acrobat.Document.2017">
                  <p:embed/>
                </p:oleObj>
              </mc:Choice>
              <mc:Fallback>
                <p:oleObj name="Acrobat Document" r:id="rId5" imgW="19751040" imgH="13167360" progId="Acrobat.Document.201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354623" y="1889868"/>
                        <a:ext cx="8609479" cy="574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73851FE-620C-408F-8CD2-0ECA0A443EA8}"/>
              </a:ext>
            </a:extLst>
          </p:cNvPr>
          <p:cNvSpPr txBox="1"/>
          <p:nvPr/>
        </p:nvSpPr>
        <p:spPr>
          <a:xfrm>
            <a:off x="6535141" y="7653756"/>
            <a:ext cx="5447639" cy="2299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499"/>
              </a:lnSpc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Alte DIN 1451 Mittelschrift gepraegt"/>
              </a:rPr>
              <a:t>Reminder – Look out for:</a:t>
            </a:r>
          </a:p>
          <a:p>
            <a:pPr marL="800100" lvl="1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Alte DIN 1451 Mittelschrift gepraegt"/>
              </a:rPr>
              <a:t>Easements that affect ability to build per your plans.</a:t>
            </a:r>
          </a:p>
          <a:p>
            <a:pPr marL="800100" lvl="1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Alte DIN 1451 Mittelschrift gepraegt"/>
              </a:rPr>
              <a:t>Restrictions on use.</a:t>
            </a:r>
          </a:p>
          <a:p>
            <a:pPr marL="800100" lvl="1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Alte DIN 1451 Mittelschrift gepraegt"/>
              </a:rPr>
              <a:t>Cell towers, billboards, etc. </a:t>
            </a:r>
          </a:p>
        </p:txBody>
      </p:sp>
    </p:spTree>
    <p:extLst>
      <p:ext uri="{BB962C8B-B14F-4D97-AF65-F5344CB8AC3E}">
        <p14:creationId xmlns:p14="http://schemas.microsoft.com/office/powerpoint/2010/main" val="2082208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46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/>
          <p:nvPr/>
        </p:nvSpPr>
        <p:spPr>
          <a:xfrm>
            <a:off x="0" y="0"/>
            <a:ext cx="3733800" cy="1028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4648200" y="253435"/>
            <a:ext cx="12482240" cy="1038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057"/>
              </a:lnSpc>
            </a:pPr>
            <a:r>
              <a:rPr lang="en-US" sz="7200" dirty="0">
                <a:solidFill>
                  <a:schemeClr val="bg1"/>
                </a:solidFill>
                <a:latin typeface="Alte DIN 1451 Mittelschrift gepraegt" panose="020B0604020202020204" charset="0"/>
              </a:rPr>
              <a:t>Survey: Reviewing with Title</a:t>
            </a:r>
          </a:p>
        </p:txBody>
      </p:sp>
      <p:pic>
        <p:nvPicPr>
          <p:cNvPr id="12" name="Picture 11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0D5AD680-F235-4930-ECE8-158208391C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6282" y="9867903"/>
            <a:ext cx="1553117" cy="2285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D2CCD9A-2F27-BCDC-EB98-FB1DC18B65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606" y="1292181"/>
            <a:ext cx="16547234" cy="8392696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69D8870-3E24-B886-3F4B-74513F1ED263}"/>
              </a:ext>
            </a:extLst>
          </p:cNvPr>
          <p:cNvCxnSpPr>
            <a:cxnSpLocks/>
          </p:cNvCxnSpPr>
          <p:nvPr/>
        </p:nvCxnSpPr>
        <p:spPr>
          <a:xfrm>
            <a:off x="6705600" y="8125993"/>
            <a:ext cx="228600" cy="4652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33DBE74-ED56-52DA-2B6B-D823D08291D7}"/>
              </a:ext>
            </a:extLst>
          </p:cNvPr>
          <p:cNvSpPr txBox="1"/>
          <p:nvPr/>
        </p:nvSpPr>
        <p:spPr>
          <a:xfrm>
            <a:off x="5548041" y="8577867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Exception 6: Easement to Jack Fowler (Book 950, Page 17)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1A7D42D-8702-7D1A-E584-FD863CB1F23D}"/>
              </a:ext>
            </a:extLst>
          </p:cNvPr>
          <p:cNvCxnSpPr>
            <a:cxnSpLocks/>
          </p:cNvCxnSpPr>
          <p:nvPr/>
        </p:nvCxnSpPr>
        <p:spPr>
          <a:xfrm>
            <a:off x="3819123" y="4225055"/>
            <a:ext cx="228600" cy="4652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EDF0154-E427-DDA3-867D-D98DAC687241}"/>
              </a:ext>
            </a:extLst>
          </p:cNvPr>
          <p:cNvCxnSpPr>
            <a:cxnSpLocks/>
          </p:cNvCxnSpPr>
          <p:nvPr/>
        </p:nvCxnSpPr>
        <p:spPr>
          <a:xfrm flipV="1">
            <a:off x="8077200" y="4457700"/>
            <a:ext cx="914400" cy="20870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DB5A8621-4BD2-B7F5-254E-1947CD55BCBD}"/>
              </a:ext>
            </a:extLst>
          </p:cNvPr>
          <p:cNvSpPr txBox="1"/>
          <p:nvPr/>
        </p:nvSpPr>
        <p:spPr>
          <a:xfrm>
            <a:off x="8980868" y="4134534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Exception 7: Easement to Billboard Company (Book 951, Page 92)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34EDF90-D183-B33A-2A88-5B0066306E91}"/>
              </a:ext>
            </a:extLst>
          </p:cNvPr>
          <p:cNvSpPr txBox="1"/>
          <p:nvPr/>
        </p:nvSpPr>
        <p:spPr>
          <a:xfrm>
            <a:off x="3380174" y="4703372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Exception 8: Easement to FPL (Book 1050, Page 29)</a:t>
            </a:r>
          </a:p>
        </p:txBody>
      </p:sp>
    </p:spTree>
    <p:extLst>
      <p:ext uri="{BB962C8B-B14F-4D97-AF65-F5344CB8AC3E}">
        <p14:creationId xmlns:p14="http://schemas.microsoft.com/office/powerpoint/2010/main" val="18134417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46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/>
          <p:nvPr/>
        </p:nvSpPr>
        <p:spPr>
          <a:xfrm>
            <a:off x="0" y="0"/>
            <a:ext cx="3733800" cy="1028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10801170" y="1095298"/>
            <a:ext cx="6787591" cy="20168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057"/>
              </a:lnSpc>
            </a:pPr>
            <a:r>
              <a:rPr lang="en-US" sz="6600" dirty="0">
                <a:solidFill>
                  <a:schemeClr val="bg1"/>
                </a:solidFill>
                <a:latin typeface="Alte DIN 1451 Mittelschrift gepraegt" panose="020B0604020202020204" charset="0"/>
              </a:rPr>
              <a:t>Survey: Reviewing with Title</a:t>
            </a:r>
          </a:p>
        </p:txBody>
      </p:sp>
      <p:pic>
        <p:nvPicPr>
          <p:cNvPr id="12" name="Picture 11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0D5AD680-F235-4930-ECE8-158208391C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6282" y="9867903"/>
            <a:ext cx="1553117" cy="228597"/>
          </a:xfrm>
          <a:prstGeom prst="rect">
            <a:avLst/>
          </a:prstGeom>
        </p:spPr>
      </p:pic>
      <p:sp>
        <p:nvSpPr>
          <p:cNvPr id="6" name="AutoShape 4">
            <a:extLst>
              <a:ext uri="{FF2B5EF4-FFF2-40B4-BE49-F238E27FC236}">
                <a16:creationId xmlns:a16="http://schemas.microsoft.com/office/drawing/2014/main" id="{36C3C265-2DF0-EA00-5A4E-9ED0C120A5E5}"/>
              </a:ext>
            </a:extLst>
          </p:cNvPr>
          <p:cNvSpPr/>
          <p:nvPr/>
        </p:nvSpPr>
        <p:spPr>
          <a:xfrm>
            <a:off x="10668000" y="3695701"/>
            <a:ext cx="5122724" cy="274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10" name="TextBox 10"/>
          <p:cNvSpPr txBox="1"/>
          <p:nvPr/>
        </p:nvSpPr>
        <p:spPr>
          <a:xfrm>
            <a:off x="10793094" y="3924300"/>
            <a:ext cx="4522106" cy="3105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Look out for:</a:t>
            </a:r>
          </a:p>
          <a:p>
            <a:pPr marL="800100" lvl="1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Easements that affect ability to build per your plans.</a:t>
            </a:r>
          </a:p>
          <a:p>
            <a:pPr marL="800100" lvl="1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Restrictions on use.</a:t>
            </a:r>
          </a:p>
          <a:p>
            <a:pPr marL="800100" lvl="1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Cell towers, billboards, etc. </a:t>
            </a:r>
          </a:p>
          <a:p>
            <a:pPr>
              <a:lnSpc>
                <a:spcPts val="3499"/>
              </a:lnSpc>
            </a:pPr>
            <a:endParaRPr lang="en-US" sz="2499" dirty="0">
              <a:solidFill>
                <a:srgbClr val="D9D9D9"/>
              </a:solidFill>
              <a:latin typeface="Alte DIN 1451 Mittelschrift gepraegt"/>
            </a:endParaRPr>
          </a:p>
          <a:p>
            <a:pPr>
              <a:lnSpc>
                <a:spcPts val="3499"/>
              </a:lnSpc>
            </a:pPr>
            <a:endParaRPr lang="en-US" sz="2499" dirty="0">
              <a:solidFill>
                <a:srgbClr val="D9D9D9"/>
              </a:solidFill>
              <a:latin typeface="Alte DIN 1451 Mittelschrift gepraeg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1D1714-A457-8182-FA41-2A713C920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312" y="1409700"/>
            <a:ext cx="9367070" cy="7687227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26AFCCB-1F81-08EB-6924-9C51A754CD0C}"/>
              </a:ext>
            </a:extLst>
          </p:cNvPr>
          <p:cNvCxnSpPr/>
          <p:nvPr/>
        </p:nvCxnSpPr>
        <p:spPr>
          <a:xfrm>
            <a:off x="914400" y="7277100"/>
            <a:ext cx="0" cy="1600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E9A2A39-109D-2A6D-EEA8-947D3DE98EE8}"/>
              </a:ext>
            </a:extLst>
          </p:cNvPr>
          <p:cNvCxnSpPr/>
          <p:nvPr/>
        </p:nvCxnSpPr>
        <p:spPr>
          <a:xfrm>
            <a:off x="9829800" y="7277100"/>
            <a:ext cx="0" cy="1600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68AB63-D923-FDFA-93DC-B01F473B1AAC}"/>
              </a:ext>
            </a:extLst>
          </p:cNvPr>
          <p:cNvCxnSpPr>
            <a:cxnSpLocks/>
          </p:cNvCxnSpPr>
          <p:nvPr/>
        </p:nvCxnSpPr>
        <p:spPr>
          <a:xfrm>
            <a:off x="912872" y="7277100"/>
            <a:ext cx="891692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F37E3A8-3DDD-8560-463E-5A31B71B2931}"/>
              </a:ext>
            </a:extLst>
          </p:cNvPr>
          <p:cNvCxnSpPr>
            <a:cxnSpLocks/>
          </p:cNvCxnSpPr>
          <p:nvPr/>
        </p:nvCxnSpPr>
        <p:spPr>
          <a:xfrm>
            <a:off x="912872" y="8877300"/>
            <a:ext cx="891692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43298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11"/>
          <p:cNvSpPr/>
          <p:nvPr/>
        </p:nvSpPr>
        <p:spPr>
          <a:xfrm>
            <a:off x="0" y="0"/>
            <a:ext cx="1577925" cy="10287000"/>
          </a:xfrm>
          <a:prstGeom prst="rect">
            <a:avLst/>
          </a:prstGeom>
          <a:solidFill>
            <a:srgbClr val="264677"/>
          </a:solidFill>
        </p:spPr>
        <p:txBody>
          <a:bodyPr/>
          <a:lstStyle/>
          <a:p>
            <a:endParaRPr lang="en-US"/>
          </a:p>
        </p:txBody>
      </p:sp>
      <p:sp>
        <p:nvSpPr>
          <p:cNvPr id="19" name="TextBox 19"/>
          <p:cNvSpPr txBox="1"/>
          <p:nvPr/>
        </p:nvSpPr>
        <p:spPr>
          <a:xfrm>
            <a:off x="2111630" y="3863338"/>
            <a:ext cx="6217463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299"/>
              </a:lnSpc>
              <a:spcBef>
                <a:spcPct val="0"/>
              </a:spcBef>
            </a:pPr>
            <a:r>
              <a:rPr lang="en-US" sz="4500">
                <a:solidFill>
                  <a:srgbClr val="FFFFFF"/>
                </a:solidFill>
                <a:latin typeface="Alte DIN 1451 Mittelschrift gepraegt"/>
              </a:rPr>
              <a:t>SUBTITLE</a:t>
            </a:r>
          </a:p>
        </p:txBody>
      </p:sp>
      <p:pic>
        <p:nvPicPr>
          <p:cNvPr id="25" name="Picture 24" descr="Logo&#10;&#10;Description automatically generated with medium confidence">
            <a:extLst>
              <a:ext uri="{FF2B5EF4-FFF2-40B4-BE49-F238E27FC236}">
                <a16:creationId xmlns:a16="http://schemas.microsoft.com/office/drawing/2014/main" id="{CC1B8A6A-98EB-7EE3-0261-87A6206698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9104" y="9676373"/>
            <a:ext cx="1899342" cy="517474"/>
          </a:xfrm>
          <a:prstGeom prst="rect">
            <a:avLst/>
          </a:prstGeom>
        </p:spPr>
      </p:pic>
      <p:sp>
        <p:nvSpPr>
          <p:cNvPr id="26" name="TextBox 9">
            <a:extLst>
              <a:ext uri="{FF2B5EF4-FFF2-40B4-BE49-F238E27FC236}">
                <a16:creationId xmlns:a16="http://schemas.microsoft.com/office/drawing/2014/main" id="{EA4C4573-4A12-0A32-FE9D-91FE846F587D}"/>
              </a:ext>
            </a:extLst>
          </p:cNvPr>
          <p:cNvSpPr txBox="1"/>
          <p:nvPr/>
        </p:nvSpPr>
        <p:spPr>
          <a:xfrm>
            <a:off x="3200400" y="495300"/>
            <a:ext cx="13334999" cy="1038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057"/>
              </a:lnSpc>
            </a:pPr>
            <a:r>
              <a:rPr lang="en-US" sz="7200" dirty="0">
                <a:solidFill>
                  <a:srgbClr val="264677"/>
                </a:solidFill>
                <a:latin typeface="Alte DIN 1451 Mittelschrift gepraegt" panose="020B0604020202020204" charset="0"/>
              </a:rPr>
              <a:t>Survey: Reviewing With Site Plan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7EC82A-575A-494B-7AA7-E689D98C95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962" y="1646326"/>
            <a:ext cx="12991432" cy="85475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BBB7B3-3FE7-52BE-F4AB-3DB12FA486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78609" y="2204818"/>
            <a:ext cx="5220429" cy="371526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6A8E8EE-0D2E-AA94-DE73-EF03D050A4A6}"/>
              </a:ext>
            </a:extLst>
          </p:cNvPr>
          <p:cNvSpPr txBox="1"/>
          <p:nvPr/>
        </p:nvSpPr>
        <p:spPr>
          <a:xfrm>
            <a:off x="14481089" y="750570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Remember Exception 6? Easement to Jack Fowler (Book 950, Page 17)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C353C8D-50D7-FFBC-3784-19A907203B3D}"/>
              </a:ext>
            </a:extLst>
          </p:cNvPr>
          <p:cNvCxnSpPr>
            <a:cxnSpLocks/>
            <a:stCxn id="16" idx="1"/>
          </p:cNvCxnSpPr>
          <p:nvPr/>
        </p:nvCxnSpPr>
        <p:spPr>
          <a:xfrm flipH="1" flipV="1">
            <a:off x="8763000" y="7658100"/>
            <a:ext cx="5718089" cy="30926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90E98D44-3A27-5D45-EE5A-028D60374EA8}"/>
                  </a:ext>
                </a:extLst>
              </p14:cNvPr>
              <p14:cNvContentPartPr/>
              <p14:nvPr/>
            </p14:nvContentPartPr>
            <p14:xfrm>
              <a:off x="6570020" y="7650056"/>
              <a:ext cx="2084760" cy="58032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90E98D44-3A27-5D45-EE5A-028D60374EA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34380" y="7578056"/>
                <a:ext cx="2156400" cy="72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3CA86220-B61A-8D78-1AA6-DA06A3BF5E0F}"/>
                  </a:ext>
                </a:extLst>
              </p14:cNvPr>
              <p14:cNvContentPartPr/>
              <p14:nvPr/>
            </p14:nvContentPartPr>
            <p14:xfrm>
              <a:off x="3112580" y="5679416"/>
              <a:ext cx="8002080" cy="2538000"/>
            </p14:xfrm>
          </p:contentPart>
        </mc:Choice>
        <mc:Fallback xmlns=""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3CA86220-B61A-8D78-1AA6-DA06A3BF5E0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076940" y="5607416"/>
                <a:ext cx="8073720" cy="2681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728433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/>
          <p:nvPr/>
        </p:nvSpPr>
        <p:spPr>
          <a:xfrm>
            <a:off x="-27652" y="3540159"/>
            <a:ext cx="18315651" cy="3889342"/>
          </a:xfrm>
          <a:prstGeom prst="rect">
            <a:avLst/>
          </a:prstGeom>
          <a:solidFill>
            <a:srgbClr val="264677"/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-1075626" y="646196"/>
            <a:ext cx="8077200" cy="12054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9358"/>
              </a:lnSpc>
              <a:spcBef>
                <a:spcPct val="0"/>
              </a:spcBef>
            </a:pPr>
            <a:r>
              <a:rPr lang="en-US" sz="9600" dirty="0">
                <a:solidFill>
                  <a:srgbClr val="264677"/>
                </a:solidFill>
                <a:latin typeface="Alte DIN 1451 Mittelschrift gepraegt"/>
              </a:rPr>
              <a:t>Get In Touch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734196" y="699142"/>
            <a:ext cx="6306008" cy="4120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 dirty="0">
                <a:solidFill>
                  <a:schemeClr val="tx1">
                    <a:lumMod val="50000"/>
                    <a:lumOff val="50000"/>
                  </a:schemeClr>
                </a:solidFill>
                <a:latin typeface="Alte DIN 1451 Mittelschrift gepraegt"/>
              </a:rPr>
              <a:t>CONTACT US TO GET MORE INFO: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650595" y="2050994"/>
            <a:ext cx="549347" cy="549349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2601216" y="8057270"/>
            <a:ext cx="5799562" cy="4120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000000"/>
                </a:solidFill>
                <a:latin typeface="Alte DIN 1451 Mittelschrift gepraegt"/>
              </a:rPr>
              <a:t>Cassie.Brown@colemantalley.com</a:t>
            </a: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752600" y="8649421"/>
            <a:ext cx="460420" cy="460420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2601216" y="8673528"/>
            <a:ext cx="4991047" cy="4120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000000"/>
                </a:solidFill>
                <a:latin typeface="Alte DIN 1451 Mittelschrift gepraegt"/>
              </a:rPr>
              <a:t>(904) 456-8964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8706538" y="1277158"/>
            <a:ext cx="437462" cy="624946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9317745" y="1307241"/>
            <a:ext cx="5722459" cy="4318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000000"/>
                </a:solidFill>
                <a:latin typeface="Alte DIN 1451 Mittelschrift gepraegt"/>
              </a:rPr>
              <a:t>1 Independent Dr. Suite Jacksonville, FL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323432" y="2031328"/>
            <a:ext cx="5729948" cy="431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99"/>
              </a:lnSpc>
              <a:spcBef>
                <a:spcPct val="0"/>
              </a:spcBef>
            </a:pPr>
            <a:r>
              <a:rPr lang="en-US" sz="2499" u="none" dirty="0">
                <a:solidFill>
                  <a:srgbClr val="000000"/>
                </a:solidFill>
                <a:latin typeface="Alte DIN 1451 Mittelschrift gepraegt"/>
              </a:rPr>
              <a:t>www.colemantalley.com</a:t>
            </a:r>
          </a:p>
        </p:txBody>
      </p:sp>
      <p:pic>
        <p:nvPicPr>
          <p:cNvPr id="19" name="Picture 18" descr="Logo&#10;&#10;Description automatically generated with medium confidence">
            <a:extLst>
              <a:ext uri="{FF2B5EF4-FFF2-40B4-BE49-F238E27FC236}">
                <a16:creationId xmlns:a16="http://schemas.microsoft.com/office/drawing/2014/main" id="{8350A83B-D722-8CB9-601F-EF6D39C7133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1400" y="9380029"/>
            <a:ext cx="2987046" cy="813818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00078A8-96F7-72E8-DF00-E8CDA8415FC0}"/>
              </a:ext>
            </a:extLst>
          </p:cNvPr>
          <p:cNvCxnSpPr>
            <a:cxnSpLocks/>
          </p:cNvCxnSpPr>
          <p:nvPr/>
        </p:nvCxnSpPr>
        <p:spPr>
          <a:xfrm>
            <a:off x="762000" y="2031328"/>
            <a:ext cx="63246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utoShape 9">
            <a:extLst>
              <a:ext uri="{FF2B5EF4-FFF2-40B4-BE49-F238E27FC236}">
                <a16:creationId xmlns:a16="http://schemas.microsoft.com/office/drawing/2014/main" id="{510BC9ED-C83C-2776-EDFA-88719AE1F5D8}"/>
              </a:ext>
            </a:extLst>
          </p:cNvPr>
          <p:cNvSpPr/>
          <p:nvPr/>
        </p:nvSpPr>
        <p:spPr>
          <a:xfrm>
            <a:off x="1752600" y="3256670"/>
            <a:ext cx="5334000" cy="4452002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US"/>
          </a:p>
        </p:txBody>
      </p:sp>
      <p:pic>
        <p:nvPicPr>
          <p:cNvPr id="4" name="Picture 3" descr="A person smiling at camera&#10;&#10;Description automatically generated">
            <a:extLst>
              <a:ext uri="{FF2B5EF4-FFF2-40B4-BE49-F238E27FC236}">
                <a16:creationId xmlns:a16="http://schemas.microsoft.com/office/drawing/2014/main" id="{EDA9AACF-1BD7-8A9C-1B6A-23208A458D7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826" y="3145566"/>
            <a:ext cx="4637547" cy="4597820"/>
          </a:xfrm>
          <a:prstGeom prst="rect">
            <a:avLst/>
          </a:prstGeom>
        </p:spPr>
      </p:pic>
      <p:sp>
        <p:nvSpPr>
          <p:cNvPr id="20" name="AutoShape 9">
            <a:extLst>
              <a:ext uri="{FF2B5EF4-FFF2-40B4-BE49-F238E27FC236}">
                <a16:creationId xmlns:a16="http://schemas.microsoft.com/office/drawing/2014/main" id="{F32C89C0-E4A9-F147-BB0B-182332D7E0AD}"/>
              </a:ext>
            </a:extLst>
          </p:cNvPr>
          <p:cNvSpPr/>
          <p:nvPr/>
        </p:nvSpPr>
        <p:spPr>
          <a:xfrm>
            <a:off x="11582400" y="3496802"/>
            <a:ext cx="5060843" cy="4079819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US"/>
          </a:p>
        </p:txBody>
      </p:sp>
      <p:pic>
        <p:nvPicPr>
          <p:cNvPr id="21" name="Picture 10">
            <a:extLst>
              <a:ext uri="{FF2B5EF4-FFF2-40B4-BE49-F238E27FC236}">
                <a16:creationId xmlns:a16="http://schemas.microsoft.com/office/drawing/2014/main" id="{7380048D-972D-6032-2AC5-EB799E4B7B4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752600" y="8099324"/>
            <a:ext cx="478506" cy="336749"/>
          </a:xfrm>
          <a:prstGeom prst="rect">
            <a:avLst/>
          </a:prstGeom>
        </p:spPr>
      </p:pic>
      <p:pic>
        <p:nvPicPr>
          <p:cNvPr id="25" name="Picture 10">
            <a:extLst>
              <a:ext uri="{FF2B5EF4-FFF2-40B4-BE49-F238E27FC236}">
                <a16:creationId xmlns:a16="http://schemas.microsoft.com/office/drawing/2014/main" id="{AEBD3EC4-7EE1-E285-F43B-AEE0B2609DA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0987781" y="8132557"/>
            <a:ext cx="478506" cy="33674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C1353A21-EA34-7E80-7FDD-26AA765F00D8}"/>
              </a:ext>
            </a:extLst>
          </p:cNvPr>
          <p:cNvSpPr txBox="1"/>
          <p:nvPr/>
        </p:nvSpPr>
        <p:spPr>
          <a:xfrm>
            <a:off x="11811000" y="8009613"/>
            <a:ext cx="5729948" cy="504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>
              <a:lnSpc>
                <a:spcPts val="3499"/>
              </a:lnSpc>
              <a:spcBef>
                <a:spcPct val="0"/>
              </a:spcBef>
            </a:pPr>
            <a:r>
              <a:rPr lang="en-US" sz="2500" dirty="0">
                <a:solidFill>
                  <a:srgbClr val="000000"/>
                </a:solidFill>
                <a:latin typeface="Alte DIN 1451 Mittelschrift gepraegt"/>
              </a:rPr>
              <a:t>Hannah.Anderson@colemantalley.com</a:t>
            </a:r>
          </a:p>
        </p:txBody>
      </p:sp>
      <p:pic>
        <p:nvPicPr>
          <p:cNvPr id="28" name="Picture 13">
            <a:extLst>
              <a:ext uri="{FF2B5EF4-FFF2-40B4-BE49-F238E27FC236}">
                <a16:creationId xmlns:a16="http://schemas.microsoft.com/office/drawing/2014/main" id="{B5E4CB9F-0F57-74FA-50A2-5A9641DB64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987781" y="8649421"/>
            <a:ext cx="460420" cy="46042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AACCA31-B266-DB58-104E-A13C580978CE}"/>
              </a:ext>
            </a:extLst>
          </p:cNvPr>
          <p:cNvSpPr txBox="1"/>
          <p:nvPr/>
        </p:nvSpPr>
        <p:spPr>
          <a:xfrm>
            <a:off x="11887200" y="8575431"/>
            <a:ext cx="3657600" cy="504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>
              <a:lnSpc>
                <a:spcPts val="3499"/>
              </a:lnSpc>
              <a:spcBef>
                <a:spcPct val="0"/>
              </a:spcBef>
            </a:pPr>
            <a:r>
              <a:rPr lang="en-US" sz="2500" dirty="0">
                <a:solidFill>
                  <a:srgbClr val="000000"/>
                </a:solidFill>
                <a:latin typeface="Alte DIN 1451 Mittelschrift gepraegt"/>
              </a:rPr>
              <a:t>(904) 456-8962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13683B-DEF6-0754-F929-68660BAB267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871278" y="2989018"/>
            <a:ext cx="4511722" cy="47898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AutoShape 2">
            <a:extLst>
              <a:ext uri="{FF2B5EF4-FFF2-40B4-BE49-F238E27FC236}">
                <a16:creationId xmlns:a16="http://schemas.microsoft.com/office/drawing/2014/main" id="{328CBF1E-DD1A-E1D7-31BE-209E1446277E}"/>
              </a:ext>
            </a:extLst>
          </p:cNvPr>
          <p:cNvSpPr/>
          <p:nvPr/>
        </p:nvSpPr>
        <p:spPr>
          <a:xfrm>
            <a:off x="0" y="-19050"/>
            <a:ext cx="8460636" cy="10306050"/>
          </a:xfrm>
          <a:prstGeom prst="rect">
            <a:avLst/>
          </a:prstGeom>
          <a:solidFill>
            <a:srgbClr val="264677"/>
          </a:solidFill>
        </p:spPr>
        <p:txBody>
          <a:bodyPr/>
          <a:lstStyle/>
          <a:p>
            <a:endParaRPr lang="en-US"/>
          </a:p>
        </p:txBody>
      </p:sp>
      <p:pic>
        <p:nvPicPr>
          <p:cNvPr id="22" name="Picture 21" descr="Logo&#10;&#10;Description automatically generated with medium confidence">
            <a:extLst>
              <a:ext uri="{FF2B5EF4-FFF2-40B4-BE49-F238E27FC236}">
                <a16:creationId xmlns:a16="http://schemas.microsoft.com/office/drawing/2014/main" id="{25478EC7-0E0A-3663-EF0F-FFB689A918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9104" y="9676373"/>
            <a:ext cx="1899342" cy="517474"/>
          </a:xfrm>
          <a:prstGeom prst="rect">
            <a:avLst/>
          </a:prstGeom>
        </p:spPr>
      </p:pic>
      <p:sp>
        <p:nvSpPr>
          <p:cNvPr id="23" name="TextBox 11">
            <a:extLst>
              <a:ext uri="{FF2B5EF4-FFF2-40B4-BE49-F238E27FC236}">
                <a16:creationId xmlns:a16="http://schemas.microsoft.com/office/drawing/2014/main" id="{10E4AD62-9534-3907-3B7A-C63935B328C3}"/>
              </a:ext>
            </a:extLst>
          </p:cNvPr>
          <p:cNvSpPr txBox="1"/>
          <p:nvPr/>
        </p:nvSpPr>
        <p:spPr>
          <a:xfrm>
            <a:off x="1125167" y="3416605"/>
            <a:ext cx="6210301" cy="30777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000"/>
              </a:lnSpc>
              <a:spcBef>
                <a:spcPct val="0"/>
              </a:spcBef>
            </a:pPr>
            <a:r>
              <a:rPr lang="en-US" sz="7200" dirty="0">
                <a:solidFill>
                  <a:schemeClr val="bg1"/>
                </a:solidFill>
                <a:latin typeface="Alte DIN 1451 Mittelschrift gepraegt"/>
              </a:rPr>
              <a:t>Overview </a:t>
            </a:r>
          </a:p>
          <a:p>
            <a:pPr algn="ctr">
              <a:lnSpc>
                <a:spcPts val="8000"/>
              </a:lnSpc>
              <a:spcBef>
                <a:spcPct val="0"/>
              </a:spcBef>
            </a:pPr>
            <a:r>
              <a:rPr lang="en-US" sz="7200" dirty="0">
                <a:solidFill>
                  <a:schemeClr val="bg1"/>
                </a:solidFill>
                <a:latin typeface="Alte DIN 1451 Mittelschrift gepraegt"/>
              </a:rPr>
              <a:t>of</a:t>
            </a:r>
          </a:p>
          <a:p>
            <a:pPr algn="ctr">
              <a:lnSpc>
                <a:spcPts val="8000"/>
              </a:lnSpc>
              <a:spcBef>
                <a:spcPct val="0"/>
              </a:spcBef>
            </a:pPr>
            <a:r>
              <a:rPr lang="en-US" sz="7200" dirty="0">
                <a:solidFill>
                  <a:schemeClr val="bg1"/>
                </a:solidFill>
                <a:latin typeface="Alte DIN 1451 Mittelschrift gepraegt"/>
              </a:rPr>
              <a:t>Presentation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332D16-2D48-08F6-9C7C-04F3DE86C409}"/>
              </a:ext>
            </a:extLst>
          </p:cNvPr>
          <p:cNvSpPr txBox="1"/>
          <p:nvPr/>
        </p:nvSpPr>
        <p:spPr>
          <a:xfrm>
            <a:off x="10841304" y="2508664"/>
            <a:ext cx="52578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1. Why should you care about Title and Survey?</a:t>
            </a:r>
          </a:p>
          <a:p>
            <a:endParaRPr lang="en-US" sz="2400" b="1" dirty="0">
              <a:solidFill>
                <a:schemeClr val="tx2"/>
              </a:solidFill>
            </a:endParaRPr>
          </a:p>
          <a:p>
            <a:r>
              <a:rPr lang="en-US" sz="2400" b="1" dirty="0">
                <a:solidFill>
                  <a:schemeClr val="tx2"/>
                </a:solidFill>
              </a:rPr>
              <a:t>2. Title Insurance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/>
                </a:solidFill>
              </a:rPr>
              <a:t>Timeline; How it works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/>
                </a:solidFill>
              </a:rPr>
              <a:t>The Title Commitment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/>
                </a:solidFill>
              </a:rPr>
              <a:t>Pro Forma Policy and Policy</a:t>
            </a:r>
          </a:p>
          <a:p>
            <a:pPr lvl="1"/>
            <a:endParaRPr lang="en-US" sz="2400" b="1" dirty="0">
              <a:solidFill>
                <a:schemeClr val="tx2"/>
              </a:solidFill>
            </a:endParaRPr>
          </a:p>
          <a:p>
            <a:r>
              <a:rPr lang="en-US" sz="2400" b="1" dirty="0">
                <a:solidFill>
                  <a:schemeClr val="tx2"/>
                </a:solidFill>
              </a:rPr>
              <a:t>3. Survey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/>
                </a:solidFill>
              </a:rPr>
              <a:t>Big Picture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/>
                </a:solidFill>
              </a:rPr>
              <a:t>Reviewing with Title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400" b="1" dirty="0">
              <a:solidFill>
                <a:schemeClr val="tx2"/>
              </a:solidFill>
            </a:endParaRPr>
          </a:p>
          <a:p>
            <a:r>
              <a:rPr lang="en-US" sz="2400" b="1" dirty="0">
                <a:solidFill>
                  <a:schemeClr val="tx2"/>
                </a:solidFill>
              </a:rPr>
              <a:t>4. Questions?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11"/>
          <p:cNvSpPr/>
          <p:nvPr/>
        </p:nvSpPr>
        <p:spPr>
          <a:xfrm>
            <a:off x="0" y="0"/>
            <a:ext cx="1577925" cy="10287000"/>
          </a:xfrm>
          <a:prstGeom prst="rect">
            <a:avLst/>
          </a:prstGeom>
          <a:solidFill>
            <a:srgbClr val="264677"/>
          </a:solidFill>
        </p:spPr>
        <p:txBody>
          <a:bodyPr/>
          <a:lstStyle/>
          <a:p>
            <a:endParaRPr lang="en-US"/>
          </a:p>
        </p:txBody>
      </p:sp>
      <p:sp>
        <p:nvSpPr>
          <p:cNvPr id="19" name="TextBox 19"/>
          <p:cNvSpPr txBox="1"/>
          <p:nvPr/>
        </p:nvSpPr>
        <p:spPr>
          <a:xfrm>
            <a:off x="2111630" y="3863338"/>
            <a:ext cx="6217463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299"/>
              </a:lnSpc>
              <a:spcBef>
                <a:spcPct val="0"/>
              </a:spcBef>
            </a:pPr>
            <a:r>
              <a:rPr lang="en-US" sz="4500">
                <a:solidFill>
                  <a:srgbClr val="FFFFFF"/>
                </a:solidFill>
                <a:latin typeface="Alte DIN 1451 Mittelschrift gepraegt"/>
              </a:rPr>
              <a:t>SUBTITLE</a:t>
            </a:r>
          </a:p>
        </p:txBody>
      </p:sp>
      <p:pic>
        <p:nvPicPr>
          <p:cNvPr id="25" name="Picture 24" descr="Logo&#10;&#10;Description automatically generated with medium confidence">
            <a:extLst>
              <a:ext uri="{FF2B5EF4-FFF2-40B4-BE49-F238E27FC236}">
                <a16:creationId xmlns:a16="http://schemas.microsoft.com/office/drawing/2014/main" id="{CC1B8A6A-98EB-7EE3-0261-87A6206698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9104" y="9676373"/>
            <a:ext cx="1899342" cy="517474"/>
          </a:xfrm>
          <a:prstGeom prst="rect">
            <a:avLst/>
          </a:prstGeom>
        </p:spPr>
      </p:pic>
      <p:sp>
        <p:nvSpPr>
          <p:cNvPr id="26" name="TextBox 9">
            <a:extLst>
              <a:ext uri="{FF2B5EF4-FFF2-40B4-BE49-F238E27FC236}">
                <a16:creationId xmlns:a16="http://schemas.microsoft.com/office/drawing/2014/main" id="{EA4C4573-4A12-0A32-FE9D-91FE846F587D}"/>
              </a:ext>
            </a:extLst>
          </p:cNvPr>
          <p:cNvSpPr txBox="1"/>
          <p:nvPr/>
        </p:nvSpPr>
        <p:spPr>
          <a:xfrm>
            <a:off x="2836063" y="880273"/>
            <a:ext cx="13987474" cy="9600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057"/>
              </a:lnSpc>
            </a:pPr>
            <a:r>
              <a:rPr lang="en-US" sz="6000" dirty="0">
                <a:solidFill>
                  <a:srgbClr val="264677"/>
                </a:solidFill>
                <a:latin typeface="Alte DIN 1451 Mittelschrift gepraegt" panose="020B0604020202020204" charset="0"/>
              </a:rPr>
              <a:t>Why should you care about title and survey?</a:t>
            </a:r>
          </a:p>
        </p:txBody>
      </p:sp>
      <p:sp>
        <p:nvSpPr>
          <p:cNvPr id="29" name="TextBox 18">
            <a:extLst>
              <a:ext uri="{FF2B5EF4-FFF2-40B4-BE49-F238E27FC236}">
                <a16:creationId xmlns:a16="http://schemas.microsoft.com/office/drawing/2014/main" id="{60C8C4B3-C4CC-15E2-FD9C-F1DE6F44B4E6}"/>
              </a:ext>
            </a:extLst>
          </p:cNvPr>
          <p:cNvSpPr txBox="1"/>
          <p:nvPr/>
        </p:nvSpPr>
        <p:spPr>
          <a:xfrm>
            <a:off x="3790949" y="2552700"/>
            <a:ext cx="6038851" cy="37164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lte DIN 1451 Mittelschrift gepraegt"/>
              </a:rPr>
              <a:t>Ownership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lte DIN 1451 Mittelschrift gepraegt"/>
              </a:rPr>
              <a:t>The fundamental building block of any real estate transaction – will you be vested in the property you are acquiring?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lte DIN 1451 Mittelschrift gepraegt"/>
              </a:rPr>
              <a:t>Cannot develop until ownership is established.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lte DIN 1451 Mittelschrift gepraegt"/>
              </a:rPr>
              <a:t>Insures against future claims regarding ownership and/or rights to the property.</a:t>
            </a:r>
          </a:p>
          <a:p>
            <a:endParaRPr lang="en-US" sz="2100" dirty="0">
              <a:solidFill>
                <a:srgbClr val="000000"/>
              </a:solidFill>
              <a:latin typeface="Alte DIN 1451 Mittelschrift gepraegt"/>
            </a:endParaRPr>
          </a:p>
        </p:txBody>
      </p:sp>
      <p:sp>
        <p:nvSpPr>
          <p:cNvPr id="32" name="TextBox 18">
            <a:extLst>
              <a:ext uri="{FF2B5EF4-FFF2-40B4-BE49-F238E27FC236}">
                <a16:creationId xmlns:a16="http://schemas.microsoft.com/office/drawing/2014/main" id="{5D7A7D12-F32F-4E31-0AA5-7C2436854011}"/>
              </a:ext>
            </a:extLst>
          </p:cNvPr>
          <p:cNvSpPr txBox="1"/>
          <p:nvPr/>
        </p:nvSpPr>
        <p:spPr>
          <a:xfrm>
            <a:off x="11227917" y="2533650"/>
            <a:ext cx="6038851" cy="26084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lte DIN 1451 Mittelschrift gepraegt"/>
              </a:rPr>
              <a:t>Restrictions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lte DIN 1451 Mittelschrift gepraegt"/>
              </a:rPr>
              <a:t>Can I build the apartments that I am planning to build?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lte DIN 1451 Mittelschrift gepraegt"/>
              </a:rPr>
              <a:t>Do others have rights to, on, or over the property?</a:t>
            </a:r>
          </a:p>
          <a:p>
            <a:endParaRPr lang="en-US" sz="2100" dirty="0">
              <a:solidFill>
                <a:srgbClr val="000000"/>
              </a:solidFill>
              <a:latin typeface="Alte DIN 1451 Mittelschrift gepraegt"/>
            </a:endParaRPr>
          </a:p>
        </p:txBody>
      </p:sp>
      <p:pic>
        <p:nvPicPr>
          <p:cNvPr id="34" name="Graphic 33" descr="Badge Tick1 with solid fill">
            <a:extLst>
              <a:ext uri="{FF2B5EF4-FFF2-40B4-BE49-F238E27FC236}">
                <a16:creationId xmlns:a16="http://schemas.microsoft.com/office/drawing/2014/main" id="{D6E9777C-E1F6-2849-5942-AF30269CBF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67000" y="2552700"/>
            <a:ext cx="914400" cy="914400"/>
          </a:xfrm>
          <a:prstGeom prst="rect">
            <a:avLst/>
          </a:prstGeom>
        </p:spPr>
      </p:pic>
      <p:pic>
        <p:nvPicPr>
          <p:cNvPr id="37" name="Graphic 36" descr="Badge Tick1 with solid fill">
            <a:extLst>
              <a:ext uri="{FF2B5EF4-FFF2-40B4-BE49-F238E27FC236}">
                <a16:creationId xmlns:a16="http://schemas.microsoft.com/office/drawing/2014/main" id="{6F26D237-9B8B-39D9-04BA-DC16A8CD3C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84917" y="2552700"/>
            <a:ext cx="914400" cy="9144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38A2168-F1AA-1DD3-B134-F21BD0752C53}"/>
              </a:ext>
            </a:extLst>
          </p:cNvPr>
          <p:cNvSpPr txBox="1"/>
          <p:nvPr/>
        </p:nvSpPr>
        <p:spPr>
          <a:xfrm>
            <a:off x="3683608" y="6981458"/>
            <a:ext cx="6401309" cy="2008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6299"/>
              </a:lnSpc>
            </a:pPr>
            <a:r>
              <a:rPr 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lte DIN 1451 Mittelschrift gepraegt"/>
              </a:rPr>
              <a:t>Logistical Challenges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lte DIN 1451 Mittelschrift gepraegt"/>
              </a:rPr>
              <a:t>What does the property “look” like big picture?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lte DIN 1451 Mittelschrift gepraegt"/>
              </a:rPr>
              <a:t>Easements and site plan design.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lte DIN 1451 Mittelschrift gepraegt"/>
              </a:rPr>
              <a:t>Are there encroachments? </a:t>
            </a:r>
          </a:p>
        </p:txBody>
      </p:sp>
      <p:pic>
        <p:nvPicPr>
          <p:cNvPr id="4" name="Graphic 3" descr="Badge Tick1 with solid fill">
            <a:extLst>
              <a:ext uri="{FF2B5EF4-FFF2-40B4-BE49-F238E27FC236}">
                <a16:creationId xmlns:a16="http://schemas.microsoft.com/office/drawing/2014/main" id="{E78489F6-2DF0-86D4-7A73-698B12936E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36063" y="6819900"/>
            <a:ext cx="914400" cy="914400"/>
          </a:xfrm>
          <a:prstGeom prst="rect">
            <a:avLst/>
          </a:prstGeom>
        </p:spPr>
      </p:pic>
      <p:pic>
        <p:nvPicPr>
          <p:cNvPr id="5" name="Graphic 4" descr="Badge Tick1 with solid fill">
            <a:extLst>
              <a:ext uri="{FF2B5EF4-FFF2-40B4-BE49-F238E27FC236}">
                <a16:creationId xmlns:a16="http://schemas.microsoft.com/office/drawing/2014/main" id="{30F0DC9D-0C4F-4AC2-0358-546604C388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84917" y="6819900"/>
            <a:ext cx="914400" cy="9144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9748A8B-B33A-C78C-4CD1-A55A7C1FCCC2}"/>
              </a:ext>
            </a:extLst>
          </p:cNvPr>
          <p:cNvSpPr txBox="1"/>
          <p:nvPr/>
        </p:nvSpPr>
        <p:spPr>
          <a:xfrm>
            <a:off x="11029368" y="6981458"/>
            <a:ext cx="6038850" cy="2377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6299"/>
              </a:lnSpc>
            </a:pPr>
            <a:r>
              <a:rPr 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lte DIN 1451 Mittelschrift gepraegt"/>
              </a:rPr>
              <a:t>Your Partners Will Require It.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lte DIN 1451 Mittelschrift gepraegt"/>
              </a:rPr>
              <a:t>Title and survey is a HUGE part of Lender and Investor Due Diligence.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Alte DIN 1451 Mittelschrift gepraegt"/>
              </a:rPr>
              <a:t>Getting everyone comfortable can be a challenged depending on the site.</a:t>
            </a:r>
          </a:p>
        </p:txBody>
      </p:sp>
    </p:spTree>
    <p:extLst>
      <p:ext uri="{BB962C8B-B14F-4D97-AF65-F5344CB8AC3E}">
        <p14:creationId xmlns:p14="http://schemas.microsoft.com/office/powerpoint/2010/main" val="3610924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AutoShape 2">
            <a:extLst>
              <a:ext uri="{FF2B5EF4-FFF2-40B4-BE49-F238E27FC236}">
                <a16:creationId xmlns:a16="http://schemas.microsoft.com/office/drawing/2014/main" id="{328CBF1E-DD1A-E1D7-31BE-209E1446277E}"/>
              </a:ext>
            </a:extLst>
          </p:cNvPr>
          <p:cNvSpPr/>
          <p:nvPr/>
        </p:nvSpPr>
        <p:spPr>
          <a:xfrm>
            <a:off x="0" y="-19050"/>
            <a:ext cx="8460636" cy="10306050"/>
          </a:xfrm>
          <a:prstGeom prst="rect">
            <a:avLst/>
          </a:prstGeom>
          <a:solidFill>
            <a:srgbClr val="264677"/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 flipH="1" flipV="1">
            <a:off x="12943225" y="1257266"/>
            <a:ext cx="60566" cy="7834663"/>
          </a:xfrm>
          <a:prstGeom prst="line">
            <a:avLst/>
          </a:prstGeom>
          <a:ln w="47625" cap="rnd">
            <a:solidFill>
              <a:srgbClr val="19598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Box 21"/>
          <p:cNvSpPr txBox="1"/>
          <p:nvPr/>
        </p:nvSpPr>
        <p:spPr>
          <a:xfrm>
            <a:off x="11129209" y="2167524"/>
            <a:ext cx="1497610" cy="9718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870"/>
              </a:lnSpc>
              <a:spcBef>
                <a:spcPct val="0"/>
              </a:spcBef>
            </a:pP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lte DIN 1451 Mittelschrift gepraegt" panose="020B0604020202020204" charset="0"/>
              </a:rPr>
              <a:t>The Deal is REAL!</a:t>
            </a:r>
          </a:p>
        </p:txBody>
      </p:sp>
      <p:pic>
        <p:nvPicPr>
          <p:cNvPr id="22" name="Picture 21" descr="Logo&#10;&#10;Description automatically generated with medium confidence">
            <a:extLst>
              <a:ext uri="{FF2B5EF4-FFF2-40B4-BE49-F238E27FC236}">
                <a16:creationId xmlns:a16="http://schemas.microsoft.com/office/drawing/2014/main" id="{25478EC7-0E0A-3663-EF0F-FFB689A918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9104" y="9676373"/>
            <a:ext cx="1899342" cy="517474"/>
          </a:xfrm>
          <a:prstGeom prst="rect">
            <a:avLst/>
          </a:prstGeom>
        </p:spPr>
      </p:pic>
      <p:sp>
        <p:nvSpPr>
          <p:cNvPr id="23" name="TextBox 11">
            <a:extLst>
              <a:ext uri="{FF2B5EF4-FFF2-40B4-BE49-F238E27FC236}">
                <a16:creationId xmlns:a16="http://schemas.microsoft.com/office/drawing/2014/main" id="{10E4AD62-9534-3907-3B7A-C63935B328C3}"/>
              </a:ext>
            </a:extLst>
          </p:cNvPr>
          <p:cNvSpPr txBox="1"/>
          <p:nvPr/>
        </p:nvSpPr>
        <p:spPr>
          <a:xfrm>
            <a:off x="953889" y="580707"/>
            <a:ext cx="6210301" cy="10259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000"/>
              </a:lnSpc>
              <a:spcBef>
                <a:spcPct val="0"/>
              </a:spcBef>
            </a:pPr>
            <a:r>
              <a:rPr lang="en-US" sz="7200" dirty="0">
                <a:solidFill>
                  <a:schemeClr val="bg1"/>
                </a:solidFill>
                <a:latin typeface="Alte DIN 1451 Mittelschrift gepraegt"/>
              </a:rPr>
              <a:t>Title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051CA1A-2DA0-75F0-35D2-1247E680B31D}"/>
              </a:ext>
            </a:extLst>
          </p:cNvPr>
          <p:cNvCxnSpPr>
            <a:cxnSpLocks/>
          </p:cNvCxnSpPr>
          <p:nvPr/>
        </p:nvCxnSpPr>
        <p:spPr>
          <a:xfrm>
            <a:off x="953889" y="1659253"/>
            <a:ext cx="43053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5">
            <a:extLst>
              <a:ext uri="{FF2B5EF4-FFF2-40B4-BE49-F238E27FC236}">
                <a16:creationId xmlns:a16="http://schemas.microsoft.com/office/drawing/2014/main" id="{5F0627E5-09DA-5257-3D0C-6A8AD2EB537B}"/>
              </a:ext>
            </a:extLst>
          </p:cNvPr>
          <p:cNvSpPr txBox="1"/>
          <p:nvPr/>
        </p:nvSpPr>
        <p:spPr>
          <a:xfrm>
            <a:off x="13481434" y="2477536"/>
            <a:ext cx="5760787" cy="3422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40"/>
              </a:lnSpc>
            </a:pPr>
            <a:r>
              <a:rPr lang="en-US" sz="2100" dirty="0">
                <a:solidFill>
                  <a:srgbClr val="000000"/>
                </a:solidFill>
                <a:latin typeface="Alte DIN 1451 Mittelschrift gepraegt"/>
              </a:rPr>
              <a:t>Title Commitment and Survey is ordered.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4EB623B-ABC5-2EA9-0EFF-EBCDF0F53050}"/>
              </a:ext>
            </a:extLst>
          </p:cNvPr>
          <p:cNvSpPr/>
          <p:nvPr/>
        </p:nvSpPr>
        <p:spPr>
          <a:xfrm>
            <a:off x="12790825" y="2501026"/>
            <a:ext cx="304800" cy="304800"/>
          </a:xfrm>
          <a:prstGeom prst="ellipse">
            <a:avLst/>
          </a:prstGeom>
          <a:solidFill>
            <a:srgbClr val="264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F555FD6-554A-DD5F-04AF-5184FC80EF28}"/>
              </a:ext>
            </a:extLst>
          </p:cNvPr>
          <p:cNvSpPr/>
          <p:nvPr/>
        </p:nvSpPr>
        <p:spPr>
          <a:xfrm>
            <a:off x="12821108" y="4743937"/>
            <a:ext cx="304800" cy="304800"/>
          </a:xfrm>
          <a:prstGeom prst="ellipse">
            <a:avLst/>
          </a:prstGeom>
          <a:solidFill>
            <a:srgbClr val="264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1">
            <a:extLst>
              <a:ext uri="{FF2B5EF4-FFF2-40B4-BE49-F238E27FC236}">
                <a16:creationId xmlns:a16="http://schemas.microsoft.com/office/drawing/2014/main" id="{AEE15719-BDE0-0268-6540-33BC631BB015}"/>
              </a:ext>
            </a:extLst>
          </p:cNvPr>
          <p:cNvSpPr txBox="1"/>
          <p:nvPr/>
        </p:nvSpPr>
        <p:spPr>
          <a:xfrm>
            <a:off x="10949306" y="4305300"/>
            <a:ext cx="1497610" cy="1459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870"/>
              </a:lnSpc>
              <a:spcBef>
                <a:spcPct val="0"/>
              </a:spcBef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Alte DIN 1451 Mittelschrift gepraegt" panose="020B0604020202020204" charset="0"/>
              </a:rPr>
              <a:t>Working Toward Closing</a:t>
            </a:r>
          </a:p>
        </p:txBody>
      </p:sp>
      <p:sp>
        <p:nvSpPr>
          <p:cNvPr id="31" name="TextBox 15">
            <a:extLst>
              <a:ext uri="{FF2B5EF4-FFF2-40B4-BE49-F238E27FC236}">
                <a16:creationId xmlns:a16="http://schemas.microsoft.com/office/drawing/2014/main" id="{F554B4FE-A510-28BA-9602-83361D1C2DDC}"/>
              </a:ext>
            </a:extLst>
          </p:cNvPr>
          <p:cNvSpPr txBox="1"/>
          <p:nvPr/>
        </p:nvSpPr>
        <p:spPr>
          <a:xfrm>
            <a:off x="13519534" y="4222771"/>
            <a:ext cx="5760787" cy="14579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40"/>
              </a:lnSpc>
            </a:pPr>
            <a:r>
              <a:rPr lang="en-US" sz="2100" dirty="0">
                <a:solidFill>
                  <a:srgbClr val="000000"/>
                </a:solidFill>
                <a:latin typeface="Alte DIN 1451 Mittelschrift gepraegt"/>
              </a:rPr>
              <a:t>Review Title &amp; Survey; </a:t>
            </a:r>
          </a:p>
          <a:p>
            <a:pPr>
              <a:lnSpc>
                <a:spcPts val="2940"/>
              </a:lnSpc>
            </a:pPr>
            <a:r>
              <a:rPr lang="en-US" sz="2100" dirty="0">
                <a:solidFill>
                  <a:srgbClr val="000000"/>
                </a:solidFill>
                <a:latin typeface="Alte DIN 1451 Mittelschrift gepraegt"/>
              </a:rPr>
              <a:t>Obtain Pro Forma Policies; </a:t>
            </a:r>
          </a:p>
          <a:p>
            <a:pPr>
              <a:lnSpc>
                <a:spcPts val="2940"/>
              </a:lnSpc>
            </a:pPr>
            <a:r>
              <a:rPr lang="en-US" sz="2100" dirty="0">
                <a:solidFill>
                  <a:srgbClr val="000000"/>
                </a:solidFill>
                <a:latin typeface="Alte DIN 1451 Mittelschrift gepraegt"/>
              </a:rPr>
              <a:t>Comments Back and Forth;</a:t>
            </a:r>
          </a:p>
          <a:p>
            <a:pPr>
              <a:lnSpc>
                <a:spcPts val="2940"/>
              </a:lnSpc>
            </a:pPr>
            <a:r>
              <a:rPr lang="en-US" sz="2100" dirty="0">
                <a:solidFill>
                  <a:srgbClr val="000000"/>
                </a:solidFill>
                <a:latin typeface="Alte DIN 1451 Mittelschrift gepraegt"/>
              </a:rPr>
              <a:t>Finalize.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5D546987-AC6F-FD3E-8DA8-9B8C76C94ABF}"/>
              </a:ext>
            </a:extLst>
          </p:cNvPr>
          <p:cNvSpPr/>
          <p:nvPr/>
        </p:nvSpPr>
        <p:spPr>
          <a:xfrm>
            <a:off x="12851391" y="6926710"/>
            <a:ext cx="304800" cy="304800"/>
          </a:xfrm>
          <a:prstGeom prst="ellipse">
            <a:avLst/>
          </a:prstGeom>
          <a:solidFill>
            <a:srgbClr val="264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Box 21">
            <a:extLst>
              <a:ext uri="{FF2B5EF4-FFF2-40B4-BE49-F238E27FC236}">
                <a16:creationId xmlns:a16="http://schemas.microsoft.com/office/drawing/2014/main" id="{09457A54-EFF2-9C44-0790-496E2ABAD071}"/>
              </a:ext>
            </a:extLst>
          </p:cNvPr>
          <p:cNvSpPr txBox="1"/>
          <p:nvPr/>
        </p:nvSpPr>
        <p:spPr>
          <a:xfrm>
            <a:off x="10754426" y="6759842"/>
            <a:ext cx="1872393" cy="4716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870"/>
              </a:lnSpc>
              <a:spcBef>
                <a:spcPct val="0"/>
              </a:spcBef>
            </a:pP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lte DIN 1451 Mittelschrift gepraegt" panose="020B0604020202020204" charset="0"/>
              </a:rPr>
              <a:t>Closing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  <a:latin typeface="Alte DIN 1451 Mittelschrift gepraegt" panose="020B0604020202020204" charset="0"/>
            </a:endParaRPr>
          </a:p>
        </p:txBody>
      </p:sp>
      <p:sp>
        <p:nvSpPr>
          <p:cNvPr id="34" name="TextBox 15">
            <a:extLst>
              <a:ext uri="{FF2B5EF4-FFF2-40B4-BE49-F238E27FC236}">
                <a16:creationId xmlns:a16="http://schemas.microsoft.com/office/drawing/2014/main" id="{747B23D6-1F50-BA86-9FDE-53B397059E5C}"/>
              </a:ext>
            </a:extLst>
          </p:cNvPr>
          <p:cNvSpPr txBox="1"/>
          <p:nvPr/>
        </p:nvSpPr>
        <p:spPr>
          <a:xfrm>
            <a:off x="13307509" y="6644883"/>
            <a:ext cx="4569805" cy="7141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40"/>
              </a:lnSpc>
            </a:pPr>
            <a:r>
              <a:rPr lang="en-US" sz="2100" dirty="0">
                <a:solidFill>
                  <a:srgbClr val="000000"/>
                </a:solidFill>
                <a:latin typeface="Alte DIN 1451 Mittelschrift gepraegt"/>
              </a:rPr>
              <a:t>Documents are submitted for recording in the public records.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292EAA5-CEBA-338C-1D3F-54AB15D1BC14}"/>
              </a:ext>
            </a:extLst>
          </p:cNvPr>
          <p:cNvSpPr/>
          <p:nvPr/>
        </p:nvSpPr>
        <p:spPr>
          <a:xfrm>
            <a:off x="12851391" y="8877334"/>
            <a:ext cx="304800" cy="304800"/>
          </a:xfrm>
          <a:prstGeom prst="ellipse">
            <a:avLst/>
          </a:prstGeom>
          <a:solidFill>
            <a:srgbClr val="264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21">
            <a:extLst>
              <a:ext uri="{FF2B5EF4-FFF2-40B4-BE49-F238E27FC236}">
                <a16:creationId xmlns:a16="http://schemas.microsoft.com/office/drawing/2014/main" id="{BA196549-7BE1-ABB2-DBF3-E4C6A8B60361}"/>
              </a:ext>
            </a:extLst>
          </p:cNvPr>
          <p:cNvSpPr txBox="1"/>
          <p:nvPr/>
        </p:nvSpPr>
        <p:spPr>
          <a:xfrm>
            <a:off x="10941818" y="8397482"/>
            <a:ext cx="1497610" cy="9597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870"/>
              </a:lnSpc>
              <a:spcBef>
                <a:spcPct val="0"/>
              </a:spcBef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Alte DIN 1451 Mittelschrift gepraegt" panose="020B0604020202020204" charset="0"/>
              </a:rPr>
              <a:t>Post-Closing</a:t>
            </a:r>
          </a:p>
        </p:txBody>
      </p:sp>
      <p:sp>
        <p:nvSpPr>
          <p:cNvPr id="37" name="TextBox 15">
            <a:extLst>
              <a:ext uri="{FF2B5EF4-FFF2-40B4-BE49-F238E27FC236}">
                <a16:creationId xmlns:a16="http://schemas.microsoft.com/office/drawing/2014/main" id="{85A7CB7F-E39B-C956-3218-76D89DDCE945}"/>
              </a:ext>
            </a:extLst>
          </p:cNvPr>
          <p:cNvSpPr txBox="1"/>
          <p:nvPr/>
        </p:nvSpPr>
        <p:spPr>
          <a:xfrm>
            <a:off x="13500100" y="8520249"/>
            <a:ext cx="5760787" cy="7141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40"/>
              </a:lnSpc>
            </a:pPr>
            <a:r>
              <a:rPr lang="en-US" sz="2100" dirty="0">
                <a:solidFill>
                  <a:srgbClr val="000000"/>
                </a:solidFill>
                <a:latin typeface="Alte DIN 1451 Mittelschrift gepraegt"/>
              </a:rPr>
              <a:t>Recorded Documents received;</a:t>
            </a:r>
          </a:p>
          <a:p>
            <a:pPr>
              <a:lnSpc>
                <a:spcPts val="2940"/>
              </a:lnSpc>
            </a:pPr>
            <a:r>
              <a:rPr lang="en-US" sz="2100" dirty="0">
                <a:solidFill>
                  <a:srgbClr val="000000"/>
                </a:solidFill>
                <a:latin typeface="Alte DIN 1451 Mittelschrift gepraegt"/>
              </a:rPr>
              <a:t>Final title policies issued.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0327617-B7AB-B7BD-6B3F-DD28E3CB8B9A}"/>
              </a:ext>
            </a:extLst>
          </p:cNvPr>
          <p:cNvSpPr/>
          <p:nvPr/>
        </p:nvSpPr>
        <p:spPr>
          <a:xfrm>
            <a:off x="12790825" y="962146"/>
            <a:ext cx="304800" cy="304800"/>
          </a:xfrm>
          <a:prstGeom prst="ellipse">
            <a:avLst/>
          </a:prstGeom>
          <a:solidFill>
            <a:srgbClr val="264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32B71A-AE78-39F2-FC99-0643A1E787CD}"/>
              </a:ext>
            </a:extLst>
          </p:cNvPr>
          <p:cNvSpPr txBox="1"/>
          <p:nvPr/>
        </p:nvSpPr>
        <p:spPr>
          <a:xfrm>
            <a:off x="10726798" y="786975"/>
            <a:ext cx="1987827" cy="539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ts val="3870"/>
              </a:lnSpc>
              <a:spcBef>
                <a:spcPct val="0"/>
              </a:spcBef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lte DIN 1451 Mittelschrift gepraegt" panose="020B0604020202020204" charset="0"/>
              </a:rPr>
              <a:t>Apps Phase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24F130B-1800-7AB1-3A70-10FA9B86A6F2}"/>
              </a:ext>
            </a:extLst>
          </p:cNvPr>
          <p:cNvSpPr txBox="1"/>
          <p:nvPr/>
        </p:nvSpPr>
        <p:spPr>
          <a:xfrm>
            <a:off x="13461683" y="861791"/>
            <a:ext cx="3129782" cy="797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940"/>
              </a:lnSpc>
            </a:pPr>
            <a:r>
              <a:rPr lang="en-US" dirty="0">
                <a:solidFill>
                  <a:srgbClr val="000000"/>
                </a:solidFill>
                <a:latin typeface="Alte DIN 1451 Mittelschrift gepraegt"/>
              </a:rPr>
              <a:t>Early Title Diligence;</a:t>
            </a:r>
          </a:p>
          <a:p>
            <a:pPr>
              <a:lnSpc>
                <a:spcPts val="2940"/>
              </a:lnSpc>
            </a:pPr>
            <a:r>
              <a:rPr lang="en-US" sz="1800" dirty="0">
                <a:solidFill>
                  <a:srgbClr val="000000"/>
                </a:solidFill>
                <a:latin typeface="Alte DIN 1451 Mittelschrift gepraegt"/>
              </a:rPr>
              <a:t>May Order Title Commitment.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137F2D-7504-0F50-95C8-929AB7513D55}"/>
              </a:ext>
            </a:extLst>
          </p:cNvPr>
          <p:cNvSpPr txBox="1"/>
          <p:nvPr/>
        </p:nvSpPr>
        <p:spPr>
          <a:xfrm>
            <a:off x="953888" y="1858123"/>
            <a:ext cx="6970911" cy="7125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40"/>
              </a:lnSpc>
            </a:pPr>
            <a:r>
              <a:rPr lang="en-US" sz="2000" dirty="0">
                <a:solidFill>
                  <a:schemeClr val="bg1"/>
                </a:solidFill>
                <a:latin typeface="Alte DIN 1451 Mittelschrift gepraegt"/>
              </a:rPr>
              <a:t>Title is a legal concept of owning real estate.  </a:t>
            </a:r>
          </a:p>
          <a:p>
            <a:pPr>
              <a:lnSpc>
                <a:spcPts val="2940"/>
              </a:lnSpc>
            </a:pPr>
            <a:endParaRPr lang="en-US" sz="2000" dirty="0">
              <a:solidFill>
                <a:schemeClr val="bg1"/>
              </a:solidFill>
              <a:latin typeface="Alte DIN 1451 Mittelschrift gepraegt"/>
            </a:endParaRPr>
          </a:p>
          <a:p>
            <a:pPr>
              <a:lnSpc>
                <a:spcPts val="2940"/>
              </a:lnSpc>
            </a:pPr>
            <a:r>
              <a:rPr lang="en-US" sz="2000" dirty="0">
                <a:solidFill>
                  <a:schemeClr val="bg1"/>
                </a:solidFill>
                <a:latin typeface="Alte DIN 1451 Mittelschrift gepraegt"/>
              </a:rPr>
              <a:t>Rights to property are memorialized by “recording” documents in the County public records (i.e., deeds, mortgages, easements, etc.).</a:t>
            </a:r>
          </a:p>
          <a:p>
            <a:pPr>
              <a:lnSpc>
                <a:spcPts val="2940"/>
              </a:lnSpc>
            </a:pPr>
            <a:endParaRPr lang="en-US" sz="2000" dirty="0">
              <a:solidFill>
                <a:schemeClr val="bg1"/>
              </a:solidFill>
              <a:latin typeface="Alte DIN 1451 Mittelschrift gepraegt"/>
            </a:endParaRPr>
          </a:p>
          <a:p>
            <a:pPr>
              <a:lnSpc>
                <a:spcPts val="2940"/>
              </a:lnSpc>
            </a:pPr>
            <a:r>
              <a:rPr lang="en-US" sz="2000" dirty="0">
                <a:solidFill>
                  <a:schemeClr val="bg1"/>
                </a:solidFill>
                <a:latin typeface="Alte DIN 1451 Mittelschrift gepraegt"/>
              </a:rPr>
              <a:t>Ownership rights are like a “bundle of sticks”:</a:t>
            </a:r>
          </a:p>
          <a:p>
            <a:pPr marL="342900" indent="-342900">
              <a:lnSpc>
                <a:spcPts val="2940"/>
              </a:lnSpc>
              <a:buFontTx/>
              <a:buChar char="-"/>
            </a:pPr>
            <a:r>
              <a:rPr lang="en-US" sz="2000" dirty="0">
                <a:solidFill>
                  <a:schemeClr val="bg1"/>
                </a:solidFill>
                <a:latin typeface="Alte DIN 1451 Mittelschrift gepraegt"/>
              </a:rPr>
              <a:t>Right of Possession </a:t>
            </a:r>
          </a:p>
          <a:p>
            <a:pPr marL="800100" lvl="1" indent="-342900">
              <a:lnSpc>
                <a:spcPts val="2940"/>
              </a:lnSpc>
              <a:buFontTx/>
              <a:buChar char="-"/>
            </a:pPr>
            <a:r>
              <a:rPr lang="en-US" sz="2000" dirty="0">
                <a:solidFill>
                  <a:schemeClr val="bg1"/>
                </a:solidFill>
                <a:latin typeface="Alte DIN 1451 Mittelschrift gepraegt"/>
              </a:rPr>
              <a:t>Right to own and occupy the land. </a:t>
            </a:r>
          </a:p>
          <a:p>
            <a:pPr marL="342900" indent="-342900">
              <a:lnSpc>
                <a:spcPts val="2940"/>
              </a:lnSpc>
              <a:buFontTx/>
              <a:buChar char="-"/>
            </a:pPr>
            <a:r>
              <a:rPr lang="en-US" sz="2000" dirty="0">
                <a:solidFill>
                  <a:schemeClr val="bg1"/>
                </a:solidFill>
                <a:latin typeface="Alte DIN 1451 Mittelschrift gepraegt"/>
              </a:rPr>
              <a:t>Right to Control</a:t>
            </a:r>
          </a:p>
          <a:p>
            <a:pPr marL="800100" lvl="1" indent="-342900">
              <a:lnSpc>
                <a:spcPts val="2940"/>
              </a:lnSpc>
              <a:buFontTx/>
              <a:buChar char="-"/>
            </a:pPr>
            <a:r>
              <a:rPr lang="en-US" sz="2000" dirty="0">
                <a:solidFill>
                  <a:schemeClr val="bg1"/>
                </a:solidFill>
                <a:latin typeface="Alte DIN 1451 Mittelschrift gepraegt"/>
              </a:rPr>
              <a:t>Control use of your property (can be limited be restrictions, HOAs, etc.).</a:t>
            </a:r>
          </a:p>
          <a:p>
            <a:pPr marL="342900" indent="-342900">
              <a:lnSpc>
                <a:spcPts val="29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Alte DIN 1451 Mittelschrift gepraegt"/>
              </a:rPr>
              <a:t>Right of Enjoyment</a:t>
            </a:r>
          </a:p>
          <a:p>
            <a:pPr marL="800100" lvl="1" indent="-342900">
              <a:lnSpc>
                <a:spcPts val="29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Alte DIN 1451 Mittelschrift gepraegt"/>
              </a:rPr>
              <a:t>Right to enjoy your property (subject to laws).</a:t>
            </a:r>
          </a:p>
          <a:p>
            <a:pPr marL="342900" indent="-342900">
              <a:lnSpc>
                <a:spcPts val="29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Alte DIN 1451 Mittelschrift gepraegt"/>
              </a:rPr>
              <a:t>Right of Disposition</a:t>
            </a:r>
          </a:p>
          <a:p>
            <a:pPr marL="800100" lvl="1" indent="-342900">
              <a:lnSpc>
                <a:spcPts val="29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Alte DIN 1451 Mittelschrift gepraegt"/>
              </a:rPr>
              <a:t>Right to sell your property, will it, transfer ownership, etc.</a:t>
            </a:r>
          </a:p>
          <a:p>
            <a:pPr marL="342900" indent="-342900">
              <a:lnSpc>
                <a:spcPts val="29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Alte DIN 1451 Mittelschrift gepraegt"/>
              </a:rPr>
              <a:t>Right of Exclusion</a:t>
            </a:r>
          </a:p>
          <a:p>
            <a:pPr marL="800100" lvl="1" indent="-342900">
              <a:lnSpc>
                <a:spcPts val="29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Alte DIN 1451 Mittelschrift gepraegt"/>
              </a:rPr>
              <a:t>Right to exclude who you want from the property.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7FB184-9D64-64ED-1385-2FC24D09D7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5199" y="430743"/>
            <a:ext cx="2002440" cy="12267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46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282420" y="2373494"/>
            <a:ext cx="18852841" cy="0"/>
          </a:xfrm>
          <a:prstGeom prst="line">
            <a:avLst/>
          </a:prstGeom>
          <a:ln w="28575" cap="rnd">
            <a:solidFill>
              <a:srgbClr val="D9D9D9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0" y="0"/>
            <a:ext cx="3733800" cy="1028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255534" y="1086642"/>
            <a:ext cx="6787591" cy="10700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805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lte DIN 1451 Mittelschrift gepraegt" panose="020B0604020202020204" charset="0"/>
                <a:ea typeface="+mn-ea"/>
                <a:cs typeface="+mn-cs"/>
              </a:rPr>
              <a:t>Title Insurance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230134" y="2998606"/>
            <a:ext cx="8027306" cy="75934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4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99" b="0" i="0" u="none" strike="noStrike" kern="1200" cap="none" spc="0" normalizeH="0" baseline="0" noProof="0" dirty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lte DIN 1451 Mittelschrift gepraegt"/>
                <a:ea typeface="+mn-ea"/>
                <a:cs typeface="+mn-cs"/>
              </a:rPr>
              <a:t>What is title insurance? </a:t>
            </a:r>
          </a:p>
          <a:p>
            <a:pPr marL="342900" marR="0" lvl="0" indent="-342900" algn="l" defTabSz="914400" rtl="0" eaLnBrk="1" fontAlgn="auto" latinLnBrk="0" hangingPunct="1">
              <a:lnSpc>
                <a:spcPts val="34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lte DIN 1451 Mittelschrift gep" panose="020B0604020202020204" charset="0"/>
              <a:buChar char="ꟷ"/>
              <a:tabLst/>
              <a:defRPr/>
            </a:pPr>
            <a:r>
              <a:rPr kumimoji="0" lang="en-US" sz="2499" b="0" i="0" u="none" strike="noStrike" kern="1200" cap="none" spc="0" normalizeH="0" baseline="0" noProof="0" dirty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lte DIN 1451 Mittelschrift gepraegt"/>
                <a:ea typeface="+mn-ea"/>
                <a:cs typeface="+mn-cs"/>
              </a:rPr>
              <a:t>Protects against title defects. For example, </a:t>
            </a:r>
          </a:p>
          <a:p>
            <a:pPr marL="800100" marR="0" lvl="1" indent="-342900" algn="l" defTabSz="914400" rtl="0" eaLnBrk="1" fontAlgn="auto" latinLnBrk="0" hangingPunct="1">
              <a:lnSpc>
                <a:spcPts val="34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lte DIN 1451 Mittelschrift gep" panose="020B0604020202020204" charset="0"/>
              <a:buChar char="ꟷ"/>
              <a:tabLst/>
              <a:defRPr/>
            </a:pPr>
            <a:r>
              <a:rPr kumimoji="0" lang="en-US" sz="2499" b="0" i="0" u="none" strike="noStrike" kern="1200" cap="none" spc="0" normalizeH="0" baseline="0" noProof="0" dirty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lte DIN 1451 Mittelschrift gepraegt"/>
                <a:ea typeface="+mn-ea"/>
                <a:cs typeface="+mn-cs"/>
              </a:rPr>
              <a:t>Unpaid mortgages, liens, judgments, etc. </a:t>
            </a:r>
          </a:p>
          <a:p>
            <a:pPr marL="800100" marR="0" lvl="1" indent="-342900" algn="l" defTabSz="914400" rtl="0" eaLnBrk="1" fontAlgn="auto" latinLnBrk="0" hangingPunct="1">
              <a:lnSpc>
                <a:spcPts val="34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lte DIN 1451 Mittelschrift gep" panose="020B0604020202020204" charset="0"/>
              <a:buChar char="ꟷ"/>
              <a:tabLst/>
              <a:defRPr/>
            </a:pPr>
            <a:r>
              <a:rPr kumimoji="0" lang="en-US" sz="2499" b="0" i="0" u="none" strike="noStrike" kern="1200" cap="none" spc="0" normalizeH="0" baseline="0" noProof="0" dirty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lte DIN 1451 Mittelschrift gepraegt"/>
                <a:ea typeface="+mn-ea"/>
                <a:cs typeface="+mn-cs"/>
              </a:rPr>
              <a:t>Improper execution or defects in conveyance documents.</a:t>
            </a:r>
          </a:p>
          <a:p>
            <a:pPr marL="800100" marR="0" lvl="1" indent="-342900" algn="l" defTabSz="914400" rtl="0" eaLnBrk="1" fontAlgn="auto" latinLnBrk="0" hangingPunct="1">
              <a:lnSpc>
                <a:spcPts val="34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lte DIN 1451 Mittelschrift gep" panose="020B0604020202020204" charset="0"/>
              <a:buChar char="ꟷ"/>
              <a:tabLst/>
              <a:defRPr/>
            </a:pPr>
            <a:r>
              <a:rPr kumimoji="0" lang="en-US" sz="2499" b="0" i="0" u="none" strike="noStrike" kern="1200" cap="none" spc="0" normalizeH="0" baseline="0" noProof="0" dirty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lte DIN 1451 Mittelschrift gepraegt"/>
                <a:ea typeface="+mn-ea"/>
                <a:cs typeface="+mn-cs"/>
              </a:rPr>
              <a:t>Forgeries/fraud. </a:t>
            </a:r>
          </a:p>
          <a:p>
            <a:pPr marL="342900" marR="0" lvl="0" indent="-342900" algn="l" defTabSz="914400" rtl="0" eaLnBrk="1" fontAlgn="auto" latinLnBrk="0" hangingPunct="1">
              <a:lnSpc>
                <a:spcPts val="34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lte DIN 1451 Mittelschrift gep" panose="020B0604020202020204" charset="0"/>
              <a:buChar char="ꟷ"/>
              <a:tabLst/>
              <a:defRPr/>
            </a:pPr>
            <a:r>
              <a:rPr kumimoji="0" lang="en-US" sz="2499" b="0" i="0" u="none" strike="noStrike" kern="1200" cap="none" spc="0" normalizeH="0" baseline="0" noProof="0" dirty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lte DIN 1451 Mittelschrift gepraegt"/>
                <a:ea typeface="+mn-ea"/>
                <a:cs typeface="+mn-cs"/>
              </a:rPr>
              <a:t>Owner’s vs. Lender’s </a:t>
            </a:r>
          </a:p>
          <a:p>
            <a:pPr marL="0" marR="0" lvl="0" indent="0" algn="l" defTabSz="914400" rtl="0" eaLnBrk="1" fontAlgn="auto" latinLnBrk="0" hangingPunct="1">
              <a:lnSpc>
                <a:spcPts val="34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99" b="0" i="0" u="none" strike="noStrike" kern="1200" cap="none" spc="0" normalizeH="0" baseline="0" noProof="0" dirty="0">
              <a:ln>
                <a:noFill/>
              </a:ln>
              <a:solidFill>
                <a:srgbClr val="D9D9D9"/>
              </a:solidFill>
              <a:effectLst/>
              <a:uLnTx/>
              <a:uFillTx/>
              <a:latin typeface="Alte DIN 1451 Mittelschrift gepraeg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34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99" b="0" i="0" u="none" strike="noStrike" kern="1200" cap="none" spc="0" normalizeH="0" baseline="0" noProof="0" dirty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lte DIN 1451 Mittelschrift gepraegt"/>
                <a:ea typeface="+mn-ea"/>
                <a:cs typeface="+mn-cs"/>
              </a:rPr>
              <a:t>What role does title and title insurance play in a transaction?</a:t>
            </a:r>
          </a:p>
          <a:p>
            <a:pPr marL="0" marR="0" lvl="0" indent="0" algn="l" defTabSz="914400" rtl="0" eaLnBrk="1" fontAlgn="auto" latinLnBrk="0" hangingPunct="1">
              <a:lnSpc>
                <a:spcPts val="34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99" b="0" i="0" u="none" strike="noStrike" kern="1200" cap="none" spc="0" normalizeH="0" baseline="0" noProof="0" dirty="0">
              <a:ln>
                <a:noFill/>
              </a:ln>
              <a:solidFill>
                <a:srgbClr val="D9D9D9"/>
              </a:solidFill>
              <a:effectLst/>
              <a:uLnTx/>
              <a:uFillTx/>
              <a:latin typeface="Alte DIN 1451 Mittelschrift gepraeg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34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99" b="0" i="0" u="none" strike="noStrike" kern="1200" cap="none" spc="0" normalizeH="0" baseline="0" noProof="0" dirty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lte DIN 1451 Mittelschrift gepraegt"/>
                <a:ea typeface="+mn-ea"/>
                <a:cs typeface="+mn-cs"/>
              </a:rPr>
              <a:t>What are the documents?</a:t>
            </a:r>
          </a:p>
          <a:p>
            <a:pPr marL="342900" marR="0" lvl="0" indent="-342900" algn="l" defTabSz="914400" rtl="0" eaLnBrk="1" fontAlgn="auto" latinLnBrk="0" hangingPunct="1">
              <a:lnSpc>
                <a:spcPts val="34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lte DIN 1451 Mittelschrift gep" panose="020B0604020202020204" charset="0"/>
              <a:buChar char="ꟷ"/>
              <a:tabLst/>
              <a:defRPr/>
            </a:pPr>
            <a:r>
              <a:rPr kumimoji="0" lang="en-US" sz="2499" b="0" i="0" u="none" strike="noStrike" kern="1200" cap="none" spc="0" normalizeH="0" baseline="0" noProof="0" dirty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lte DIN 1451 Mittelschrift gepraegt"/>
                <a:ea typeface="+mn-ea"/>
                <a:cs typeface="+mn-cs"/>
              </a:rPr>
              <a:t>Title Commitment</a:t>
            </a:r>
          </a:p>
          <a:p>
            <a:pPr marL="342900" marR="0" lvl="0" indent="-342900" algn="l" defTabSz="914400" rtl="0" eaLnBrk="1" fontAlgn="auto" latinLnBrk="0" hangingPunct="1">
              <a:lnSpc>
                <a:spcPts val="34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lte DIN 1451 Mittelschrift gep" panose="020B0604020202020204" charset="0"/>
              <a:buChar char="ꟷ"/>
              <a:tabLst/>
              <a:defRPr/>
            </a:pPr>
            <a:r>
              <a:rPr kumimoji="0" lang="en-US" sz="2499" b="0" i="0" u="none" strike="noStrike" kern="1200" cap="none" spc="0" normalizeH="0" baseline="0" noProof="0" dirty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lte DIN 1451 Mittelschrift gepraegt"/>
                <a:ea typeface="+mn-ea"/>
                <a:cs typeface="+mn-cs"/>
              </a:rPr>
              <a:t>Pro Forma Title Policy</a:t>
            </a:r>
          </a:p>
          <a:p>
            <a:pPr marL="342900" marR="0" lvl="0" indent="-342900" algn="l" defTabSz="914400" rtl="0" eaLnBrk="1" fontAlgn="auto" latinLnBrk="0" hangingPunct="1">
              <a:lnSpc>
                <a:spcPts val="34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lte DIN 1451 Mittelschrift gep" panose="020B0604020202020204" charset="0"/>
              <a:buChar char="ꟷ"/>
              <a:tabLst/>
              <a:defRPr/>
            </a:pPr>
            <a:r>
              <a:rPr kumimoji="0" lang="en-US" sz="2499" b="0" i="0" u="none" strike="noStrike" kern="1200" cap="none" spc="0" normalizeH="0" baseline="0" noProof="0" dirty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lte DIN 1451 Mittelschrift gepraegt"/>
                <a:ea typeface="+mn-ea"/>
                <a:cs typeface="+mn-cs"/>
              </a:rPr>
              <a:t>Title Policy</a:t>
            </a:r>
          </a:p>
          <a:p>
            <a:pPr marL="342900" marR="0" lvl="0" indent="-342900" algn="l" defTabSz="914400" rtl="0" eaLnBrk="1" fontAlgn="auto" latinLnBrk="0" hangingPunct="1">
              <a:lnSpc>
                <a:spcPts val="34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lte DIN 1451 Mittelschrift gep" panose="020B0604020202020204" charset="0"/>
              <a:buChar char="ꟷ"/>
              <a:tabLst/>
              <a:defRPr/>
            </a:pPr>
            <a:r>
              <a:rPr kumimoji="0" lang="en-US" sz="2499" b="0" i="0" u="none" strike="noStrike" kern="1200" cap="none" spc="0" normalizeH="0" baseline="0" noProof="0" dirty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lte DIN 1451 Mittelschrift gepraegt"/>
                <a:ea typeface="+mn-ea"/>
                <a:cs typeface="+mn-cs"/>
              </a:rPr>
              <a:t>Each of the above has a Jacket.</a:t>
            </a:r>
          </a:p>
          <a:p>
            <a:pPr marL="0" marR="0" lvl="0" indent="0" algn="l" defTabSz="914400" rtl="0" eaLnBrk="1" fontAlgn="auto" latinLnBrk="0" hangingPunct="1">
              <a:lnSpc>
                <a:spcPts val="34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99" b="0" i="0" u="none" strike="noStrike" kern="1200" cap="none" spc="0" normalizeH="0" baseline="0" noProof="0" dirty="0">
              <a:ln>
                <a:noFill/>
              </a:ln>
              <a:solidFill>
                <a:srgbClr val="D9D9D9"/>
              </a:solidFill>
              <a:effectLst/>
              <a:uLnTx/>
              <a:uFillTx/>
              <a:latin typeface="Alte DIN 1451 Mittelschrift gepraeg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34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99" b="0" i="0" u="none" strike="noStrike" kern="1200" cap="none" spc="0" normalizeH="0" baseline="0" noProof="0" dirty="0">
              <a:ln>
                <a:noFill/>
              </a:ln>
              <a:solidFill>
                <a:srgbClr val="D9D9D9"/>
              </a:solidFill>
              <a:effectLst/>
              <a:uLnTx/>
              <a:uFillTx/>
              <a:latin typeface="Alte DIN 1451 Mittelschrift gepraegt"/>
              <a:ea typeface="+mn-ea"/>
              <a:cs typeface="+mn-cs"/>
            </a:endParaRPr>
          </a:p>
        </p:txBody>
      </p:sp>
      <p:pic>
        <p:nvPicPr>
          <p:cNvPr id="12" name="Picture 11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0D5AD680-F235-4930-ECE8-158208391C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6282" y="9867903"/>
            <a:ext cx="1553117" cy="228597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FB7E7A1F-631E-4E5E-F90A-7EADF362D9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13144"/>
            <a:ext cx="8040179" cy="535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AutoShape 2">
            <a:extLst>
              <a:ext uri="{FF2B5EF4-FFF2-40B4-BE49-F238E27FC236}">
                <a16:creationId xmlns:a16="http://schemas.microsoft.com/office/drawing/2014/main" id="{328CBF1E-DD1A-E1D7-31BE-209E1446277E}"/>
              </a:ext>
            </a:extLst>
          </p:cNvPr>
          <p:cNvSpPr/>
          <p:nvPr/>
        </p:nvSpPr>
        <p:spPr>
          <a:xfrm>
            <a:off x="0" y="-19050"/>
            <a:ext cx="8460636" cy="10306050"/>
          </a:xfrm>
          <a:prstGeom prst="rect">
            <a:avLst/>
          </a:prstGeom>
          <a:solidFill>
            <a:srgbClr val="264677"/>
          </a:solidFill>
        </p:spPr>
        <p:txBody>
          <a:bodyPr/>
          <a:lstStyle/>
          <a:p>
            <a:endParaRPr lang="en-US"/>
          </a:p>
        </p:txBody>
      </p:sp>
      <p:pic>
        <p:nvPicPr>
          <p:cNvPr id="22" name="Picture 21" descr="Logo&#10;&#10;Description automatically generated with medium confidence">
            <a:extLst>
              <a:ext uri="{FF2B5EF4-FFF2-40B4-BE49-F238E27FC236}">
                <a16:creationId xmlns:a16="http://schemas.microsoft.com/office/drawing/2014/main" id="{25478EC7-0E0A-3663-EF0F-FFB689A918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9104" y="9676373"/>
            <a:ext cx="1899342" cy="517474"/>
          </a:xfrm>
          <a:prstGeom prst="rect">
            <a:avLst/>
          </a:prstGeom>
        </p:spPr>
      </p:pic>
      <p:sp>
        <p:nvSpPr>
          <p:cNvPr id="23" name="TextBox 11">
            <a:extLst>
              <a:ext uri="{FF2B5EF4-FFF2-40B4-BE49-F238E27FC236}">
                <a16:creationId xmlns:a16="http://schemas.microsoft.com/office/drawing/2014/main" id="{10E4AD62-9534-3907-3B7A-C63935B328C3}"/>
              </a:ext>
            </a:extLst>
          </p:cNvPr>
          <p:cNvSpPr txBox="1"/>
          <p:nvPr/>
        </p:nvSpPr>
        <p:spPr>
          <a:xfrm>
            <a:off x="1028699" y="1202139"/>
            <a:ext cx="6210301" cy="20518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000"/>
              </a:lnSpc>
              <a:spcBef>
                <a:spcPct val="0"/>
              </a:spcBef>
            </a:pPr>
            <a:r>
              <a:rPr lang="en-US" sz="7200" dirty="0">
                <a:solidFill>
                  <a:schemeClr val="bg1"/>
                </a:solidFill>
                <a:latin typeface="Alte DIN 1451 Mittelschrift gepraegt"/>
              </a:rPr>
              <a:t>Let’s See How This Works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051CA1A-2DA0-75F0-35D2-1247E680B31D}"/>
              </a:ext>
            </a:extLst>
          </p:cNvPr>
          <p:cNvCxnSpPr>
            <a:cxnSpLocks/>
          </p:cNvCxnSpPr>
          <p:nvPr/>
        </p:nvCxnSpPr>
        <p:spPr>
          <a:xfrm>
            <a:off x="1028700" y="3739603"/>
            <a:ext cx="43053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2">
            <a:extLst>
              <a:ext uri="{FF2B5EF4-FFF2-40B4-BE49-F238E27FC236}">
                <a16:creationId xmlns:a16="http://schemas.microsoft.com/office/drawing/2014/main" id="{B462B8CA-A763-B21F-D343-C20229141E4F}"/>
              </a:ext>
            </a:extLst>
          </p:cNvPr>
          <p:cNvSpPr txBox="1"/>
          <p:nvPr/>
        </p:nvSpPr>
        <p:spPr>
          <a:xfrm>
            <a:off x="10287000" y="2019300"/>
            <a:ext cx="6041654" cy="66958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en-US" sz="2499" dirty="0">
                <a:solidFill>
                  <a:srgbClr val="002060"/>
                </a:solidFill>
                <a:latin typeface="Alte DIN 1451 Mittelschrift gepraegt"/>
              </a:rPr>
              <a:t>Let’s build CB Apartments.</a:t>
            </a:r>
          </a:p>
          <a:p>
            <a:pPr marL="342900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solidFill>
                  <a:srgbClr val="002060"/>
                </a:solidFill>
                <a:latin typeface="Alte DIN 1451 Mittelschrift gepraegt"/>
              </a:rPr>
              <a:t>I am a for-profit developer, partnering with you, a non-profit, to build CB Apartments. </a:t>
            </a:r>
          </a:p>
          <a:p>
            <a:pPr>
              <a:lnSpc>
                <a:spcPts val="3499"/>
              </a:lnSpc>
            </a:pPr>
            <a:endParaRPr lang="en-US" sz="2499" dirty="0">
              <a:solidFill>
                <a:srgbClr val="002060"/>
              </a:solidFill>
              <a:latin typeface="Alte DIN 1451 Mittelschrift gepraegt"/>
            </a:endParaRPr>
          </a:p>
          <a:p>
            <a:pPr marL="342900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solidFill>
                  <a:srgbClr val="002060"/>
                </a:solidFill>
                <a:latin typeface="Alte DIN 1451 Mittelschrift gepraegt"/>
              </a:rPr>
              <a:t>CB Apartments, LP is going to own the land and be our borrower.  </a:t>
            </a:r>
          </a:p>
          <a:p>
            <a:pPr marL="800100" lvl="1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solidFill>
                  <a:srgbClr val="002060"/>
                </a:solidFill>
                <a:latin typeface="Alte DIN 1451 Mittelschrift gepraegt"/>
              </a:rPr>
              <a:t>Non-profit and for-profit own the LP together.</a:t>
            </a:r>
          </a:p>
          <a:p>
            <a:pPr lvl="1">
              <a:lnSpc>
                <a:spcPts val="3499"/>
              </a:lnSpc>
            </a:pPr>
            <a:endParaRPr lang="en-US" sz="2499" dirty="0">
              <a:solidFill>
                <a:srgbClr val="002060"/>
              </a:solidFill>
              <a:latin typeface="Alte DIN 1451 Mittelschrift gepraegt"/>
            </a:endParaRPr>
          </a:p>
          <a:p>
            <a:pPr marL="342900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solidFill>
                  <a:srgbClr val="002060"/>
                </a:solidFill>
                <a:latin typeface="Alte DIN 1451 Mittelschrift gepraegt"/>
              </a:rPr>
              <a:t>We are buying vacant land from our land seller, Hannah Anderson, as memorialized by our Purchase and Sale Agreement.</a:t>
            </a:r>
          </a:p>
          <a:p>
            <a:pPr marL="342900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endParaRPr lang="en-US" sz="2499" dirty="0">
              <a:solidFill>
                <a:srgbClr val="002060"/>
              </a:solidFill>
              <a:latin typeface="Alte DIN 1451 Mittelschrift gepraegt"/>
            </a:endParaRPr>
          </a:p>
          <a:p>
            <a:pPr marL="342900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endParaRPr lang="en-US" sz="2499" dirty="0">
              <a:solidFill>
                <a:srgbClr val="002060"/>
              </a:solidFill>
              <a:latin typeface="Alte DIN 1451 Mittelschrift gepraegt"/>
            </a:endParaRPr>
          </a:p>
          <a:p>
            <a:pPr marL="342900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endParaRPr lang="en-US" sz="2499" dirty="0">
              <a:solidFill>
                <a:srgbClr val="002060"/>
              </a:solidFill>
              <a:latin typeface="Alte DIN 1451 Mittelschrift gepraegt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9D460E91-BF60-AF69-23F6-6B3991BA2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952756"/>
            <a:ext cx="4648200" cy="2903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5E0ABEF-636D-F01E-80A5-B26E9E5F4D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592" y="4013946"/>
            <a:ext cx="3863482" cy="28007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645CF83-E3E7-3FC9-9278-B9D6BE3659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892" y="7094384"/>
            <a:ext cx="4926418" cy="28517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0E29347-5989-B318-F3DC-3AAF07315B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5910" y="7034728"/>
            <a:ext cx="2769490" cy="303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605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108D6D1-7178-BAB7-61C9-85A413F82288}"/>
              </a:ext>
            </a:extLst>
          </p:cNvPr>
          <p:cNvSpPr/>
          <p:nvPr/>
        </p:nvSpPr>
        <p:spPr>
          <a:xfrm>
            <a:off x="13944600" y="0"/>
            <a:ext cx="4343400" cy="10287000"/>
          </a:xfrm>
          <a:prstGeom prst="rect">
            <a:avLst/>
          </a:prstGeom>
          <a:solidFill>
            <a:srgbClr val="264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1028700" y="1202139"/>
            <a:ext cx="6308824" cy="2051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000"/>
              </a:lnSpc>
              <a:spcBef>
                <a:spcPct val="0"/>
              </a:spcBef>
            </a:pPr>
            <a:r>
              <a:rPr lang="en-US" sz="7200" dirty="0">
                <a:solidFill>
                  <a:srgbClr val="264677"/>
                </a:solidFill>
                <a:latin typeface="Alte DIN 1451 Mittelschrift gepraegt"/>
              </a:rPr>
              <a:t>Title Commitment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8700" y="4489449"/>
            <a:ext cx="5540693" cy="44516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Starts with a title search</a:t>
            </a:r>
          </a:p>
          <a:p>
            <a:pPr marL="800100" lvl="1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Deeds, Mortgages, Liens, Judgments</a:t>
            </a:r>
          </a:p>
          <a:p>
            <a:pPr marL="342900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Snapshot of title at a given time</a:t>
            </a:r>
          </a:p>
          <a:p>
            <a:pPr marL="342900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Title underwriter says we COMMIT to insure title, subject to X exceptions, so long as Y requirements are met. </a:t>
            </a:r>
          </a:p>
          <a:p>
            <a:pPr marL="800100" lvl="1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Schedule A</a:t>
            </a:r>
          </a:p>
          <a:p>
            <a:pPr marL="800100" lvl="1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Schedule B-I Requirements</a:t>
            </a:r>
          </a:p>
          <a:p>
            <a:pPr marL="800100" lvl="1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Schedule B-II Exceptions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395BE3F-8825-EB38-A6E6-E04CA07638F8}"/>
              </a:ext>
            </a:extLst>
          </p:cNvPr>
          <p:cNvCxnSpPr>
            <a:cxnSpLocks/>
          </p:cNvCxnSpPr>
          <p:nvPr/>
        </p:nvCxnSpPr>
        <p:spPr>
          <a:xfrm>
            <a:off x="1028700" y="3848100"/>
            <a:ext cx="43053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EFA9F2D3-B553-4013-2D14-32A475D68D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6282" y="9867903"/>
            <a:ext cx="1553117" cy="22859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468BB4F-4226-721A-116F-9202FABDC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7626" y="495300"/>
            <a:ext cx="7025098" cy="88305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/>
          <p:nvPr/>
        </p:nvSpPr>
        <p:spPr>
          <a:xfrm>
            <a:off x="0" y="0"/>
            <a:ext cx="3733800" cy="1028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10495249" y="1113873"/>
            <a:ext cx="6787591" cy="10700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057"/>
              </a:lnSpc>
            </a:pPr>
            <a:r>
              <a:rPr lang="en-US" sz="7200" dirty="0">
                <a:solidFill>
                  <a:schemeClr val="bg1"/>
                </a:solidFill>
                <a:latin typeface="Alte DIN 1451 Mittelschrift gepraegt" panose="020B0604020202020204" charset="0"/>
              </a:rPr>
              <a:t>Schedule A</a:t>
            </a:r>
          </a:p>
        </p:txBody>
      </p:sp>
      <p:pic>
        <p:nvPicPr>
          <p:cNvPr id="12" name="Picture 11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0D5AD680-F235-4930-ECE8-158208391C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6282" y="9867903"/>
            <a:ext cx="1553117" cy="228597"/>
          </a:xfrm>
          <a:prstGeom prst="rect">
            <a:avLst/>
          </a:prstGeom>
        </p:spPr>
      </p:pic>
      <p:sp>
        <p:nvSpPr>
          <p:cNvPr id="6" name="AutoShape 4">
            <a:extLst>
              <a:ext uri="{FF2B5EF4-FFF2-40B4-BE49-F238E27FC236}">
                <a16:creationId xmlns:a16="http://schemas.microsoft.com/office/drawing/2014/main" id="{36C3C265-2DF0-EA00-5A4E-9ED0C120A5E5}"/>
              </a:ext>
            </a:extLst>
          </p:cNvPr>
          <p:cNvSpPr/>
          <p:nvPr/>
        </p:nvSpPr>
        <p:spPr>
          <a:xfrm>
            <a:off x="10439400" y="2815919"/>
            <a:ext cx="5122724" cy="2327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10" name="TextBox 10"/>
          <p:cNvSpPr txBox="1"/>
          <p:nvPr/>
        </p:nvSpPr>
        <p:spPr>
          <a:xfrm>
            <a:off x="10739709" y="3119267"/>
            <a:ext cx="4522106" cy="2656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highlight>
                  <a:srgbClr val="FFFF00"/>
                </a:highlight>
                <a:latin typeface="Alte DIN 1451 Mittelschrift gepraegt"/>
              </a:rPr>
              <a:t>What</a:t>
            </a:r>
            <a:r>
              <a:rPr lang="en-US" sz="2499" dirty="0">
                <a:latin typeface="Alte DIN 1451 Mittelschrift gepraegt"/>
              </a:rPr>
              <a:t> is the </a:t>
            </a:r>
            <a:r>
              <a:rPr lang="en-US" sz="2499" dirty="0">
                <a:highlight>
                  <a:srgbClr val="FFFF00"/>
                </a:highlight>
                <a:latin typeface="Alte DIN 1451 Mittelschrift gepraegt"/>
              </a:rPr>
              <a:t>effective</a:t>
            </a:r>
            <a:r>
              <a:rPr lang="en-US" sz="2499" dirty="0">
                <a:latin typeface="Alte DIN 1451 Mittelschrift gepraegt"/>
              </a:rPr>
              <a:t> date?</a:t>
            </a:r>
          </a:p>
          <a:p>
            <a:pPr marL="342900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highlight>
                  <a:srgbClr val="00FFFF"/>
                </a:highlight>
                <a:latin typeface="Alte DIN 1451 Mittelschrift gepraegt"/>
              </a:rPr>
              <a:t>Who</a:t>
            </a:r>
            <a:r>
              <a:rPr lang="en-US" sz="2499" dirty="0">
                <a:latin typeface="Alte DIN 1451 Mittelschrift gepraegt"/>
              </a:rPr>
              <a:t> are we going to </a:t>
            </a:r>
            <a:r>
              <a:rPr lang="en-US" sz="2499" dirty="0">
                <a:highlight>
                  <a:srgbClr val="00FFFF"/>
                </a:highlight>
                <a:latin typeface="Alte DIN 1451 Mittelschrift gepraegt"/>
              </a:rPr>
              <a:t>insure</a:t>
            </a:r>
            <a:r>
              <a:rPr lang="en-US" sz="2499" dirty="0">
                <a:latin typeface="Alte DIN 1451 Mittelschrift gepraegt"/>
              </a:rPr>
              <a:t>?</a:t>
            </a:r>
          </a:p>
          <a:p>
            <a:pPr marL="342900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highlight>
                  <a:srgbClr val="00FF00"/>
                </a:highlight>
                <a:latin typeface="Alte DIN 1451 Mittelschrift gepraegt"/>
              </a:rPr>
              <a:t>Who</a:t>
            </a:r>
            <a:r>
              <a:rPr lang="en-US" sz="2499" dirty="0">
                <a:latin typeface="Alte DIN 1451 Mittelschrift gepraegt"/>
              </a:rPr>
              <a:t> </a:t>
            </a:r>
            <a:r>
              <a:rPr lang="en-US" sz="2499" dirty="0">
                <a:highlight>
                  <a:srgbClr val="00FF00"/>
                </a:highlight>
                <a:latin typeface="Alte DIN 1451 Mittelschrift gepraegt"/>
              </a:rPr>
              <a:t>owns</a:t>
            </a:r>
            <a:r>
              <a:rPr lang="en-US" sz="2499" dirty="0">
                <a:latin typeface="Alte DIN 1451 Mittelschrift gepraegt"/>
              </a:rPr>
              <a:t> the property?</a:t>
            </a:r>
          </a:p>
          <a:p>
            <a:pPr marL="342900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highlight>
                  <a:srgbClr val="FF00FF"/>
                </a:highlight>
                <a:latin typeface="Alte DIN 1451 Mittelschrift gepraegt"/>
              </a:rPr>
              <a:t>What</a:t>
            </a:r>
            <a:r>
              <a:rPr lang="en-US" sz="2499" dirty="0">
                <a:latin typeface="Alte DIN 1451 Mittelschrift gepraegt"/>
              </a:rPr>
              <a:t> is the </a:t>
            </a:r>
            <a:r>
              <a:rPr lang="en-US" sz="2499" dirty="0">
                <a:highlight>
                  <a:srgbClr val="FF00FF"/>
                </a:highlight>
                <a:latin typeface="Alte DIN 1451 Mittelschrift gepraegt"/>
              </a:rPr>
              <a:t>land</a:t>
            </a:r>
            <a:r>
              <a:rPr lang="en-US" sz="2499" dirty="0">
                <a:latin typeface="Alte DIN 1451 Mittelschrift gepraegt"/>
              </a:rPr>
              <a:t>?</a:t>
            </a:r>
          </a:p>
          <a:p>
            <a:pPr>
              <a:lnSpc>
                <a:spcPts val="3499"/>
              </a:lnSpc>
            </a:pPr>
            <a:endParaRPr lang="en-US" sz="2499" dirty="0">
              <a:solidFill>
                <a:srgbClr val="D9D9D9"/>
              </a:solidFill>
              <a:latin typeface="Alte DIN 1451 Mittelschrift gepraegt"/>
            </a:endParaRPr>
          </a:p>
          <a:p>
            <a:pPr>
              <a:lnSpc>
                <a:spcPts val="3499"/>
              </a:lnSpc>
            </a:pPr>
            <a:endParaRPr lang="en-US" sz="2499" dirty="0">
              <a:solidFill>
                <a:srgbClr val="D9D9D9"/>
              </a:solidFill>
              <a:latin typeface="Alte DIN 1451 Mittelschrift gepraeg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3CE24C-8380-690C-74BF-64188610F7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582368"/>
            <a:ext cx="7472363" cy="912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151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108D6D1-7178-BAB7-61C9-85A413F82288}"/>
              </a:ext>
            </a:extLst>
          </p:cNvPr>
          <p:cNvSpPr/>
          <p:nvPr/>
        </p:nvSpPr>
        <p:spPr>
          <a:xfrm>
            <a:off x="11201400" y="0"/>
            <a:ext cx="7086600" cy="10287000"/>
          </a:xfrm>
          <a:prstGeom prst="rect">
            <a:avLst/>
          </a:prstGeom>
          <a:solidFill>
            <a:srgbClr val="264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1028700" y="1202139"/>
            <a:ext cx="6308824" cy="2051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000"/>
              </a:lnSpc>
              <a:spcBef>
                <a:spcPct val="0"/>
              </a:spcBef>
            </a:pPr>
            <a:r>
              <a:rPr lang="en-US" sz="7200" dirty="0">
                <a:solidFill>
                  <a:srgbClr val="264677"/>
                </a:solidFill>
                <a:latin typeface="Alte DIN 1451 Mittelschrift gepraegt"/>
              </a:rPr>
              <a:t>Schedule B-I:</a:t>
            </a:r>
          </a:p>
          <a:p>
            <a:pPr>
              <a:lnSpc>
                <a:spcPts val="8000"/>
              </a:lnSpc>
              <a:spcBef>
                <a:spcPct val="0"/>
              </a:spcBef>
            </a:pPr>
            <a:r>
              <a:rPr lang="en-US" sz="7200" dirty="0">
                <a:solidFill>
                  <a:srgbClr val="264677"/>
                </a:solidFill>
                <a:latin typeface="Alte DIN 1451 Mittelschrift gepraegt"/>
              </a:rPr>
              <a:t>Requirements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8700" y="4489449"/>
            <a:ext cx="6134100" cy="2656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Standard Requirements</a:t>
            </a:r>
          </a:p>
          <a:p>
            <a:pPr marL="800100" lvl="1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Pay the premium.</a:t>
            </a:r>
          </a:p>
          <a:p>
            <a:pPr marL="342900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Look Out For:</a:t>
            </a:r>
          </a:p>
          <a:p>
            <a:pPr marL="800100" lvl="1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Existing Debt</a:t>
            </a:r>
          </a:p>
          <a:p>
            <a:pPr marL="800100" lvl="1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Liens</a:t>
            </a:r>
          </a:p>
          <a:p>
            <a:pPr marL="800100" lvl="1" indent="-342900">
              <a:lnSpc>
                <a:spcPts val="3499"/>
              </a:lnSpc>
              <a:buFont typeface="Alte DIN 1451 Mittelschrift gep" panose="020B0604020202020204" charset="0"/>
              <a:buChar char="ꟷ"/>
            </a:pPr>
            <a:r>
              <a:rPr lang="en-US" sz="2499" dirty="0">
                <a:latin typeface="Alte DIN 1451 Mittelschrift gepraegt"/>
              </a:rPr>
              <a:t>Corrective Work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395BE3F-8825-EB38-A6E6-E04CA07638F8}"/>
              </a:ext>
            </a:extLst>
          </p:cNvPr>
          <p:cNvCxnSpPr>
            <a:cxnSpLocks/>
          </p:cNvCxnSpPr>
          <p:nvPr/>
        </p:nvCxnSpPr>
        <p:spPr>
          <a:xfrm>
            <a:off x="1028700" y="3848100"/>
            <a:ext cx="43053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EFA9F2D3-B553-4013-2D14-32A475D68D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6282" y="9867903"/>
            <a:ext cx="1553117" cy="2285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BC6D644-C766-407E-75E7-98EA1ECB6A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7884" y="964308"/>
            <a:ext cx="9996816" cy="835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459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4234</TotalTime>
  <Words>890</Words>
  <Application>Microsoft Office PowerPoint</Application>
  <PresentationFormat>Custom</PresentationFormat>
  <Paragraphs>153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Calibri</vt:lpstr>
      <vt:lpstr>Alte DIN 1451 Mittelschrift gepraegt</vt:lpstr>
      <vt:lpstr>Alte DIN 1451 Mittelschrift gep</vt:lpstr>
      <vt:lpstr>Arial</vt:lpstr>
      <vt:lpstr>Office Theme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Coleman Talley PPT</dc:title>
  <dc:creator>Courtney</dc:creator>
  <cp:lastModifiedBy>Cassie Brown</cp:lastModifiedBy>
  <cp:revision>52</cp:revision>
  <dcterms:created xsi:type="dcterms:W3CDTF">2006-08-16T00:00:00Z</dcterms:created>
  <dcterms:modified xsi:type="dcterms:W3CDTF">2024-08-22T14:34:52Z</dcterms:modified>
  <dc:identifier>DAFiDPvFWr4</dc:identifier>
</cp:coreProperties>
</file>