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648" r:id="rId3"/>
  </p:sldMasterIdLst>
  <p:notesMasterIdLst>
    <p:notesMasterId r:id="rId29"/>
  </p:notesMasterIdLst>
  <p:sldIdLst>
    <p:sldId id="703" r:id="rId4"/>
    <p:sldId id="277" r:id="rId5"/>
    <p:sldId id="273" r:id="rId6"/>
    <p:sldId id="659" r:id="rId7"/>
    <p:sldId id="660" r:id="rId8"/>
    <p:sldId id="661" r:id="rId9"/>
    <p:sldId id="697" r:id="rId10"/>
    <p:sldId id="700" r:id="rId11"/>
    <p:sldId id="637" r:id="rId12"/>
    <p:sldId id="679" r:id="rId13"/>
    <p:sldId id="622" r:id="rId14"/>
    <p:sldId id="701" r:id="rId15"/>
    <p:sldId id="698" r:id="rId16"/>
    <p:sldId id="674" r:id="rId17"/>
    <p:sldId id="686" r:id="rId18"/>
    <p:sldId id="638" r:id="rId19"/>
    <p:sldId id="678" r:id="rId20"/>
    <p:sldId id="282" r:id="rId21"/>
    <p:sldId id="640" r:id="rId22"/>
    <p:sldId id="609" r:id="rId23"/>
    <p:sldId id="649" r:id="rId24"/>
    <p:sldId id="645" r:id="rId25"/>
    <p:sldId id="642" r:id="rId26"/>
    <p:sldId id="643" r:id="rId27"/>
    <p:sldId id="704" r:id="rId28"/>
  </p:sldIdLst>
  <p:sldSz cx="15544800" cy="10058400"/>
  <p:notesSz cx="9296400"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36" userDrawn="1">
          <p15:clr>
            <a:srgbClr val="A4A3A4"/>
          </p15:clr>
        </p15:guide>
        <p15:guide id="4" pos="9505" userDrawn="1">
          <p15:clr>
            <a:srgbClr val="A4A3A4"/>
          </p15:clr>
        </p15:guide>
        <p15:guide id="6" pos="816" userDrawn="1">
          <p15:clr>
            <a:srgbClr val="A4A3A4"/>
          </p15:clr>
        </p15:guide>
        <p15:guide id="7" pos="4320" userDrawn="1">
          <p15:clr>
            <a:srgbClr val="A4A3A4"/>
          </p15:clr>
        </p15:guide>
        <p15:guide id="8" pos="5183" userDrawn="1">
          <p15:clr>
            <a:srgbClr val="A4A3A4"/>
          </p15:clr>
        </p15:guide>
        <p15:guide id="16" orient="horz" pos="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yan Sherman" initials="RS" lastIdx="1" clrIdx="0">
    <p:extLst>
      <p:ext uri="{19B8F6BF-5375-455C-9EA6-DF929625EA0E}">
        <p15:presenceInfo xmlns:p15="http://schemas.microsoft.com/office/powerpoint/2012/main" userId="S::sherr@sstpcos.com::920e57ae-765f-4486-878a-717bb23a34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D160CD"/>
    <a:srgbClr val="FFFF00"/>
    <a:srgbClr val="0063A6"/>
    <a:srgbClr val="F8F9FB"/>
    <a:srgbClr val="C6C7CB"/>
    <a:srgbClr val="0660BB"/>
    <a:srgbClr val="A868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02FCC8-897E-47AB-808E-508680F278C6}" v="1" dt="2024-08-20T12:40:00.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63" autoAdjust="0"/>
    <p:restoredTop sz="97358" autoAdjust="0"/>
  </p:normalViewPr>
  <p:slideViewPr>
    <p:cSldViewPr snapToGrid="0" showGuides="1">
      <p:cViewPr>
        <p:scale>
          <a:sx n="42" d="100"/>
          <a:sy n="42" d="100"/>
        </p:scale>
        <p:origin x="1348" y="56"/>
      </p:cViewPr>
      <p:guideLst>
        <p:guide pos="336"/>
        <p:guide pos="9505"/>
        <p:guide pos="816"/>
        <p:guide pos="4320"/>
        <p:guide pos="5183"/>
        <p:guide orient="horz" pos="48"/>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Socola" userId="6f2caf1c-1a61-47ed-8854-814bde3b812d" providerId="ADAL" clId="{D002FCC8-897E-47AB-808E-508680F278C6}"/>
    <pc:docChg chg="custSel delSld modSld modNotesMaster">
      <pc:chgData name="Jason Socola" userId="6f2caf1c-1a61-47ed-8854-814bde3b812d" providerId="ADAL" clId="{D002FCC8-897E-47AB-808E-508680F278C6}" dt="2024-08-21T13:51:52.918" v="26" actId="2696"/>
      <pc:docMkLst>
        <pc:docMk/>
      </pc:docMkLst>
      <pc:sldChg chg="del">
        <pc:chgData name="Jason Socola" userId="6f2caf1c-1a61-47ed-8854-814bde3b812d" providerId="ADAL" clId="{D002FCC8-897E-47AB-808E-508680F278C6}" dt="2024-08-20T12:44:35.306" v="3" actId="2696"/>
        <pc:sldMkLst>
          <pc:docMk/>
          <pc:sldMk cId="3519278390" sldId="285"/>
        </pc:sldMkLst>
      </pc:sldChg>
      <pc:sldChg chg="del">
        <pc:chgData name="Jason Socola" userId="6f2caf1c-1a61-47ed-8854-814bde3b812d" providerId="ADAL" clId="{D002FCC8-897E-47AB-808E-508680F278C6}" dt="2024-08-21T13:51:52.918" v="26" actId="2696"/>
        <pc:sldMkLst>
          <pc:docMk/>
          <pc:sldMk cId="537677824" sldId="606"/>
        </pc:sldMkLst>
      </pc:sldChg>
      <pc:sldChg chg="delSp mod">
        <pc:chgData name="Jason Socola" userId="6f2caf1c-1a61-47ed-8854-814bde3b812d" providerId="ADAL" clId="{D002FCC8-897E-47AB-808E-508680F278C6}" dt="2024-08-20T12:46:13.885" v="15" actId="478"/>
        <pc:sldMkLst>
          <pc:docMk/>
          <pc:sldMk cId="421523821" sldId="609"/>
        </pc:sldMkLst>
        <pc:spChg chg="del">
          <ac:chgData name="Jason Socola" userId="6f2caf1c-1a61-47ed-8854-814bde3b812d" providerId="ADAL" clId="{D002FCC8-897E-47AB-808E-508680F278C6}" dt="2024-08-20T12:46:13.885" v="15" actId="478"/>
          <ac:spMkLst>
            <pc:docMk/>
            <pc:sldMk cId="421523821" sldId="609"/>
            <ac:spMk id="33" creationId="{D36F3FD1-B17E-446B-8B2A-B2550496E98F}"/>
          </ac:spMkLst>
        </pc:spChg>
      </pc:sldChg>
      <pc:sldChg chg="del">
        <pc:chgData name="Jason Socola" userId="6f2caf1c-1a61-47ed-8854-814bde3b812d" providerId="ADAL" clId="{D002FCC8-897E-47AB-808E-508680F278C6}" dt="2024-08-20T12:43:28.295" v="1" actId="2696"/>
        <pc:sldMkLst>
          <pc:docMk/>
          <pc:sldMk cId="1194430842" sldId="612"/>
        </pc:sldMkLst>
      </pc:sldChg>
      <pc:sldChg chg="delSp modSp mod">
        <pc:chgData name="Jason Socola" userId="6f2caf1c-1a61-47ed-8854-814bde3b812d" providerId="ADAL" clId="{D002FCC8-897E-47AB-808E-508680F278C6}" dt="2024-08-20T12:44:50.815" v="8" actId="478"/>
        <pc:sldMkLst>
          <pc:docMk/>
          <pc:sldMk cId="3905584260" sldId="622"/>
        </pc:sldMkLst>
        <pc:spChg chg="del mod">
          <ac:chgData name="Jason Socola" userId="6f2caf1c-1a61-47ed-8854-814bde3b812d" providerId="ADAL" clId="{D002FCC8-897E-47AB-808E-508680F278C6}" dt="2024-08-20T12:44:50.815" v="8" actId="478"/>
          <ac:spMkLst>
            <pc:docMk/>
            <pc:sldMk cId="3905584260" sldId="622"/>
            <ac:spMk id="33" creationId="{D36F3FD1-B17E-446B-8B2A-B2550496E98F}"/>
          </ac:spMkLst>
        </pc:spChg>
        <pc:spChg chg="del mod">
          <ac:chgData name="Jason Socola" userId="6f2caf1c-1a61-47ed-8854-814bde3b812d" providerId="ADAL" clId="{D002FCC8-897E-47AB-808E-508680F278C6}" dt="2024-08-20T12:44:45.611" v="6" actId="478"/>
          <ac:spMkLst>
            <pc:docMk/>
            <pc:sldMk cId="3905584260" sldId="622"/>
            <ac:spMk id="35" creationId="{25C0BE48-9E70-490E-89B9-9445EA4D006B}"/>
          </ac:spMkLst>
        </pc:spChg>
      </pc:sldChg>
      <pc:sldChg chg="del">
        <pc:chgData name="Jason Socola" userId="6f2caf1c-1a61-47ed-8854-814bde3b812d" providerId="ADAL" clId="{D002FCC8-897E-47AB-808E-508680F278C6}" dt="2024-08-21T13:51:13.848" v="24" actId="47"/>
        <pc:sldMkLst>
          <pc:docMk/>
          <pc:sldMk cId="4217452052" sldId="657"/>
        </pc:sldMkLst>
      </pc:sldChg>
      <pc:sldChg chg="del">
        <pc:chgData name="Jason Socola" userId="6f2caf1c-1a61-47ed-8854-814bde3b812d" providerId="ADAL" clId="{D002FCC8-897E-47AB-808E-508680F278C6}" dt="2024-08-21T13:50:03.952" v="16" actId="2696"/>
        <pc:sldMkLst>
          <pc:docMk/>
          <pc:sldMk cId="3990095246" sldId="672"/>
        </pc:sldMkLst>
      </pc:sldChg>
      <pc:sldChg chg="delSp mod">
        <pc:chgData name="Jason Socola" userId="6f2caf1c-1a61-47ed-8854-814bde3b812d" providerId="ADAL" clId="{D002FCC8-897E-47AB-808E-508680F278C6}" dt="2024-08-20T12:44:19.616" v="2" actId="478"/>
        <pc:sldMkLst>
          <pc:docMk/>
          <pc:sldMk cId="4001724476" sldId="679"/>
        </pc:sldMkLst>
        <pc:spChg chg="del">
          <ac:chgData name="Jason Socola" userId="6f2caf1c-1a61-47ed-8854-814bde3b812d" providerId="ADAL" clId="{D002FCC8-897E-47AB-808E-508680F278C6}" dt="2024-08-20T12:44:19.616" v="2" actId="478"/>
          <ac:spMkLst>
            <pc:docMk/>
            <pc:sldMk cId="4001724476" sldId="679"/>
            <ac:spMk id="41" creationId="{6DC3765B-F521-40CE-923F-410119FA4A8A}"/>
          </ac:spMkLst>
        </pc:spChg>
      </pc:sldChg>
      <pc:sldChg chg="del">
        <pc:chgData name="Jason Socola" userId="6f2caf1c-1a61-47ed-8854-814bde3b812d" providerId="ADAL" clId="{D002FCC8-897E-47AB-808E-508680F278C6}" dt="2024-08-21T13:51:26.090" v="25" actId="47"/>
        <pc:sldMkLst>
          <pc:docMk/>
          <pc:sldMk cId="84868533" sldId="683"/>
        </pc:sldMkLst>
      </pc:sldChg>
      <pc:sldChg chg="delSp modSp mod">
        <pc:chgData name="Jason Socola" userId="6f2caf1c-1a61-47ed-8854-814bde3b812d" providerId="ADAL" clId="{D002FCC8-897E-47AB-808E-508680F278C6}" dt="2024-08-20T12:46:01.358" v="14" actId="478"/>
        <pc:sldMkLst>
          <pc:docMk/>
          <pc:sldMk cId="777551356" sldId="684"/>
        </pc:sldMkLst>
        <pc:spChg chg="del mod">
          <ac:chgData name="Jason Socola" userId="6f2caf1c-1a61-47ed-8854-814bde3b812d" providerId="ADAL" clId="{D002FCC8-897E-47AB-808E-508680F278C6}" dt="2024-08-20T12:46:01.358" v="14" actId="478"/>
          <ac:spMkLst>
            <pc:docMk/>
            <pc:sldMk cId="777551356" sldId="684"/>
            <ac:spMk id="33" creationId="{D36F3FD1-B17E-446B-8B2A-B2550496E98F}"/>
          </ac:spMkLst>
        </pc:spChg>
        <pc:spChg chg="del">
          <ac:chgData name="Jason Socola" userId="6f2caf1c-1a61-47ed-8854-814bde3b812d" providerId="ADAL" clId="{D002FCC8-897E-47AB-808E-508680F278C6}" dt="2024-08-20T12:45:55.522" v="12" actId="478"/>
          <ac:spMkLst>
            <pc:docMk/>
            <pc:sldMk cId="777551356" sldId="684"/>
            <ac:spMk id="35" creationId="{25C0BE48-9E70-490E-89B9-9445EA4D006B}"/>
          </ac:spMkLst>
        </pc:spChg>
      </pc:sldChg>
      <pc:sldChg chg="delSp modSp del mod">
        <pc:chgData name="Jason Socola" userId="6f2caf1c-1a61-47ed-8854-814bde3b812d" providerId="ADAL" clId="{D002FCC8-897E-47AB-808E-508680F278C6}" dt="2024-08-21T13:50:34.147" v="23" actId="2696"/>
        <pc:sldMkLst>
          <pc:docMk/>
          <pc:sldMk cId="1228337598" sldId="685"/>
        </pc:sldMkLst>
        <pc:spChg chg="del mod">
          <ac:chgData name="Jason Socola" userId="6f2caf1c-1a61-47ed-8854-814bde3b812d" providerId="ADAL" clId="{D002FCC8-897E-47AB-808E-508680F278C6}" dt="2024-08-21T13:50:27.128" v="22"/>
          <ac:spMkLst>
            <pc:docMk/>
            <pc:sldMk cId="1228337598" sldId="685"/>
            <ac:spMk id="33" creationId="{D36F3FD1-B17E-446B-8B2A-B2550496E98F}"/>
          </ac:spMkLst>
        </pc:spChg>
        <pc:spChg chg="del mod">
          <ac:chgData name="Jason Socola" userId="6f2caf1c-1a61-47ed-8854-814bde3b812d" providerId="ADAL" clId="{D002FCC8-897E-47AB-808E-508680F278C6}" dt="2024-08-21T13:50:27.126" v="20" actId="478"/>
          <ac:spMkLst>
            <pc:docMk/>
            <pc:sldMk cId="1228337598" sldId="685"/>
            <ac:spMk id="35" creationId="{25C0BE48-9E70-490E-89B9-9445EA4D006B}"/>
          </ac:spMkLst>
        </pc:spChg>
        <pc:picChg chg="del">
          <ac:chgData name="Jason Socola" userId="6f2caf1c-1a61-47ed-8854-814bde3b812d" providerId="ADAL" clId="{D002FCC8-897E-47AB-808E-508680F278C6}" dt="2024-08-21T13:50:14.622" v="17" actId="478"/>
          <ac:picMkLst>
            <pc:docMk/>
            <pc:sldMk cId="1228337598" sldId="685"/>
            <ac:picMk id="39" creationId="{6E874AD2-F88F-48C2-A781-0D9FFE9C91F4}"/>
          </ac:picMkLst>
        </pc:picChg>
      </pc:sldChg>
      <pc:sldChg chg="delSp modSp mod">
        <pc:chgData name="Jason Socola" userId="6f2caf1c-1a61-47ed-8854-814bde3b812d" providerId="ADAL" clId="{D002FCC8-897E-47AB-808E-508680F278C6}" dt="2024-08-20T12:45:31.858" v="11" actId="478"/>
        <pc:sldMkLst>
          <pc:docMk/>
          <pc:sldMk cId="4225711382" sldId="686"/>
        </pc:sldMkLst>
        <pc:spChg chg="del mod">
          <ac:chgData name="Jason Socola" userId="6f2caf1c-1a61-47ed-8854-814bde3b812d" providerId="ADAL" clId="{D002FCC8-897E-47AB-808E-508680F278C6}" dt="2024-08-20T12:45:31.858" v="11" actId="478"/>
          <ac:spMkLst>
            <pc:docMk/>
            <pc:sldMk cId="4225711382" sldId="686"/>
            <ac:spMk id="33" creationId="{D36F3FD1-B17E-446B-8B2A-B2550496E98F}"/>
          </ac:spMkLst>
        </pc:spChg>
        <pc:spChg chg="del">
          <ac:chgData name="Jason Socola" userId="6f2caf1c-1a61-47ed-8854-814bde3b812d" providerId="ADAL" clId="{D002FCC8-897E-47AB-808E-508680F278C6}" dt="2024-08-20T12:45:26.234" v="9" actId="478"/>
          <ac:spMkLst>
            <pc:docMk/>
            <pc:sldMk cId="4225711382" sldId="686"/>
            <ac:spMk id="35" creationId="{25C0BE48-9E70-490E-89B9-9445EA4D006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028440" cy="351737"/>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5265809" y="1"/>
            <a:ext cx="4028440" cy="351737"/>
          </a:xfrm>
          <a:prstGeom prst="rect">
            <a:avLst/>
          </a:prstGeom>
        </p:spPr>
        <p:txBody>
          <a:bodyPr vert="horz" lIns="93177" tIns="46589" rIns="93177" bIns="46589" rtlCol="0"/>
          <a:lstStyle>
            <a:lvl1pPr algn="r">
              <a:defRPr sz="1200"/>
            </a:lvl1pPr>
          </a:lstStyle>
          <a:p>
            <a:fld id="{F333E525-E93A-4804-A8F4-1FC98D97A0FE}" type="datetimeFigureOut">
              <a:rPr lang="en-US" smtClean="0"/>
              <a:t>8/25/2024</a:t>
            </a:fld>
            <a:endParaRPr lang="en-US" dirty="0"/>
          </a:p>
        </p:txBody>
      </p:sp>
      <p:sp>
        <p:nvSpPr>
          <p:cNvPr id="4" name="Slide Image Placeholder 3"/>
          <p:cNvSpPr>
            <a:spLocks noGrp="1" noRot="1" noChangeAspect="1"/>
          </p:cNvSpPr>
          <p:nvPr>
            <p:ph type="sldImg" idx="2"/>
          </p:nvPr>
        </p:nvSpPr>
        <p:spPr>
          <a:xfrm>
            <a:off x="2820988" y="876300"/>
            <a:ext cx="3654425" cy="2365375"/>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929640" y="3373754"/>
            <a:ext cx="7437120" cy="2760346"/>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664"/>
            <a:ext cx="4028440" cy="351736"/>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65809" y="6658664"/>
            <a:ext cx="4028440" cy="351736"/>
          </a:xfrm>
          <a:prstGeom prst="rect">
            <a:avLst/>
          </a:prstGeom>
        </p:spPr>
        <p:txBody>
          <a:bodyPr vert="horz" lIns="93177" tIns="46589" rIns="93177" bIns="46589" rtlCol="0" anchor="b"/>
          <a:lstStyle>
            <a:lvl1pPr algn="r">
              <a:defRPr sz="1200"/>
            </a:lvl1pPr>
          </a:lstStyle>
          <a:p>
            <a:fld id="{F6AC0A1C-4EE9-4EBC-BC67-1771CD21A529}" type="slidenum">
              <a:rPr lang="en-US" smtClean="0"/>
              <a:t>‹#›</a:t>
            </a:fld>
            <a:endParaRPr lang="en-US" dirty="0"/>
          </a:p>
        </p:txBody>
      </p:sp>
    </p:spTree>
    <p:extLst>
      <p:ext uri="{BB962C8B-B14F-4D97-AF65-F5344CB8AC3E}">
        <p14:creationId xmlns:p14="http://schemas.microsoft.com/office/powerpoint/2010/main" val="70343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65860" y="1646133"/>
            <a:ext cx="13213080" cy="3501813"/>
          </a:xfrm>
        </p:spPr>
        <p:txBody>
          <a:bodyPr anchor="b"/>
          <a:lstStyle>
            <a:lvl1pPr algn="ctr">
              <a:defRPr sz="88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943100" y="5282990"/>
            <a:ext cx="11658600" cy="2428451"/>
          </a:xfrm>
        </p:spPr>
        <p:txBody>
          <a:bodyPr/>
          <a:lstStyle>
            <a:lvl1pPr marL="0" indent="0" algn="ctr">
              <a:buNone/>
              <a:defRPr sz="3520">
                <a:latin typeface="Arial" panose="020B0604020202020204" pitchFamily="34" charset="0"/>
                <a:cs typeface="Arial" panose="020B0604020202020204" pitchFamily="34" charset="0"/>
              </a:defRPr>
            </a:lvl1pPr>
            <a:lvl2pPr marL="670545" indent="0" algn="ctr">
              <a:buNone/>
              <a:defRPr sz="2933"/>
            </a:lvl2pPr>
            <a:lvl3pPr marL="1341090" indent="0" algn="ctr">
              <a:buNone/>
              <a:defRPr sz="2640"/>
            </a:lvl3pPr>
            <a:lvl4pPr marL="2011637" indent="0" algn="ctr">
              <a:buNone/>
              <a:defRPr sz="2347"/>
            </a:lvl4pPr>
            <a:lvl5pPr marL="2682182" indent="0" algn="ctr">
              <a:buNone/>
              <a:defRPr sz="2347"/>
            </a:lvl5pPr>
            <a:lvl6pPr marL="3352727" indent="0" algn="ctr">
              <a:buNone/>
              <a:defRPr sz="2347"/>
            </a:lvl6pPr>
            <a:lvl7pPr marL="4023272" indent="0" algn="ctr">
              <a:buNone/>
              <a:defRPr sz="2347"/>
            </a:lvl7pPr>
            <a:lvl8pPr marL="4693818" indent="0" algn="ctr">
              <a:buNone/>
              <a:defRPr sz="2347"/>
            </a:lvl8pPr>
            <a:lvl9pPr marL="5364363" indent="0" algn="ctr">
              <a:buNone/>
              <a:defRPr sz="2347"/>
            </a:lvl9pPr>
          </a:lstStyle>
          <a:p>
            <a:r>
              <a:rPr lang="en-US" dirty="0"/>
              <a:t>Click to edit Master subtitle style</a:t>
            </a:r>
          </a:p>
        </p:txBody>
      </p:sp>
      <p:sp>
        <p:nvSpPr>
          <p:cNvPr id="4" name="Date Placeholder 3"/>
          <p:cNvSpPr>
            <a:spLocks noGrp="1"/>
          </p:cNvSpPr>
          <p:nvPr>
            <p:ph type="dt" sz="half" idx="10"/>
          </p:nvPr>
        </p:nvSpPr>
        <p:spPr/>
        <p:txBody>
          <a:bodyPr/>
          <a:lstStyle/>
          <a:p>
            <a:fld id="{E7CDBBAA-AD7A-4612-9B4E-AF35DC98A310}" type="datetime1">
              <a:rPr lang="en-US" smtClean="0"/>
              <a:t>8/25/2024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178087" y="9159871"/>
            <a:ext cx="3497580" cy="535517"/>
          </a:xfrm>
        </p:spPr>
        <p:txBody>
          <a:bodyPr/>
          <a:lstStyle/>
          <a:p>
            <a:fld id="{EC711B46-5A84-46C5-99F5-4DC505C7F7F4}" type="slidenum">
              <a:rPr lang="en-US" smtClean="0"/>
              <a:t>‹#›</a:t>
            </a:fld>
            <a:endParaRPr lang="en-US" dirty="0"/>
          </a:p>
        </p:txBody>
      </p:sp>
      <p:cxnSp>
        <p:nvCxnSpPr>
          <p:cNvPr id="7" name="Straight Connector 6">
            <a:extLst>
              <a:ext uri="{FF2B5EF4-FFF2-40B4-BE49-F238E27FC236}">
                <a16:creationId xmlns:a16="http://schemas.microsoft.com/office/drawing/2014/main" id="{3C4E96EC-986E-47B7-8F97-921372513BC7}"/>
              </a:ext>
            </a:extLst>
          </p:cNvPr>
          <p:cNvCxnSpPr>
            <a:cxnSpLocks/>
          </p:cNvCxnSpPr>
          <p:nvPr userDrawn="1"/>
        </p:nvCxnSpPr>
        <p:spPr>
          <a:xfrm>
            <a:off x="1722668" y="9664383"/>
            <a:ext cx="12952999" cy="15679"/>
          </a:xfrm>
          <a:prstGeom prst="line">
            <a:avLst/>
          </a:prstGeom>
          <a:ln w="9525">
            <a:solidFill>
              <a:srgbClr val="005EB8"/>
            </a:solidFill>
          </a:ln>
        </p:spPr>
        <p:style>
          <a:lnRef idx="1">
            <a:schemeClr val="accent1"/>
          </a:lnRef>
          <a:fillRef idx="0">
            <a:schemeClr val="accent1"/>
          </a:fillRef>
          <a:effectRef idx="0">
            <a:schemeClr val="accent1"/>
          </a:effectRef>
          <a:fontRef idx="minor">
            <a:schemeClr val="tx1"/>
          </a:fontRef>
        </p:style>
      </p:cxnSp>
      <p:pic>
        <p:nvPicPr>
          <p:cNvPr id="8" name="Picture 7" descr="Icon&#10;&#10;Description automatically generated">
            <a:extLst>
              <a:ext uri="{FF2B5EF4-FFF2-40B4-BE49-F238E27FC236}">
                <a16:creationId xmlns:a16="http://schemas.microsoft.com/office/drawing/2014/main" id="{AE3DD1E2-611F-4AE2-B903-6DA0743E22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11440" y="9473050"/>
            <a:ext cx="425239" cy="423123"/>
          </a:xfrm>
          <a:prstGeom prst="rect">
            <a:avLst/>
          </a:prstGeom>
        </p:spPr>
      </p:pic>
      <p:sp>
        <p:nvSpPr>
          <p:cNvPr id="9" name="Text Placeholder 8">
            <a:extLst>
              <a:ext uri="{FF2B5EF4-FFF2-40B4-BE49-F238E27FC236}">
                <a16:creationId xmlns:a16="http://schemas.microsoft.com/office/drawing/2014/main" id="{81FFDECA-1210-47FB-809D-66BE0D9A596E}"/>
              </a:ext>
            </a:extLst>
          </p:cNvPr>
          <p:cNvSpPr txBox="1">
            <a:spLocks/>
          </p:cNvSpPr>
          <p:nvPr userDrawn="1"/>
        </p:nvSpPr>
        <p:spPr>
          <a:xfrm>
            <a:off x="6934259" y="9690908"/>
            <a:ext cx="7815856" cy="178106"/>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1050" b="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50" dirty="0">
                <a:solidFill>
                  <a:srgbClr val="212529"/>
                </a:solidFill>
              </a:rPr>
              <a:t>© PIKE CONSTRUCTION SERVICES</a:t>
            </a:r>
          </a:p>
        </p:txBody>
      </p:sp>
      <p:pic>
        <p:nvPicPr>
          <p:cNvPr id="10" name="Picture 9">
            <a:extLst>
              <a:ext uri="{FF2B5EF4-FFF2-40B4-BE49-F238E27FC236}">
                <a16:creationId xmlns:a16="http://schemas.microsoft.com/office/drawing/2014/main" id="{9146AE4D-E572-4C2D-A38B-833AFBE7B78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62" y="9385851"/>
            <a:ext cx="1228047" cy="470612"/>
          </a:xfrm>
          <a:prstGeom prst="rect">
            <a:avLst/>
          </a:prstGeom>
        </p:spPr>
      </p:pic>
      <p:cxnSp>
        <p:nvCxnSpPr>
          <p:cNvPr id="11" name="Straight Connector 10">
            <a:extLst>
              <a:ext uri="{FF2B5EF4-FFF2-40B4-BE49-F238E27FC236}">
                <a16:creationId xmlns:a16="http://schemas.microsoft.com/office/drawing/2014/main" id="{B574F5AC-BC20-4659-81C9-007A1EE0C887}"/>
              </a:ext>
            </a:extLst>
          </p:cNvPr>
          <p:cNvCxnSpPr>
            <a:cxnSpLocks/>
          </p:cNvCxnSpPr>
          <p:nvPr userDrawn="1"/>
        </p:nvCxnSpPr>
        <p:spPr>
          <a:xfrm>
            <a:off x="129092" y="780532"/>
            <a:ext cx="15340404" cy="0"/>
          </a:xfrm>
          <a:prstGeom prst="line">
            <a:avLst/>
          </a:prstGeom>
          <a:ln w="28575">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754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A3071E9-0976-45DE-91AD-96CE257CCE4E}" type="datetime1">
              <a:rPr lang="en-US" smtClean="0"/>
              <a:t>8/25/2024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2675740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124248" y="535519"/>
            <a:ext cx="3351848" cy="8524029"/>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1068707" y="535519"/>
            <a:ext cx="9861233" cy="8524029"/>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27D1603-7B9C-405B-B72E-601BCDE8E0F8}" type="datetime1">
              <a:rPr lang="en-US" smtClean="0"/>
              <a:t>8/25/2024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19982096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C42AD-D0A2-476E-AD33-A5F8F12E9F29}"/>
              </a:ext>
            </a:extLst>
          </p:cNvPr>
          <p:cNvSpPr>
            <a:spLocks noGrp="1"/>
          </p:cNvSpPr>
          <p:nvPr>
            <p:ph type="ctrTitle"/>
          </p:nvPr>
        </p:nvSpPr>
        <p:spPr>
          <a:xfrm>
            <a:off x="1943100" y="1646238"/>
            <a:ext cx="11658600" cy="3502025"/>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27B56993-68D7-411C-9491-759A7B936D6A}"/>
              </a:ext>
            </a:extLst>
          </p:cNvPr>
          <p:cNvSpPr>
            <a:spLocks noGrp="1"/>
          </p:cNvSpPr>
          <p:nvPr>
            <p:ph type="subTitle" idx="1"/>
          </p:nvPr>
        </p:nvSpPr>
        <p:spPr>
          <a:xfrm>
            <a:off x="1943100" y="5283200"/>
            <a:ext cx="11658600" cy="242887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FC018DFA-E8CD-42D0-8810-9EFACCF6C2B6}"/>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D7E6ABBD-DE17-44F0-A5D2-93B5389AB5D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8CCF9-84A2-41EE-BA17-29E39443178A}"/>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2443270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1BDC1-CDC3-4647-B173-CC2FAB2CF2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A10F1B-AB8F-470E-900B-80884E10F58A}"/>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6A3F79E3-8313-477A-B496-43D0DFA37FA4}"/>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A40F14C9-B926-4255-8FF1-2FAF0D72D3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4D796DC-B378-48F8-A67C-457BC5492181}"/>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1754432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18144-B528-4129-96FE-3B8240FB5842}"/>
              </a:ext>
            </a:extLst>
          </p:cNvPr>
          <p:cNvSpPr>
            <a:spLocks noGrp="1"/>
          </p:cNvSpPr>
          <p:nvPr>
            <p:ph type="title"/>
          </p:nvPr>
        </p:nvSpPr>
        <p:spPr>
          <a:xfrm>
            <a:off x="1060450" y="2508250"/>
            <a:ext cx="13408025" cy="4183063"/>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43BB47-FFC8-4F51-AA55-7A368BB25B57}"/>
              </a:ext>
            </a:extLst>
          </p:cNvPr>
          <p:cNvSpPr>
            <a:spLocks noGrp="1"/>
          </p:cNvSpPr>
          <p:nvPr>
            <p:ph type="body" idx="1"/>
          </p:nvPr>
        </p:nvSpPr>
        <p:spPr>
          <a:xfrm>
            <a:off x="1060450" y="6731000"/>
            <a:ext cx="13408025" cy="220027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261BB0B9-5282-4552-B8A3-484540C3A4E7}"/>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289F8A7B-FC50-4E74-B9BA-ED55FE46647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75FB740-78ED-4AA5-9D32-A1DD2810FF88}"/>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4089460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C39C1-BB3E-466F-A269-44C5320226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AE76AB-6F69-46C7-B6FC-5357D4998D55}"/>
              </a:ext>
            </a:extLst>
          </p:cNvPr>
          <p:cNvSpPr>
            <a:spLocks noGrp="1"/>
          </p:cNvSpPr>
          <p:nvPr>
            <p:ph sz="half" idx="1"/>
          </p:nvPr>
        </p:nvSpPr>
        <p:spPr>
          <a:xfrm>
            <a:off x="1068388" y="2678113"/>
            <a:ext cx="6627812" cy="63817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ADA8782-2C7F-4264-B28A-2DE68681BFA0}"/>
              </a:ext>
            </a:extLst>
          </p:cNvPr>
          <p:cNvSpPr>
            <a:spLocks noGrp="1"/>
          </p:cNvSpPr>
          <p:nvPr>
            <p:ph sz="half" idx="2"/>
          </p:nvPr>
        </p:nvSpPr>
        <p:spPr>
          <a:xfrm>
            <a:off x="7848600" y="2678113"/>
            <a:ext cx="6627813" cy="638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4745C3-D418-4B53-95FE-E53CC214E045}"/>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6" name="Footer Placeholder 5">
            <a:extLst>
              <a:ext uri="{FF2B5EF4-FFF2-40B4-BE49-F238E27FC236}">
                <a16:creationId xmlns:a16="http://schemas.microsoft.com/office/drawing/2014/main" id="{C2CAC66E-1419-4C42-8DD7-68444A0DA2E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AC7C65B-7F1B-497C-AE6A-688A4E00C4C0}"/>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239694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170AE-550A-4E4B-98DC-91874C6FFE49}"/>
              </a:ext>
            </a:extLst>
          </p:cNvPr>
          <p:cNvSpPr>
            <a:spLocks noGrp="1"/>
          </p:cNvSpPr>
          <p:nvPr>
            <p:ph type="title"/>
          </p:nvPr>
        </p:nvSpPr>
        <p:spPr>
          <a:xfrm>
            <a:off x="1069975" y="534988"/>
            <a:ext cx="13408025" cy="1944687"/>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48E72F-BA6B-43B2-A566-A0DB07515EB6}"/>
              </a:ext>
            </a:extLst>
          </p:cNvPr>
          <p:cNvSpPr>
            <a:spLocks noGrp="1"/>
          </p:cNvSpPr>
          <p:nvPr>
            <p:ph type="body" idx="1"/>
          </p:nvPr>
        </p:nvSpPr>
        <p:spPr>
          <a:xfrm>
            <a:off x="1069975" y="2465388"/>
            <a:ext cx="6577013" cy="12080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D02889-9029-490E-9CE6-DBB37697C77F}"/>
              </a:ext>
            </a:extLst>
          </p:cNvPr>
          <p:cNvSpPr>
            <a:spLocks noGrp="1"/>
          </p:cNvSpPr>
          <p:nvPr>
            <p:ph sz="half" idx="2"/>
          </p:nvPr>
        </p:nvSpPr>
        <p:spPr>
          <a:xfrm>
            <a:off x="1069975" y="3673475"/>
            <a:ext cx="6577013" cy="5405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2A89E1C-D556-47A9-883F-99A54AF017DC}"/>
              </a:ext>
            </a:extLst>
          </p:cNvPr>
          <p:cNvSpPr>
            <a:spLocks noGrp="1"/>
          </p:cNvSpPr>
          <p:nvPr>
            <p:ph type="body" sz="quarter" idx="3"/>
          </p:nvPr>
        </p:nvSpPr>
        <p:spPr>
          <a:xfrm>
            <a:off x="7869238" y="2465388"/>
            <a:ext cx="6608762" cy="120808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66D0A1-9BC0-4E1C-8832-4E3B5C655C59}"/>
              </a:ext>
            </a:extLst>
          </p:cNvPr>
          <p:cNvSpPr>
            <a:spLocks noGrp="1"/>
          </p:cNvSpPr>
          <p:nvPr>
            <p:ph sz="quarter" idx="4"/>
          </p:nvPr>
        </p:nvSpPr>
        <p:spPr>
          <a:xfrm>
            <a:off x="7869238" y="3673475"/>
            <a:ext cx="6608762" cy="5405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9E4CF2C-9FF9-45B4-8C66-47FD348A23E0}"/>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8" name="Footer Placeholder 7">
            <a:extLst>
              <a:ext uri="{FF2B5EF4-FFF2-40B4-BE49-F238E27FC236}">
                <a16:creationId xmlns:a16="http://schemas.microsoft.com/office/drawing/2014/main" id="{7828B4BF-107A-40FD-8B30-C13938C3CBA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E54257A-E3D4-4170-B51D-286D68C868E6}"/>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12561459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16054-5A94-42C1-9BE5-E0C89B58B2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C92A7B-899E-43F2-B3AD-C388B659D8DF}"/>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4" name="Footer Placeholder 3">
            <a:extLst>
              <a:ext uri="{FF2B5EF4-FFF2-40B4-BE49-F238E27FC236}">
                <a16:creationId xmlns:a16="http://schemas.microsoft.com/office/drawing/2014/main" id="{24A61881-4556-4507-9316-94910EFBD5B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E29C5C41-1408-4F3A-A89D-8269D0AEC255}"/>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26882043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61B4FE-5409-47F1-A78C-781C28FF6DF6}"/>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3" name="Footer Placeholder 2">
            <a:extLst>
              <a:ext uri="{FF2B5EF4-FFF2-40B4-BE49-F238E27FC236}">
                <a16:creationId xmlns:a16="http://schemas.microsoft.com/office/drawing/2014/main" id="{4F802CC7-5FFC-497F-94FD-808701066FB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BF98A02-020B-4865-AB0D-EA1F3628844C}"/>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37458294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FBEE8-E73C-4F1D-8CEA-D0F8B34317CE}"/>
              </a:ext>
            </a:extLst>
          </p:cNvPr>
          <p:cNvSpPr>
            <a:spLocks noGrp="1"/>
          </p:cNvSpPr>
          <p:nvPr>
            <p:ph type="title"/>
          </p:nvPr>
        </p:nvSpPr>
        <p:spPr>
          <a:xfrm>
            <a:off x="1069975" y="669925"/>
            <a:ext cx="5014913" cy="2347913"/>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EEDE45-2AF9-4ABE-AF4D-A65D5FFB5500}"/>
              </a:ext>
            </a:extLst>
          </p:cNvPr>
          <p:cNvSpPr>
            <a:spLocks noGrp="1"/>
          </p:cNvSpPr>
          <p:nvPr>
            <p:ph idx="1"/>
          </p:nvPr>
        </p:nvSpPr>
        <p:spPr>
          <a:xfrm>
            <a:off x="6608763" y="1447800"/>
            <a:ext cx="7869237" cy="71485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E9759A-BC79-470D-84D7-65B78BAA155B}"/>
              </a:ext>
            </a:extLst>
          </p:cNvPr>
          <p:cNvSpPr>
            <a:spLocks noGrp="1"/>
          </p:cNvSpPr>
          <p:nvPr>
            <p:ph type="body" sz="half" idx="2"/>
          </p:nvPr>
        </p:nvSpPr>
        <p:spPr>
          <a:xfrm>
            <a:off x="1069975" y="3017838"/>
            <a:ext cx="5014913" cy="558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161E97-ED81-4F6E-9C26-A8A70C792E36}"/>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6" name="Footer Placeholder 5">
            <a:extLst>
              <a:ext uri="{FF2B5EF4-FFF2-40B4-BE49-F238E27FC236}">
                <a16:creationId xmlns:a16="http://schemas.microsoft.com/office/drawing/2014/main" id="{ECE0ACBC-C7CF-4F76-8E52-5FE7430BE52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1972671-FA53-4000-A9BF-78609D9E96D4}"/>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108444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A184443-5914-487F-B92F-DE20582390B8}" type="datetime1">
              <a:rPr lang="en-US" smtClean="0"/>
              <a:t>8/25/2024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2299360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F0D6D-CE4E-45F0-8077-80FBA733F8BF}"/>
              </a:ext>
            </a:extLst>
          </p:cNvPr>
          <p:cNvSpPr>
            <a:spLocks noGrp="1"/>
          </p:cNvSpPr>
          <p:nvPr>
            <p:ph type="title"/>
          </p:nvPr>
        </p:nvSpPr>
        <p:spPr>
          <a:xfrm>
            <a:off x="1069975" y="669925"/>
            <a:ext cx="5014913" cy="2347913"/>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2576FD-A926-4FC1-A778-C332D1D6D848}"/>
              </a:ext>
            </a:extLst>
          </p:cNvPr>
          <p:cNvSpPr>
            <a:spLocks noGrp="1"/>
          </p:cNvSpPr>
          <p:nvPr>
            <p:ph type="pic" idx="1"/>
          </p:nvPr>
        </p:nvSpPr>
        <p:spPr>
          <a:xfrm>
            <a:off x="6608763" y="1447800"/>
            <a:ext cx="7869237" cy="71485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25AC1A1-5BF5-4B72-B3DB-A9C6F8E3D0DA}"/>
              </a:ext>
            </a:extLst>
          </p:cNvPr>
          <p:cNvSpPr>
            <a:spLocks noGrp="1"/>
          </p:cNvSpPr>
          <p:nvPr>
            <p:ph type="body" sz="half" idx="2"/>
          </p:nvPr>
        </p:nvSpPr>
        <p:spPr>
          <a:xfrm>
            <a:off x="1069975" y="3017838"/>
            <a:ext cx="5014913" cy="558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8B3B50-C80C-4689-87F7-2268D75F6BB6}"/>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6" name="Footer Placeholder 5">
            <a:extLst>
              <a:ext uri="{FF2B5EF4-FFF2-40B4-BE49-F238E27FC236}">
                <a16:creationId xmlns:a16="http://schemas.microsoft.com/office/drawing/2014/main" id="{118C2D9C-281F-45EA-9D98-7A1DDF5FFC3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479A7CE-BE0F-4E56-B4EF-06FB30B43BFD}"/>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2346141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1C0E0-C785-4338-AB0C-1C09B5219DA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68FF5C-FA60-420D-8065-C95C8B1FADC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1E79E8-E5C1-4EE5-8E18-1F16D140024B}"/>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F45EBFFB-1967-416C-ACCA-1637375E9C2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D08B2A7-36D1-4260-B70C-8281867009B4}"/>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18741872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9E143A-E5B8-4D6F-B6E7-D870476641D0}"/>
              </a:ext>
            </a:extLst>
          </p:cNvPr>
          <p:cNvSpPr>
            <a:spLocks noGrp="1"/>
          </p:cNvSpPr>
          <p:nvPr>
            <p:ph type="title" orient="vert"/>
          </p:nvPr>
        </p:nvSpPr>
        <p:spPr>
          <a:xfrm>
            <a:off x="11125200" y="534988"/>
            <a:ext cx="3351213" cy="852487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3A0D27-03DC-4364-9317-B36F34C5BB5D}"/>
              </a:ext>
            </a:extLst>
          </p:cNvPr>
          <p:cNvSpPr>
            <a:spLocks noGrp="1"/>
          </p:cNvSpPr>
          <p:nvPr>
            <p:ph type="body" orient="vert" idx="1"/>
          </p:nvPr>
        </p:nvSpPr>
        <p:spPr>
          <a:xfrm>
            <a:off x="1068388" y="534988"/>
            <a:ext cx="9904412" cy="8524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1B5011-7636-4A04-8314-07C4769FE71C}"/>
              </a:ext>
            </a:extLst>
          </p:cNvPr>
          <p:cNvSpPr>
            <a:spLocks noGrp="1"/>
          </p:cNvSpPr>
          <p:nvPr>
            <p:ph type="dt" sz="half" idx="10"/>
          </p:nvPr>
        </p:nvSpPr>
        <p:spPr/>
        <p:txBody>
          <a:body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05393AB8-AEFE-4009-971C-FB190E10D39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1683935-7EC4-4D8B-A104-9197C0AE6390}"/>
              </a:ext>
            </a:extLst>
          </p:cNvPr>
          <p:cNvSpPr>
            <a:spLocks noGrp="1"/>
          </p:cNvSpPr>
          <p:nvPr>
            <p:ph type="sldNum" sz="quarter" idx="12"/>
          </p:nvPr>
        </p:nvSpPr>
        <p:spPr/>
        <p:txBody>
          <a:bodyPr/>
          <a:lstStyle/>
          <a:p>
            <a:fld id="{8C20B6AC-08A4-4A7D-B571-9D9470ED152C}" type="slidenum">
              <a:rPr lang="en-US" smtClean="0"/>
              <a:t>‹#›</a:t>
            </a:fld>
            <a:endParaRPr lang="en-US" dirty="0"/>
          </a:p>
        </p:txBody>
      </p:sp>
    </p:spTree>
    <p:extLst>
      <p:ext uri="{BB962C8B-B14F-4D97-AF65-F5344CB8AC3E}">
        <p14:creationId xmlns:p14="http://schemas.microsoft.com/office/powerpoint/2010/main" val="22163262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A7CD5-3141-4B82-8A4C-9A8CEE4EFE83}"/>
              </a:ext>
            </a:extLst>
          </p:cNvPr>
          <p:cNvSpPr>
            <a:spLocks noGrp="1"/>
          </p:cNvSpPr>
          <p:nvPr>
            <p:ph type="ctrTitle"/>
          </p:nvPr>
        </p:nvSpPr>
        <p:spPr>
          <a:xfrm>
            <a:off x="776024" y="1014511"/>
            <a:ext cx="7580523" cy="3501813"/>
          </a:xfrm>
        </p:spPr>
        <p:txBody>
          <a:bodyPr anchor="b">
            <a:normAutofit/>
          </a:bodyPr>
          <a:lstStyle>
            <a:lvl1pPr algn="l">
              <a:defRPr sz="7650">
                <a:solidFill>
                  <a:schemeClr val="accent2"/>
                </a:solidFill>
              </a:defRPr>
            </a:lvl1pPr>
          </a:lstStyle>
          <a:p>
            <a:r>
              <a:rPr lang="en-US" dirty="0"/>
              <a:t>Click to edit Master title style</a:t>
            </a:r>
          </a:p>
        </p:txBody>
      </p:sp>
      <p:sp>
        <p:nvSpPr>
          <p:cNvPr id="3" name="Subtitle 2">
            <a:extLst>
              <a:ext uri="{FF2B5EF4-FFF2-40B4-BE49-F238E27FC236}">
                <a16:creationId xmlns:a16="http://schemas.microsoft.com/office/drawing/2014/main" id="{A6F5BB05-AC5A-4A83-B40E-4E78DC4519AF}"/>
              </a:ext>
            </a:extLst>
          </p:cNvPr>
          <p:cNvSpPr>
            <a:spLocks noGrp="1"/>
          </p:cNvSpPr>
          <p:nvPr>
            <p:ph type="subTitle" idx="1" hasCustomPrompt="1"/>
          </p:nvPr>
        </p:nvSpPr>
        <p:spPr>
          <a:xfrm>
            <a:off x="776024" y="4651368"/>
            <a:ext cx="7580523" cy="2428451"/>
          </a:xfrm>
        </p:spPr>
        <p:txBody>
          <a:bodyPr/>
          <a:lstStyle>
            <a:lvl1pPr marL="0" indent="0" algn="l">
              <a:buNone/>
              <a:defRPr sz="3060" kern="1000" spc="383" baseline="0">
                <a:solidFill>
                  <a:schemeClr val="accent3"/>
                </a:solidFill>
              </a:defRPr>
            </a:lvl1pPr>
            <a:lvl2pPr marL="582930" indent="0" algn="ctr">
              <a:buNone/>
              <a:defRPr sz="2550"/>
            </a:lvl2pPr>
            <a:lvl3pPr marL="1165860" indent="0" algn="ctr">
              <a:buNone/>
              <a:defRPr sz="2295"/>
            </a:lvl3pPr>
            <a:lvl4pPr marL="1748790" indent="0" algn="ctr">
              <a:buNone/>
              <a:defRPr sz="2040"/>
            </a:lvl4pPr>
            <a:lvl5pPr marL="2331720" indent="0" algn="ctr">
              <a:buNone/>
              <a:defRPr sz="2040"/>
            </a:lvl5pPr>
            <a:lvl6pPr marL="2914650" indent="0" algn="ctr">
              <a:buNone/>
              <a:defRPr sz="2040"/>
            </a:lvl6pPr>
            <a:lvl7pPr marL="3497580" indent="0" algn="ctr">
              <a:buNone/>
              <a:defRPr sz="2040"/>
            </a:lvl7pPr>
            <a:lvl8pPr marL="4080510" indent="0" algn="ctr">
              <a:buNone/>
              <a:defRPr sz="2040"/>
            </a:lvl8pPr>
            <a:lvl9pPr marL="4663440" indent="0" algn="ctr">
              <a:buNone/>
              <a:defRPr sz="2040"/>
            </a:lvl9pPr>
          </a:lstStyle>
          <a:p>
            <a:r>
              <a:rPr lang="en-US" dirty="0"/>
              <a:t>CLICK TO EDIT MASTER SUBTITLE STYLE</a:t>
            </a:r>
          </a:p>
        </p:txBody>
      </p:sp>
      <p:sp>
        <p:nvSpPr>
          <p:cNvPr id="4" name="Date Placeholder 3">
            <a:extLst>
              <a:ext uri="{FF2B5EF4-FFF2-40B4-BE49-F238E27FC236}">
                <a16:creationId xmlns:a16="http://schemas.microsoft.com/office/drawing/2014/main" id="{E1205266-0140-4B95-A10A-72A050F1B496}"/>
              </a:ext>
            </a:extLst>
          </p:cNvPr>
          <p:cNvSpPr>
            <a:spLocks noGrp="1"/>
          </p:cNvSpPr>
          <p:nvPr>
            <p:ph type="dt" sz="half" idx="10"/>
          </p:nvPr>
        </p:nvSpPr>
        <p:spPr>
          <a:xfrm>
            <a:off x="1068705" y="9322647"/>
            <a:ext cx="3497580" cy="535517"/>
          </a:xfrm>
          <a:prstGeom prst="rect">
            <a:avLst/>
          </a:prstGeom>
        </p:spPr>
        <p:txBody>
          <a:bodyPr/>
          <a:lstStyle/>
          <a:p>
            <a:fld id="{D1073D0C-043D-4217-A22D-9C0298E84427}" type="datetimeFigureOut">
              <a:rPr lang="en-US" smtClean="0"/>
              <a:t>8/25/2024</a:t>
            </a:fld>
            <a:endParaRPr lang="en-US"/>
          </a:p>
        </p:txBody>
      </p:sp>
      <p:sp>
        <p:nvSpPr>
          <p:cNvPr id="5" name="Footer Placeholder 4">
            <a:extLst>
              <a:ext uri="{FF2B5EF4-FFF2-40B4-BE49-F238E27FC236}">
                <a16:creationId xmlns:a16="http://schemas.microsoft.com/office/drawing/2014/main" id="{7500B8DF-2102-43A7-9BAC-DB6D6E180CF3}"/>
              </a:ext>
            </a:extLst>
          </p:cNvPr>
          <p:cNvSpPr>
            <a:spLocks noGrp="1"/>
          </p:cNvSpPr>
          <p:nvPr>
            <p:ph type="ftr" sz="quarter" idx="11"/>
          </p:nvPr>
        </p:nvSpPr>
        <p:spPr>
          <a:xfrm>
            <a:off x="5149215" y="9322647"/>
            <a:ext cx="5246370" cy="535517"/>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4DC6454-1FAB-4683-BB38-F1BD34766135}"/>
              </a:ext>
            </a:extLst>
          </p:cNvPr>
          <p:cNvSpPr>
            <a:spLocks noGrp="1"/>
          </p:cNvSpPr>
          <p:nvPr>
            <p:ph type="sldNum" sz="quarter" idx="12"/>
          </p:nvPr>
        </p:nvSpPr>
        <p:spPr>
          <a:xfrm>
            <a:off x="10978515" y="9328799"/>
            <a:ext cx="3497580" cy="200235"/>
          </a:xfrm>
          <a:prstGeom prst="rect">
            <a:avLst/>
          </a:prstGeom>
        </p:spPr>
        <p:txBody>
          <a:bodyPr/>
          <a:lstStyle/>
          <a:p>
            <a:fld id="{82007E43-A85F-4DE2-84D8-21C33BDD4178}" type="slidenum">
              <a:rPr lang="en-US" smtClean="0"/>
              <a:t>‹#›</a:t>
            </a:fld>
            <a:endParaRPr lang="en-US"/>
          </a:p>
        </p:txBody>
      </p:sp>
      <p:sp>
        <p:nvSpPr>
          <p:cNvPr id="11" name="Rectangle 10">
            <a:extLst>
              <a:ext uri="{FF2B5EF4-FFF2-40B4-BE49-F238E27FC236}">
                <a16:creationId xmlns:a16="http://schemas.microsoft.com/office/drawing/2014/main" id="{56032576-BB46-4CBB-B7F1-E9A669A8880C}"/>
              </a:ext>
            </a:extLst>
          </p:cNvPr>
          <p:cNvSpPr/>
          <p:nvPr userDrawn="1"/>
        </p:nvSpPr>
        <p:spPr>
          <a:xfrm>
            <a:off x="0" y="6891867"/>
            <a:ext cx="15674340" cy="3166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95"/>
          </a:p>
        </p:txBody>
      </p:sp>
      <p:pic>
        <p:nvPicPr>
          <p:cNvPr id="12" name="Picture 11">
            <a:extLst>
              <a:ext uri="{FF2B5EF4-FFF2-40B4-BE49-F238E27FC236}">
                <a16:creationId xmlns:a16="http://schemas.microsoft.com/office/drawing/2014/main" id="{9B15AF4A-9078-44B1-A163-EF700ECB4B1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68330" y="7740425"/>
            <a:ext cx="3333309" cy="1469417"/>
          </a:xfrm>
          <a:prstGeom prst="rect">
            <a:avLst/>
          </a:prstGeom>
        </p:spPr>
      </p:pic>
      <p:sp>
        <p:nvSpPr>
          <p:cNvPr id="14" name="Picture Placeholder 13">
            <a:extLst>
              <a:ext uri="{FF2B5EF4-FFF2-40B4-BE49-F238E27FC236}">
                <a16:creationId xmlns:a16="http://schemas.microsoft.com/office/drawing/2014/main" id="{0E7B0CDD-4362-41F1-8DC3-88451A6DF1EB}"/>
              </a:ext>
            </a:extLst>
          </p:cNvPr>
          <p:cNvSpPr>
            <a:spLocks noGrp="1"/>
          </p:cNvSpPr>
          <p:nvPr>
            <p:ph type="pic" sz="quarter" idx="13" hasCustomPrompt="1"/>
          </p:nvPr>
        </p:nvSpPr>
        <p:spPr>
          <a:xfrm>
            <a:off x="7946470" y="0"/>
            <a:ext cx="7727871" cy="6891867"/>
          </a:xfrm>
        </p:spPr>
        <p:txBody>
          <a:bodyPr anchor="ctr"/>
          <a:lstStyle>
            <a:lvl1pPr marL="0" indent="0" algn="ctr">
              <a:buNone/>
              <a:defRPr/>
            </a:lvl1pPr>
          </a:lstStyle>
          <a:p>
            <a:r>
              <a:rPr lang="en-US" dirty="0"/>
              <a:t>Insert Photo</a:t>
            </a:r>
          </a:p>
        </p:txBody>
      </p:sp>
    </p:spTree>
    <p:extLst>
      <p:ext uri="{BB962C8B-B14F-4D97-AF65-F5344CB8AC3E}">
        <p14:creationId xmlns:p14="http://schemas.microsoft.com/office/powerpoint/2010/main" val="92785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0610" y="2507618"/>
            <a:ext cx="13407390" cy="4184014"/>
          </a:xfrm>
        </p:spPr>
        <p:txBody>
          <a:bodyPr anchor="b"/>
          <a:lstStyle>
            <a:lvl1pPr>
              <a:defRPr sz="88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60610" y="6731215"/>
            <a:ext cx="13407390" cy="2200274"/>
          </a:xfrm>
        </p:spPr>
        <p:txBody>
          <a:bodyPr/>
          <a:lstStyle>
            <a:lvl1pPr marL="0" indent="0">
              <a:buNone/>
              <a:defRPr sz="3520">
                <a:solidFill>
                  <a:schemeClr val="tx1"/>
                </a:solidFill>
                <a:latin typeface="Arial" panose="020B0604020202020204" pitchFamily="34" charset="0"/>
                <a:cs typeface="Arial" panose="020B0604020202020204" pitchFamily="34" charset="0"/>
              </a:defRPr>
            </a:lvl1pPr>
            <a:lvl2pPr marL="670545" indent="0">
              <a:buNone/>
              <a:defRPr sz="2933">
                <a:solidFill>
                  <a:schemeClr val="tx1">
                    <a:tint val="75000"/>
                  </a:schemeClr>
                </a:solidFill>
              </a:defRPr>
            </a:lvl2pPr>
            <a:lvl3pPr marL="1341090" indent="0">
              <a:buNone/>
              <a:defRPr sz="2640">
                <a:solidFill>
                  <a:schemeClr val="tx1">
                    <a:tint val="75000"/>
                  </a:schemeClr>
                </a:solidFill>
              </a:defRPr>
            </a:lvl3pPr>
            <a:lvl4pPr marL="2011637" indent="0">
              <a:buNone/>
              <a:defRPr sz="2347">
                <a:solidFill>
                  <a:schemeClr val="tx1">
                    <a:tint val="75000"/>
                  </a:schemeClr>
                </a:solidFill>
              </a:defRPr>
            </a:lvl4pPr>
            <a:lvl5pPr marL="2682182" indent="0">
              <a:buNone/>
              <a:defRPr sz="2347">
                <a:solidFill>
                  <a:schemeClr val="tx1">
                    <a:tint val="75000"/>
                  </a:schemeClr>
                </a:solidFill>
              </a:defRPr>
            </a:lvl5pPr>
            <a:lvl6pPr marL="3352727" indent="0">
              <a:buNone/>
              <a:defRPr sz="2347">
                <a:solidFill>
                  <a:schemeClr val="tx1">
                    <a:tint val="75000"/>
                  </a:schemeClr>
                </a:solidFill>
              </a:defRPr>
            </a:lvl6pPr>
            <a:lvl7pPr marL="4023272" indent="0">
              <a:buNone/>
              <a:defRPr sz="2347">
                <a:solidFill>
                  <a:schemeClr val="tx1">
                    <a:tint val="75000"/>
                  </a:schemeClr>
                </a:solidFill>
              </a:defRPr>
            </a:lvl7pPr>
            <a:lvl8pPr marL="4693818" indent="0">
              <a:buNone/>
              <a:defRPr sz="2347">
                <a:solidFill>
                  <a:schemeClr val="tx1">
                    <a:tint val="75000"/>
                  </a:schemeClr>
                </a:solidFill>
              </a:defRPr>
            </a:lvl8pPr>
            <a:lvl9pPr marL="5364363" indent="0">
              <a:buNone/>
              <a:defRPr sz="2347">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35A184E9-4890-4BA9-85D6-B11D02224466}" type="datetime1">
              <a:rPr lang="en-US" smtClean="0"/>
              <a:t>8/25/2024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14633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1068705" y="2677584"/>
            <a:ext cx="6606540" cy="6381962"/>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869555" y="2677584"/>
            <a:ext cx="6606540" cy="6381962"/>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1AFEB180-2B33-4226-B010-736946688BA8}" type="datetime1">
              <a:rPr lang="en-US" smtClean="0"/>
              <a:t>8/25/2024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2501236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70730" y="535521"/>
            <a:ext cx="13407390" cy="1944159"/>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70731" y="2465706"/>
            <a:ext cx="6576178" cy="1208404"/>
          </a:xfrm>
        </p:spPr>
        <p:txBody>
          <a:bodyPr anchor="b"/>
          <a:lstStyle>
            <a:lvl1pPr marL="0" indent="0">
              <a:buNone/>
              <a:defRPr sz="3520" b="1">
                <a:latin typeface="Arial" panose="020B0604020202020204" pitchFamily="34" charset="0"/>
                <a:cs typeface="Arial" panose="020B0604020202020204" pitchFamily="34" charset="0"/>
              </a:defRPr>
            </a:lvl1pPr>
            <a:lvl2pPr marL="670545" indent="0">
              <a:buNone/>
              <a:defRPr sz="2933" b="1"/>
            </a:lvl2pPr>
            <a:lvl3pPr marL="1341090" indent="0">
              <a:buNone/>
              <a:defRPr sz="2640" b="1"/>
            </a:lvl3pPr>
            <a:lvl4pPr marL="2011637" indent="0">
              <a:buNone/>
              <a:defRPr sz="2347" b="1"/>
            </a:lvl4pPr>
            <a:lvl5pPr marL="2682182" indent="0">
              <a:buNone/>
              <a:defRPr sz="2347" b="1"/>
            </a:lvl5pPr>
            <a:lvl6pPr marL="3352727" indent="0">
              <a:buNone/>
              <a:defRPr sz="2347" b="1"/>
            </a:lvl6pPr>
            <a:lvl7pPr marL="4023272" indent="0">
              <a:buNone/>
              <a:defRPr sz="2347" b="1"/>
            </a:lvl7pPr>
            <a:lvl8pPr marL="4693818" indent="0">
              <a:buNone/>
              <a:defRPr sz="2347" b="1"/>
            </a:lvl8pPr>
            <a:lvl9pPr marL="5364363" indent="0">
              <a:buNone/>
              <a:defRPr sz="2347" b="1"/>
            </a:lvl9pPr>
          </a:lstStyle>
          <a:p>
            <a:pPr lvl="0"/>
            <a:r>
              <a:rPr lang="en-US" dirty="0"/>
              <a:t>Click to edit Master text styles</a:t>
            </a:r>
          </a:p>
        </p:txBody>
      </p:sp>
      <p:sp>
        <p:nvSpPr>
          <p:cNvPr id="4" name="Content Placeholder 3"/>
          <p:cNvSpPr>
            <a:spLocks noGrp="1"/>
          </p:cNvSpPr>
          <p:nvPr>
            <p:ph sz="half" idx="2"/>
          </p:nvPr>
        </p:nvSpPr>
        <p:spPr>
          <a:xfrm>
            <a:off x="1070731" y="3674110"/>
            <a:ext cx="6576178" cy="5404062"/>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7869557" y="2465706"/>
            <a:ext cx="6608565" cy="1208404"/>
          </a:xfrm>
        </p:spPr>
        <p:txBody>
          <a:bodyPr anchor="b"/>
          <a:lstStyle>
            <a:lvl1pPr marL="0" indent="0">
              <a:buNone/>
              <a:defRPr sz="3520" b="1">
                <a:latin typeface="Arial" panose="020B0604020202020204" pitchFamily="34" charset="0"/>
                <a:cs typeface="Arial" panose="020B0604020202020204" pitchFamily="34" charset="0"/>
              </a:defRPr>
            </a:lvl1pPr>
            <a:lvl2pPr marL="670545" indent="0">
              <a:buNone/>
              <a:defRPr sz="2933" b="1"/>
            </a:lvl2pPr>
            <a:lvl3pPr marL="1341090" indent="0">
              <a:buNone/>
              <a:defRPr sz="2640" b="1"/>
            </a:lvl3pPr>
            <a:lvl4pPr marL="2011637" indent="0">
              <a:buNone/>
              <a:defRPr sz="2347" b="1"/>
            </a:lvl4pPr>
            <a:lvl5pPr marL="2682182" indent="0">
              <a:buNone/>
              <a:defRPr sz="2347" b="1"/>
            </a:lvl5pPr>
            <a:lvl6pPr marL="3352727" indent="0">
              <a:buNone/>
              <a:defRPr sz="2347" b="1"/>
            </a:lvl6pPr>
            <a:lvl7pPr marL="4023272" indent="0">
              <a:buNone/>
              <a:defRPr sz="2347" b="1"/>
            </a:lvl7pPr>
            <a:lvl8pPr marL="4693818" indent="0">
              <a:buNone/>
              <a:defRPr sz="2347" b="1"/>
            </a:lvl8pPr>
            <a:lvl9pPr marL="5364363" indent="0">
              <a:buNone/>
              <a:defRPr sz="2347" b="1"/>
            </a:lvl9pPr>
          </a:lstStyle>
          <a:p>
            <a:pPr lvl="0"/>
            <a:r>
              <a:rPr lang="en-US" dirty="0"/>
              <a:t>Click to edit Master text styles</a:t>
            </a:r>
          </a:p>
        </p:txBody>
      </p:sp>
      <p:sp>
        <p:nvSpPr>
          <p:cNvPr id="6" name="Content Placeholder 5"/>
          <p:cNvSpPr>
            <a:spLocks noGrp="1"/>
          </p:cNvSpPr>
          <p:nvPr>
            <p:ph sz="quarter" idx="4"/>
          </p:nvPr>
        </p:nvSpPr>
        <p:spPr>
          <a:xfrm>
            <a:off x="7869557" y="3674110"/>
            <a:ext cx="6608565" cy="5404062"/>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1DDC4EBE-0591-42D5-B753-96A28568D5B1}" type="datetime1">
              <a:rPr lang="en-US" smtClean="0"/>
              <a:t>8/25/2024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48440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7025381F-D677-4EC0-8B90-F19CB2703BB2}" type="datetime1">
              <a:rPr lang="en-US" smtClean="0"/>
              <a:t>8/25/2024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2120895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A85B65-3435-4E64-B65E-7BB193D82823}" type="datetime1">
              <a:rPr lang="en-US" smtClean="0"/>
              <a:t>8/25/2024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3793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70731" y="670560"/>
            <a:ext cx="5013603" cy="2346960"/>
          </a:xfrm>
        </p:spPr>
        <p:txBody>
          <a:bodyPr anchor="b"/>
          <a:lstStyle>
            <a:lvl1pPr>
              <a:defRPr sz="4693">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608565" y="1448228"/>
            <a:ext cx="7869555" cy="7147983"/>
          </a:xfrm>
        </p:spPr>
        <p:txBody>
          <a:bodyPr/>
          <a:lstStyle>
            <a:lvl1pPr>
              <a:defRPr sz="4693"/>
            </a:lvl1pPr>
            <a:lvl2pPr>
              <a:defRPr sz="4107"/>
            </a:lvl2pPr>
            <a:lvl3pPr>
              <a:defRPr sz="3520"/>
            </a:lvl3pPr>
            <a:lvl4pPr>
              <a:defRPr sz="2933"/>
            </a:lvl4pPr>
            <a:lvl5pPr>
              <a:defRPr sz="2933"/>
            </a:lvl5pPr>
            <a:lvl6pPr>
              <a:defRPr sz="2933"/>
            </a:lvl6pPr>
            <a:lvl7pPr>
              <a:defRPr sz="2933"/>
            </a:lvl7pPr>
            <a:lvl8pPr>
              <a:defRPr sz="2933"/>
            </a:lvl8pPr>
            <a:lvl9pPr>
              <a:defRPr sz="29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070731" y="3017522"/>
            <a:ext cx="5013603" cy="5590329"/>
          </a:xfrm>
        </p:spPr>
        <p:txBody>
          <a:bodyPr/>
          <a:lstStyle>
            <a:lvl1pPr marL="0" indent="0">
              <a:buNone/>
              <a:defRPr sz="2347"/>
            </a:lvl1pPr>
            <a:lvl2pPr marL="670545" indent="0">
              <a:buNone/>
              <a:defRPr sz="2053"/>
            </a:lvl2pPr>
            <a:lvl3pPr marL="1341090" indent="0">
              <a:buNone/>
              <a:defRPr sz="1760"/>
            </a:lvl3pPr>
            <a:lvl4pPr marL="2011637" indent="0">
              <a:buNone/>
              <a:defRPr sz="1467"/>
            </a:lvl4pPr>
            <a:lvl5pPr marL="2682182" indent="0">
              <a:buNone/>
              <a:defRPr sz="1467"/>
            </a:lvl5pPr>
            <a:lvl6pPr marL="3352727" indent="0">
              <a:buNone/>
              <a:defRPr sz="1467"/>
            </a:lvl6pPr>
            <a:lvl7pPr marL="4023272" indent="0">
              <a:buNone/>
              <a:defRPr sz="1467"/>
            </a:lvl7pPr>
            <a:lvl8pPr marL="4693818" indent="0">
              <a:buNone/>
              <a:defRPr sz="1467"/>
            </a:lvl8pPr>
            <a:lvl9pPr marL="5364363" indent="0">
              <a:buNone/>
              <a:defRPr sz="1467"/>
            </a:lvl9pPr>
          </a:lstStyle>
          <a:p>
            <a:pPr lvl="0"/>
            <a:r>
              <a:rPr lang="en-US" dirty="0"/>
              <a:t>Click to edit Master text styles</a:t>
            </a:r>
          </a:p>
        </p:txBody>
      </p:sp>
      <p:sp>
        <p:nvSpPr>
          <p:cNvPr id="5" name="Date Placeholder 4"/>
          <p:cNvSpPr>
            <a:spLocks noGrp="1"/>
          </p:cNvSpPr>
          <p:nvPr>
            <p:ph type="dt" sz="half" idx="10"/>
          </p:nvPr>
        </p:nvSpPr>
        <p:spPr/>
        <p:txBody>
          <a:bodyPr/>
          <a:lstStyle/>
          <a:p>
            <a:fld id="{8C165B4B-88DF-4165-9A0F-AF6D0CB5E00A}" type="datetime1">
              <a:rPr lang="en-US" smtClean="0"/>
              <a:t>8/25/2024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3667155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70731" y="670560"/>
            <a:ext cx="5013603" cy="2346960"/>
          </a:xfrm>
        </p:spPr>
        <p:txBody>
          <a:bodyPr anchor="b"/>
          <a:lstStyle>
            <a:lvl1pPr>
              <a:defRPr sz="4693"/>
            </a:lvl1pPr>
          </a:lstStyle>
          <a:p>
            <a:r>
              <a:rPr lang="en-US" dirty="0"/>
              <a:t>Click to edit Master title style</a:t>
            </a:r>
          </a:p>
        </p:txBody>
      </p:sp>
      <p:sp>
        <p:nvSpPr>
          <p:cNvPr id="3" name="Picture Placeholder 2"/>
          <p:cNvSpPr>
            <a:spLocks noGrp="1" noChangeAspect="1"/>
          </p:cNvSpPr>
          <p:nvPr>
            <p:ph type="pic" idx="1"/>
          </p:nvPr>
        </p:nvSpPr>
        <p:spPr>
          <a:xfrm>
            <a:off x="6608565" y="1448228"/>
            <a:ext cx="7869555" cy="7147983"/>
          </a:xfrm>
        </p:spPr>
        <p:txBody>
          <a:bodyPr anchor="t"/>
          <a:lstStyle>
            <a:lvl1pPr marL="0" indent="0">
              <a:buNone/>
              <a:defRPr sz="4693"/>
            </a:lvl1pPr>
            <a:lvl2pPr marL="670545" indent="0">
              <a:buNone/>
              <a:defRPr sz="4107"/>
            </a:lvl2pPr>
            <a:lvl3pPr marL="1341090" indent="0">
              <a:buNone/>
              <a:defRPr sz="3520"/>
            </a:lvl3pPr>
            <a:lvl4pPr marL="2011637" indent="0">
              <a:buNone/>
              <a:defRPr sz="2933"/>
            </a:lvl4pPr>
            <a:lvl5pPr marL="2682182" indent="0">
              <a:buNone/>
              <a:defRPr sz="2933"/>
            </a:lvl5pPr>
            <a:lvl6pPr marL="3352727" indent="0">
              <a:buNone/>
              <a:defRPr sz="2933"/>
            </a:lvl6pPr>
            <a:lvl7pPr marL="4023272" indent="0">
              <a:buNone/>
              <a:defRPr sz="2933"/>
            </a:lvl7pPr>
            <a:lvl8pPr marL="4693818" indent="0">
              <a:buNone/>
              <a:defRPr sz="2933"/>
            </a:lvl8pPr>
            <a:lvl9pPr marL="5364363" indent="0">
              <a:buNone/>
              <a:defRPr sz="2933"/>
            </a:lvl9pPr>
          </a:lstStyle>
          <a:p>
            <a:r>
              <a:rPr lang="en-US" dirty="0"/>
              <a:t>Click icon to add picture</a:t>
            </a:r>
          </a:p>
        </p:txBody>
      </p:sp>
      <p:sp>
        <p:nvSpPr>
          <p:cNvPr id="4" name="Text Placeholder 3"/>
          <p:cNvSpPr>
            <a:spLocks noGrp="1"/>
          </p:cNvSpPr>
          <p:nvPr>
            <p:ph type="body" sz="half" idx="2"/>
          </p:nvPr>
        </p:nvSpPr>
        <p:spPr>
          <a:xfrm>
            <a:off x="1070731" y="3017522"/>
            <a:ext cx="5013603" cy="5590329"/>
          </a:xfrm>
        </p:spPr>
        <p:txBody>
          <a:bodyPr/>
          <a:lstStyle>
            <a:lvl1pPr marL="0" indent="0">
              <a:buNone/>
              <a:defRPr sz="2347"/>
            </a:lvl1pPr>
            <a:lvl2pPr marL="670545" indent="0">
              <a:buNone/>
              <a:defRPr sz="2053"/>
            </a:lvl2pPr>
            <a:lvl3pPr marL="1341090" indent="0">
              <a:buNone/>
              <a:defRPr sz="1760"/>
            </a:lvl3pPr>
            <a:lvl4pPr marL="2011637" indent="0">
              <a:buNone/>
              <a:defRPr sz="1467"/>
            </a:lvl4pPr>
            <a:lvl5pPr marL="2682182" indent="0">
              <a:buNone/>
              <a:defRPr sz="1467"/>
            </a:lvl5pPr>
            <a:lvl6pPr marL="3352727" indent="0">
              <a:buNone/>
              <a:defRPr sz="1467"/>
            </a:lvl6pPr>
            <a:lvl7pPr marL="4023272" indent="0">
              <a:buNone/>
              <a:defRPr sz="1467"/>
            </a:lvl7pPr>
            <a:lvl8pPr marL="4693818" indent="0">
              <a:buNone/>
              <a:defRPr sz="1467"/>
            </a:lvl8pPr>
            <a:lvl9pPr marL="5364363" indent="0">
              <a:buNone/>
              <a:defRPr sz="1467"/>
            </a:lvl9pPr>
          </a:lstStyle>
          <a:p>
            <a:pPr lvl="0"/>
            <a:r>
              <a:rPr lang="en-US" dirty="0"/>
              <a:t>Click to edit Master text styles</a:t>
            </a:r>
          </a:p>
        </p:txBody>
      </p:sp>
      <p:sp>
        <p:nvSpPr>
          <p:cNvPr id="5" name="Date Placeholder 4"/>
          <p:cNvSpPr>
            <a:spLocks noGrp="1"/>
          </p:cNvSpPr>
          <p:nvPr>
            <p:ph type="dt" sz="half" idx="10"/>
          </p:nvPr>
        </p:nvSpPr>
        <p:spPr/>
        <p:txBody>
          <a:bodyPr/>
          <a:lstStyle/>
          <a:p>
            <a:fld id="{60048CF1-AC60-42C8-ADF8-A65DC762E581}" type="datetime1">
              <a:rPr lang="en-US" smtClean="0"/>
              <a:t>8/25/2024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C711B46-5A84-46C5-99F5-4DC505C7F7F4}" type="slidenum">
              <a:rPr lang="en-US" smtClean="0"/>
              <a:t>‹#›</a:t>
            </a:fld>
            <a:endParaRPr lang="en-US" dirty="0"/>
          </a:p>
        </p:txBody>
      </p:sp>
    </p:spTree>
    <p:extLst>
      <p:ext uri="{BB962C8B-B14F-4D97-AF65-F5344CB8AC3E}">
        <p14:creationId xmlns:p14="http://schemas.microsoft.com/office/powerpoint/2010/main" val="4039587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3.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8705" y="535521"/>
            <a:ext cx="13407390"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8705" y="2677584"/>
            <a:ext cx="13407390"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8705" y="9322651"/>
            <a:ext cx="3497580" cy="535517"/>
          </a:xfrm>
          <a:prstGeom prst="rect">
            <a:avLst/>
          </a:prstGeom>
        </p:spPr>
        <p:txBody>
          <a:bodyPr vert="horz" lIns="91440" tIns="45720" rIns="91440" bIns="45720" rtlCol="0" anchor="ctr"/>
          <a:lstStyle>
            <a:lvl1pPr algn="l">
              <a:defRPr sz="1760">
                <a:solidFill>
                  <a:schemeClr val="tx1">
                    <a:tint val="75000"/>
                  </a:schemeClr>
                </a:solidFill>
              </a:defRPr>
            </a:lvl1pPr>
          </a:lstStyle>
          <a:p>
            <a:fld id="{8A1B5568-2CB6-4513-9AE1-DE73877480E2}" type="datetime1">
              <a:rPr lang="en-US" smtClean="0"/>
              <a:t>8/25/2024</a:t>
            </a:fld>
            <a:endParaRPr lang="en-US" dirty="0"/>
          </a:p>
        </p:txBody>
      </p:sp>
      <p:sp>
        <p:nvSpPr>
          <p:cNvPr id="5" name="Footer Placeholder 4"/>
          <p:cNvSpPr>
            <a:spLocks noGrp="1"/>
          </p:cNvSpPr>
          <p:nvPr>
            <p:ph type="ftr" sz="quarter" idx="3"/>
          </p:nvPr>
        </p:nvSpPr>
        <p:spPr>
          <a:xfrm>
            <a:off x="5149215" y="9322651"/>
            <a:ext cx="5246370" cy="535517"/>
          </a:xfrm>
          <a:prstGeom prst="rect">
            <a:avLst/>
          </a:prstGeom>
        </p:spPr>
        <p:txBody>
          <a:bodyPr vert="horz" lIns="91440" tIns="45720" rIns="91440" bIns="45720" rtlCol="0" anchor="ctr"/>
          <a:lstStyle>
            <a:lvl1pPr algn="ctr">
              <a:defRPr sz="17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978515" y="9322651"/>
            <a:ext cx="3497580" cy="535517"/>
          </a:xfrm>
          <a:prstGeom prst="rect">
            <a:avLst/>
          </a:prstGeom>
        </p:spPr>
        <p:txBody>
          <a:bodyPr vert="horz" lIns="91440" tIns="45720" rIns="91440" bIns="45720" rtlCol="0" anchor="ctr"/>
          <a:lstStyle>
            <a:lvl1pPr algn="r">
              <a:defRPr sz="1760">
                <a:solidFill>
                  <a:schemeClr val="tx1">
                    <a:tint val="75000"/>
                  </a:schemeClr>
                </a:solidFill>
              </a:defRPr>
            </a:lvl1pPr>
          </a:lstStyle>
          <a:p>
            <a:fld id="{EC711B46-5A84-46C5-99F5-4DC505C7F7F4}" type="slidenum">
              <a:rPr lang="en-US" smtClean="0"/>
              <a:t>‹#›</a:t>
            </a:fld>
            <a:endParaRPr lang="en-US" dirty="0"/>
          </a:p>
        </p:txBody>
      </p:sp>
    </p:spTree>
    <p:extLst>
      <p:ext uri="{BB962C8B-B14F-4D97-AF65-F5344CB8AC3E}">
        <p14:creationId xmlns:p14="http://schemas.microsoft.com/office/powerpoint/2010/main" val="128436246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1341090" rtl="0" eaLnBrk="1" latinLnBrk="0" hangingPunct="1">
        <a:lnSpc>
          <a:spcPct val="90000"/>
        </a:lnSpc>
        <a:spcBef>
          <a:spcPct val="0"/>
        </a:spcBef>
        <a:buNone/>
        <a:defRPr sz="6453" kern="1200">
          <a:solidFill>
            <a:schemeClr val="tx1"/>
          </a:solidFill>
          <a:latin typeface="+mj-lt"/>
          <a:ea typeface="+mj-ea"/>
          <a:cs typeface="+mj-cs"/>
        </a:defRPr>
      </a:lvl1pPr>
    </p:titleStyle>
    <p:bodyStyle>
      <a:lvl1pPr marL="335273" indent="-335273" algn="l" defTabSz="1341090" rtl="0" eaLnBrk="1" latinLnBrk="0" hangingPunct="1">
        <a:lnSpc>
          <a:spcPct val="90000"/>
        </a:lnSpc>
        <a:spcBef>
          <a:spcPts val="1467"/>
        </a:spcBef>
        <a:buFont typeface="Arial" panose="020B0604020202020204" pitchFamily="34" charset="0"/>
        <a:buChar char="•"/>
        <a:defRPr sz="4107" kern="1200">
          <a:solidFill>
            <a:schemeClr val="tx1"/>
          </a:solidFill>
          <a:latin typeface="+mn-lt"/>
          <a:ea typeface="+mn-ea"/>
          <a:cs typeface="+mn-cs"/>
        </a:defRPr>
      </a:lvl1pPr>
      <a:lvl2pPr marL="1005818" indent="-335273" algn="l" defTabSz="1341090" rtl="0" eaLnBrk="1" latinLnBrk="0" hangingPunct="1">
        <a:lnSpc>
          <a:spcPct val="90000"/>
        </a:lnSpc>
        <a:spcBef>
          <a:spcPts val="733"/>
        </a:spcBef>
        <a:buFont typeface="Arial" panose="020B0604020202020204" pitchFamily="34" charset="0"/>
        <a:buChar char="•"/>
        <a:defRPr sz="3520" kern="1200">
          <a:solidFill>
            <a:schemeClr val="tx1"/>
          </a:solidFill>
          <a:latin typeface="+mn-lt"/>
          <a:ea typeface="+mn-ea"/>
          <a:cs typeface="+mn-cs"/>
        </a:defRPr>
      </a:lvl2pPr>
      <a:lvl3pPr marL="1676363" indent="-335273" algn="l" defTabSz="1341090" rtl="0" eaLnBrk="1" latinLnBrk="0" hangingPunct="1">
        <a:lnSpc>
          <a:spcPct val="90000"/>
        </a:lnSpc>
        <a:spcBef>
          <a:spcPts val="733"/>
        </a:spcBef>
        <a:buFont typeface="Arial" panose="020B0604020202020204" pitchFamily="34" charset="0"/>
        <a:buChar char="•"/>
        <a:defRPr sz="2933" kern="1200">
          <a:solidFill>
            <a:schemeClr val="tx1"/>
          </a:solidFill>
          <a:latin typeface="+mn-lt"/>
          <a:ea typeface="+mn-ea"/>
          <a:cs typeface="+mn-cs"/>
        </a:defRPr>
      </a:lvl3pPr>
      <a:lvl4pPr marL="2346909"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4pPr>
      <a:lvl5pPr marL="3017455"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5pPr>
      <a:lvl6pPr marL="3688000"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6pPr>
      <a:lvl7pPr marL="4358545"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7pPr>
      <a:lvl8pPr marL="5029090"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8pPr>
      <a:lvl9pPr marL="5699637" indent="-335273" algn="l" defTabSz="1341090" rtl="0" eaLnBrk="1" latinLnBrk="0" hangingPunct="1">
        <a:lnSpc>
          <a:spcPct val="90000"/>
        </a:lnSpc>
        <a:spcBef>
          <a:spcPts val="733"/>
        </a:spcBef>
        <a:buFont typeface="Arial" panose="020B0604020202020204" pitchFamily="34" charset="0"/>
        <a:buChar char="•"/>
        <a:defRPr sz="2640" kern="1200">
          <a:solidFill>
            <a:schemeClr val="tx1"/>
          </a:solidFill>
          <a:latin typeface="+mn-lt"/>
          <a:ea typeface="+mn-ea"/>
          <a:cs typeface="+mn-cs"/>
        </a:defRPr>
      </a:lvl9pPr>
    </p:bodyStyle>
    <p:otherStyle>
      <a:defPPr>
        <a:defRPr lang="en-US"/>
      </a:defPPr>
      <a:lvl1pPr marL="0" algn="l" defTabSz="1341090" rtl="0" eaLnBrk="1" latinLnBrk="0" hangingPunct="1">
        <a:defRPr sz="2640" kern="1200">
          <a:solidFill>
            <a:schemeClr val="tx1"/>
          </a:solidFill>
          <a:latin typeface="+mn-lt"/>
          <a:ea typeface="+mn-ea"/>
          <a:cs typeface="+mn-cs"/>
        </a:defRPr>
      </a:lvl1pPr>
      <a:lvl2pPr marL="670545" algn="l" defTabSz="1341090" rtl="0" eaLnBrk="1" latinLnBrk="0" hangingPunct="1">
        <a:defRPr sz="2640" kern="1200">
          <a:solidFill>
            <a:schemeClr val="tx1"/>
          </a:solidFill>
          <a:latin typeface="+mn-lt"/>
          <a:ea typeface="+mn-ea"/>
          <a:cs typeface="+mn-cs"/>
        </a:defRPr>
      </a:lvl2pPr>
      <a:lvl3pPr marL="1341090" algn="l" defTabSz="1341090" rtl="0" eaLnBrk="1" latinLnBrk="0" hangingPunct="1">
        <a:defRPr sz="2640" kern="1200">
          <a:solidFill>
            <a:schemeClr val="tx1"/>
          </a:solidFill>
          <a:latin typeface="+mn-lt"/>
          <a:ea typeface="+mn-ea"/>
          <a:cs typeface="+mn-cs"/>
        </a:defRPr>
      </a:lvl3pPr>
      <a:lvl4pPr marL="2011637" algn="l" defTabSz="1341090" rtl="0" eaLnBrk="1" latinLnBrk="0" hangingPunct="1">
        <a:defRPr sz="2640" kern="1200">
          <a:solidFill>
            <a:schemeClr val="tx1"/>
          </a:solidFill>
          <a:latin typeface="+mn-lt"/>
          <a:ea typeface="+mn-ea"/>
          <a:cs typeface="+mn-cs"/>
        </a:defRPr>
      </a:lvl4pPr>
      <a:lvl5pPr marL="2682182" algn="l" defTabSz="1341090" rtl="0" eaLnBrk="1" latinLnBrk="0" hangingPunct="1">
        <a:defRPr sz="2640" kern="1200">
          <a:solidFill>
            <a:schemeClr val="tx1"/>
          </a:solidFill>
          <a:latin typeface="+mn-lt"/>
          <a:ea typeface="+mn-ea"/>
          <a:cs typeface="+mn-cs"/>
        </a:defRPr>
      </a:lvl5pPr>
      <a:lvl6pPr marL="3352727" algn="l" defTabSz="1341090" rtl="0" eaLnBrk="1" latinLnBrk="0" hangingPunct="1">
        <a:defRPr sz="2640" kern="1200">
          <a:solidFill>
            <a:schemeClr val="tx1"/>
          </a:solidFill>
          <a:latin typeface="+mn-lt"/>
          <a:ea typeface="+mn-ea"/>
          <a:cs typeface="+mn-cs"/>
        </a:defRPr>
      </a:lvl6pPr>
      <a:lvl7pPr marL="4023272" algn="l" defTabSz="1341090" rtl="0" eaLnBrk="1" latinLnBrk="0" hangingPunct="1">
        <a:defRPr sz="2640" kern="1200">
          <a:solidFill>
            <a:schemeClr val="tx1"/>
          </a:solidFill>
          <a:latin typeface="+mn-lt"/>
          <a:ea typeface="+mn-ea"/>
          <a:cs typeface="+mn-cs"/>
        </a:defRPr>
      </a:lvl7pPr>
      <a:lvl8pPr marL="4693818" algn="l" defTabSz="1341090" rtl="0" eaLnBrk="1" latinLnBrk="0" hangingPunct="1">
        <a:defRPr sz="2640" kern="1200">
          <a:solidFill>
            <a:schemeClr val="tx1"/>
          </a:solidFill>
          <a:latin typeface="+mn-lt"/>
          <a:ea typeface="+mn-ea"/>
          <a:cs typeface="+mn-cs"/>
        </a:defRPr>
      </a:lvl8pPr>
      <a:lvl9pPr marL="5364363" algn="l" defTabSz="1341090" rtl="0" eaLnBrk="1" latinLnBrk="0" hangingPunct="1">
        <a:defRPr sz="26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E2D6-37CE-4D07-9970-F06376E3B0BA}"/>
              </a:ext>
            </a:extLst>
          </p:cNvPr>
          <p:cNvSpPr>
            <a:spLocks noGrp="1"/>
          </p:cNvSpPr>
          <p:nvPr>
            <p:ph type="title"/>
          </p:nvPr>
        </p:nvSpPr>
        <p:spPr>
          <a:xfrm>
            <a:off x="1068388" y="534988"/>
            <a:ext cx="13408025" cy="194468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65D9948-DF82-433B-BF39-796977BDF1C5}"/>
              </a:ext>
            </a:extLst>
          </p:cNvPr>
          <p:cNvSpPr>
            <a:spLocks noGrp="1"/>
          </p:cNvSpPr>
          <p:nvPr>
            <p:ph type="body" idx="1"/>
          </p:nvPr>
        </p:nvSpPr>
        <p:spPr>
          <a:xfrm>
            <a:off x="1068388" y="2678113"/>
            <a:ext cx="13408025" cy="638175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CE73EA1-95B2-44FE-A597-E192B0FDE1D2}"/>
              </a:ext>
            </a:extLst>
          </p:cNvPr>
          <p:cNvSpPr>
            <a:spLocks noGrp="1"/>
          </p:cNvSpPr>
          <p:nvPr>
            <p:ph type="dt" sz="half" idx="2"/>
          </p:nvPr>
        </p:nvSpPr>
        <p:spPr>
          <a:xfrm>
            <a:off x="1068388" y="9323388"/>
            <a:ext cx="3497262" cy="534987"/>
          </a:xfrm>
          <a:prstGeom prst="rect">
            <a:avLst/>
          </a:prstGeom>
        </p:spPr>
        <p:txBody>
          <a:bodyPr vert="horz" lIns="91440" tIns="45720" rIns="91440" bIns="45720" rtlCol="0" anchor="ctr"/>
          <a:lstStyle>
            <a:lvl1pPr algn="l">
              <a:defRPr sz="1200">
                <a:solidFill>
                  <a:schemeClr val="tx1">
                    <a:tint val="75000"/>
                  </a:schemeClr>
                </a:solidFill>
              </a:defRPr>
            </a:lvl1pPr>
          </a:lstStyle>
          <a:p>
            <a:fld id="{F4013923-AEF4-4E05-8B68-8B3FB360C1F4}" type="datetimeFigureOut">
              <a:rPr lang="en-US" smtClean="0"/>
              <a:t>8/25/2024</a:t>
            </a:fld>
            <a:endParaRPr lang="en-US" dirty="0"/>
          </a:p>
        </p:txBody>
      </p:sp>
      <p:sp>
        <p:nvSpPr>
          <p:cNvPr id="5" name="Footer Placeholder 4">
            <a:extLst>
              <a:ext uri="{FF2B5EF4-FFF2-40B4-BE49-F238E27FC236}">
                <a16:creationId xmlns:a16="http://schemas.microsoft.com/office/drawing/2014/main" id="{4C079E45-1BC0-433D-80AD-728C057222DC}"/>
              </a:ext>
            </a:extLst>
          </p:cNvPr>
          <p:cNvSpPr>
            <a:spLocks noGrp="1"/>
          </p:cNvSpPr>
          <p:nvPr>
            <p:ph type="ftr" sz="quarter" idx="3"/>
          </p:nvPr>
        </p:nvSpPr>
        <p:spPr>
          <a:xfrm>
            <a:off x="5149850" y="9323388"/>
            <a:ext cx="5245100" cy="5349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5171CD39-4DEE-4CA1-89F9-794AF122034D}"/>
              </a:ext>
            </a:extLst>
          </p:cNvPr>
          <p:cNvSpPr>
            <a:spLocks noGrp="1"/>
          </p:cNvSpPr>
          <p:nvPr>
            <p:ph type="sldNum" sz="quarter" idx="4"/>
          </p:nvPr>
        </p:nvSpPr>
        <p:spPr>
          <a:xfrm>
            <a:off x="10979150" y="9323388"/>
            <a:ext cx="3497263" cy="534987"/>
          </a:xfrm>
          <a:prstGeom prst="rect">
            <a:avLst/>
          </a:prstGeom>
        </p:spPr>
        <p:txBody>
          <a:bodyPr vert="horz" lIns="91440" tIns="45720" rIns="91440" bIns="45720" rtlCol="0" anchor="ctr"/>
          <a:lstStyle>
            <a:lvl1pPr algn="r">
              <a:defRPr sz="1200">
                <a:solidFill>
                  <a:schemeClr val="tx1">
                    <a:tint val="75000"/>
                  </a:schemeClr>
                </a:solidFill>
              </a:defRPr>
            </a:lvl1pPr>
          </a:lstStyle>
          <a:p>
            <a:fld id="{8C20B6AC-08A4-4A7D-B571-9D9470ED152C}" type="slidenum">
              <a:rPr lang="en-US" smtClean="0"/>
              <a:t>‹#›</a:t>
            </a:fld>
            <a:endParaRPr lang="en-US" dirty="0"/>
          </a:p>
        </p:txBody>
      </p:sp>
    </p:spTree>
    <p:extLst>
      <p:ext uri="{BB962C8B-B14F-4D97-AF65-F5344CB8AC3E}">
        <p14:creationId xmlns:p14="http://schemas.microsoft.com/office/powerpoint/2010/main" val="282226536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14A6AAB-8841-4A47-A26E-A51D2DD944C1}"/>
              </a:ext>
            </a:extLst>
          </p:cNvPr>
          <p:cNvSpPr>
            <a:spLocks noGrp="1"/>
          </p:cNvSpPr>
          <p:nvPr>
            <p:ph type="body" idx="1"/>
          </p:nvPr>
        </p:nvSpPr>
        <p:spPr>
          <a:xfrm>
            <a:off x="1068705" y="2677584"/>
            <a:ext cx="13407390" cy="6381962"/>
          </a:xfrm>
          <a:prstGeom prst="rect">
            <a:avLst/>
          </a:prstGeom>
        </p:spPr>
        <p:txBody>
          <a:bodyPr vert="horz" lIns="91440" tIns="45720" rIns="91440" bIns="45720" rtlCol="0">
            <a:normAutofit/>
          </a:bodyPr>
          <a:lstStyle/>
          <a:p>
            <a:pPr lvl="0"/>
            <a:r>
              <a:rPr lang="en-US" dirty="0"/>
              <a:t>Click to edit Master text styles</a:t>
            </a:r>
          </a:p>
          <a:p>
            <a:pPr lvl="1"/>
            <a:r>
              <a:rPr lang="en-US" dirty="0" err="1"/>
              <a:t>MSecond</a:t>
            </a:r>
            <a:r>
              <a:rPr lang="en-US" dirty="0"/>
              <a:t>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9B99D64D-AF98-4065-972A-C7314C7AB68E}"/>
              </a:ext>
            </a:extLst>
          </p:cNvPr>
          <p:cNvSpPr>
            <a:spLocks noGrp="1"/>
          </p:cNvSpPr>
          <p:nvPr>
            <p:ph type="title"/>
          </p:nvPr>
        </p:nvSpPr>
        <p:spPr>
          <a:xfrm>
            <a:off x="1068705" y="836660"/>
            <a:ext cx="13407390" cy="1333669"/>
          </a:xfrm>
          <a:prstGeom prst="rect">
            <a:avLst/>
          </a:prstGeom>
        </p:spPr>
        <p:txBody>
          <a:bodyPr vert="horz" lIns="91440" tIns="45720" rIns="91440" bIns="45720" rtlCol="0" anchor="ctr">
            <a:normAutofit/>
          </a:bodyPr>
          <a:lstStyle/>
          <a:p>
            <a:r>
              <a:rPr lang="en-US" dirty="0"/>
              <a:t>Click to edit Master title style</a:t>
            </a:r>
          </a:p>
        </p:txBody>
      </p:sp>
      <p:pic>
        <p:nvPicPr>
          <p:cNvPr id="22" name="Picture 21" descr="Icon&#10;&#10;Description automatically generated">
            <a:extLst>
              <a:ext uri="{FF2B5EF4-FFF2-40B4-BE49-F238E27FC236}">
                <a16:creationId xmlns:a16="http://schemas.microsoft.com/office/drawing/2014/main" id="{B3829F51-6E30-4586-903C-2BFCCC1120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586205" y="8940022"/>
            <a:ext cx="492252" cy="563433"/>
          </a:xfrm>
          <a:prstGeom prst="rect">
            <a:avLst/>
          </a:prstGeom>
        </p:spPr>
      </p:pic>
      <p:cxnSp>
        <p:nvCxnSpPr>
          <p:cNvPr id="24" name="Straight Connector 23">
            <a:extLst>
              <a:ext uri="{FF2B5EF4-FFF2-40B4-BE49-F238E27FC236}">
                <a16:creationId xmlns:a16="http://schemas.microsoft.com/office/drawing/2014/main" id="{E3FCACCD-15D0-47D8-BCBE-4120BD1BC39E}"/>
              </a:ext>
            </a:extLst>
          </p:cNvPr>
          <p:cNvCxnSpPr>
            <a:cxnSpLocks/>
          </p:cNvCxnSpPr>
          <p:nvPr userDrawn="1"/>
        </p:nvCxnSpPr>
        <p:spPr>
          <a:xfrm>
            <a:off x="2228088" y="9221739"/>
            <a:ext cx="12248007" cy="0"/>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5" name="Picture 24" descr="Icon&#10;&#10;Description automatically generated">
            <a:extLst>
              <a:ext uri="{FF2B5EF4-FFF2-40B4-BE49-F238E27FC236}">
                <a16:creationId xmlns:a16="http://schemas.microsoft.com/office/drawing/2014/main" id="{EDAE41B2-60C6-41A2-A3B0-1C36C1F9FA8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586205" y="8940022"/>
            <a:ext cx="492252" cy="563433"/>
          </a:xfrm>
          <a:prstGeom prst="rect">
            <a:avLst/>
          </a:prstGeom>
        </p:spPr>
      </p:pic>
      <p:sp>
        <p:nvSpPr>
          <p:cNvPr id="27" name="Text Placeholder 8">
            <a:extLst>
              <a:ext uri="{FF2B5EF4-FFF2-40B4-BE49-F238E27FC236}">
                <a16:creationId xmlns:a16="http://schemas.microsoft.com/office/drawing/2014/main" id="{C244C9FD-649F-4C3E-BF80-77CFAC4CAC47}"/>
              </a:ext>
            </a:extLst>
          </p:cNvPr>
          <p:cNvSpPr txBox="1">
            <a:spLocks/>
          </p:cNvSpPr>
          <p:nvPr userDrawn="1"/>
        </p:nvSpPr>
        <p:spPr>
          <a:xfrm>
            <a:off x="5428536" y="9270028"/>
            <a:ext cx="9047559" cy="237167"/>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1050" b="0" kern="1200">
                <a:solidFill>
                  <a:schemeClr val="accent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39">
                <a:solidFill>
                  <a:srgbClr val="212529"/>
                </a:solidFill>
              </a:rPr>
              <a:t>© PIKE CONSTRUCTION SERVICES</a:t>
            </a:r>
            <a:endParaRPr lang="en-US" sz="1339" dirty="0">
              <a:solidFill>
                <a:srgbClr val="212529"/>
              </a:solidFill>
            </a:endParaRPr>
          </a:p>
        </p:txBody>
      </p:sp>
      <p:pic>
        <p:nvPicPr>
          <p:cNvPr id="28" name="Picture 27">
            <a:extLst>
              <a:ext uri="{FF2B5EF4-FFF2-40B4-BE49-F238E27FC236}">
                <a16:creationId xmlns:a16="http://schemas.microsoft.com/office/drawing/2014/main" id="{46FDF783-CFF8-434D-91BD-A00F981CB00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06406" y="8876785"/>
            <a:ext cx="1421575" cy="626670"/>
          </a:xfrm>
          <a:prstGeom prst="rect">
            <a:avLst/>
          </a:prstGeom>
        </p:spPr>
      </p:pic>
    </p:spTree>
    <p:extLst>
      <p:ext uri="{BB962C8B-B14F-4D97-AF65-F5344CB8AC3E}">
        <p14:creationId xmlns:p14="http://schemas.microsoft.com/office/powerpoint/2010/main" val="251118893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000" b="1" kern="1200">
          <a:solidFill>
            <a:schemeClr val="accent2"/>
          </a:solidFill>
          <a:latin typeface="+mj-lt"/>
          <a:ea typeface="+mj-ea"/>
          <a:cs typeface="+mj-cs"/>
        </a:defRPr>
      </a:lvl1pPr>
    </p:titleStyle>
    <p:bodyStyle>
      <a:lvl1pPr marL="228600" indent="-228600" algn="l" defTabSz="914400" rtl="0" eaLnBrk="1" latinLnBrk="0" hangingPunct="1">
        <a:lnSpc>
          <a:spcPct val="125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25000"/>
        </a:lnSpc>
        <a:spcBef>
          <a:spcPts val="6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25000"/>
        </a:lnSpc>
        <a:spcBef>
          <a:spcPts val="6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25000"/>
        </a:lnSpc>
        <a:spcBef>
          <a:spcPts val="6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5000"/>
        </a:lnSpc>
        <a:spcBef>
          <a:spcPts val="6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hyperlink" Target="file:///Z:\Favorites\BIM-VDC%20MASTER%20PRESENTATION\ModelingVisualization\Artspace"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6.png"/><Relationship Id="rId7" Type="http://schemas.openxmlformats.org/officeDocument/2006/relationships/image" Target="../media/image29.png"/><Relationship Id="rId2"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hyperlink" Target="file:///Z:\Favorites\BIM-VDC%20MASTER%20PRESENTATION\Geo-Spatial\URMC%20Fourth%20Floor" TargetMode="External"/><Relationship Id="rId11" Type="http://schemas.openxmlformats.org/officeDocument/2006/relationships/image" Target="../media/image37.png"/><Relationship Id="rId5" Type="http://schemas.openxmlformats.org/officeDocument/2006/relationships/slide" Target="slide8.xml"/><Relationship Id="rId10" Type="http://schemas.openxmlformats.org/officeDocument/2006/relationships/image" Target="../media/image36.png"/><Relationship Id="rId4" Type="http://schemas.openxmlformats.org/officeDocument/2006/relationships/image" Target="../media/image33.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hyperlink" Target="file:///Z:\Favorites\BIM-VDC%20MASTER%20PRESENTATION\Geo-Spatial\Colgate%20Benton%20Center" TargetMode="External"/><Relationship Id="rId3" Type="http://schemas.openxmlformats.org/officeDocument/2006/relationships/image" Target="../media/image33.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slide" Target="slide8.xml"/><Relationship Id="rId9" Type="http://schemas.openxmlformats.org/officeDocument/2006/relationships/image" Target="../media/image42.png"/><Relationship Id="rId1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29.png"/><Relationship Id="rId5" Type="http://schemas.openxmlformats.org/officeDocument/2006/relationships/image" Target="../media/image52.png"/><Relationship Id="rId10" Type="http://schemas.openxmlformats.org/officeDocument/2006/relationships/hyperlink" Target="file:///Z:\Favorites\BIM-VDC%20MASTER%20PRESENTATION\ModelingVisualization\Longview%20Apartments" TargetMode="External"/><Relationship Id="rId4" Type="http://schemas.openxmlformats.org/officeDocument/2006/relationships/image" Target="../media/image51.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15.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hyperlink" Target="Videos/Scan%20to%20BIM%20Existing%20Timber%20(1).mp4" TargetMode="External"/><Relationship Id="rId2" Type="http://schemas.openxmlformats.org/officeDocument/2006/relationships/image" Target="../media/image56.png"/><Relationship Id="rId1" Type="http://schemas.openxmlformats.org/officeDocument/2006/relationships/slideLayout" Target="../slideLayouts/slideLayout1.xml"/><Relationship Id="rId6" Type="http://schemas.openxmlformats.org/officeDocument/2006/relationships/image" Target="../media/image60.png"/><Relationship Id="rId11" Type="http://schemas.openxmlformats.org/officeDocument/2006/relationships/image" Target="../media/image62.png"/><Relationship Id="rId5" Type="http://schemas.openxmlformats.org/officeDocument/2006/relationships/image" Target="../media/image59.png"/><Relationship Id="rId1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58.png"/><Relationship Id="rId9" Type="http://schemas.openxmlformats.org/officeDocument/2006/relationships/image" Target="../media/image16.png"/><Relationship Id="rId14" Type="http://schemas.openxmlformats.org/officeDocument/2006/relationships/hyperlink" Target="file:///Z:\Favorites\BIM-VDC%20MASTER%20PRESENTATION\ModelingVisualization\Doat%20Street"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hyperlink" Target="https://www.youtube.com/watch?v=EpUgfliVcIA" TargetMode="External"/><Relationship Id="rId7" Type="http://schemas.openxmlformats.org/officeDocument/2006/relationships/image" Target="../media/image63.png"/><Relationship Id="rId12" Type="http://schemas.openxmlformats.org/officeDocument/2006/relationships/hyperlink" Target="https://app.structionsite.com/projects/c74f1b12-1a43-4530-b643-5e806155e206/drawings" TargetMode="External"/><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6.png"/><Relationship Id="rId5" Type="http://schemas.openxmlformats.org/officeDocument/2006/relationships/hyperlink" Target="https://youtu.be/cB3MSg2ATio" TargetMode="External"/><Relationship Id="rId10" Type="http://schemas.openxmlformats.org/officeDocument/2006/relationships/image" Target="../media/image66.png"/><Relationship Id="rId4" Type="http://schemas.openxmlformats.org/officeDocument/2006/relationships/image" Target="../media/image29.png"/><Relationship Id="rId9" Type="http://schemas.openxmlformats.org/officeDocument/2006/relationships/image" Target="../media/image65.png"/></Relationships>
</file>

<file path=ppt/slides/_rels/slide18.xml.rels><?xml version="1.0" encoding="UTF-8" standalone="yes"?>
<Relationships xmlns="http://schemas.openxmlformats.org/package/2006/relationships"><Relationship Id="rId8" Type="http://schemas.openxmlformats.org/officeDocument/2006/relationships/hyperlink" Target="https://app.structionsite.com/vp/b9b47450-59c3-4b56-af0a-68f435f13b5a" TargetMode="External"/><Relationship Id="rId3" Type="http://schemas.openxmlformats.org/officeDocument/2006/relationships/image" Target="../media/image68.png"/><Relationship Id="rId7" Type="http://schemas.openxmlformats.org/officeDocument/2006/relationships/hyperlink" Target="https://app.structionsite.com/vp/078b6449-2fc1-4d33-8117-3229b49177eb" TargetMode="External"/><Relationship Id="rId2" Type="http://schemas.openxmlformats.org/officeDocument/2006/relationships/image" Target="../media/image67.png"/><Relationship Id="rId1" Type="http://schemas.openxmlformats.org/officeDocument/2006/relationships/slideLayout" Target="../slideLayouts/slideLayout1.xml"/><Relationship Id="rId6" Type="http://schemas.openxmlformats.org/officeDocument/2006/relationships/hyperlink" Target="https://app.structionsite.com/vp/c7ba7d6f-0ebb-43fc-830f-4e328fa7ee9b" TargetMode="External"/><Relationship Id="rId11" Type="http://schemas.openxmlformats.org/officeDocument/2006/relationships/slide" Target="slide8.xml"/><Relationship Id="rId5" Type="http://schemas.openxmlformats.org/officeDocument/2006/relationships/hyperlink" Target="https://app.structionsite.com/projects" TargetMode="External"/><Relationship Id="rId10"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slide" Target="slide3.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1.jpg"/><Relationship Id="rId7" Type="http://schemas.openxmlformats.org/officeDocument/2006/relationships/image" Target="../media/image29.png"/><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hyperlink" Target="file:///Z:\Favorites\BIM-VDC%20MASTER%20PRESENTATION\Geo-Spatial\Island%20Cove" TargetMode="External"/><Relationship Id="rId5" Type="http://schemas.openxmlformats.org/officeDocument/2006/relationships/image" Target="../media/image73.jpg"/><Relationship Id="rId4" Type="http://schemas.openxmlformats.org/officeDocument/2006/relationships/image" Target="../media/image72.jp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hyperlink" Target="file:///Z:\Favorites\BIM-VDC%20MASTER%20PRESENTATION\Geo-Spatial\JMA%205G" TargetMode="Externa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1.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23.xml.rels><?xml version="1.0" encoding="UTF-8" standalone="yes"?>
<Relationships xmlns="http://schemas.openxmlformats.org/package/2006/relationships"><Relationship Id="rId8" Type="http://schemas.openxmlformats.org/officeDocument/2006/relationships/hyperlink" Target="https://youtu.be/eJOaCy6YR2A" TargetMode="External"/><Relationship Id="rId3" Type="http://schemas.microsoft.com/office/2007/relationships/hdphoto" Target="../media/hdphoto1.wdp"/><Relationship Id="rId7" Type="http://schemas.openxmlformats.org/officeDocument/2006/relationships/image" Target="../media/image16.pn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92.svg"/><Relationship Id="rId10" Type="http://schemas.openxmlformats.org/officeDocument/2006/relationships/image" Target="../media/image93.jpg"/><Relationship Id="rId4" Type="http://schemas.openxmlformats.org/officeDocument/2006/relationships/image" Target="../media/image91.png"/><Relationship Id="rId9"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33.png"/><Relationship Id="rId2" Type="http://schemas.openxmlformats.org/officeDocument/2006/relationships/image" Target="../media/image94.jpeg"/><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7/06/relationships/model3d" Target="../media/model3d1.glb"/><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5.png"/><Relationship Id="rId4" Type="http://schemas.openxmlformats.org/officeDocument/2006/relationships/image" Target="../media/image11.jpg"/><Relationship Id="rId9" Type="http://schemas.openxmlformats.org/officeDocument/2006/relationships/hyperlink" Target="Videos/KeyBank%20Center%20-%20BIM%20Animation.mp4"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Videos/URMC-EDIT_PHASE-2_4D-SIMULATION_r3.mp4" TargetMode="External"/><Relationship Id="rId3" Type="http://schemas.openxmlformats.org/officeDocument/2006/relationships/slide" Target="slide8.xml"/><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hyperlink" Target="Videos/URMC-Tower_8th%20Floor_4D%20Simulation_R5.mp4" TargetMode="External"/><Relationship Id="rId4" Type="http://schemas.openxmlformats.org/officeDocument/2006/relationships/image" Target="../media/image17.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1.png"/><Relationship Id="rId7" Type="http://schemas.openxmlformats.org/officeDocument/2006/relationships/hyperlink" Target="Videos/Fleet-Landing_Planned%20VS%20Actual_03.17.22.mp4" TargetMode="External"/><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A61918A-D81C-6098-7EB2-B06B5AC45A5B}"/>
              </a:ext>
            </a:extLst>
          </p:cNvPr>
          <p:cNvPicPr>
            <a:picLocks noChangeAspect="1"/>
          </p:cNvPicPr>
          <p:nvPr/>
        </p:nvPicPr>
        <p:blipFill>
          <a:blip r:embed="rId2"/>
          <a:stretch>
            <a:fillRect/>
          </a:stretch>
        </p:blipFill>
        <p:spPr>
          <a:xfrm>
            <a:off x="0" y="624840"/>
            <a:ext cx="15544800" cy="7040880"/>
          </a:xfrm>
          <a:prstGeom prst="rect">
            <a:avLst/>
          </a:prstGeom>
        </p:spPr>
      </p:pic>
      <p:sp>
        <p:nvSpPr>
          <p:cNvPr id="5" name="Subtitle 4">
            <a:extLst>
              <a:ext uri="{FF2B5EF4-FFF2-40B4-BE49-F238E27FC236}">
                <a16:creationId xmlns:a16="http://schemas.microsoft.com/office/drawing/2014/main" id="{584BEB2F-C4B2-466B-9AB1-E24E8F4D7AEC}"/>
              </a:ext>
            </a:extLst>
          </p:cNvPr>
          <p:cNvSpPr>
            <a:spLocks noGrp="1"/>
          </p:cNvSpPr>
          <p:nvPr>
            <p:ph type="subTitle" idx="1"/>
          </p:nvPr>
        </p:nvSpPr>
        <p:spPr>
          <a:xfrm>
            <a:off x="776024" y="-110571"/>
            <a:ext cx="14250616" cy="2228492"/>
          </a:xfrm>
        </p:spPr>
        <p:txBody>
          <a:bodyPr>
            <a:normAutofit/>
          </a:bodyPr>
          <a:lstStyle>
            <a:defPPr>
              <a:defRPr lang="en-US"/>
            </a:defPPr>
            <a:lvl1pPr marL="0" algn="l" defTabSz="1228954" rtl="0" eaLnBrk="1" latinLnBrk="0" hangingPunct="1">
              <a:defRPr sz="2419" kern="1200">
                <a:solidFill>
                  <a:schemeClr val="tx1"/>
                </a:solidFill>
                <a:latin typeface="+mn-lt"/>
                <a:ea typeface="+mn-ea"/>
                <a:cs typeface="+mn-cs"/>
              </a:defRPr>
            </a:lvl1pPr>
            <a:lvl2pPr marL="614477" algn="l" defTabSz="1228954" rtl="0" eaLnBrk="1" latinLnBrk="0" hangingPunct="1">
              <a:defRPr sz="2419" kern="1200">
                <a:solidFill>
                  <a:schemeClr val="tx1"/>
                </a:solidFill>
                <a:latin typeface="+mn-lt"/>
                <a:ea typeface="+mn-ea"/>
                <a:cs typeface="+mn-cs"/>
              </a:defRPr>
            </a:lvl2pPr>
            <a:lvl3pPr marL="1228954" algn="l" defTabSz="1228954" rtl="0" eaLnBrk="1" latinLnBrk="0" hangingPunct="1">
              <a:defRPr sz="2419" kern="1200">
                <a:solidFill>
                  <a:schemeClr val="tx1"/>
                </a:solidFill>
                <a:latin typeface="+mn-lt"/>
                <a:ea typeface="+mn-ea"/>
                <a:cs typeface="+mn-cs"/>
              </a:defRPr>
            </a:lvl3pPr>
            <a:lvl4pPr marL="1843430" algn="l" defTabSz="1228954" rtl="0" eaLnBrk="1" latinLnBrk="0" hangingPunct="1">
              <a:defRPr sz="2419" kern="1200">
                <a:solidFill>
                  <a:schemeClr val="tx1"/>
                </a:solidFill>
                <a:latin typeface="+mn-lt"/>
                <a:ea typeface="+mn-ea"/>
                <a:cs typeface="+mn-cs"/>
              </a:defRPr>
            </a:lvl4pPr>
            <a:lvl5pPr marL="2457907" algn="l" defTabSz="1228954" rtl="0" eaLnBrk="1" latinLnBrk="0" hangingPunct="1">
              <a:defRPr sz="2419" kern="1200">
                <a:solidFill>
                  <a:schemeClr val="tx1"/>
                </a:solidFill>
                <a:latin typeface="+mn-lt"/>
                <a:ea typeface="+mn-ea"/>
                <a:cs typeface="+mn-cs"/>
              </a:defRPr>
            </a:lvl5pPr>
            <a:lvl6pPr marL="3072384" algn="l" defTabSz="1228954" rtl="0" eaLnBrk="1" latinLnBrk="0" hangingPunct="1">
              <a:defRPr sz="2419" kern="1200">
                <a:solidFill>
                  <a:schemeClr val="tx1"/>
                </a:solidFill>
                <a:latin typeface="+mn-lt"/>
                <a:ea typeface="+mn-ea"/>
                <a:cs typeface="+mn-cs"/>
              </a:defRPr>
            </a:lvl6pPr>
            <a:lvl7pPr marL="3686861" algn="l" defTabSz="1228954" rtl="0" eaLnBrk="1" latinLnBrk="0" hangingPunct="1">
              <a:defRPr sz="2419" kern="1200">
                <a:solidFill>
                  <a:schemeClr val="tx1"/>
                </a:solidFill>
                <a:latin typeface="+mn-lt"/>
                <a:ea typeface="+mn-ea"/>
                <a:cs typeface="+mn-cs"/>
              </a:defRPr>
            </a:lvl7pPr>
            <a:lvl8pPr marL="4301338" algn="l" defTabSz="1228954" rtl="0" eaLnBrk="1" latinLnBrk="0" hangingPunct="1">
              <a:defRPr sz="2419" kern="1200">
                <a:solidFill>
                  <a:schemeClr val="tx1"/>
                </a:solidFill>
                <a:latin typeface="+mn-lt"/>
                <a:ea typeface="+mn-ea"/>
                <a:cs typeface="+mn-cs"/>
              </a:defRPr>
            </a:lvl8pPr>
            <a:lvl9pPr marL="4915814" algn="l" defTabSz="1228954" rtl="0" eaLnBrk="1" latinLnBrk="0" hangingPunct="1">
              <a:defRPr sz="2419" kern="1200">
                <a:solidFill>
                  <a:schemeClr val="tx1"/>
                </a:solidFill>
                <a:latin typeface="+mn-lt"/>
                <a:ea typeface="+mn-ea"/>
                <a:cs typeface="+mn-cs"/>
              </a:defRPr>
            </a:lvl9pPr>
          </a:lstStyle>
          <a:p>
            <a:pPr algn="ctr"/>
            <a:r>
              <a:rPr lang="en-US" sz="4400" b="1" dirty="0">
                <a:latin typeface="AvenirLTStd-Book"/>
              </a:rPr>
              <a:t>Technology Changing the Construction Industry </a:t>
            </a:r>
          </a:p>
        </p:txBody>
      </p:sp>
    </p:spTree>
    <p:extLst>
      <p:ext uri="{BB962C8B-B14F-4D97-AF65-F5344CB8AC3E}">
        <p14:creationId xmlns:p14="http://schemas.microsoft.com/office/powerpoint/2010/main" val="2689600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510897" y="1705301"/>
            <a:ext cx="3253157" cy="2862322"/>
          </a:xfrm>
          <a:prstGeom prst="rect">
            <a:avLst/>
          </a:prstGeom>
          <a:noFill/>
        </p:spPr>
        <p:txBody>
          <a:bodyPr wrap="square">
            <a:spAutoFit/>
          </a:bodyPr>
          <a:lstStyle/>
          <a:p>
            <a:pPr algn="l"/>
            <a:r>
              <a:rPr lang="en-US" sz="1200" dirty="0">
                <a:latin typeface="AvenirLTStd-Book"/>
              </a:rPr>
              <a:t>In addition to modeling the foundation and performing a thorough QAQC analysis, modeling the PERI formwork was requested as well. Our Utica team already had someone for the foundations, so they didn’t require the services of Pikes self-perform crew. Although they were interested in using the PERI formwork on the job. The PERI formwork system is lightweight and very user friendly. </a:t>
            </a:r>
          </a:p>
          <a:p>
            <a:pPr algn="l"/>
            <a:r>
              <a:rPr lang="en-US" sz="1200" dirty="0">
                <a:latin typeface="AvenirLTStd-Book"/>
              </a:rPr>
              <a:t>Pike’s BIM department has the capabilities of modeling in the PERI formwork just as the self-perform crew would put it up on site. After a pour schedule is created, an overall count per piece can be extrapolated to determine the amount of formwork to send to that site.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10</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Foundation &amp; Formwork Modeling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002" y="4660564"/>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40" name="TextBox 39">
            <a:extLst>
              <a:ext uri="{FF2B5EF4-FFF2-40B4-BE49-F238E27FC236}">
                <a16:creationId xmlns:a16="http://schemas.microsoft.com/office/drawing/2014/main" id="{2DC5940D-6B99-4E1A-BFC8-97E062B80321}"/>
              </a:ext>
            </a:extLst>
          </p:cNvPr>
          <p:cNvSpPr txBox="1"/>
          <p:nvPr/>
        </p:nvSpPr>
        <p:spPr>
          <a:xfrm>
            <a:off x="455591" y="1015068"/>
            <a:ext cx="4342746" cy="369332"/>
          </a:xfrm>
          <a:prstGeom prst="rect">
            <a:avLst/>
          </a:prstGeom>
          <a:noFill/>
        </p:spPr>
        <p:txBody>
          <a:bodyPr wrap="square">
            <a:spAutoFit/>
          </a:bodyPr>
          <a:lstStyle/>
          <a:p>
            <a:r>
              <a:rPr lang="en-US" b="1" dirty="0">
                <a:solidFill>
                  <a:srgbClr val="0063A6"/>
                </a:solidFill>
                <a:latin typeface="Gill Sans MT" panose="020B0502020104020203" pitchFamily="34" charset="0"/>
              </a:rPr>
              <a:t>Artspace Lofts</a:t>
            </a:r>
            <a:endParaRPr lang="en-US" sz="1800" b="1" i="0" u="none" strike="noStrike" baseline="0" dirty="0">
              <a:solidFill>
                <a:srgbClr val="0063A6"/>
              </a:solidFill>
              <a:latin typeface="Gill Sans MT" panose="020B0502020104020203" pitchFamily="34" charset="0"/>
            </a:endParaRPr>
          </a:p>
        </p:txBody>
      </p:sp>
      <p:pic>
        <p:nvPicPr>
          <p:cNvPr id="3" name="Picture 2">
            <a:extLst>
              <a:ext uri="{FF2B5EF4-FFF2-40B4-BE49-F238E27FC236}">
                <a16:creationId xmlns:a16="http://schemas.microsoft.com/office/drawing/2014/main" id="{8B414FBC-AE20-BED2-1F8A-8E389DBF9336}"/>
              </a:ext>
            </a:extLst>
          </p:cNvPr>
          <p:cNvPicPr>
            <a:picLocks noChangeAspect="1"/>
          </p:cNvPicPr>
          <p:nvPr/>
        </p:nvPicPr>
        <p:blipFill>
          <a:blip r:embed="rId2"/>
          <a:stretch>
            <a:fillRect/>
          </a:stretch>
        </p:blipFill>
        <p:spPr>
          <a:xfrm>
            <a:off x="4827770" y="860475"/>
            <a:ext cx="10486917" cy="6163217"/>
          </a:xfrm>
          <a:prstGeom prst="rect">
            <a:avLst/>
          </a:prstGeom>
        </p:spPr>
      </p:pic>
      <p:pic>
        <p:nvPicPr>
          <p:cNvPr id="7" name="Picture 6">
            <a:extLst>
              <a:ext uri="{FF2B5EF4-FFF2-40B4-BE49-F238E27FC236}">
                <a16:creationId xmlns:a16="http://schemas.microsoft.com/office/drawing/2014/main" id="{4F294A62-A28E-3D91-C8D7-0BB0EFA88D93}"/>
              </a:ext>
            </a:extLst>
          </p:cNvPr>
          <p:cNvPicPr>
            <a:picLocks noChangeAspect="1"/>
          </p:cNvPicPr>
          <p:nvPr/>
        </p:nvPicPr>
        <p:blipFill>
          <a:blip r:embed="rId3"/>
          <a:stretch>
            <a:fillRect/>
          </a:stretch>
        </p:blipFill>
        <p:spPr>
          <a:xfrm>
            <a:off x="4827770" y="7124742"/>
            <a:ext cx="3365962" cy="2126855"/>
          </a:xfrm>
          <a:prstGeom prst="rect">
            <a:avLst/>
          </a:prstGeom>
        </p:spPr>
      </p:pic>
      <p:pic>
        <p:nvPicPr>
          <p:cNvPr id="12" name="Picture 11">
            <a:extLst>
              <a:ext uri="{FF2B5EF4-FFF2-40B4-BE49-F238E27FC236}">
                <a16:creationId xmlns:a16="http://schemas.microsoft.com/office/drawing/2014/main" id="{C69FDC28-20D3-334C-AA22-F4F3AF0F6F4D}"/>
              </a:ext>
            </a:extLst>
          </p:cNvPr>
          <p:cNvPicPr>
            <a:picLocks noChangeAspect="1"/>
          </p:cNvPicPr>
          <p:nvPr/>
        </p:nvPicPr>
        <p:blipFill>
          <a:blip r:embed="rId4"/>
          <a:stretch>
            <a:fillRect/>
          </a:stretch>
        </p:blipFill>
        <p:spPr>
          <a:xfrm>
            <a:off x="11528766" y="7124742"/>
            <a:ext cx="3623609" cy="2126855"/>
          </a:xfrm>
          <a:prstGeom prst="rect">
            <a:avLst/>
          </a:prstGeom>
        </p:spPr>
      </p:pic>
      <p:pic>
        <p:nvPicPr>
          <p:cNvPr id="16" name="Picture 15">
            <a:extLst>
              <a:ext uri="{FF2B5EF4-FFF2-40B4-BE49-F238E27FC236}">
                <a16:creationId xmlns:a16="http://schemas.microsoft.com/office/drawing/2014/main" id="{EA4BBC0B-F35A-DE22-B17B-6AC952AF57DF}"/>
              </a:ext>
            </a:extLst>
          </p:cNvPr>
          <p:cNvPicPr>
            <a:picLocks noChangeAspect="1"/>
          </p:cNvPicPr>
          <p:nvPr/>
        </p:nvPicPr>
        <p:blipFill>
          <a:blip r:embed="rId5"/>
          <a:stretch>
            <a:fillRect/>
          </a:stretch>
        </p:blipFill>
        <p:spPr>
          <a:xfrm>
            <a:off x="8892004" y="7110876"/>
            <a:ext cx="1974116" cy="2136499"/>
          </a:xfrm>
          <a:prstGeom prst="rect">
            <a:avLst/>
          </a:prstGeom>
        </p:spPr>
      </p:pic>
      <p:sp>
        <p:nvSpPr>
          <p:cNvPr id="17" name="TextBox 16">
            <a:extLst>
              <a:ext uri="{FF2B5EF4-FFF2-40B4-BE49-F238E27FC236}">
                <a16:creationId xmlns:a16="http://schemas.microsoft.com/office/drawing/2014/main" id="{1AEAF581-7F91-CF2D-C9DA-322BF7BD0920}"/>
              </a:ext>
            </a:extLst>
          </p:cNvPr>
          <p:cNvSpPr txBox="1"/>
          <p:nvPr/>
        </p:nvSpPr>
        <p:spPr>
          <a:xfrm>
            <a:off x="1232453" y="5276008"/>
            <a:ext cx="2932671" cy="646331"/>
          </a:xfrm>
          <a:prstGeom prst="rect">
            <a:avLst/>
          </a:prstGeom>
          <a:noFill/>
        </p:spPr>
        <p:txBody>
          <a:bodyPr wrap="square" rtlCol="0">
            <a:spAutoFit/>
          </a:bodyPr>
          <a:lstStyle/>
          <a:p>
            <a:r>
              <a:rPr lang="en-US" sz="1200" dirty="0">
                <a:latin typeface="AvenirLTStd-Book"/>
              </a:rPr>
              <a:t>Model the Structural plans in Tekla while completing a full RFI process. As well as modeling all the PERI formwork</a:t>
            </a:r>
          </a:p>
        </p:txBody>
      </p:sp>
      <p:sp>
        <p:nvSpPr>
          <p:cNvPr id="18" name="TextBox 17">
            <a:extLst>
              <a:ext uri="{FF2B5EF4-FFF2-40B4-BE49-F238E27FC236}">
                <a16:creationId xmlns:a16="http://schemas.microsoft.com/office/drawing/2014/main" id="{4F41C4BD-E1CE-F8E6-F39B-72419932A417}"/>
              </a:ext>
            </a:extLst>
          </p:cNvPr>
          <p:cNvSpPr txBox="1"/>
          <p:nvPr/>
        </p:nvSpPr>
        <p:spPr>
          <a:xfrm>
            <a:off x="1223505" y="6067123"/>
            <a:ext cx="2748800" cy="830997"/>
          </a:xfrm>
          <a:prstGeom prst="rect">
            <a:avLst/>
          </a:prstGeom>
          <a:noFill/>
        </p:spPr>
        <p:txBody>
          <a:bodyPr wrap="square" rtlCol="0">
            <a:spAutoFit/>
          </a:bodyPr>
          <a:lstStyle/>
          <a:p>
            <a:r>
              <a:rPr lang="en-US" sz="1200" dirty="0">
                <a:latin typeface="AvenirLTStd-Book"/>
              </a:rPr>
              <a:t>Autodesk Civil 3D is used to get the model on the correct coordinate system, add in 2D part locations, and export files to the field tablets</a:t>
            </a:r>
          </a:p>
        </p:txBody>
      </p:sp>
      <p:sp>
        <p:nvSpPr>
          <p:cNvPr id="19" name="TextBox 18">
            <a:extLst>
              <a:ext uri="{FF2B5EF4-FFF2-40B4-BE49-F238E27FC236}">
                <a16:creationId xmlns:a16="http://schemas.microsoft.com/office/drawing/2014/main" id="{C37FF865-B728-5326-8219-D69E005D9E08}"/>
              </a:ext>
            </a:extLst>
          </p:cNvPr>
          <p:cNvSpPr txBox="1"/>
          <p:nvPr/>
        </p:nvSpPr>
        <p:spPr>
          <a:xfrm>
            <a:off x="1223505" y="7059641"/>
            <a:ext cx="2748800" cy="646331"/>
          </a:xfrm>
          <a:prstGeom prst="rect">
            <a:avLst/>
          </a:prstGeom>
          <a:noFill/>
        </p:spPr>
        <p:txBody>
          <a:bodyPr wrap="square" rtlCol="0">
            <a:spAutoFit/>
          </a:bodyPr>
          <a:lstStyle/>
          <a:p>
            <a:r>
              <a:rPr lang="en-US" sz="1200" dirty="0">
                <a:latin typeface="AvenirLTStd-Book"/>
              </a:rPr>
              <a:t>Trimble software allows us to tie in the DXF layout files from Civil 3D to real world applications</a:t>
            </a:r>
          </a:p>
        </p:txBody>
      </p:sp>
      <p:sp>
        <p:nvSpPr>
          <p:cNvPr id="20" name="TextBox 19">
            <a:extLst>
              <a:ext uri="{FF2B5EF4-FFF2-40B4-BE49-F238E27FC236}">
                <a16:creationId xmlns:a16="http://schemas.microsoft.com/office/drawing/2014/main" id="{3562DF66-57F2-5D77-C9E8-D09042F65E6D}"/>
              </a:ext>
            </a:extLst>
          </p:cNvPr>
          <p:cNvSpPr txBox="1"/>
          <p:nvPr/>
        </p:nvSpPr>
        <p:spPr>
          <a:xfrm>
            <a:off x="481109" y="6060416"/>
            <a:ext cx="589928" cy="769441"/>
          </a:xfrm>
          <a:prstGeom prst="rect">
            <a:avLst/>
          </a:prstGeom>
          <a:noFill/>
        </p:spPr>
        <p:txBody>
          <a:bodyPr wrap="square" rtlCol="0">
            <a:spAutoFit/>
          </a:bodyPr>
          <a:lstStyle/>
          <a:p>
            <a:r>
              <a:rPr lang="en-US" sz="4400" b="1" dirty="0"/>
              <a:t>C</a:t>
            </a:r>
          </a:p>
        </p:txBody>
      </p:sp>
      <p:grpSp>
        <p:nvGrpSpPr>
          <p:cNvPr id="21" name="Group 20">
            <a:extLst>
              <a:ext uri="{FF2B5EF4-FFF2-40B4-BE49-F238E27FC236}">
                <a16:creationId xmlns:a16="http://schemas.microsoft.com/office/drawing/2014/main" id="{29F4C45F-E193-5961-8747-76B440439C65}"/>
              </a:ext>
            </a:extLst>
          </p:cNvPr>
          <p:cNvGrpSpPr/>
          <p:nvPr/>
        </p:nvGrpSpPr>
        <p:grpSpPr>
          <a:xfrm>
            <a:off x="491179" y="5298064"/>
            <a:ext cx="537878" cy="462430"/>
            <a:chOff x="11415308" y="2596480"/>
            <a:chExt cx="537878" cy="462430"/>
          </a:xfrm>
        </p:grpSpPr>
        <p:sp>
          <p:nvSpPr>
            <p:cNvPr id="22" name="Freeform: Shape 21">
              <a:extLst>
                <a:ext uri="{FF2B5EF4-FFF2-40B4-BE49-F238E27FC236}">
                  <a16:creationId xmlns:a16="http://schemas.microsoft.com/office/drawing/2014/main" id="{CC4585DB-B925-D3A4-34B9-9E4DA05D9F21}"/>
                </a:ext>
              </a:extLst>
            </p:cNvPr>
            <p:cNvSpPr/>
            <p:nvPr/>
          </p:nvSpPr>
          <p:spPr>
            <a:xfrm>
              <a:off x="11415308" y="2596480"/>
              <a:ext cx="537878" cy="310379"/>
            </a:xfrm>
            <a:custGeom>
              <a:avLst/>
              <a:gdLst>
                <a:gd name="connsiteX0" fmla="*/ 0 w 946433"/>
                <a:gd name="connsiteY0" fmla="*/ 465936 h 477585"/>
                <a:gd name="connsiteX1" fmla="*/ 183462 w 946433"/>
                <a:gd name="connsiteY1" fmla="*/ 0 h 477585"/>
                <a:gd name="connsiteX2" fmla="*/ 946433 w 946433"/>
                <a:gd name="connsiteY2" fmla="*/ 5824 h 477585"/>
                <a:gd name="connsiteX3" fmla="*/ 765883 w 946433"/>
                <a:gd name="connsiteY3" fmla="*/ 477585 h 477585"/>
                <a:gd name="connsiteX4" fmla="*/ 0 w 946433"/>
                <a:gd name="connsiteY4" fmla="*/ 465936 h 47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433" h="477585">
                  <a:moveTo>
                    <a:pt x="0" y="465936"/>
                  </a:moveTo>
                  <a:lnTo>
                    <a:pt x="183462" y="0"/>
                  </a:lnTo>
                  <a:lnTo>
                    <a:pt x="946433" y="5824"/>
                  </a:lnTo>
                  <a:lnTo>
                    <a:pt x="765883" y="477585"/>
                  </a:lnTo>
                  <a:lnTo>
                    <a:pt x="0" y="465936"/>
                  </a:lnTo>
                  <a:close/>
                </a:path>
              </a:pathLst>
            </a:cu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1FA276E8-CC4F-6B1B-304E-11F539FF856B}"/>
                </a:ext>
              </a:extLst>
            </p:cNvPr>
            <p:cNvSpPr/>
            <p:nvPr/>
          </p:nvSpPr>
          <p:spPr>
            <a:xfrm>
              <a:off x="11441839" y="2930216"/>
              <a:ext cx="198602" cy="128694"/>
            </a:xfrm>
            <a:custGeom>
              <a:avLst/>
              <a:gdLst>
                <a:gd name="connsiteX0" fmla="*/ 0 w 349453"/>
                <a:gd name="connsiteY0" fmla="*/ 0 h 198023"/>
                <a:gd name="connsiteX1" fmla="*/ 349453 w 349453"/>
                <a:gd name="connsiteY1" fmla="*/ 14560 h 198023"/>
                <a:gd name="connsiteX2" fmla="*/ 282474 w 349453"/>
                <a:gd name="connsiteY2" fmla="*/ 198023 h 198023"/>
                <a:gd name="connsiteX3" fmla="*/ 0 w 349453"/>
                <a:gd name="connsiteY3" fmla="*/ 0 h 198023"/>
              </a:gdLst>
              <a:ahLst/>
              <a:cxnLst>
                <a:cxn ang="0">
                  <a:pos x="connsiteX0" y="connsiteY0"/>
                </a:cxn>
                <a:cxn ang="0">
                  <a:pos x="connsiteX1" y="connsiteY1"/>
                </a:cxn>
                <a:cxn ang="0">
                  <a:pos x="connsiteX2" y="connsiteY2"/>
                </a:cxn>
                <a:cxn ang="0">
                  <a:pos x="connsiteX3" y="connsiteY3"/>
                </a:cxn>
              </a:cxnLst>
              <a:rect l="l" t="t" r="r" b="b"/>
              <a:pathLst>
                <a:path w="349453" h="198023">
                  <a:moveTo>
                    <a:pt x="0" y="0"/>
                  </a:moveTo>
                  <a:lnTo>
                    <a:pt x="349453" y="14560"/>
                  </a:lnTo>
                  <a:lnTo>
                    <a:pt x="282474" y="198023"/>
                  </a:lnTo>
                  <a:lnTo>
                    <a:pt x="0" y="0"/>
                  </a:lnTo>
                  <a:close/>
                </a:path>
              </a:pathLst>
            </a:custGeom>
            <a:solidFill>
              <a:schemeClr val="tx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43F90B58-CF4A-8E5B-FD07-CE855BD0A279}"/>
                </a:ext>
              </a:extLst>
            </p:cNvPr>
            <p:cNvSpPr/>
            <p:nvPr/>
          </p:nvSpPr>
          <p:spPr>
            <a:xfrm>
              <a:off x="11415308" y="2601858"/>
              <a:ext cx="297902" cy="300748"/>
            </a:xfrm>
            <a:custGeom>
              <a:avLst/>
              <a:gdLst>
                <a:gd name="connsiteX0" fmla="*/ 0 w 524178"/>
                <a:gd name="connsiteY0" fmla="*/ 460112 h 460112"/>
                <a:gd name="connsiteX1" fmla="*/ 436815 w 524178"/>
                <a:gd name="connsiteY1" fmla="*/ 460112 h 460112"/>
                <a:gd name="connsiteX2" fmla="*/ 524178 w 524178"/>
                <a:gd name="connsiteY2" fmla="*/ 221320 h 460112"/>
                <a:gd name="connsiteX3" fmla="*/ 177638 w 524178"/>
                <a:gd name="connsiteY3" fmla="*/ 0 h 460112"/>
                <a:gd name="connsiteX4" fmla="*/ 0 w 524178"/>
                <a:gd name="connsiteY4" fmla="*/ 460112 h 460112"/>
                <a:gd name="connsiteX0" fmla="*/ 0 w 524178"/>
                <a:gd name="connsiteY0" fmla="*/ 460112 h 474672"/>
                <a:gd name="connsiteX1" fmla="*/ 445552 w 524178"/>
                <a:gd name="connsiteY1" fmla="*/ 474672 h 474672"/>
                <a:gd name="connsiteX2" fmla="*/ 524178 w 524178"/>
                <a:gd name="connsiteY2" fmla="*/ 221320 h 474672"/>
                <a:gd name="connsiteX3" fmla="*/ 177638 w 524178"/>
                <a:gd name="connsiteY3" fmla="*/ 0 h 474672"/>
                <a:gd name="connsiteX4" fmla="*/ 0 w 524178"/>
                <a:gd name="connsiteY4" fmla="*/ 460112 h 474672"/>
                <a:gd name="connsiteX0" fmla="*/ 0 w 524178"/>
                <a:gd name="connsiteY0" fmla="*/ 460112 h 467528"/>
                <a:gd name="connsiteX1" fmla="*/ 440789 w 524178"/>
                <a:gd name="connsiteY1" fmla="*/ 467528 h 467528"/>
                <a:gd name="connsiteX2" fmla="*/ 524178 w 524178"/>
                <a:gd name="connsiteY2" fmla="*/ 221320 h 467528"/>
                <a:gd name="connsiteX3" fmla="*/ 177638 w 524178"/>
                <a:gd name="connsiteY3" fmla="*/ 0 h 467528"/>
                <a:gd name="connsiteX4" fmla="*/ 0 w 524178"/>
                <a:gd name="connsiteY4" fmla="*/ 460112 h 467528"/>
                <a:gd name="connsiteX0" fmla="*/ 0 w 524178"/>
                <a:gd name="connsiteY0" fmla="*/ 460112 h 460384"/>
                <a:gd name="connsiteX1" fmla="*/ 440789 w 524178"/>
                <a:gd name="connsiteY1" fmla="*/ 460384 h 460384"/>
                <a:gd name="connsiteX2" fmla="*/ 524178 w 524178"/>
                <a:gd name="connsiteY2" fmla="*/ 221320 h 460384"/>
                <a:gd name="connsiteX3" fmla="*/ 177638 w 524178"/>
                <a:gd name="connsiteY3" fmla="*/ 0 h 460384"/>
                <a:gd name="connsiteX4" fmla="*/ 0 w 524178"/>
                <a:gd name="connsiteY4" fmla="*/ 460112 h 460384"/>
                <a:gd name="connsiteX0" fmla="*/ 0 w 524178"/>
                <a:gd name="connsiteY0" fmla="*/ 460112 h 467527"/>
                <a:gd name="connsiteX1" fmla="*/ 428883 w 524178"/>
                <a:gd name="connsiteY1" fmla="*/ 467527 h 467527"/>
                <a:gd name="connsiteX2" fmla="*/ 524178 w 524178"/>
                <a:gd name="connsiteY2" fmla="*/ 221320 h 467527"/>
                <a:gd name="connsiteX3" fmla="*/ 177638 w 524178"/>
                <a:gd name="connsiteY3" fmla="*/ 0 h 467527"/>
                <a:gd name="connsiteX4" fmla="*/ 0 w 524178"/>
                <a:gd name="connsiteY4" fmla="*/ 460112 h 467527"/>
                <a:gd name="connsiteX0" fmla="*/ 0 w 524178"/>
                <a:gd name="connsiteY0" fmla="*/ 460112 h 462765"/>
                <a:gd name="connsiteX1" fmla="*/ 426501 w 524178"/>
                <a:gd name="connsiteY1" fmla="*/ 462765 h 462765"/>
                <a:gd name="connsiteX2" fmla="*/ 524178 w 524178"/>
                <a:gd name="connsiteY2" fmla="*/ 221320 h 462765"/>
                <a:gd name="connsiteX3" fmla="*/ 177638 w 524178"/>
                <a:gd name="connsiteY3" fmla="*/ 0 h 462765"/>
                <a:gd name="connsiteX4" fmla="*/ 0 w 524178"/>
                <a:gd name="connsiteY4" fmla="*/ 460112 h 462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178" h="462765">
                  <a:moveTo>
                    <a:pt x="0" y="460112"/>
                  </a:moveTo>
                  <a:lnTo>
                    <a:pt x="426501" y="462765"/>
                  </a:lnTo>
                  <a:lnTo>
                    <a:pt x="524178" y="221320"/>
                  </a:lnTo>
                  <a:lnTo>
                    <a:pt x="177638" y="0"/>
                  </a:lnTo>
                  <a:lnTo>
                    <a:pt x="0" y="460112"/>
                  </a:lnTo>
                  <a:close/>
                </a:path>
              </a:pathLst>
            </a:cu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a:extLst>
              <a:ext uri="{FF2B5EF4-FFF2-40B4-BE49-F238E27FC236}">
                <a16:creationId xmlns:a16="http://schemas.microsoft.com/office/drawing/2014/main" id="{1FDC508B-1DB6-F934-32A2-89D20A77325E}"/>
              </a:ext>
            </a:extLst>
          </p:cNvPr>
          <p:cNvGrpSpPr/>
          <p:nvPr/>
        </p:nvGrpSpPr>
        <p:grpSpPr>
          <a:xfrm>
            <a:off x="519681" y="7099908"/>
            <a:ext cx="563882" cy="554586"/>
            <a:chOff x="4129498" y="4667844"/>
            <a:chExt cx="1155700" cy="1136650"/>
          </a:xfrm>
        </p:grpSpPr>
        <p:sp>
          <p:nvSpPr>
            <p:cNvPr id="26" name="Freeform: Shape 25">
              <a:extLst>
                <a:ext uri="{FF2B5EF4-FFF2-40B4-BE49-F238E27FC236}">
                  <a16:creationId xmlns:a16="http://schemas.microsoft.com/office/drawing/2014/main" id="{A4DECC99-390D-88A9-6BC8-B2732DA4CCB2}"/>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5B95A4DF-3E3A-CB58-EB83-962969038ED7}"/>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EAA9C712-D3A6-FE96-31B6-4A6E1089E602}"/>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17FC965E-31F6-993B-0FFA-B96A1FAA74FD}"/>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7A73AF44-C3CC-9FE1-29CF-83F0EC43CD69}"/>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Shape 30">
              <a:extLst>
                <a:ext uri="{FF2B5EF4-FFF2-40B4-BE49-F238E27FC236}">
                  <a16:creationId xmlns:a16="http://schemas.microsoft.com/office/drawing/2014/main" id="{C6941E7A-91D2-F771-CEDF-46017058563C}"/>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Shape 31">
              <a:extLst>
                <a:ext uri="{FF2B5EF4-FFF2-40B4-BE49-F238E27FC236}">
                  <a16:creationId xmlns:a16="http://schemas.microsoft.com/office/drawing/2014/main" id="{9ECE53AF-6CA3-D886-ADEB-D61208B5567E}"/>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923FF3DF-5B1C-C752-B1A2-401542C49FA6}"/>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E70DFD6D-A859-B44E-6370-837D069FDCA7}"/>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B713BC31-8DDA-B554-B91B-4F2056EEDE5D}"/>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Shape 35">
              <a:extLst>
                <a:ext uri="{FF2B5EF4-FFF2-40B4-BE49-F238E27FC236}">
                  <a16:creationId xmlns:a16="http://schemas.microsoft.com/office/drawing/2014/main" id="{33B82610-FC56-DC93-31EE-D74F7FD839E0}"/>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DB2751F3-7ADD-9E78-CA95-ED939DD18600}"/>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Shape 37">
              <a:extLst>
                <a:ext uri="{FF2B5EF4-FFF2-40B4-BE49-F238E27FC236}">
                  <a16:creationId xmlns:a16="http://schemas.microsoft.com/office/drawing/2014/main" id="{BF9ED8DF-BA73-1ED2-36D9-908A88BC4509}"/>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CA2343CC-689B-39D5-CBC9-428C6682DCCB}"/>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3D387DB9-C34E-17A1-CC20-3491974EBDC2}"/>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3" name="TextBox 42">
            <a:extLst>
              <a:ext uri="{FF2B5EF4-FFF2-40B4-BE49-F238E27FC236}">
                <a16:creationId xmlns:a16="http://schemas.microsoft.com/office/drawing/2014/main" id="{5A16A93D-21C3-7DB9-C58A-CD9B176D0EF7}"/>
              </a:ext>
            </a:extLst>
          </p:cNvPr>
          <p:cNvSpPr txBox="1"/>
          <p:nvPr/>
        </p:nvSpPr>
        <p:spPr>
          <a:xfrm>
            <a:off x="1223505" y="7914744"/>
            <a:ext cx="2970048" cy="646331"/>
          </a:xfrm>
          <a:prstGeom prst="rect">
            <a:avLst/>
          </a:prstGeom>
          <a:noFill/>
        </p:spPr>
        <p:txBody>
          <a:bodyPr wrap="square" rtlCol="0">
            <a:spAutoFit/>
          </a:bodyPr>
          <a:lstStyle/>
          <a:p>
            <a:r>
              <a:rPr lang="en-US" sz="1200" dirty="0">
                <a:latin typeface="AvenirLTStd-Book"/>
              </a:rPr>
              <a:t>Bluebeam was used to edit the formwork drawings and create a nice set of drawings for the team</a:t>
            </a:r>
          </a:p>
        </p:txBody>
      </p:sp>
      <p:grpSp>
        <p:nvGrpSpPr>
          <p:cNvPr id="45" name="Group 44">
            <a:extLst>
              <a:ext uri="{FF2B5EF4-FFF2-40B4-BE49-F238E27FC236}">
                <a16:creationId xmlns:a16="http://schemas.microsoft.com/office/drawing/2014/main" id="{71C3857D-A7F1-7A79-F729-A508D48107B5}"/>
              </a:ext>
            </a:extLst>
          </p:cNvPr>
          <p:cNvGrpSpPr/>
          <p:nvPr/>
        </p:nvGrpSpPr>
        <p:grpSpPr>
          <a:xfrm>
            <a:off x="460503" y="7912152"/>
            <a:ext cx="589928" cy="605780"/>
            <a:chOff x="3913138" y="1938131"/>
            <a:chExt cx="7616253" cy="7623312"/>
          </a:xfrm>
        </p:grpSpPr>
        <p:sp>
          <p:nvSpPr>
            <p:cNvPr id="48" name="Oval 47">
              <a:extLst>
                <a:ext uri="{FF2B5EF4-FFF2-40B4-BE49-F238E27FC236}">
                  <a16:creationId xmlns:a16="http://schemas.microsoft.com/office/drawing/2014/main" id="{72AF7910-F3B7-D777-D0EB-1DD2FA069E13}"/>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205B603F-3A97-7EBA-8213-D3AF25F544A0}"/>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2" name="Picture 51" descr="Shape&#10;&#10;Description automatically generated with low confidence">
            <a:hlinkClick r:id="rId6" action="ppaction://hlinkfile"/>
            <a:extLst>
              <a:ext uri="{FF2B5EF4-FFF2-40B4-BE49-F238E27FC236}">
                <a16:creationId xmlns:a16="http://schemas.microsoft.com/office/drawing/2014/main" id="{E67BD539-6253-556F-1929-7244669996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72923" y="119522"/>
            <a:ext cx="482395" cy="482395"/>
          </a:xfrm>
          <a:prstGeom prst="rect">
            <a:avLst/>
          </a:prstGeom>
        </p:spPr>
      </p:pic>
    </p:spTree>
    <p:extLst>
      <p:ext uri="{BB962C8B-B14F-4D97-AF65-F5344CB8AC3E}">
        <p14:creationId xmlns:p14="http://schemas.microsoft.com/office/powerpoint/2010/main" val="4001724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461665"/>
          </a:xfrm>
          <a:prstGeom prst="rect">
            <a:avLst/>
          </a:prstGeom>
          <a:noFill/>
        </p:spPr>
        <p:txBody>
          <a:bodyPr wrap="square">
            <a:spAutoFit/>
          </a:bodyPr>
          <a:lstStyle/>
          <a:p>
            <a:pPr algn="l"/>
            <a:r>
              <a:rPr lang="en-US" sz="1200" b="0" i="0" u="none" strike="noStrike" baseline="0" dirty="0">
                <a:latin typeface="AvenirLTStd-Book"/>
              </a:rPr>
              <a:t>The Pike Company utilizes the latest technology to view model content </a:t>
            </a:r>
            <a:r>
              <a:rPr lang="en-US" sz="1200" dirty="0">
                <a:latin typeface="AvenirLTStd-Book"/>
              </a:rPr>
              <a:t>through the entire construction process.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11</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Augmented Reality – Microsoft HoloLens </a:t>
            </a:r>
          </a:p>
        </p:txBody>
      </p:sp>
      <p:sp>
        <p:nvSpPr>
          <p:cNvPr id="43" name="TextBox 42">
            <a:extLst>
              <a:ext uri="{FF2B5EF4-FFF2-40B4-BE49-F238E27FC236}">
                <a16:creationId xmlns:a16="http://schemas.microsoft.com/office/drawing/2014/main" id="{636413EF-1179-4AC0-8F63-20017866A932}"/>
              </a:ext>
            </a:extLst>
          </p:cNvPr>
          <p:cNvSpPr txBox="1"/>
          <p:nvPr/>
        </p:nvSpPr>
        <p:spPr>
          <a:xfrm>
            <a:off x="1433632" y="7210514"/>
            <a:ext cx="2994053" cy="276999"/>
          </a:xfrm>
          <a:prstGeom prst="rect">
            <a:avLst/>
          </a:prstGeom>
          <a:noFill/>
        </p:spPr>
        <p:txBody>
          <a:bodyPr wrap="square" rtlCol="0">
            <a:spAutoFit/>
          </a:bodyPr>
          <a:lstStyle/>
          <a:p>
            <a:r>
              <a:rPr lang="en-US" sz="1200" dirty="0">
                <a:latin typeface="AvenirLTStd-Book"/>
              </a:rPr>
              <a:t>We viewed models in the field.</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55591" y="4124563"/>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34" name="Picture 33">
            <a:extLst>
              <a:ext uri="{FF2B5EF4-FFF2-40B4-BE49-F238E27FC236}">
                <a16:creationId xmlns:a16="http://schemas.microsoft.com/office/drawing/2014/main" id="{25C23C06-0488-4952-8FE5-1839D492437B}"/>
              </a:ext>
            </a:extLst>
          </p:cNvPr>
          <p:cNvPicPr>
            <a:picLocks noChangeAspect="1"/>
          </p:cNvPicPr>
          <p:nvPr/>
        </p:nvPicPr>
        <p:blipFill>
          <a:blip r:embed="rId2"/>
          <a:stretch>
            <a:fillRect/>
          </a:stretch>
        </p:blipFill>
        <p:spPr>
          <a:xfrm>
            <a:off x="4347724" y="2194970"/>
            <a:ext cx="10779621" cy="6063537"/>
          </a:xfrm>
          <a:prstGeom prst="rect">
            <a:avLst/>
          </a:prstGeom>
        </p:spPr>
      </p:pic>
      <p:pic>
        <p:nvPicPr>
          <p:cNvPr id="37" name="Picture 36" descr="Shape&#10;&#10;Description automatically generated with low confidence">
            <a:extLst>
              <a:ext uri="{FF2B5EF4-FFF2-40B4-BE49-F238E27FC236}">
                <a16:creationId xmlns:a16="http://schemas.microsoft.com/office/drawing/2014/main" id="{CA0399D7-458E-4EE6-8A63-D6200A4F4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0678" y="7026610"/>
            <a:ext cx="591488" cy="574805"/>
          </a:xfrm>
          <a:prstGeom prst="rect">
            <a:avLst/>
          </a:prstGeom>
        </p:spPr>
      </p:pic>
      <p:pic>
        <p:nvPicPr>
          <p:cNvPr id="39" name="Picture 38" descr="Shape&#10;&#10;Description automatically generated with low confidence">
            <a:extLst>
              <a:ext uri="{FF2B5EF4-FFF2-40B4-BE49-F238E27FC236}">
                <a16:creationId xmlns:a16="http://schemas.microsoft.com/office/drawing/2014/main" id="{61D176FD-99F0-466A-BFF6-5BE1D6EB51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900" y="5062040"/>
            <a:ext cx="563882" cy="563882"/>
          </a:xfrm>
          <a:prstGeom prst="rect">
            <a:avLst/>
          </a:prstGeom>
        </p:spPr>
      </p:pic>
      <p:sp>
        <p:nvSpPr>
          <p:cNvPr id="40" name="TextBox 39">
            <a:extLst>
              <a:ext uri="{FF2B5EF4-FFF2-40B4-BE49-F238E27FC236}">
                <a16:creationId xmlns:a16="http://schemas.microsoft.com/office/drawing/2014/main" id="{9DB279DD-BA25-4DB4-9139-E1824D0833F6}"/>
              </a:ext>
            </a:extLst>
          </p:cNvPr>
          <p:cNvSpPr txBox="1"/>
          <p:nvPr/>
        </p:nvSpPr>
        <p:spPr>
          <a:xfrm>
            <a:off x="654184" y="6039989"/>
            <a:ext cx="589928" cy="769441"/>
          </a:xfrm>
          <a:prstGeom prst="rect">
            <a:avLst/>
          </a:prstGeom>
          <a:noFill/>
        </p:spPr>
        <p:txBody>
          <a:bodyPr wrap="square" rtlCol="0">
            <a:spAutoFit/>
          </a:bodyPr>
          <a:lstStyle/>
          <a:p>
            <a:r>
              <a:rPr lang="en-US" sz="4400" b="1" dirty="0"/>
              <a:t>N</a:t>
            </a:r>
          </a:p>
        </p:txBody>
      </p:sp>
      <p:sp>
        <p:nvSpPr>
          <p:cNvPr id="41" name="TextBox 40">
            <a:extLst>
              <a:ext uri="{FF2B5EF4-FFF2-40B4-BE49-F238E27FC236}">
                <a16:creationId xmlns:a16="http://schemas.microsoft.com/office/drawing/2014/main" id="{61A53742-57B7-43DA-8F6D-28612AF15E8C}"/>
              </a:ext>
            </a:extLst>
          </p:cNvPr>
          <p:cNvSpPr txBox="1"/>
          <p:nvPr/>
        </p:nvSpPr>
        <p:spPr>
          <a:xfrm>
            <a:off x="1417046" y="5233532"/>
            <a:ext cx="2994053" cy="461665"/>
          </a:xfrm>
          <a:prstGeom prst="rect">
            <a:avLst/>
          </a:prstGeom>
          <a:noFill/>
        </p:spPr>
        <p:txBody>
          <a:bodyPr wrap="square" rtlCol="0">
            <a:spAutoFit/>
          </a:bodyPr>
          <a:lstStyle/>
          <a:p>
            <a:r>
              <a:rPr lang="en-US" sz="1200" dirty="0">
                <a:latin typeface="AvenirLTStd-Book"/>
              </a:rPr>
              <a:t>A Revit model is created from the MEP drawings. </a:t>
            </a:r>
          </a:p>
        </p:txBody>
      </p:sp>
      <p:sp>
        <p:nvSpPr>
          <p:cNvPr id="42" name="TextBox 41">
            <a:extLst>
              <a:ext uri="{FF2B5EF4-FFF2-40B4-BE49-F238E27FC236}">
                <a16:creationId xmlns:a16="http://schemas.microsoft.com/office/drawing/2014/main" id="{0D396370-80F2-479F-B13B-26F451B79402}"/>
              </a:ext>
            </a:extLst>
          </p:cNvPr>
          <p:cNvSpPr txBox="1"/>
          <p:nvPr/>
        </p:nvSpPr>
        <p:spPr>
          <a:xfrm>
            <a:off x="1407807" y="6286211"/>
            <a:ext cx="2829215" cy="646331"/>
          </a:xfrm>
          <a:prstGeom prst="rect">
            <a:avLst/>
          </a:prstGeom>
          <a:noFill/>
        </p:spPr>
        <p:txBody>
          <a:bodyPr wrap="square" rtlCol="0">
            <a:spAutoFit/>
          </a:bodyPr>
          <a:lstStyle/>
          <a:p>
            <a:r>
              <a:rPr lang="en-US" sz="1200" dirty="0">
                <a:latin typeface="AvenirLTStd-Book"/>
              </a:rPr>
              <a:t>The models are then brought into Navisworks and exported to the 3D viewer. </a:t>
            </a:r>
          </a:p>
        </p:txBody>
      </p:sp>
    </p:spTree>
    <p:extLst>
      <p:ext uri="{BB962C8B-B14F-4D97-AF65-F5344CB8AC3E}">
        <p14:creationId xmlns:p14="http://schemas.microsoft.com/office/powerpoint/2010/main" val="3905584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blueprint of a building&#10;&#10;Description automatically generated">
            <a:extLst>
              <a:ext uri="{FF2B5EF4-FFF2-40B4-BE49-F238E27FC236}">
                <a16:creationId xmlns:a16="http://schemas.microsoft.com/office/drawing/2014/main" id="{6F3D1FA2-71F1-1E2A-9C2C-DA630741AA91}"/>
              </a:ext>
            </a:extLst>
          </p:cNvPr>
          <p:cNvPicPr>
            <a:picLocks noChangeAspect="1"/>
          </p:cNvPicPr>
          <p:nvPr/>
        </p:nvPicPr>
        <p:blipFill rotWithShape="1">
          <a:blip r:embed="rId2">
            <a:extLst>
              <a:ext uri="{28A0092B-C50C-407E-A947-70E740481C1C}">
                <a14:useLocalDpi xmlns:a14="http://schemas.microsoft.com/office/drawing/2010/main" val="0"/>
              </a:ext>
            </a:extLst>
          </a:blip>
          <a:srcRect l="4811" r="697" b="13244"/>
          <a:stretch/>
        </p:blipFill>
        <p:spPr>
          <a:xfrm>
            <a:off x="4632356" y="922212"/>
            <a:ext cx="6238554" cy="3755296"/>
          </a:xfrm>
          <a:prstGeom prst="rect">
            <a:avLst/>
          </a:prstGeom>
          <a:effectLst>
            <a:outerShdw blurRad="50800" dist="38100" algn="l" rotWithShape="0">
              <a:prstClr val="black">
                <a:alpha val="40000"/>
              </a:prstClr>
            </a:outerShdw>
          </a:effectLst>
        </p:spPr>
      </p:pic>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175432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The fourth-floor mechanical floor of URMC tower is a approximately $80 million dollars of mechanical scope out of a $500 million dollar project.  The completion of coordination on this floor marks a huge milestone. Our team began work on this starting in April of 2022 with design assist, we helped our design team to develop contract documents, purchased all of the electrical equipment and switchgear and are looking forward to getting this into fabrication.</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711B46-5A84-46C5-99F5-4DC505C7F7F4}" type="slidenum">
              <a:rPr kumimoji="0" lang="en-US" sz="176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76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99" b="1" i="0" u="none" strike="noStrike" kern="1200" cap="none" spc="0" normalizeH="0" baseline="0" noProof="0" dirty="0">
                <a:ln>
                  <a:noFill/>
                </a:ln>
                <a:solidFill>
                  <a:prstClr val="black"/>
                </a:solidFill>
                <a:effectLst/>
                <a:uLnTx/>
                <a:uFillTx/>
                <a:latin typeface="AvenirLTStd-Book"/>
                <a:ea typeface="+mn-ea"/>
                <a:cs typeface="+mn-cs"/>
              </a:rPr>
              <a:t>MEP Spatial Coordination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1534" y="3753141"/>
            <a:ext cx="2637406" cy="369332"/>
          </a:xfrm>
          <a:prstGeom prst="rect">
            <a:avLst/>
          </a:prstGeom>
          <a:noFill/>
        </p:spPr>
        <p:txBody>
          <a:bodyPr wrap="square">
            <a:spAutoFit/>
          </a:bodyPr>
          <a:lstStyle/>
          <a:p>
            <a:pPr marL="0" marR="3803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63A6"/>
                </a:solidFill>
                <a:effectLst/>
                <a:uLnTx/>
                <a:uFillTx/>
                <a:latin typeface="Lucida Sans" panose="020B0602030504020204" pitchFamily="34" charset="0"/>
                <a:ea typeface="+mn-ea"/>
                <a:cs typeface="+mn-cs"/>
              </a:rPr>
              <a:t>Process</a:t>
            </a:r>
          </a:p>
        </p:txBody>
      </p:sp>
      <p:pic>
        <p:nvPicPr>
          <p:cNvPr id="36" name="Picture 35" descr="Shape&#10;&#10;Description automatically generated with low confidence">
            <a:extLst>
              <a:ext uri="{FF2B5EF4-FFF2-40B4-BE49-F238E27FC236}">
                <a16:creationId xmlns:a16="http://schemas.microsoft.com/office/drawing/2014/main" id="{6C7BC8E7-E73D-496F-BF06-046184E6AF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896" y="4336789"/>
            <a:ext cx="563882" cy="563882"/>
          </a:xfrm>
          <a:prstGeom prst="rect">
            <a:avLst/>
          </a:prstGeom>
        </p:spPr>
      </p:pic>
      <p:pic>
        <p:nvPicPr>
          <p:cNvPr id="38" name="Picture 37" descr="Shape&#10;&#10;Description automatically generated with low confidence">
            <a:extLst>
              <a:ext uri="{FF2B5EF4-FFF2-40B4-BE49-F238E27FC236}">
                <a16:creationId xmlns:a16="http://schemas.microsoft.com/office/drawing/2014/main" id="{2AF3A118-C824-4AE1-AD99-AE447332C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205" y="7112088"/>
            <a:ext cx="563882" cy="563882"/>
          </a:xfrm>
          <a:prstGeom prst="rect">
            <a:avLst/>
          </a:prstGeom>
        </p:spPr>
      </p:pic>
      <p:sp>
        <p:nvSpPr>
          <p:cNvPr id="39" name="TextBox 38">
            <a:extLst>
              <a:ext uri="{FF2B5EF4-FFF2-40B4-BE49-F238E27FC236}">
                <a16:creationId xmlns:a16="http://schemas.microsoft.com/office/drawing/2014/main" id="{DED12185-2334-440E-A231-71C9BAE10CF4}"/>
              </a:ext>
            </a:extLst>
          </p:cNvPr>
          <p:cNvSpPr txBox="1"/>
          <p:nvPr/>
        </p:nvSpPr>
        <p:spPr>
          <a:xfrm>
            <a:off x="671896" y="5083635"/>
            <a:ext cx="589928"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N</a:t>
            </a:r>
          </a:p>
        </p:txBody>
      </p:sp>
      <p:sp>
        <p:nvSpPr>
          <p:cNvPr id="52" name="TextBox 51">
            <a:extLst>
              <a:ext uri="{FF2B5EF4-FFF2-40B4-BE49-F238E27FC236}">
                <a16:creationId xmlns:a16="http://schemas.microsoft.com/office/drawing/2014/main" id="{66BBF51F-DEDA-4D02-A2DD-5CEC42766122}"/>
              </a:ext>
            </a:extLst>
          </p:cNvPr>
          <p:cNvSpPr txBox="1"/>
          <p:nvPr/>
        </p:nvSpPr>
        <p:spPr>
          <a:xfrm>
            <a:off x="1382070" y="5281732"/>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Navisworks was used to resolve clashes between the MEPs. </a:t>
            </a:r>
          </a:p>
        </p:txBody>
      </p:sp>
      <p:sp>
        <p:nvSpPr>
          <p:cNvPr id="41" name="TextBox 40">
            <a:extLst>
              <a:ext uri="{FF2B5EF4-FFF2-40B4-BE49-F238E27FC236}">
                <a16:creationId xmlns:a16="http://schemas.microsoft.com/office/drawing/2014/main" id="{994715CB-4C2B-4ADA-9D04-B4584DEA1C37}"/>
              </a:ext>
            </a:extLst>
          </p:cNvPr>
          <p:cNvSpPr txBox="1"/>
          <p:nvPr/>
        </p:nvSpPr>
        <p:spPr>
          <a:xfrm>
            <a:off x="1339379" y="7172583"/>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2D signoff documents were created after the model was clash free. </a:t>
            </a:r>
          </a:p>
        </p:txBody>
      </p:sp>
      <p:sp>
        <p:nvSpPr>
          <p:cNvPr id="42" name="TextBox 41">
            <a:extLst>
              <a:ext uri="{FF2B5EF4-FFF2-40B4-BE49-F238E27FC236}">
                <a16:creationId xmlns:a16="http://schemas.microsoft.com/office/drawing/2014/main" id="{6E023085-8762-4F16-B2B4-276B8184B081}"/>
              </a:ext>
            </a:extLst>
          </p:cNvPr>
          <p:cNvSpPr txBox="1"/>
          <p:nvPr/>
        </p:nvSpPr>
        <p:spPr>
          <a:xfrm>
            <a:off x="1382070" y="4311171"/>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The Revit MEPs model was exported for the subcontractors use. </a:t>
            </a:r>
          </a:p>
        </p:txBody>
      </p:sp>
      <p:sp>
        <p:nvSpPr>
          <p:cNvPr id="4" name="TextBox 3">
            <a:extLst>
              <a:ext uri="{FF2B5EF4-FFF2-40B4-BE49-F238E27FC236}">
                <a16:creationId xmlns:a16="http://schemas.microsoft.com/office/drawing/2014/main" id="{1CD7C423-8D25-168F-D2D7-D342E953293F}"/>
              </a:ext>
            </a:extLst>
          </p:cNvPr>
          <p:cNvSpPr txBox="1"/>
          <p:nvPr/>
        </p:nvSpPr>
        <p:spPr>
          <a:xfrm>
            <a:off x="1316688" y="6227779"/>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Uploaded the model to Autodesk for viewing &amp; file transfer. </a:t>
            </a:r>
          </a:p>
        </p:txBody>
      </p:sp>
      <p:sp>
        <p:nvSpPr>
          <p:cNvPr id="7" name="TextBox 6">
            <a:hlinkClick r:id="rId5" action="ppaction://hlinksldjump" tooltip="BIM 360 is part of the Autodesk Construction Cloud, connecting workflows, teams, and data to help you build better."/>
            <a:extLst>
              <a:ext uri="{FF2B5EF4-FFF2-40B4-BE49-F238E27FC236}">
                <a16:creationId xmlns:a16="http://schemas.microsoft.com/office/drawing/2014/main" id="{2567A10F-7160-3981-8768-29054CF5B523}"/>
              </a:ext>
            </a:extLst>
          </p:cNvPr>
          <p:cNvSpPr txBox="1"/>
          <p:nvPr/>
        </p:nvSpPr>
        <p:spPr>
          <a:xfrm>
            <a:off x="671896" y="6073890"/>
            <a:ext cx="589928"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A</a:t>
            </a:r>
          </a:p>
        </p:txBody>
      </p:sp>
      <p:pic>
        <p:nvPicPr>
          <p:cNvPr id="2" name="Picture 1" descr="Shape&#10;&#10;Description automatically generated with low confidence">
            <a:hlinkClick r:id="rId6" action="ppaction://hlinkfile"/>
            <a:extLst>
              <a:ext uri="{FF2B5EF4-FFF2-40B4-BE49-F238E27FC236}">
                <a16:creationId xmlns:a16="http://schemas.microsoft.com/office/drawing/2014/main" id="{B544CB43-BB37-F969-8C4E-4B608C2C36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pic>
        <p:nvPicPr>
          <p:cNvPr id="5" name="Picture 4" descr="A colorful pipes in a room&#10;&#10;Description automatically generated">
            <a:extLst>
              <a:ext uri="{FF2B5EF4-FFF2-40B4-BE49-F238E27FC236}">
                <a16:creationId xmlns:a16="http://schemas.microsoft.com/office/drawing/2014/main" id="{35D3E79C-3698-001B-0E5C-6703CA7970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88525" y="7031690"/>
            <a:ext cx="4067911" cy="2201992"/>
          </a:xfrm>
          <a:prstGeom prst="rect">
            <a:avLst/>
          </a:prstGeom>
          <a:effectLst>
            <a:outerShdw blurRad="50800" dist="38100" algn="l" rotWithShape="0">
              <a:prstClr val="black">
                <a:alpha val="40000"/>
              </a:prstClr>
            </a:outerShdw>
          </a:effectLst>
        </p:spPr>
      </p:pic>
      <p:pic>
        <p:nvPicPr>
          <p:cNvPr id="8" name="Picture 7" descr="A multicolored structure with black square frames&#10;&#10;Description automatically generated with medium confidence">
            <a:extLst>
              <a:ext uri="{FF2B5EF4-FFF2-40B4-BE49-F238E27FC236}">
                <a16:creationId xmlns:a16="http://schemas.microsoft.com/office/drawing/2014/main" id="{869A2401-3815-F92F-A0B3-18824F4F92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32356" y="4992523"/>
            <a:ext cx="6238554" cy="4296064"/>
          </a:xfrm>
          <a:prstGeom prst="rect">
            <a:avLst/>
          </a:prstGeom>
          <a:effectLst>
            <a:outerShdw blurRad="50800" dist="38100" algn="l" rotWithShape="0">
              <a:prstClr val="black">
                <a:alpha val="40000"/>
              </a:prstClr>
            </a:outerShdw>
          </a:effectLst>
        </p:spPr>
      </p:pic>
      <p:pic>
        <p:nvPicPr>
          <p:cNvPr id="13" name="Picture 12" descr="A drawing of a structure&#10;&#10;Description automatically generated">
            <a:extLst>
              <a:ext uri="{FF2B5EF4-FFF2-40B4-BE49-F238E27FC236}">
                <a16:creationId xmlns:a16="http://schemas.microsoft.com/office/drawing/2014/main" id="{91668335-6590-AEAD-7371-421D08F04EF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698071" y="922212"/>
            <a:ext cx="3527532" cy="3173343"/>
          </a:xfrm>
          <a:prstGeom prst="rect">
            <a:avLst/>
          </a:prstGeom>
          <a:effectLst>
            <a:outerShdw blurRad="50800" dist="38100" algn="l" rotWithShape="0">
              <a:prstClr val="black">
                <a:alpha val="40000"/>
              </a:prstClr>
            </a:outerShdw>
          </a:effectLst>
        </p:spPr>
      </p:pic>
      <p:pic>
        <p:nvPicPr>
          <p:cNvPr id="17" name="Picture 16" descr="A drawing of a table&#10;&#10;Description automatically generated">
            <a:extLst>
              <a:ext uri="{FF2B5EF4-FFF2-40B4-BE49-F238E27FC236}">
                <a16:creationId xmlns:a16="http://schemas.microsoft.com/office/drawing/2014/main" id="{0C6874F2-B444-5A5C-4FA5-8554DA993C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698071" y="4251868"/>
            <a:ext cx="3558365" cy="2623509"/>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39960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771401"/>
            <a:ext cx="3673907" cy="175432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Pikes BIM team worked with the project team through the BIM Coordination at Colgate. During this time Pike lead the collaboration between Architect, Subcontractors, Owners and Facility maintenance to submit, document and update the 380 RFIs into a coordination model. After this process was finished per floor, signoff was conducted, and the as built model was uploaded for the entire field team to view while the building was being constructed.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711B46-5A84-46C5-99F5-4DC505C7F7F4}" type="slidenum">
              <a:rPr kumimoji="0" lang="en-US" sz="176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76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99" b="1" i="0" u="none" strike="noStrike" kern="1200" cap="none" spc="0" normalizeH="0" baseline="0" noProof="0" dirty="0">
                <a:ln>
                  <a:noFill/>
                </a:ln>
                <a:solidFill>
                  <a:prstClr val="black"/>
                </a:solidFill>
                <a:effectLst/>
                <a:uLnTx/>
                <a:uFillTx/>
                <a:latin typeface="AvenirLTStd-Book"/>
                <a:ea typeface="+mn-ea"/>
                <a:cs typeface="+mn-cs"/>
              </a:rPr>
              <a:t>MEP Spatial Coordination  </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3703972"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63A6"/>
                </a:solidFill>
                <a:effectLst/>
                <a:uLnTx/>
                <a:uFillTx/>
                <a:latin typeface="Gill Sans MT" panose="020B0502020104020203" pitchFamily="34" charset="0"/>
                <a:ea typeface="+mn-ea"/>
                <a:cs typeface="+mn-cs"/>
              </a:rPr>
              <a:t>Benton Center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1534" y="3753141"/>
            <a:ext cx="2637406" cy="369332"/>
          </a:xfrm>
          <a:prstGeom prst="rect">
            <a:avLst/>
          </a:prstGeom>
          <a:noFill/>
        </p:spPr>
        <p:txBody>
          <a:bodyPr wrap="square">
            <a:spAutoFit/>
          </a:bodyPr>
          <a:lstStyle/>
          <a:p>
            <a:pPr marL="0" marR="3803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63A6"/>
                </a:solidFill>
                <a:effectLst/>
                <a:uLnTx/>
                <a:uFillTx/>
                <a:latin typeface="Lucida Sans" panose="020B0602030504020204" pitchFamily="34" charset="0"/>
                <a:ea typeface="+mn-ea"/>
                <a:cs typeface="+mn-cs"/>
              </a:rPr>
              <a:t>Process</a:t>
            </a:r>
          </a:p>
        </p:txBody>
      </p:sp>
      <p:sp>
        <p:nvSpPr>
          <p:cNvPr id="53" name="TextBox 52">
            <a:extLst>
              <a:ext uri="{FF2B5EF4-FFF2-40B4-BE49-F238E27FC236}">
                <a16:creationId xmlns:a16="http://schemas.microsoft.com/office/drawing/2014/main" id="{55B75560-A14E-4A69-B126-37B1F7001A72}"/>
              </a:ext>
            </a:extLst>
          </p:cNvPr>
          <p:cNvSpPr txBox="1"/>
          <p:nvPr/>
        </p:nvSpPr>
        <p:spPr>
          <a:xfrm>
            <a:off x="5740613" y="6133811"/>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Fire Protection</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TextBox 53">
            <a:extLst>
              <a:ext uri="{FF2B5EF4-FFF2-40B4-BE49-F238E27FC236}">
                <a16:creationId xmlns:a16="http://schemas.microsoft.com/office/drawing/2014/main" id="{7C06EC15-28D3-4259-9558-7EA3B5CEC887}"/>
              </a:ext>
            </a:extLst>
          </p:cNvPr>
          <p:cNvSpPr txBox="1"/>
          <p:nvPr/>
        </p:nvSpPr>
        <p:spPr>
          <a:xfrm>
            <a:off x="8973013" y="6142573"/>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Plumbing</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CCEECBE7-DE95-4A95-A50D-D8849B6CB067}"/>
              </a:ext>
            </a:extLst>
          </p:cNvPr>
          <p:cNvSpPr txBox="1"/>
          <p:nvPr/>
        </p:nvSpPr>
        <p:spPr>
          <a:xfrm>
            <a:off x="5762032" y="9289129"/>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Signoff Document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7" name="TextBox 56">
            <a:extLst>
              <a:ext uri="{FF2B5EF4-FFF2-40B4-BE49-F238E27FC236}">
                <a16:creationId xmlns:a16="http://schemas.microsoft.com/office/drawing/2014/main" id="{3177E312-5E24-4735-8A92-1908140EF704}"/>
              </a:ext>
            </a:extLst>
          </p:cNvPr>
          <p:cNvSpPr txBox="1"/>
          <p:nvPr/>
        </p:nvSpPr>
        <p:spPr>
          <a:xfrm>
            <a:off x="12348142" y="6133810"/>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Electrical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6" name="Picture 35" descr="Shape&#10;&#10;Description automatically generated with low confidence">
            <a:extLst>
              <a:ext uri="{FF2B5EF4-FFF2-40B4-BE49-F238E27FC236}">
                <a16:creationId xmlns:a16="http://schemas.microsoft.com/office/drawing/2014/main" id="{6C7BC8E7-E73D-496F-BF06-046184E6AF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896" y="4336789"/>
            <a:ext cx="563882" cy="563882"/>
          </a:xfrm>
          <a:prstGeom prst="rect">
            <a:avLst/>
          </a:prstGeom>
        </p:spPr>
      </p:pic>
      <p:pic>
        <p:nvPicPr>
          <p:cNvPr id="38" name="Picture 37" descr="Shape&#10;&#10;Description automatically generated with low confidence">
            <a:extLst>
              <a:ext uri="{FF2B5EF4-FFF2-40B4-BE49-F238E27FC236}">
                <a16:creationId xmlns:a16="http://schemas.microsoft.com/office/drawing/2014/main" id="{2AF3A118-C824-4AE1-AD99-AE447332C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896" y="6087128"/>
            <a:ext cx="563882" cy="563882"/>
          </a:xfrm>
          <a:prstGeom prst="rect">
            <a:avLst/>
          </a:prstGeom>
        </p:spPr>
      </p:pic>
      <p:sp>
        <p:nvSpPr>
          <p:cNvPr id="39" name="TextBox 38">
            <a:extLst>
              <a:ext uri="{FF2B5EF4-FFF2-40B4-BE49-F238E27FC236}">
                <a16:creationId xmlns:a16="http://schemas.microsoft.com/office/drawing/2014/main" id="{DED12185-2334-440E-A231-71C9BAE10CF4}"/>
              </a:ext>
            </a:extLst>
          </p:cNvPr>
          <p:cNvSpPr txBox="1"/>
          <p:nvPr/>
        </p:nvSpPr>
        <p:spPr>
          <a:xfrm>
            <a:off x="671896" y="5083635"/>
            <a:ext cx="589928"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N</a:t>
            </a:r>
          </a:p>
        </p:txBody>
      </p:sp>
      <p:sp>
        <p:nvSpPr>
          <p:cNvPr id="52" name="TextBox 51">
            <a:extLst>
              <a:ext uri="{FF2B5EF4-FFF2-40B4-BE49-F238E27FC236}">
                <a16:creationId xmlns:a16="http://schemas.microsoft.com/office/drawing/2014/main" id="{66BBF51F-DEDA-4D02-A2DD-5CEC42766122}"/>
              </a:ext>
            </a:extLst>
          </p:cNvPr>
          <p:cNvSpPr txBox="1"/>
          <p:nvPr/>
        </p:nvSpPr>
        <p:spPr>
          <a:xfrm>
            <a:off x="1382070" y="5281732"/>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Navisworks was used to resolve clashes between the MEPs. </a:t>
            </a:r>
          </a:p>
        </p:txBody>
      </p:sp>
      <p:sp>
        <p:nvSpPr>
          <p:cNvPr id="41" name="TextBox 40">
            <a:extLst>
              <a:ext uri="{FF2B5EF4-FFF2-40B4-BE49-F238E27FC236}">
                <a16:creationId xmlns:a16="http://schemas.microsoft.com/office/drawing/2014/main" id="{994715CB-4C2B-4ADA-9D04-B4584DEA1C37}"/>
              </a:ext>
            </a:extLst>
          </p:cNvPr>
          <p:cNvSpPr txBox="1"/>
          <p:nvPr/>
        </p:nvSpPr>
        <p:spPr>
          <a:xfrm>
            <a:off x="1382070" y="6147623"/>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2D signoff documents were created after the model was clash free. </a:t>
            </a:r>
          </a:p>
        </p:txBody>
      </p:sp>
      <p:sp>
        <p:nvSpPr>
          <p:cNvPr id="42" name="TextBox 41">
            <a:extLst>
              <a:ext uri="{FF2B5EF4-FFF2-40B4-BE49-F238E27FC236}">
                <a16:creationId xmlns:a16="http://schemas.microsoft.com/office/drawing/2014/main" id="{6E023085-8762-4F16-B2B4-276B8184B081}"/>
              </a:ext>
            </a:extLst>
          </p:cNvPr>
          <p:cNvSpPr txBox="1"/>
          <p:nvPr/>
        </p:nvSpPr>
        <p:spPr>
          <a:xfrm>
            <a:off x="1382070" y="4311171"/>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The Revit Architectural and Steel model was exported for the subcontractors use. </a:t>
            </a:r>
          </a:p>
        </p:txBody>
      </p:sp>
      <p:sp>
        <p:nvSpPr>
          <p:cNvPr id="4" name="TextBox 3">
            <a:extLst>
              <a:ext uri="{FF2B5EF4-FFF2-40B4-BE49-F238E27FC236}">
                <a16:creationId xmlns:a16="http://schemas.microsoft.com/office/drawing/2014/main" id="{1CD7C423-8D25-168F-D2D7-D342E953293F}"/>
              </a:ext>
            </a:extLst>
          </p:cNvPr>
          <p:cNvSpPr txBox="1"/>
          <p:nvPr/>
        </p:nvSpPr>
        <p:spPr>
          <a:xfrm>
            <a:off x="1382070" y="7109739"/>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Uploaded the model to Autodesk One Drive for viewing. </a:t>
            </a:r>
          </a:p>
        </p:txBody>
      </p:sp>
      <p:sp>
        <p:nvSpPr>
          <p:cNvPr id="7" name="TextBox 6">
            <a:hlinkClick r:id="rId4" action="ppaction://hlinksldjump" tooltip="BIM 360 is part of the Autodesk Construction Cloud, connecting workflows, teams, and data to help you build better."/>
            <a:extLst>
              <a:ext uri="{FF2B5EF4-FFF2-40B4-BE49-F238E27FC236}">
                <a16:creationId xmlns:a16="http://schemas.microsoft.com/office/drawing/2014/main" id="{2567A10F-7160-3981-8768-29054CF5B523}"/>
              </a:ext>
            </a:extLst>
          </p:cNvPr>
          <p:cNvSpPr txBox="1"/>
          <p:nvPr/>
        </p:nvSpPr>
        <p:spPr>
          <a:xfrm>
            <a:off x="737278" y="6955850"/>
            <a:ext cx="589928"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A</a:t>
            </a:r>
          </a:p>
        </p:txBody>
      </p:sp>
      <p:pic>
        <p:nvPicPr>
          <p:cNvPr id="9" name="Picture 8" descr="A building with many windows&#10;&#10;Description automatically generated">
            <a:extLst>
              <a:ext uri="{FF2B5EF4-FFF2-40B4-BE49-F238E27FC236}">
                <a16:creationId xmlns:a16="http://schemas.microsoft.com/office/drawing/2014/main" id="{D66B7E2A-658F-1881-FD52-21A91BE5E6DC}"/>
              </a:ext>
            </a:extLst>
          </p:cNvPr>
          <p:cNvPicPr>
            <a:picLocks noChangeAspect="1"/>
          </p:cNvPicPr>
          <p:nvPr/>
        </p:nvPicPr>
        <p:blipFill rotWithShape="1">
          <a:blip r:embed="rId5">
            <a:extLst>
              <a:ext uri="{28A0092B-C50C-407E-A947-70E740481C1C}">
                <a14:useLocalDpi xmlns:a14="http://schemas.microsoft.com/office/drawing/2010/main" val="0"/>
              </a:ext>
            </a:extLst>
          </a:blip>
          <a:srcRect l="22824" r="21941" b="6590"/>
          <a:stretch/>
        </p:blipFill>
        <p:spPr>
          <a:xfrm>
            <a:off x="5537654" y="1051485"/>
            <a:ext cx="3123121" cy="2430565"/>
          </a:xfrm>
          <a:prstGeom prst="rect">
            <a:avLst/>
          </a:prstGeom>
        </p:spPr>
      </p:pic>
      <p:pic>
        <p:nvPicPr>
          <p:cNvPr id="14" name="Picture 13" descr="A white structure with yellow and white frames&#10;&#10;Description automatically generated with medium confidence">
            <a:extLst>
              <a:ext uri="{FF2B5EF4-FFF2-40B4-BE49-F238E27FC236}">
                <a16:creationId xmlns:a16="http://schemas.microsoft.com/office/drawing/2014/main" id="{BE4822F0-88FE-402F-0644-1F128D9052A2}"/>
              </a:ext>
            </a:extLst>
          </p:cNvPr>
          <p:cNvPicPr>
            <a:picLocks noChangeAspect="1"/>
          </p:cNvPicPr>
          <p:nvPr/>
        </p:nvPicPr>
        <p:blipFill rotWithShape="1">
          <a:blip r:embed="rId6">
            <a:extLst>
              <a:ext uri="{28A0092B-C50C-407E-A947-70E740481C1C}">
                <a14:useLocalDpi xmlns:a14="http://schemas.microsoft.com/office/drawing/2010/main" val="0"/>
              </a:ext>
            </a:extLst>
          </a:blip>
          <a:srcRect l="21941" r="21941"/>
          <a:stretch/>
        </p:blipFill>
        <p:spPr>
          <a:xfrm>
            <a:off x="9034707" y="1271015"/>
            <a:ext cx="2659783" cy="2181161"/>
          </a:xfrm>
          <a:prstGeom prst="rect">
            <a:avLst/>
          </a:prstGeom>
        </p:spPr>
      </p:pic>
      <p:pic>
        <p:nvPicPr>
          <p:cNvPr id="16" name="Picture 15" descr="A red and white dotted grid&#10;&#10;Description automatically generated with medium confidence">
            <a:extLst>
              <a:ext uri="{FF2B5EF4-FFF2-40B4-BE49-F238E27FC236}">
                <a16:creationId xmlns:a16="http://schemas.microsoft.com/office/drawing/2014/main" id="{7CA7A63A-79B0-2B6C-A7F9-AC863C2D8577}"/>
              </a:ext>
            </a:extLst>
          </p:cNvPr>
          <p:cNvPicPr>
            <a:picLocks noChangeAspect="1"/>
          </p:cNvPicPr>
          <p:nvPr/>
        </p:nvPicPr>
        <p:blipFill rotWithShape="1">
          <a:blip r:embed="rId7">
            <a:extLst>
              <a:ext uri="{28A0092B-C50C-407E-A947-70E740481C1C}">
                <a14:useLocalDpi xmlns:a14="http://schemas.microsoft.com/office/drawing/2010/main" val="0"/>
              </a:ext>
            </a:extLst>
          </a:blip>
          <a:srcRect l="10706" r="22824"/>
          <a:stretch/>
        </p:blipFill>
        <p:spPr>
          <a:xfrm>
            <a:off x="5740613" y="4111918"/>
            <a:ext cx="2849899" cy="1973063"/>
          </a:xfrm>
          <a:prstGeom prst="rect">
            <a:avLst/>
          </a:prstGeom>
        </p:spPr>
      </p:pic>
      <p:pic>
        <p:nvPicPr>
          <p:cNvPr id="18" name="Picture 17" descr="A drawing of a city&#10;&#10;Description automatically generated">
            <a:extLst>
              <a:ext uri="{FF2B5EF4-FFF2-40B4-BE49-F238E27FC236}">
                <a16:creationId xmlns:a16="http://schemas.microsoft.com/office/drawing/2014/main" id="{BE786CE4-529F-E351-49E5-309249801769}"/>
              </a:ext>
            </a:extLst>
          </p:cNvPr>
          <p:cNvPicPr>
            <a:picLocks noChangeAspect="1"/>
          </p:cNvPicPr>
          <p:nvPr/>
        </p:nvPicPr>
        <p:blipFill rotWithShape="1">
          <a:blip r:embed="rId8">
            <a:extLst>
              <a:ext uri="{28A0092B-C50C-407E-A947-70E740481C1C}">
                <a14:useLocalDpi xmlns:a14="http://schemas.microsoft.com/office/drawing/2010/main" val="0"/>
              </a:ext>
            </a:extLst>
          </a:blip>
          <a:srcRect l="7529" r="22000"/>
          <a:stretch/>
        </p:blipFill>
        <p:spPr>
          <a:xfrm>
            <a:off x="12210475" y="4111918"/>
            <a:ext cx="2868682" cy="1873334"/>
          </a:xfrm>
          <a:prstGeom prst="rect">
            <a:avLst/>
          </a:prstGeom>
        </p:spPr>
      </p:pic>
      <p:pic>
        <p:nvPicPr>
          <p:cNvPr id="20" name="Picture 19" descr="A drawing of a building&#10;&#10;Description automatically generated">
            <a:extLst>
              <a:ext uri="{FF2B5EF4-FFF2-40B4-BE49-F238E27FC236}">
                <a16:creationId xmlns:a16="http://schemas.microsoft.com/office/drawing/2014/main" id="{314A9829-DF61-3821-3426-110636876C5D}"/>
              </a:ext>
            </a:extLst>
          </p:cNvPr>
          <p:cNvPicPr>
            <a:picLocks noChangeAspect="1"/>
          </p:cNvPicPr>
          <p:nvPr/>
        </p:nvPicPr>
        <p:blipFill rotWithShape="1">
          <a:blip r:embed="rId9">
            <a:extLst>
              <a:ext uri="{28A0092B-C50C-407E-A947-70E740481C1C}">
                <a14:useLocalDpi xmlns:a14="http://schemas.microsoft.com/office/drawing/2010/main" val="0"/>
              </a:ext>
            </a:extLst>
          </a:blip>
          <a:srcRect l="3343" t="823" r="21078" b="-823"/>
          <a:stretch/>
        </p:blipFill>
        <p:spPr>
          <a:xfrm>
            <a:off x="8849751" y="4185699"/>
            <a:ext cx="2882952" cy="1755382"/>
          </a:xfrm>
          <a:prstGeom prst="rect">
            <a:avLst/>
          </a:prstGeom>
        </p:spPr>
      </p:pic>
      <p:pic>
        <p:nvPicPr>
          <p:cNvPr id="30" name="Picture 29" descr="A blue and white structure&#10;&#10;Description automatically generated with medium confidence">
            <a:extLst>
              <a:ext uri="{FF2B5EF4-FFF2-40B4-BE49-F238E27FC236}">
                <a16:creationId xmlns:a16="http://schemas.microsoft.com/office/drawing/2014/main" id="{A6C0469C-AE0A-D7C1-B1F2-193FB19D65A2}"/>
              </a:ext>
            </a:extLst>
          </p:cNvPr>
          <p:cNvPicPr>
            <a:picLocks noChangeAspect="1"/>
          </p:cNvPicPr>
          <p:nvPr/>
        </p:nvPicPr>
        <p:blipFill rotWithShape="1">
          <a:blip r:embed="rId10">
            <a:extLst>
              <a:ext uri="{28A0092B-C50C-407E-A947-70E740481C1C}">
                <a14:useLocalDpi xmlns:a14="http://schemas.microsoft.com/office/drawing/2010/main" val="0"/>
              </a:ext>
            </a:extLst>
          </a:blip>
          <a:srcRect l="9480" r="20697"/>
          <a:stretch/>
        </p:blipFill>
        <p:spPr>
          <a:xfrm>
            <a:off x="12055967" y="1379948"/>
            <a:ext cx="3177148" cy="2093998"/>
          </a:xfrm>
          <a:prstGeom prst="rect">
            <a:avLst/>
          </a:prstGeom>
        </p:spPr>
      </p:pic>
      <p:sp>
        <p:nvSpPr>
          <p:cNvPr id="32" name="TextBox 31">
            <a:extLst>
              <a:ext uri="{FF2B5EF4-FFF2-40B4-BE49-F238E27FC236}">
                <a16:creationId xmlns:a16="http://schemas.microsoft.com/office/drawing/2014/main" id="{D8D1CB35-D3E2-1722-1EF6-B634E0454F6A}"/>
              </a:ext>
            </a:extLst>
          </p:cNvPr>
          <p:cNvSpPr txBox="1"/>
          <p:nvPr/>
        </p:nvSpPr>
        <p:spPr>
          <a:xfrm>
            <a:off x="5771475" y="3488476"/>
            <a:ext cx="2513212" cy="28383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Architectural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A12A88B8-68F7-CDA6-8664-A5D8595D3F59}"/>
              </a:ext>
            </a:extLst>
          </p:cNvPr>
          <p:cNvSpPr txBox="1"/>
          <p:nvPr/>
        </p:nvSpPr>
        <p:spPr>
          <a:xfrm>
            <a:off x="9064386" y="3497238"/>
            <a:ext cx="24527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Structural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D5DB1109-5D62-3D9A-42A6-02980297591E}"/>
              </a:ext>
            </a:extLst>
          </p:cNvPr>
          <p:cNvSpPr txBox="1"/>
          <p:nvPr/>
        </p:nvSpPr>
        <p:spPr>
          <a:xfrm>
            <a:off x="12411861" y="3488475"/>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Duct Work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0" name="Picture 59" descr="A blueprint of a building&#10;&#10;Description automatically generated">
            <a:extLst>
              <a:ext uri="{FF2B5EF4-FFF2-40B4-BE49-F238E27FC236}">
                <a16:creationId xmlns:a16="http://schemas.microsoft.com/office/drawing/2014/main" id="{9CC565AF-BFCC-82F1-3241-CFB8302A5358}"/>
              </a:ext>
            </a:extLst>
          </p:cNvPr>
          <p:cNvPicPr>
            <a:picLocks noChangeAspect="1"/>
          </p:cNvPicPr>
          <p:nvPr/>
        </p:nvPicPr>
        <p:blipFill rotWithShape="1">
          <a:blip r:embed="rId11">
            <a:extLst>
              <a:ext uri="{28A0092B-C50C-407E-A947-70E740481C1C}">
                <a14:useLocalDpi xmlns:a14="http://schemas.microsoft.com/office/drawing/2010/main" val="0"/>
              </a:ext>
            </a:extLst>
          </a:blip>
          <a:srcRect l="729"/>
          <a:stretch/>
        </p:blipFill>
        <p:spPr>
          <a:xfrm>
            <a:off x="5919340" y="6663440"/>
            <a:ext cx="3811456" cy="2496431"/>
          </a:xfrm>
          <a:prstGeom prst="rect">
            <a:avLst/>
          </a:prstGeom>
          <a:effectLst>
            <a:outerShdw blurRad="50800" dist="38100" dir="2700000" algn="tl" rotWithShape="0">
              <a:prstClr val="black">
                <a:alpha val="40000"/>
              </a:prstClr>
            </a:outerShdw>
          </a:effectLst>
        </p:spPr>
      </p:pic>
      <p:sp>
        <p:nvSpPr>
          <p:cNvPr id="61" name="TextBox 60">
            <a:extLst>
              <a:ext uri="{FF2B5EF4-FFF2-40B4-BE49-F238E27FC236}">
                <a16:creationId xmlns:a16="http://schemas.microsoft.com/office/drawing/2014/main" id="{FD36EAD2-7EF4-C9DD-EFF4-A07B3241950C}"/>
              </a:ext>
            </a:extLst>
          </p:cNvPr>
          <p:cNvSpPr txBox="1"/>
          <p:nvPr/>
        </p:nvSpPr>
        <p:spPr>
          <a:xfrm>
            <a:off x="10227111" y="9261763"/>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Model Viewer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3" name="Picture 62" descr="A screenshot of a computer&#10;&#10;Description automatically generated">
            <a:extLst>
              <a:ext uri="{FF2B5EF4-FFF2-40B4-BE49-F238E27FC236}">
                <a16:creationId xmlns:a16="http://schemas.microsoft.com/office/drawing/2014/main" id="{F4B2534A-E625-E9F0-6039-71DF7847770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274655" y="6695234"/>
            <a:ext cx="5075650" cy="2455874"/>
          </a:xfrm>
          <a:prstGeom prst="rect">
            <a:avLst/>
          </a:prstGeom>
          <a:effectLst>
            <a:outerShdw blurRad="50800" dist="38100" dir="2700000" algn="tl" rotWithShape="0">
              <a:prstClr val="black">
                <a:alpha val="40000"/>
              </a:prstClr>
            </a:outerShdw>
          </a:effectLst>
        </p:spPr>
      </p:pic>
      <p:pic>
        <p:nvPicPr>
          <p:cNvPr id="2" name="Picture 1" descr="Shape&#10;&#10;Description automatically generated with low confidence">
            <a:hlinkClick r:id="rId13" action="ppaction://hlinkfile"/>
            <a:extLst>
              <a:ext uri="{FF2B5EF4-FFF2-40B4-BE49-F238E27FC236}">
                <a16:creationId xmlns:a16="http://schemas.microsoft.com/office/drawing/2014/main" id="{B544CB43-BB37-F969-8C4E-4B608C2C360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spTree>
    <p:extLst>
      <p:ext uri="{BB962C8B-B14F-4D97-AF65-F5344CB8AC3E}">
        <p14:creationId xmlns:p14="http://schemas.microsoft.com/office/powerpoint/2010/main" val="2315570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2507277"/>
            <a:ext cx="3673907" cy="1754326"/>
          </a:xfrm>
          <a:prstGeom prst="rect">
            <a:avLst/>
          </a:prstGeom>
          <a:noFill/>
        </p:spPr>
        <p:txBody>
          <a:bodyPr wrap="square">
            <a:spAutoFit/>
          </a:bodyPr>
          <a:lstStyle/>
          <a:p>
            <a:pPr defTabSz="311711"/>
            <a:r>
              <a:rPr lang="en-US" sz="1200" dirty="0">
                <a:solidFill>
                  <a:prstClr val="black"/>
                </a:solidFill>
                <a:latin typeface="AvenirLTStd-Book"/>
              </a:rPr>
              <a:t>A full 3D coordination effort was underway for Rochester’s new Bus Was station. This project had a unique moving bus washing system where the buses would stay stationary. No fly zones were added to the model to show the space required for the moving bus wash machines, which helped the coordination team relocate major duct runs within the master BIM model. </a:t>
            </a:r>
          </a:p>
          <a:p>
            <a:pPr defTabSz="311711"/>
            <a:endParaRPr lang="en-US" sz="1200" dirty="0">
              <a:solidFill>
                <a:prstClr val="black"/>
              </a:solidFill>
              <a:latin typeface="AvenirLTStd-Book"/>
            </a:endParaRPr>
          </a:p>
          <a:p>
            <a:pPr algn="l"/>
            <a:endParaRPr lang="en-US" sz="1200" dirty="0">
              <a:latin typeface="AvenirLTStd-Book"/>
            </a:endParaRP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14</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defTabSz="311711"/>
            <a:r>
              <a:rPr lang="en-US" sz="2000" b="1" dirty="0">
                <a:solidFill>
                  <a:prstClr val="black"/>
                </a:solidFill>
                <a:latin typeface="AvenirLTStd-Book"/>
              </a:rPr>
              <a:t>Spatial Coordination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80643" y="4660365"/>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52" name="TextBox 51">
            <a:extLst>
              <a:ext uri="{FF2B5EF4-FFF2-40B4-BE49-F238E27FC236}">
                <a16:creationId xmlns:a16="http://schemas.microsoft.com/office/drawing/2014/main" id="{66BBF51F-DEDA-4D02-A2DD-5CEC42766122}"/>
              </a:ext>
            </a:extLst>
          </p:cNvPr>
          <p:cNvSpPr txBox="1"/>
          <p:nvPr/>
        </p:nvSpPr>
        <p:spPr>
          <a:xfrm>
            <a:off x="1374846" y="6222842"/>
            <a:ext cx="2932671" cy="646331"/>
          </a:xfrm>
          <a:prstGeom prst="rect">
            <a:avLst/>
          </a:prstGeom>
          <a:noFill/>
        </p:spPr>
        <p:txBody>
          <a:bodyPr wrap="square" rtlCol="0">
            <a:spAutoFit/>
          </a:bodyPr>
          <a:lstStyle/>
          <a:p>
            <a:r>
              <a:rPr lang="en-US" sz="1200" dirty="0">
                <a:latin typeface="AvenirLTStd-Book"/>
              </a:rPr>
              <a:t>Naviworks was used during coordination to work with the design team on ordering custom shower drains. </a:t>
            </a:r>
          </a:p>
        </p:txBody>
      </p:sp>
      <p:sp>
        <p:nvSpPr>
          <p:cNvPr id="28" name="TextBox 27">
            <a:extLst>
              <a:ext uri="{FF2B5EF4-FFF2-40B4-BE49-F238E27FC236}">
                <a16:creationId xmlns:a16="http://schemas.microsoft.com/office/drawing/2014/main" id="{908C5D5A-E0B8-4FB9-A4D6-67222059EA50}"/>
              </a:ext>
            </a:extLst>
          </p:cNvPr>
          <p:cNvSpPr txBox="1"/>
          <p:nvPr/>
        </p:nvSpPr>
        <p:spPr>
          <a:xfrm>
            <a:off x="4808314" y="4545419"/>
            <a:ext cx="3839467" cy="276999"/>
          </a:xfrm>
          <a:prstGeom prst="rect">
            <a:avLst/>
          </a:prstGeom>
          <a:noFill/>
        </p:spPr>
        <p:txBody>
          <a:bodyPr wrap="square">
            <a:spAutoFit/>
          </a:bodyPr>
          <a:lstStyle/>
          <a:p>
            <a:r>
              <a:rPr lang="en-US" sz="1200" i="1" dirty="0">
                <a:solidFill>
                  <a:srgbClr val="0D0D0D"/>
                </a:solidFill>
                <a:latin typeface="AvenirLTStd-LightOblique"/>
              </a:rPr>
              <a:t>3D Navisworks Coordination Model </a:t>
            </a:r>
            <a:endParaRPr lang="en-US" sz="1200" dirty="0"/>
          </a:p>
        </p:txBody>
      </p:sp>
      <p:pic>
        <p:nvPicPr>
          <p:cNvPr id="41" name="Picture 40" descr="Shape&#10;&#10;Description automatically generated with low confidence">
            <a:extLst>
              <a:ext uri="{FF2B5EF4-FFF2-40B4-BE49-F238E27FC236}">
                <a16:creationId xmlns:a16="http://schemas.microsoft.com/office/drawing/2014/main" id="{CDD2C443-A929-4009-A540-F71AC1EE9F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045" y="5286809"/>
            <a:ext cx="563882" cy="563882"/>
          </a:xfrm>
          <a:prstGeom prst="rect">
            <a:avLst/>
          </a:prstGeom>
        </p:spPr>
      </p:pic>
      <p:pic>
        <p:nvPicPr>
          <p:cNvPr id="42" name="Picture 41" descr="Shape&#10;&#10;Description automatically generated with low confidence">
            <a:extLst>
              <a:ext uri="{FF2B5EF4-FFF2-40B4-BE49-F238E27FC236}">
                <a16:creationId xmlns:a16="http://schemas.microsoft.com/office/drawing/2014/main" id="{78108FF4-F46C-45D5-A593-15BA5CB754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395" y="7054815"/>
            <a:ext cx="563882" cy="563882"/>
          </a:xfrm>
          <a:prstGeom prst="rect">
            <a:avLst/>
          </a:prstGeom>
        </p:spPr>
      </p:pic>
      <p:sp>
        <p:nvSpPr>
          <p:cNvPr id="43" name="TextBox 42">
            <a:extLst>
              <a:ext uri="{FF2B5EF4-FFF2-40B4-BE49-F238E27FC236}">
                <a16:creationId xmlns:a16="http://schemas.microsoft.com/office/drawing/2014/main" id="{3E925F35-334A-4754-A2D7-9D4A0A600668}"/>
              </a:ext>
            </a:extLst>
          </p:cNvPr>
          <p:cNvSpPr txBox="1"/>
          <p:nvPr/>
        </p:nvSpPr>
        <p:spPr>
          <a:xfrm>
            <a:off x="653395" y="6068955"/>
            <a:ext cx="589928" cy="769441"/>
          </a:xfrm>
          <a:prstGeom prst="rect">
            <a:avLst/>
          </a:prstGeom>
          <a:noFill/>
        </p:spPr>
        <p:txBody>
          <a:bodyPr wrap="square" rtlCol="0">
            <a:spAutoFit/>
          </a:bodyPr>
          <a:lstStyle/>
          <a:p>
            <a:r>
              <a:rPr lang="en-US" sz="4400" b="1" dirty="0"/>
              <a:t>N</a:t>
            </a:r>
          </a:p>
        </p:txBody>
      </p:sp>
      <p:grpSp>
        <p:nvGrpSpPr>
          <p:cNvPr id="45" name="Group 44">
            <a:extLst>
              <a:ext uri="{FF2B5EF4-FFF2-40B4-BE49-F238E27FC236}">
                <a16:creationId xmlns:a16="http://schemas.microsoft.com/office/drawing/2014/main" id="{3C57B4CA-DC10-4480-BFBB-1F7A250A212A}"/>
              </a:ext>
            </a:extLst>
          </p:cNvPr>
          <p:cNvGrpSpPr/>
          <p:nvPr/>
        </p:nvGrpSpPr>
        <p:grpSpPr>
          <a:xfrm>
            <a:off x="670031" y="7976425"/>
            <a:ext cx="589784" cy="590330"/>
            <a:chOff x="3913138" y="1938131"/>
            <a:chExt cx="7616253" cy="7623312"/>
          </a:xfrm>
        </p:grpSpPr>
        <p:sp>
          <p:nvSpPr>
            <p:cNvPr id="48" name="Oval 47">
              <a:extLst>
                <a:ext uri="{FF2B5EF4-FFF2-40B4-BE49-F238E27FC236}">
                  <a16:creationId xmlns:a16="http://schemas.microsoft.com/office/drawing/2014/main" id="{486D03EF-DAD8-411E-AAE2-75CDE04F5736}"/>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53A7BFE8-0BAA-48B3-AD2B-A1DAB9284759}"/>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TextBox 35">
            <a:extLst>
              <a:ext uri="{FF2B5EF4-FFF2-40B4-BE49-F238E27FC236}">
                <a16:creationId xmlns:a16="http://schemas.microsoft.com/office/drawing/2014/main" id="{F313647D-854A-4AEF-A912-2E03D4192FE4}"/>
              </a:ext>
            </a:extLst>
          </p:cNvPr>
          <p:cNvSpPr txBox="1"/>
          <p:nvPr/>
        </p:nvSpPr>
        <p:spPr>
          <a:xfrm>
            <a:off x="1374846" y="5343168"/>
            <a:ext cx="2932671" cy="461665"/>
          </a:xfrm>
          <a:prstGeom prst="rect">
            <a:avLst/>
          </a:prstGeom>
          <a:noFill/>
        </p:spPr>
        <p:txBody>
          <a:bodyPr wrap="square" rtlCol="0">
            <a:spAutoFit/>
          </a:bodyPr>
          <a:lstStyle/>
          <a:p>
            <a:pPr defTabSz="311711"/>
            <a:r>
              <a:rPr lang="en-US" sz="1200" dirty="0">
                <a:solidFill>
                  <a:prstClr val="black"/>
                </a:solidFill>
                <a:latin typeface="AvenirLTStd-Book"/>
              </a:rPr>
              <a:t>Revit was used to ensure the design model matched the contract documents. </a:t>
            </a:r>
          </a:p>
        </p:txBody>
      </p:sp>
      <p:sp>
        <p:nvSpPr>
          <p:cNvPr id="39" name="TextBox 38">
            <a:extLst>
              <a:ext uri="{FF2B5EF4-FFF2-40B4-BE49-F238E27FC236}">
                <a16:creationId xmlns:a16="http://schemas.microsoft.com/office/drawing/2014/main" id="{25F9B1FC-8F5B-4980-85D7-BE2E51BA8478}"/>
              </a:ext>
            </a:extLst>
          </p:cNvPr>
          <p:cNvSpPr txBox="1"/>
          <p:nvPr/>
        </p:nvSpPr>
        <p:spPr>
          <a:xfrm>
            <a:off x="1383660" y="7094984"/>
            <a:ext cx="2932671" cy="646331"/>
          </a:xfrm>
          <a:prstGeom prst="rect">
            <a:avLst/>
          </a:prstGeom>
          <a:noFill/>
        </p:spPr>
        <p:txBody>
          <a:bodyPr wrap="square" rtlCol="0">
            <a:spAutoFit/>
          </a:bodyPr>
          <a:lstStyle/>
          <a:p>
            <a:r>
              <a:rPr lang="en-US" sz="1200" dirty="0">
                <a:latin typeface="AvenirLTStd-Book"/>
              </a:rPr>
              <a:t>The building was scanned using a Faro Laser Scanner and the Trimble X7. to locate and verify in-floor radiant tubing</a:t>
            </a:r>
          </a:p>
        </p:txBody>
      </p:sp>
      <p:sp>
        <p:nvSpPr>
          <p:cNvPr id="51" name="TextBox 50">
            <a:extLst>
              <a:ext uri="{FF2B5EF4-FFF2-40B4-BE49-F238E27FC236}">
                <a16:creationId xmlns:a16="http://schemas.microsoft.com/office/drawing/2014/main" id="{C3DBB957-6699-4FE4-A3FF-FCD5E5ACE7B5}"/>
              </a:ext>
            </a:extLst>
          </p:cNvPr>
          <p:cNvSpPr txBox="1"/>
          <p:nvPr/>
        </p:nvSpPr>
        <p:spPr>
          <a:xfrm>
            <a:off x="1374845" y="8040757"/>
            <a:ext cx="2932671" cy="461665"/>
          </a:xfrm>
          <a:prstGeom prst="rect">
            <a:avLst/>
          </a:prstGeom>
          <a:noFill/>
        </p:spPr>
        <p:txBody>
          <a:bodyPr wrap="square" rtlCol="0">
            <a:spAutoFit/>
          </a:bodyPr>
          <a:lstStyle/>
          <a:p>
            <a:pPr defTabSz="311711"/>
            <a:r>
              <a:rPr lang="en-US" sz="1200" dirty="0">
                <a:solidFill>
                  <a:prstClr val="black"/>
                </a:solidFill>
                <a:latin typeface="AvenirLTStd-Book"/>
              </a:rPr>
              <a:t>2D signoff documents were signed across all trades for approval before install.</a:t>
            </a:r>
          </a:p>
        </p:txBody>
      </p:sp>
      <p:pic>
        <p:nvPicPr>
          <p:cNvPr id="40" name="Picture 39">
            <a:extLst>
              <a:ext uri="{FF2B5EF4-FFF2-40B4-BE49-F238E27FC236}">
                <a16:creationId xmlns:a16="http://schemas.microsoft.com/office/drawing/2014/main" id="{593BF242-0794-4B94-B352-056613269AA1}"/>
              </a:ext>
            </a:extLst>
          </p:cNvPr>
          <p:cNvPicPr>
            <a:picLocks noChangeAspect="1"/>
          </p:cNvPicPr>
          <p:nvPr/>
        </p:nvPicPr>
        <p:blipFill rotWithShape="1">
          <a:blip r:embed="rId4"/>
          <a:srcRect l="1731" t="28841" r="1170" b="11511"/>
          <a:stretch/>
        </p:blipFill>
        <p:spPr>
          <a:xfrm>
            <a:off x="5043587" y="1028405"/>
            <a:ext cx="9774927" cy="3430383"/>
          </a:xfrm>
          <a:prstGeom prst="rect">
            <a:avLst/>
          </a:prstGeom>
        </p:spPr>
      </p:pic>
      <p:pic>
        <p:nvPicPr>
          <p:cNvPr id="53" name="Picture 52">
            <a:extLst>
              <a:ext uri="{FF2B5EF4-FFF2-40B4-BE49-F238E27FC236}">
                <a16:creationId xmlns:a16="http://schemas.microsoft.com/office/drawing/2014/main" id="{A3BF2E91-C9F0-42B1-848E-3AF3CDB10205}"/>
              </a:ext>
            </a:extLst>
          </p:cNvPr>
          <p:cNvPicPr>
            <a:picLocks noChangeAspect="1"/>
          </p:cNvPicPr>
          <p:nvPr/>
        </p:nvPicPr>
        <p:blipFill rotWithShape="1">
          <a:blip r:embed="rId5"/>
          <a:srcRect l="3653" b="16553"/>
          <a:stretch/>
        </p:blipFill>
        <p:spPr>
          <a:xfrm>
            <a:off x="10053759" y="5158979"/>
            <a:ext cx="5084811" cy="2740371"/>
          </a:xfrm>
          <a:prstGeom prst="rect">
            <a:avLst/>
          </a:prstGeom>
        </p:spPr>
      </p:pic>
      <p:pic>
        <p:nvPicPr>
          <p:cNvPr id="54" name="Picture 53">
            <a:extLst>
              <a:ext uri="{FF2B5EF4-FFF2-40B4-BE49-F238E27FC236}">
                <a16:creationId xmlns:a16="http://schemas.microsoft.com/office/drawing/2014/main" id="{F13515A3-F107-400D-A6AC-C2359272B7E7}"/>
              </a:ext>
            </a:extLst>
          </p:cNvPr>
          <p:cNvPicPr>
            <a:picLocks noChangeAspect="1"/>
          </p:cNvPicPr>
          <p:nvPr/>
        </p:nvPicPr>
        <p:blipFill rotWithShape="1">
          <a:blip r:embed="rId6"/>
          <a:srcRect l="4010" t="9530"/>
          <a:stretch/>
        </p:blipFill>
        <p:spPr>
          <a:xfrm>
            <a:off x="4746578" y="5158979"/>
            <a:ext cx="4902517" cy="2713569"/>
          </a:xfrm>
          <a:prstGeom prst="rect">
            <a:avLst/>
          </a:prstGeom>
        </p:spPr>
      </p:pic>
      <p:sp>
        <p:nvSpPr>
          <p:cNvPr id="56" name="TextBox 55">
            <a:extLst>
              <a:ext uri="{FF2B5EF4-FFF2-40B4-BE49-F238E27FC236}">
                <a16:creationId xmlns:a16="http://schemas.microsoft.com/office/drawing/2014/main" id="{98610199-3DE4-43A2-A589-27334D3E4C45}"/>
              </a:ext>
            </a:extLst>
          </p:cNvPr>
          <p:cNvSpPr txBox="1"/>
          <p:nvPr/>
        </p:nvSpPr>
        <p:spPr>
          <a:xfrm>
            <a:off x="4712180" y="7932110"/>
            <a:ext cx="3839467" cy="276999"/>
          </a:xfrm>
          <a:prstGeom prst="rect">
            <a:avLst/>
          </a:prstGeom>
          <a:noFill/>
        </p:spPr>
        <p:txBody>
          <a:bodyPr wrap="square">
            <a:spAutoFit/>
          </a:bodyPr>
          <a:lstStyle/>
          <a:p>
            <a:r>
              <a:rPr lang="en-US" sz="1200" i="1" dirty="0">
                <a:solidFill>
                  <a:srgbClr val="0D0D0D"/>
                </a:solidFill>
                <a:latin typeface="AvenirLTStd-LightOblique"/>
              </a:rPr>
              <a:t>Bus wash Bay </a:t>
            </a:r>
            <a:endParaRPr lang="en-US" sz="1200" dirty="0"/>
          </a:p>
        </p:txBody>
      </p:sp>
      <p:sp>
        <p:nvSpPr>
          <p:cNvPr id="57" name="TextBox 56">
            <a:extLst>
              <a:ext uri="{FF2B5EF4-FFF2-40B4-BE49-F238E27FC236}">
                <a16:creationId xmlns:a16="http://schemas.microsoft.com/office/drawing/2014/main" id="{3C301E06-09F5-4981-9F8E-585B4139875F}"/>
              </a:ext>
            </a:extLst>
          </p:cNvPr>
          <p:cNvSpPr txBox="1"/>
          <p:nvPr/>
        </p:nvSpPr>
        <p:spPr>
          <a:xfrm>
            <a:off x="10053759" y="7922402"/>
            <a:ext cx="3839467" cy="276999"/>
          </a:xfrm>
          <a:prstGeom prst="rect">
            <a:avLst/>
          </a:prstGeom>
          <a:noFill/>
        </p:spPr>
        <p:txBody>
          <a:bodyPr wrap="square">
            <a:spAutoFit/>
          </a:bodyPr>
          <a:lstStyle/>
          <a:p>
            <a:r>
              <a:rPr lang="en-US" sz="1200" i="1" dirty="0">
                <a:solidFill>
                  <a:srgbClr val="0D0D0D"/>
                </a:solidFill>
                <a:latin typeface="AvenirLTStd-LightOblique"/>
              </a:rPr>
              <a:t>Wash Equipment </a:t>
            </a:r>
            <a:endParaRPr lang="en-US" sz="1200" dirty="0"/>
          </a:p>
        </p:txBody>
      </p:sp>
    </p:spTree>
    <p:extLst>
      <p:ext uri="{BB962C8B-B14F-4D97-AF65-F5344CB8AC3E}">
        <p14:creationId xmlns:p14="http://schemas.microsoft.com/office/powerpoint/2010/main" val="1940474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138499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A request from the Architect was to document and provide an existing conditions model of the complex in order for the Architect to update the facility. The entire building was scanned in 3 days and took 2 days to register. After registration the scan data was brought into Revit to model Ceilings, Doors, Windows, Walls, Roofs,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711B46-5A84-46C5-99F5-4DC505C7F7F4}" type="slidenum">
              <a:rPr kumimoji="0" lang="en-US" sz="176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76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99" b="1" i="0" u="none" strike="noStrike" kern="1200" cap="none" spc="0" normalizeH="0" baseline="0" noProof="0" dirty="0">
                <a:ln>
                  <a:noFill/>
                </a:ln>
                <a:solidFill>
                  <a:prstClr val="black"/>
                </a:solidFill>
                <a:effectLst/>
                <a:uLnTx/>
                <a:uFillTx/>
                <a:latin typeface="AvenirLTStd-Book"/>
                <a:ea typeface="+mn-ea"/>
                <a:cs typeface="+mn-cs"/>
              </a:rPr>
              <a:t>3D Scan to BIM </a:t>
            </a:r>
          </a:p>
        </p:txBody>
      </p:sp>
      <p:pic>
        <p:nvPicPr>
          <p:cNvPr id="3" name="Picture 2" descr="A group of buildings on a hill&#10;&#10;Description automatically generated">
            <a:extLst>
              <a:ext uri="{FF2B5EF4-FFF2-40B4-BE49-F238E27FC236}">
                <a16:creationId xmlns:a16="http://schemas.microsoft.com/office/drawing/2014/main" id="{80A54FD1-255E-21A9-1B7B-44DC230531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4801" y="905125"/>
            <a:ext cx="11449999" cy="2503852"/>
          </a:xfrm>
          <a:prstGeom prst="rect">
            <a:avLst/>
          </a:prstGeom>
        </p:spPr>
      </p:pic>
      <p:pic>
        <p:nvPicPr>
          <p:cNvPr id="5" name="Picture 4" descr="A building with many windows&#10;&#10;Description automatically generated">
            <a:extLst>
              <a:ext uri="{FF2B5EF4-FFF2-40B4-BE49-F238E27FC236}">
                <a16:creationId xmlns:a16="http://schemas.microsoft.com/office/drawing/2014/main" id="{5E24DAB9-EF58-7410-DF54-1C6C5B2026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8432" y="3184527"/>
            <a:ext cx="9752381" cy="2466667"/>
          </a:xfrm>
          <a:prstGeom prst="rect">
            <a:avLst/>
          </a:prstGeom>
        </p:spPr>
      </p:pic>
      <p:pic>
        <p:nvPicPr>
          <p:cNvPr id="7" name="Picture 6" descr="A room with stairs and a person walking in the doorway&#10;&#10;Description automatically generated with medium confidence">
            <a:extLst>
              <a:ext uri="{FF2B5EF4-FFF2-40B4-BE49-F238E27FC236}">
                <a16:creationId xmlns:a16="http://schemas.microsoft.com/office/drawing/2014/main" id="{6EB393EA-A1F9-9F41-A0A8-D5F4DDBD97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4670" y="5740065"/>
            <a:ext cx="4000897" cy="1623140"/>
          </a:xfrm>
          <a:prstGeom prst="rect">
            <a:avLst/>
          </a:prstGeom>
        </p:spPr>
      </p:pic>
      <p:pic>
        <p:nvPicPr>
          <p:cNvPr id="9" name="Picture 8" descr="A model of a house&#10;&#10;Description automatically generated">
            <a:extLst>
              <a:ext uri="{FF2B5EF4-FFF2-40B4-BE49-F238E27FC236}">
                <a16:creationId xmlns:a16="http://schemas.microsoft.com/office/drawing/2014/main" id="{C78B8486-A854-FDF8-8DD9-9851D215A2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4670" y="7636660"/>
            <a:ext cx="3678171" cy="1765522"/>
          </a:xfrm>
          <a:prstGeom prst="rect">
            <a:avLst/>
          </a:prstGeom>
        </p:spPr>
      </p:pic>
      <p:pic>
        <p:nvPicPr>
          <p:cNvPr id="11" name="Picture 10" descr="A 3d rendering of a house&#10;&#10;Description automatically generated">
            <a:extLst>
              <a:ext uri="{FF2B5EF4-FFF2-40B4-BE49-F238E27FC236}">
                <a16:creationId xmlns:a16="http://schemas.microsoft.com/office/drawing/2014/main" id="{ED88E822-1E96-F44B-7955-6C0B72528B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91642" y="5350891"/>
            <a:ext cx="3070678" cy="2012314"/>
          </a:xfrm>
          <a:prstGeom prst="rect">
            <a:avLst/>
          </a:prstGeom>
        </p:spPr>
      </p:pic>
      <p:pic>
        <p:nvPicPr>
          <p:cNvPr id="15" name="Picture 14" descr="A house with a few doors&#10;&#10;Description automatically generated with medium confidence">
            <a:extLst>
              <a:ext uri="{FF2B5EF4-FFF2-40B4-BE49-F238E27FC236}">
                <a16:creationId xmlns:a16="http://schemas.microsoft.com/office/drawing/2014/main" id="{E059BC10-147D-933F-BE41-F9AFDFD49F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60675" y="7386220"/>
            <a:ext cx="3450361" cy="2017061"/>
          </a:xfrm>
          <a:prstGeom prst="rect">
            <a:avLst/>
          </a:prstGeom>
        </p:spPr>
      </p:pic>
      <p:sp>
        <p:nvSpPr>
          <p:cNvPr id="16" name="TextBox 15">
            <a:extLst>
              <a:ext uri="{FF2B5EF4-FFF2-40B4-BE49-F238E27FC236}">
                <a16:creationId xmlns:a16="http://schemas.microsoft.com/office/drawing/2014/main" id="{81DCAC57-D36F-0916-4F50-84BD59EAA11A}"/>
              </a:ext>
            </a:extLst>
          </p:cNvPr>
          <p:cNvSpPr txBox="1"/>
          <p:nvPr/>
        </p:nvSpPr>
        <p:spPr>
          <a:xfrm>
            <a:off x="1458024" y="6083447"/>
            <a:ext cx="296932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Bluebeam was used to provide drawings with dimensions. </a:t>
            </a:r>
          </a:p>
        </p:txBody>
      </p:sp>
      <p:grpSp>
        <p:nvGrpSpPr>
          <p:cNvPr id="17" name="Group 16">
            <a:extLst>
              <a:ext uri="{FF2B5EF4-FFF2-40B4-BE49-F238E27FC236}">
                <a16:creationId xmlns:a16="http://schemas.microsoft.com/office/drawing/2014/main" id="{F77E0861-DC99-BDB9-E101-0E2E5224A6FC}"/>
              </a:ext>
            </a:extLst>
          </p:cNvPr>
          <p:cNvGrpSpPr/>
          <p:nvPr/>
        </p:nvGrpSpPr>
        <p:grpSpPr>
          <a:xfrm>
            <a:off x="654401" y="6083447"/>
            <a:ext cx="589784" cy="590330"/>
            <a:chOff x="3913138" y="1938131"/>
            <a:chExt cx="7616253" cy="7623312"/>
          </a:xfrm>
        </p:grpSpPr>
        <p:sp>
          <p:nvSpPr>
            <p:cNvPr id="18" name="Oval 17">
              <a:extLst>
                <a:ext uri="{FF2B5EF4-FFF2-40B4-BE49-F238E27FC236}">
                  <a16:creationId xmlns:a16="http://schemas.microsoft.com/office/drawing/2014/main" id="{0CF9EC51-FAFC-C5A2-ACC5-F03E1ECAEC2A}"/>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C028764C-D59B-CEDA-F452-4F51B5CD4BB0}"/>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20" name="Picture 19" descr="Shape&#10;&#10;Description automatically generated with low confidence">
            <a:extLst>
              <a:ext uri="{FF2B5EF4-FFF2-40B4-BE49-F238E27FC236}">
                <a16:creationId xmlns:a16="http://schemas.microsoft.com/office/drawing/2014/main" id="{64679D96-851D-B48F-CD92-1D9F04FF43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327" y="4275499"/>
            <a:ext cx="706010" cy="706010"/>
          </a:xfrm>
          <a:prstGeom prst="rect">
            <a:avLst/>
          </a:prstGeom>
        </p:spPr>
      </p:pic>
      <p:sp>
        <p:nvSpPr>
          <p:cNvPr id="21" name="TextBox 20">
            <a:extLst>
              <a:ext uri="{FF2B5EF4-FFF2-40B4-BE49-F238E27FC236}">
                <a16:creationId xmlns:a16="http://schemas.microsoft.com/office/drawing/2014/main" id="{08EF5243-3F3E-D201-B15A-69C9D4449DDA}"/>
              </a:ext>
            </a:extLst>
          </p:cNvPr>
          <p:cNvSpPr txBox="1"/>
          <p:nvPr/>
        </p:nvSpPr>
        <p:spPr>
          <a:xfrm>
            <a:off x="1388627" y="4336007"/>
            <a:ext cx="274087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3D Scanned the building using a Trimble X7.</a:t>
            </a:r>
          </a:p>
        </p:txBody>
      </p:sp>
      <p:pic>
        <p:nvPicPr>
          <p:cNvPr id="22" name="Picture 21" descr="Shape&#10;&#10;Description automatically generated with low confidence">
            <a:extLst>
              <a:ext uri="{FF2B5EF4-FFF2-40B4-BE49-F238E27FC236}">
                <a16:creationId xmlns:a16="http://schemas.microsoft.com/office/drawing/2014/main" id="{8928A6C5-78D9-7917-1AE9-1F90268073C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401" y="5146973"/>
            <a:ext cx="620262" cy="620262"/>
          </a:xfrm>
          <a:prstGeom prst="rect">
            <a:avLst/>
          </a:prstGeom>
        </p:spPr>
      </p:pic>
      <p:sp>
        <p:nvSpPr>
          <p:cNvPr id="23" name="TextBox 22">
            <a:extLst>
              <a:ext uri="{FF2B5EF4-FFF2-40B4-BE49-F238E27FC236}">
                <a16:creationId xmlns:a16="http://schemas.microsoft.com/office/drawing/2014/main" id="{E1484810-5D8D-217A-42AA-23A0813C849D}"/>
              </a:ext>
            </a:extLst>
          </p:cNvPr>
          <p:cNvSpPr txBox="1"/>
          <p:nvPr/>
        </p:nvSpPr>
        <p:spPr>
          <a:xfrm>
            <a:off x="1364800" y="5318574"/>
            <a:ext cx="2568830"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Modeled the Scan data to show the Existing conditions. </a:t>
            </a:r>
          </a:p>
        </p:txBody>
      </p:sp>
      <p:sp>
        <p:nvSpPr>
          <p:cNvPr id="2" name="TextBox 1">
            <a:extLst>
              <a:ext uri="{FF2B5EF4-FFF2-40B4-BE49-F238E27FC236}">
                <a16:creationId xmlns:a16="http://schemas.microsoft.com/office/drawing/2014/main" id="{56E3D463-6A08-7DD6-4A31-5779128AFB45}"/>
              </a:ext>
            </a:extLst>
          </p:cNvPr>
          <p:cNvSpPr txBox="1"/>
          <p:nvPr/>
        </p:nvSpPr>
        <p:spPr>
          <a:xfrm>
            <a:off x="4567114" y="3202686"/>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Scan Data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FF3166D-82B0-16F7-7500-4DFA6B993360}"/>
              </a:ext>
            </a:extLst>
          </p:cNvPr>
          <p:cNvSpPr txBox="1"/>
          <p:nvPr/>
        </p:nvSpPr>
        <p:spPr>
          <a:xfrm>
            <a:off x="4698432" y="5265413"/>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3D Revit Model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3E5B1481-653A-7936-D836-FB8E6CD4616E}"/>
              </a:ext>
            </a:extLst>
          </p:cNvPr>
          <p:cNvSpPr txBox="1"/>
          <p:nvPr/>
        </p:nvSpPr>
        <p:spPr>
          <a:xfrm>
            <a:off x="5096530" y="7386220"/>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Scan Data Stairs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01D5A944-7D36-7FB8-66AD-CA25CDA5DCD5}"/>
              </a:ext>
            </a:extLst>
          </p:cNvPr>
          <p:cNvSpPr txBox="1"/>
          <p:nvPr/>
        </p:nvSpPr>
        <p:spPr>
          <a:xfrm>
            <a:off x="5096531" y="9346851"/>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3D Revit Model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E4426C5A-5CB3-391D-C5CF-D6957DF3C57B}"/>
              </a:ext>
            </a:extLst>
          </p:cNvPr>
          <p:cNvSpPr txBox="1"/>
          <p:nvPr/>
        </p:nvSpPr>
        <p:spPr>
          <a:xfrm>
            <a:off x="10683400" y="7361536"/>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Scan Data Kitchen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0DDB34DA-3250-F1DC-9E90-53A8DBA86AF5}"/>
              </a:ext>
            </a:extLst>
          </p:cNvPr>
          <p:cNvSpPr txBox="1"/>
          <p:nvPr/>
        </p:nvSpPr>
        <p:spPr>
          <a:xfrm>
            <a:off x="10683401" y="9322167"/>
            <a:ext cx="1439601"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3D Revit Model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descr="Shape&#10;&#10;Description automatically generated with low confidence">
            <a:hlinkClick r:id="rId10" action="ppaction://hlinkfile"/>
            <a:extLst>
              <a:ext uri="{FF2B5EF4-FFF2-40B4-BE49-F238E27FC236}">
                <a16:creationId xmlns:a16="http://schemas.microsoft.com/office/drawing/2014/main" id="{472C4FB1-38C4-0BA1-57C0-A9B1DC742A0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spTree>
    <p:extLst>
      <p:ext uri="{BB962C8B-B14F-4D97-AF65-F5344CB8AC3E}">
        <p14:creationId xmlns:p14="http://schemas.microsoft.com/office/powerpoint/2010/main" val="4225711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2123658"/>
          </a:xfrm>
          <a:prstGeom prst="rect">
            <a:avLst/>
          </a:prstGeom>
          <a:noFill/>
        </p:spPr>
        <p:txBody>
          <a:bodyPr wrap="square">
            <a:spAutoFit/>
          </a:bodyPr>
          <a:lstStyle/>
          <a:p>
            <a:pPr algn="l"/>
            <a:r>
              <a:rPr lang="en-US" sz="1200" b="0" i="0" u="none" strike="noStrike" baseline="0" dirty="0">
                <a:latin typeface="AvenirLTStd-Book"/>
              </a:rPr>
              <a:t>The Crossroads at Genesee included reuse of historic warehouse space. Pike’s BIM team was able to scan the existing timber frame building using a High Definition Laser Scanning (HDLS) in order to create a highly detailed 3D coordination model. The timber structure was a major design feature for the client to have exposed. Extracting the point cloud data from the scans gave Pike’s BIM team the ability to model the exact placement of each column and beam, which was critical in order to coordinate the new MEP systems to be installed.</a:t>
            </a:r>
            <a:r>
              <a:rPr lang="en-US" sz="1200" dirty="0">
                <a:latin typeface="AvenirLTStd-Book"/>
              </a:rPr>
              <a:t> </a:t>
            </a:r>
          </a:p>
        </p:txBody>
      </p:sp>
      <p:sp>
        <p:nvSpPr>
          <p:cNvPr id="27" name="TextBox 26">
            <a:extLst>
              <a:ext uri="{FF2B5EF4-FFF2-40B4-BE49-F238E27FC236}">
                <a16:creationId xmlns:a16="http://schemas.microsoft.com/office/drawing/2014/main" id="{CDE32062-DB75-4B1B-B2D7-AC26AC486CF2}"/>
              </a:ext>
            </a:extLst>
          </p:cNvPr>
          <p:cNvSpPr txBox="1"/>
          <p:nvPr/>
        </p:nvSpPr>
        <p:spPr>
          <a:xfrm>
            <a:off x="1386658" y="5238855"/>
            <a:ext cx="2932671" cy="461665"/>
          </a:xfrm>
          <a:prstGeom prst="rect">
            <a:avLst/>
          </a:prstGeom>
          <a:noFill/>
        </p:spPr>
        <p:txBody>
          <a:bodyPr wrap="square" rtlCol="0">
            <a:spAutoFit/>
          </a:bodyPr>
          <a:lstStyle/>
          <a:p>
            <a:r>
              <a:rPr lang="en-US" sz="1200" dirty="0">
                <a:latin typeface="AvenirLTStd-Book"/>
              </a:rPr>
              <a:t>The 5-level timber framed building was scanned using a Faro Laser Scanner.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16</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3D Scan to BIM </a:t>
            </a:r>
          </a:p>
        </p:txBody>
      </p:sp>
      <p:pic>
        <p:nvPicPr>
          <p:cNvPr id="20" name="Picture 19">
            <a:extLst>
              <a:ext uri="{FF2B5EF4-FFF2-40B4-BE49-F238E27FC236}">
                <a16:creationId xmlns:a16="http://schemas.microsoft.com/office/drawing/2014/main" id="{5169BF2A-DB23-488D-994E-041B4EBC50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3152" y="4130134"/>
            <a:ext cx="5242152" cy="1700800"/>
          </a:xfrm>
          <a:prstGeom prst="rect">
            <a:avLst/>
          </a:prstGeom>
        </p:spPr>
      </p:pic>
      <p:pic>
        <p:nvPicPr>
          <p:cNvPr id="21" name="Picture 20">
            <a:extLst>
              <a:ext uri="{FF2B5EF4-FFF2-40B4-BE49-F238E27FC236}">
                <a16:creationId xmlns:a16="http://schemas.microsoft.com/office/drawing/2014/main" id="{4E11E3BB-FF9A-4DFA-8244-5801287A0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3708" y="1392106"/>
            <a:ext cx="4903713" cy="1105091"/>
          </a:xfrm>
          <a:prstGeom prst="rect">
            <a:avLst/>
          </a:prstGeom>
        </p:spPr>
      </p:pic>
      <p:pic>
        <p:nvPicPr>
          <p:cNvPr id="22" name="Picture 21">
            <a:extLst>
              <a:ext uri="{FF2B5EF4-FFF2-40B4-BE49-F238E27FC236}">
                <a16:creationId xmlns:a16="http://schemas.microsoft.com/office/drawing/2014/main" id="{B2093D87-6F37-4C6E-AC96-3437BE40E4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48210" y="3021665"/>
            <a:ext cx="5017614" cy="1024274"/>
          </a:xfrm>
          <a:prstGeom prst="rect">
            <a:avLst/>
          </a:prstGeom>
        </p:spPr>
      </p:pic>
      <p:pic>
        <p:nvPicPr>
          <p:cNvPr id="23" name="Picture 22">
            <a:extLst>
              <a:ext uri="{FF2B5EF4-FFF2-40B4-BE49-F238E27FC236}">
                <a16:creationId xmlns:a16="http://schemas.microsoft.com/office/drawing/2014/main" id="{6B314C13-2D48-4A63-8B38-EB27949E78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81584" y="4352269"/>
            <a:ext cx="4832537" cy="1326865"/>
          </a:xfrm>
          <a:prstGeom prst="rect">
            <a:avLst/>
          </a:prstGeom>
        </p:spPr>
      </p:pic>
      <p:pic>
        <p:nvPicPr>
          <p:cNvPr id="24" name="Picture 23">
            <a:extLst>
              <a:ext uri="{FF2B5EF4-FFF2-40B4-BE49-F238E27FC236}">
                <a16:creationId xmlns:a16="http://schemas.microsoft.com/office/drawing/2014/main" id="{1E3349B0-FEE6-419F-9763-4CA4A0ABC6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1747" y="6200914"/>
            <a:ext cx="5256671" cy="2562013"/>
          </a:xfrm>
          <a:prstGeom prst="rect">
            <a:avLst/>
          </a:prstGeom>
        </p:spPr>
      </p:pic>
      <p:pic>
        <p:nvPicPr>
          <p:cNvPr id="25" name="Picture 24">
            <a:extLst>
              <a:ext uri="{FF2B5EF4-FFF2-40B4-BE49-F238E27FC236}">
                <a16:creationId xmlns:a16="http://schemas.microsoft.com/office/drawing/2014/main" id="{F08D828C-5008-41D6-A9C9-87CDF526DE1E}"/>
              </a:ext>
            </a:extLst>
          </p:cNvPr>
          <p:cNvPicPr>
            <a:picLocks noChangeAspect="1"/>
          </p:cNvPicPr>
          <p:nvPr/>
        </p:nvPicPr>
        <p:blipFill rotWithShape="1">
          <a:blip r:embed="rId7">
            <a:extLst>
              <a:ext uri="{28A0092B-C50C-407E-A947-70E740481C1C}">
                <a14:useLocalDpi xmlns:a14="http://schemas.microsoft.com/office/drawing/2010/main" val="0"/>
              </a:ext>
            </a:extLst>
          </a:blip>
          <a:srcRect r="7679"/>
          <a:stretch/>
        </p:blipFill>
        <p:spPr>
          <a:xfrm>
            <a:off x="10099653" y="6173794"/>
            <a:ext cx="5111470" cy="2611423"/>
          </a:xfrm>
          <a:prstGeom prst="rect">
            <a:avLst/>
          </a:prstGeom>
        </p:spPr>
      </p:pic>
      <p:pic>
        <p:nvPicPr>
          <p:cNvPr id="40" name="Picture 39" descr="Shape&#10;&#10;Description automatically generated with low confidence">
            <a:extLst>
              <a:ext uri="{FF2B5EF4-FFF2-40B4-BE49-F238E27FC236}">
                <a16:creationId xmlns:a16="http://schemas.microsoft.com/office/drawing/2014/main" id="{EBE5FA30-AEC7-4923-9CE2-25268D8635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7690" y="5110198"/>
            <a:ext cx="776600" cy="776600"/>
          </a:xfrm>
          <a:prstGeom prst="rect">
            <a:avLst/>
          </a:prstGeom>
        </p:spPr>
      </p:pic>
      <p:pic>
        <p:nvPicPr>
          <p:cNvPr id="41" name="Picture 40" descr="Shape&#10;&#10;Description automatically generated with low confidence">
            <a:extLst>
              <a:ext uri="{FF2B5EF4-FFF2-40B4-BE49-F238E27FC236}">
                <a16:creationId xmlns:a16="http://schemas.microsoft.com/office/drawing/2014/main" id="{353A3EAD-9577-4F9F-81F2-0869ABC4F30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1630" y="6099417"/>
            <a:ext cx="620262" cy="620262"/>
          </a:xfrm>
          <a:prstGeom prst="rect">
            <a:avLst/>
          </a:prstGeom>
        </p:spPr>
      </p:pic>
      <p:pic>
        <p:nvPicPr>
          <p:cNvPr id="42" name="Picture 41" descr="Shape&#10;&#10;Description automatically generated with low confidence">
            <a:extLst>
              <a:ext uri="{FF2B5EF4-FFF2-40B4-BE49-F238E27FC236}">
                <a16:creationId xmlns:a16="http://schemas.microsoft.com/office/drawing/2014/main" id="{1C6731DB-D41A-42CB-988F-6FED7F9D840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8053" y="7008384"/>
            <a:ext cx="620262" cy="620262"/>
          </a:xfrm>
          <a:prstGeom prst="rect">
            <a:avLst/>
          </a:prstGeom>
        </p:spPr>
      </p:pic>
      <p:sp>
        <p:nvSpPr>
          <p:cNvPr id="43" name="TextBox 42">
            <a:extLst>
              <a:ext uri="{FF2B5EF4-FFF2-40B4-BE49-F238E27FC236}">
                <a16:creationId xmlns:a16="http://schemas.microsoft.com/office/drawing/2014/main" id="{636413EF-1179-4AC0-8F63-20017866A932}"/>
              </a:ext>
            </a:extLst>
          </p:cNvPr>
          <p:cNvSpPr txBox="1"/>
          <p:nvPr/>
        </p:nvSpPr>
        <p:spPr>
          <a:xfrm>
            <a:off x="1382378" y="6030970"/>
            <a:ext cx="2994053" cy="830997"/>
          </a:xfrm>
          <a:prstGeom prst="rect">
            <a:avLst/>
          </a:prstGeom>
          <a:noFill/>
        </p:spPr>
        <p:txBody>
          <a:bodyPr wrap="square" rtlCol="0">
            <a:spAutoFit/>
          </a:bodyPr>
          <a:lstStyle/>
          <a:p>
            <a:r>
              <a:rPr lang="en-US" sz="1200" dirty="0">
                <a:latin typeface="AvenirLTStd-Book"/>
              </a:rPr>
              <a:t>The point cloud derived from the scan data was then brought into Revit in order to model the existing timber structure members of the building. </a:t>
            </a:r>
          </a:p>
        </p:txBody>
      </p:sp>
      <p:sp>
        <p:nvSpPr>
          <p:cNvPr id="44" name="TextBox 43">
            <a:extLst>
              <a:ext uri="{FF2B5EF4-FFF2-40B4-BE49-F238E27FC236}">
                <a16:creationId xmlns:a16="http://schemas.microsoft.com/office/drawing/2014/main" id="{D6431DE9-B516-47AA-8B52-16AEB06D565D}"/>
              </a:ext>
            </a:extLst>
          </p:cNvPr>
          <p:cNvSpPr txBox="1"/>
          <p:nvPr/>
        </p:nvSpPr>
        <p:spPr>
          <a:xfrm>
            <a:off x="1387435" y="7042828"/>
            <a:ext cx="2969323" cy="461665"/>
          </a:xfrm>
          <a:prstGeom prst="rect">
            <a:avLst/>
          </a:prstGeom>
          <a:noFill/>
        </p:spPr>
        <p:txBody>
          <a:bodyPr wrap="square" rtlCol="0">
            <a:spAutoFit/>
          </a:bodyPr>
          <a:lstStyle/>
          <a:p>
            <a:r>
              <a:rPr lang="en-US" sz="1200" dirty="0">
                <a:latin typeface="AvenirLTStd-Book"/>
              </a:rPr>
              <a:t>The model was Exported from Revit into 2D CAD files for coordination. </a:t>
            </a:r>
          </a:p>
        </p:txBody>
      </p:sp>
      <p:cxnSp>
        <p:nvCxnSpPr>
          <p:cNvPr id="4" name="Connector: Elbow 3">
            <a:extLst>
              <a:ext uri="{FF2B5EF4-FFF2-40B4-BE49-F238E27FC236}">
                <a16:creationId xmlns:a16="http://schemas.microsoft.com/office/drawing/2014/main" id="{C645F244-5579-48FA-95EE-7690ABEC1644}"/>
              </a:ext>
            </a:extLst>
          </p:cNvPr>
          <p:cNvCxnSpPr>
            <a:cxnSpLocks/>
            <a:stCxn id="72" idx="1"/>
          </p:cNvCxnSpPr>
          <p:nvPr/>
        </p:nvCxnSpPr>
        <p:spPr>
          <a:xfrm rot="10800000" flipV="1">
            <a:off x="9548446" y="2555310"/>
            <a:ext cx="834376" cy="1902389"/>
          </a:xfrm>
          <a:prstGeom prst="bentConnector2">
            <a:avLst/>
          </a:prstGeom>
          <a:ln w="19050">
            <a:solidFill>
              <a:schemeClr val="tx1"/>
            </a:solidFill>
            <a:prstDash val="lgDashDotDot"/>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21ACD07D-827D-4634-A3F5-1D2441CD3DF5}"/>
              </a:ext>
            </a:extLst>
          </p:cNvPr>
          <p:cNvCxnSpPr>
            <a:cxnSpLocks/>
            <a:stCxn id="69" idx="1"/>
          </p:cNvCxnSpPr>
          <p:nvPr/>
        </p:nvCxnSpPr>
        <p:spPr>
          <a:xfrm rot="10800000" flipV="1">
            <a:off x="9544546" y="3963505"/>
            <a:ext cx="838277" cy="686356"/>
          </a:xfrm>
          <a:prstGeom prst="bentConnector3">
            <a:avLst>
              <a:gd name="adj1" fmla="val 50000"/>
            </a:avLst>
          </a:prstGeom>
          <a:ln w="19050">
            <a:solidFill>
              <a:schemeClr val="tx1"/>
            </a:solidFill>
            <a:prstDash val="lgDashDotDot"/>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AC05BB22-96BA-4B96-83D5-B9C455FBBA0B}"/>
              </a:ext>
            </a:extLst>
          </p:cNvPr>
          <p:cNvCxnSpPr>
            <a:cxnSpLocks/>
            <a:stCxn id="68" idx="1"/>
          </p:cNvCxnSpPr>
          <p:nvPr/>
        </p:nvCxnSpPr>
        <p:spPr>
          <a:xfrm rot="10800000">
            <a:off x="9544546" y="4790622"/>
            <a:ext cx="838276" cy="742423"/>
          </a:xfrm>
          <a:prstGeom prst="bentConnector3">
            <a:avLst>
              <a:gd name="adj1" fmla="val 50000"/>
            </a:avLst>
          </a:prstGeom>
          <a:ln w="19050">
            <a:solidFill>
              <a:schemeClr val="tx1"/>
            </a:solidFill>
            <a:prstDash val="lgDashDotDot"/>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Connector: Elbow 55">
            <a:extLst>
              <a:ext uri="{FF2B5EF4-FFF2-40B4-BE49-F238E27FC236}">
                <a16:creationId xmlns:a16="http://schemas.microsoft.com/office/drawing/2014/main" id="{769090FC-997C-439A-8B5B-2C8049DDCFE1}"/>
              </a:ext>
            </a:extLst>
          </p:cNvPr>
          <p:cNvCxnSpPr>
            <a:cxnSpLocks/>
          </p:cNvCxnSpPr>
          <p:nvPr/>
        </p:nvCxnSpPr>
        <p:spPr>
          <a:xfrm rot="16200000" flipV="1">
            <a:off x="7960062" y="6550174"/>
            <a:ext cx="3788333" cy="619363"/>
          </a:xfrm>
          <a:prstGeom prst="bentConnector3">
            <a:avLst>
              <a:gd name="adj1" fmla="val 50000"/>
            </a:avLst>
          </a:prstGeom>
          <a:ln w="19050">
            <a:solidFill>
              <a:schemeClr val="tx1"/>
            </a:solidFill>
            <a:prstDash val="lgDashDotDot"/>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Connector: Elbow 56">
            <a:extLst>
              <a:ext uri="{FF2B5EF4-FFF2-40B4-BE49-F238E27FC236}">
                <a16:creationId xmlns:a16="http://schemas.microsoft.com/office/drawing/2014/main" id="{79709D62-5E40-4F5F-95AD-02F52A1F5F00}"/>
              </a:ext>
            </a:extLst>
          </p:cNvPr>
          <p:cNvCxnSpPr>
            <a:cxnSpLocks/>
            <a:stCxn id="66" idx="1"/>
          </p:cNvCxnSpPr>
          <p:nvPr/>
        </p:nvCxnSpPr>
        <p:spPr>
          <a:xfrm rot="10800000">
            <a:off x="4779868" y="5103258"/>
            <a:ext cx="161444" cy="3604600"/>
          </a:xfrm>
          <a:prstGeom prst="bentConnector2">
            <a:avLst/>
          </a:prstGeom>
          <a:ln w="19050">
            <a:solidFill>
              <a:schemeClr val="tx1"/>
            </a:solidFill>
            <a:prstDash val="lgDashDotDot"/>
            <a:headEnd type="oval"/>
            <a:tailEnd type="ova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0B77E07F-9DB3-408A-B5CE-4969D87643D5}"/>
              </a:ext>
            </a:extLst>
          </p:cNvPr>
          <p:cNvSpPr txBox="1"/>
          <p:nvPr/>
        </p:nvSpPr>
        <p:spPr>
          <a:xfrm>
            <a:off x="4941312" y="8569358"/>
            <a:ext cx="3326953" cy="276999"/>
          </a:xfrm>
          <a:prstGeom prst="rect">
            <a:avLst/>
          </a:prstGeom>
          <a:noFill/>
        </p:spPr>
        <p:txBody>
          <a:bodyPr wrap="square" rtlCol="0">
            <a:spAutoFit/>
          </a:bodyPr>
          <a:lstStyle/>
          <a:p>
            <a:r>
              <a:rPr lang="en-US" sz="1200" dirty="0">
                <a:latin typeface="AvenirLTStd-Book"/>
              </a:rPr>
              <a:t>Level 1 </a:t>
            </a:r>
          </a:p>
        </p:txBody>
      </p:sp>
      <p:sp>
        <p:nvSpPr>
          <p:cNvPr id="67" name="TextBox 66">
            <a:extLst>
              <a:ext uri="{FF2B5EF4-FFF2-40B4-BE49-F238E27FC236}">
                <a16:creationId xmlns:a16="http://schemas.microsoft.com/office/drawing/2014/main" id="{D90D6EF9-7B8A-472E-8FEC-F76E8CDC5CBD}"/>
              </a:ext>
            </a:extLst>
          </p:cNvPr>
          <p:cNvSpPr txBox="1"/>
          <p:nvPr/>
        </p:nvSpPr>
        <p:spPr>
          <a:xfrm>
            <a:off x="10281585" y="8569358"/>
            <a:ext cx="3326953" cy="276999"/>
          </a:xfrm>
          <a:prstGeom prst="rect">
            <a:avLst/>
          </a:prstGeom>
          <a:noFill/>
        </p:spPr>
        <p:txBody>
          <a:bodyPr wrap="square" rtlCol="0">
            <a:spAutoFit/>
          </a:bodyPr>
          <a:lstStyle/>
          <a:p>
            <a:r>
              <a:rPr lang="en-US" sz="1200" dirty="0">
                <a:latin typeface="AvenirLTStd-Book"/>
              </a:rPr>
              <a:t>Level 2 </a:t>
            </a:r>
          </a:p>
        </p:txBody>
      </p:sp>
      <p:sp>
        <p:nvSpPr>
          <p:cNvPr id="68" name="TextBox 67">
            <a:extLst>
              <a:ext uri="{FF2B5EF4-FFF2-40B4-BE49-F238E27FC236}">
                <a16:creationId xmlns:a16="http://schemas.microsoft.com/office/drawing/2014/main" id="{8D253EB8-88C3-4CAD-9CD0-5E43E4E5A13B}"/>
              </a:ext>
            </a:extLst>
          </p:cNvPr>
          <p:cNvSpPr txBox="1"/>
          <p:nvPr/>
        </p:nvSpPr>
        <p:spPr>
          <a:xfrm>
            <a:off x="10382822" y="5394544"/>
            <a:ext cx="3326953" cy="276999"/>
          </a:xfrm>
          <a:prstGeom prst="rect">
            <a:avLst/>
          </a:prstGeom>
          <a:noFill/>
        </p:spPr>
        <p:txBody>
          <a:bodyPr wrap="square" rtlCol="0">
            <a:spAutoFit/>
          </a:bodyPr>
          <a:lstStyle/>
          <a:p>
            <a:r>
              <a:rPr lang="en-US" sz="1200" dirty="0">
                <a:latin typeface="AvenirLTStd-Book"/>
              </a:rPr>
              <a:t>Level 3 </a:t>
            </a:r>
          </a:p>
        </p:txBody>
      </p:sp>
      <p:sp>
        <p:nvSpPr>
          <p:cNvPr id="69" name="TextBox 68">
            <a:extLst>
              <a:ext uri="{FF2B5EF4-FFF2-40B4-BE49-F238E27FC236}">
                <a16:creationId xmlns:a16="http://schemas.microsoft.com/office/drawing/2014/main" id="{965D729A-9E56-4674-812E-24D36936D756}"/>
              </a:ext>
            </a:extLst>
          </p:cNvPr>
          <p:cNvSpPr txBox="1"/>
          <p:nvPr/>
        </p:nvSpPr>
        <p:spPr>
          <a:xfrm>
            <a:off x="10382822" y="3825005"/>
            <a:ext cx="3326953" cy="276999"/>
          </a:xfrm>
          <a:prstGeom prst="rect">
            <a:avLst/>
          </a:prstGeom>
          <a:noFill/>
        </p:spPr>
        <p:txBody>
          <a:bodyPr wrap="square" rtlCol="0">
            <a:spAutoFit/>
          </a:bodyPr>
          <a:lstStyle/>
          <a:p>
            <a:r>
              <a:rPr lang="en-US" sz="1200" dirty="0">
                <a:latin typeface="AvenirLTStd-Book"/>
              </a:rPr>
              <a:t>Level 4 </a:t>
            </a:r>
          </a:p>
        </p:txBody>
      </p:sp>
      <p:sp>
        <p:nvSpPr>
          <p:cNvPr id="72" name="TextBox 71">
            <a:extLst>
              <a:ext uri="{FF2B5EF4-FFF2-40B4-BE49-F238E27FC236}">
                <a16:creationId xmlns:a16="http://schemas.microsoft.com/office/drawing/2014/main" id="{C06C7A11-CDD6-45A5-98AF-0A9474C0B6B1}"/>
              </a:ext>
            </a:extLst>
          </p:cNvPr>
          <p:cNvSpPr txBox="1"/>
          <p:nvPr/>
        </p:nvSpPr>
        <p:spPr>
          <a:xfrm>
            <a:off x="10382822" y="2416811"/>
            <a:ext cx="3326953" cy="276999"/>
          </a:xfrm>
          <a:prstGeom prst="rect">
            <a:avLst/>
          </a:prstGeom>
          <a:noFill/>
        </p:spPr>
        <p:txBody>
          <a:bodyPr wrap="square" rtlCol="0">
            <a:spAutoFit/>
          </a:bodyPr>
          <a:lstStyle/>
          <a:p>
            <a:r>
              <a:rPr lang="en-US" sz="1200" dirty="0">
                <a:latin typeface="AvenirLTStd-Book"/>
              </a:rPr>
              <a:t>Level 5 </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142"/>
            <a:ext cx="3703972" cy="369332"/>
          </a:xfrm>
          <a:prstGeom prst="rect">
            <a:avLst/>
          </a:prstGeom>
          <a:noFill/>
        </p:spPr>
        <p:txBody>
          <a:bodyPr wrap="square">
            <a:spAutoFit/>
          </a:bodyPr>
          <a:lstStyle/>
          <a:p>
            <a:r>
              <a:rPr lang="en-US" sz="1800" b="1" i="0" u="none" strike="noStrike" baseline="0" dirty="0">
                <a:solidFill>
                  <a:srgbClr val="0063A6"/>
                </a:solidFill>
                <a:latin typeface="Gill Sans MT" panose="020B0502020104020203" pitchFamily="34" charset="0"/>
              </a:rPr>
              <a:t>CROSSROADS AT GENESEE</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644" y="4658915"/>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10" name="Picture 9" descr="A picture containing text&#10;&#10;Description automatically generated">
            <a:extLst>
              <a:ext uri="{FF2B5EF4-FFF2-40B4-BE49-F238E27FC236}">
                <a16:creationId xmlns:a16="http://schemas.microsoft.com/office/drawing/2014/main" id="{C56619E6-6FFE-4D93-A537-D996246D888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91508" y="1526778"/>
            <a:ext cx="4471358" cy="2101638"/>
          </a:xfrm>
          <a:prstGeom prst="rect">
            <a:avLst/>
          </a:prstGeom>
          <a:ln w="9525">
            <a:solidFill>
              <a:schemeClr val="tx1"/>
            </a:solidFill>
          </a:ln>
        </p:spPr>
      </p:pic>
      <p:pic>
        <p:nvPicPr>
          <p:cNvPr id="85" name="Picture 84" descr="Shape&#10;&#10;Description automatically generated with low confidence">
            <a:hlinkClick r:id="rId12" action="ppaction://hlinkfile"/>
            <a:extLst>
              <a:ext uri="{FF2B5EF4-FFF2-40B4-BE49-F238E27FC236}">
                <a16:creationId xmlns:a16="http://schemas.microsoft.com/office/drawing/2014/main" id="{F75AAD47-877B-4479-898E-2E4DD8954D2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22150" y="2247150"/>
            <a:ext cx="610073" cy="610073"/>
          </a:xfrm>
          <a:prstGeom prst="rect">
            <a:avLst/>
          </a:prstGeom>
        </p:spPr>
      </p:pic>
      <p:sp>
        <p:nvSpPr>
          <p:cNvPr id="50" name="TextBox 49">
            <a:extLst>
              <a:ext uri="{FF2B5EF4-FFF2-40B4-BE49-F238E27FC236}">
                <a16:creationId xmlns:a16="http://schemas.microsoft.com/office/drawing/2014/main" id="{4B927E35-A924-46A2-981A-2AF68343156A}"/>
              </a:ext>
            </a:extLst>
          </p:cNvPr>
          <p:cNvSpPr txBox="1"/>
          <p:nvPr/>
        </p:nvSpPr>
        <p:spPr>
          <a:xfrm>
            <a:off x="4987306" y="3656545"/>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High Definition Laser Scan (HDLS)</a:t>
            </a:r>
            <a:endParaRPr lang="en-US" sz="1200" dirty="0"/>
          </a:p>
        </p:txBody>
      </p:sp>
      <p:sp>
        <p:nvSpPr>
          <p:cNvPr id="52" name="TextBox 51">
            <a:extLst>
              <a:ext uri="{FF2B5EF4-FFF2-40B4-BE49-F238E27FC236}">
                <a16:creationId xmlns:a16="http://schemas.microsoft.com/office/drawing/2014/main" id="{E717809B-0928-4253-98D5-C7906B4D0AA1}"/>
              </a:ext>
            </a:extLst>
          </p:cNvPr>
          <p:cNvSpPr txBox="1"/>
          <p:nvPr/>
        </p:nvSpPr>
        <p:spPr>
          <a:xfrm>
            <a:off x="4860589" y="5160752"/>
            <a:ext cx="3326953" cy="276999"/>
          </a:xfrm>
          <a:prstGeom prst="rect">
            <a:avLst/>
          </a:prstGeom>
          <a:noFill/>
        </p:spPr>
        <p:txBody>
          <a:bodyPr wrap="square" rtlCol="0">
            <a:spAutoFit/>
          </a:bodyPr>
          <a:lstStyle/>
          <a:p>
            <a:r>
              <a:rPr lang="en-US" sz="1200" dirty="0">
                <a:latin typeface="AvenirLTStd-Book"/>
              </a:rPr>
              <a:t>3D Structural Model </a:t>
            </a:r>
          </a:p>
        </p:txBody>
      </p:sp>
      <p:pic>
        <p:nvPicPr>
          <p:cNvPr id="39" name="Picture 38" descr="Shape&#10;&#10;Description automatically generated with low confidence">
            <a:hlinkClick r:id="rId14" action="ppaction://hlinkfile"/>
            <a:extLst>
              <a:ext uri="{FF2B5EF4-FFF2-40B4-BE49-F238E27FC236}">
                <a16:creationId xmlns:a16="http://schemas.microsoft.com/office/drawing/2014/main" id="{6E874AD2-F88F-48C2-A781-0D9FFE9C91F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872923" y="119522"/>
            <a:ext cx="482395" cy="482395"/>
          </a:xfrm>
          <a:prstGeom prst="rect">
            <a:avLst/>
          </a:prstGeom>
        </p:spPr>
      </p:pic>
    </p:spTree>
    <p:extLst>
      <p:ext uri="{BB962C8B-B14F-4D97-AF65-F5344CB8AC3E}">
        <p14:creationId xmlns:p14="http://schemas.microsoft.com/office/powerpoint/2010/main" val="18885377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17</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HDLS Analysis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36" name="Picture 35" descr="Shape&#10;&#10;Description automatically generated with low confidence">
            <a:extLst>
              <a:ext uri="{FF2B5EF4-FFF2-40B4-BE49-F238E27FC236}">
                <a16:creationId xmlns:a16="http://schemas.microsoft.com/office/drawing/2014/main" id="{484DAE7B-5EB0-4297-A272-536DE4E45C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30" y="5127334"/>
            <a:ext cx="706010" cy="706010"/>
          </a:xfrm>
          <a:prstGeom prst="rect">
            <a:avLst/>
          </a:prstGeom>
        </p:spPr>
      </p:pic>
      <p:grpSp>
        <p:nvGrpSpPr>
          <p:cNvPr id="24" name="Group 23">
            <a:extLst>
              <a:ext uri="{FF2B5EF4-FFF2-40B4-BE49-F238E27FC236}">
                <a16:creationId xmlns:a16="http://schemas.microsoft.com/office/drawing/2014/main" id="{A3F5B72A-11CD-46AE-A9A6-0DA045A8A10B}"/>
              </a:ext>
            </a:extLst>
          </p:cNvPr>
          <p:cNvGrpSpPr/>
          <p:nvPr/>
        </p:nvGrpSpPr>
        <p:grpSpPr>
          <a:xfrm>
            <a:off x="686652" y="6169081"/>
            <a:ext cx="563882" cy="554586"/>
            <a:chOff x="4129498" y="4667844"/>
            <a:chExt cx="1155700" cy="1136650"/>
          </a:xfrm>
        </p:grpSpPr>
        <p:sp>
          <p:nvSpPr>
            <p:cNvPr id="25" name="Freeform: Shape 24">
              <a:extLst>
                <a:ext uri="{FF2B5EF4-FFF2-40B4-BE49-F238E27FC236}">
                  <a16:creationId xmlns:a16="http://schemas.microsoft.com/office/drawing/2014/main" id="{64CF1F52-12F7-424B-98F6-1367387B6CA0}"/>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a:extLst>
                <a:ext uri="{FF2B5EF4-FFF2-40B4-BE49-F238E27FC236}">
                  <a16:creationId xmlns:a16="http://schemas.microsoft.com/office/drawing/2014/main" id="{A546D14E-B6E9-4596-BAAC-540F840A1890}"/>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B0596076-79B5-4B03-AFBA-4B77D9BEE346}"/>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B3A0668E-47F8-413F-B47E-664B6C326F11}"/>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Shape 37">
              <a:extLst>
                <a:ext uri="{FF2B5EF4-FFF2-40B4-BE49-F238E27FC236}">
                  <a16:creationId xmlns:a16="http://schemas.microsoft.com/office/drawing/2014/main" id="{FE075398-0AF7-4B17-8070-12F12BC7FDA2}"/>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D7993FCF-8D9E-42BC-96DE-8EF005C67CF5}"/>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Shape 40">
              <a:extLst>
                <a:ext uri="{FF2B5EF4-FFF2-40B4-BE49-F238E27FC236}">
                  <a16:creationId xmlns:a16="http://schemas.microsoft.com/office/drawing/2014/main" id="{C4151ECF-E61E-45A9-86EB-A4752EF9CCE5}"/>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BD7C9FAD-EFCC-410E-8ABF-EBEBF867A9DF}"/>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93F48686-45F6-4D09-9B6D-88EB42F66A78}"/>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Shape 44">
              <a:extLst>
                <a:ext uri="{FF2B5EF4-FFF2-40B4-BE49-F238E27FC236}">
                  <a16:creationId xmlns:a16="http://schemas.microsoft.com/office/drawing/2014/main" id="{E1C692F8-7833-4A09-A7F9-AD06A3296020}"/>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Shape 47">
              <a:extLst>
                <a:ext uri="{FF2B5EF4-FFF2-40B4-BE49-F238E27FC236}">
                  <a16:creationId xmlns:a16="http://schemas.microsoft.com/office/drawing/2014/main" id="{699E9502-5477-4480-9711-ABA25B746F1F}"/>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864BAEA8-E32D-452A-8BF8-749C794783BD}"/>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4258E1E1-22F9-409B-98F0-CC12FF570DE5}"/>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D77D066D-2A0D-4AAD-B9A5-CCBBB86466F7}"/>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Shape 52">
              <a:extLst>
                <a:ext uri="{FF2B5EF4-FFF2-40B4-BE49-F238E27FC236}">
                  <a16:creationId xmlns:a16="http://schemas.microsoft.com/office/drawing/2014/main" id="{C8202F82-AAA1-46F7-B64E-A328944FF84D}"/>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6" name="TextBox 55">
            <a:extLst>
              <a:ext uri="{FF2B5EF4-FFF2-40B4-BE49-F238E27FC236}">
                <a16:creationId xmlns:a16="http://schemas.microsoft.com/office/drawing/2014/main" id="{7F1D0793-208C-41CE-947A-5D2EEC7411C6}"/>
              </a:ext>
            </a:extLst>
          </p:cNvPr>
          <p:cNvSpPr txBox="1"/>
          <p:nvPr/>
        </p:nvSpPr>
        <p:spPr>
          <a:xfrm>
            <a:off x="1376024" y="5236582"/>
            <a:ext cx="2932671" cy="461665"/>
          </a:xfrm>
          <a:prstGeom prst="rect">
            <a:avLst/>
          </a:prstGeom>
          <a:noFill/>
        </p:spPr>
        <p:txBody>
          <a:bodyPr wrap="square" rtlCol="0">
            <a:spAutoFit/>
          </a:bodyPr>
          <a:lstStyle/>
          <a:p>
            <a:r>
              <a:rPr lang="en-US" sz="1200" dirty="0">
                <a:latin typeface="AvenirLTStd-Book"/>
              </a:rPr>
              <a:t>3D Scanned the clean room and office spaces</a:t>
            </a:r>
          </a:p>
        </p:txBody>
      </p:sp>
      <p:sp>
        <p:nvSpPr>
          <p:cNvPr id="57" name="TextBox 56">
            <a:extLst>
              <a:ext uri="{FF2B5EF4-FFF2-40B4-BE49-F238E27FC236}">
                <a16:creationId xmlns:a16="http://schemas.microsoft.com/office/drawing/2014/main" id="{AE1526FA-1AD2-4B52-8D8E-E799314263D7}"/>
              </a:ext>
            </a:extLst>
          </p:cNvPr>
          <p:cNvSpPr txBox="1"/>
          <p:nvPr/>
        </p:nvSpPr>
        <p:spPr>
          <a:xfrm>
            <a:off x="1383686" y="6326463"/>
            <a:ext cx="2932671" cy="276999"/>
          </a:xfrm>
          <a:prstGeom prst="rect">
            <a:avLst/>
          </a:prstGeom>
          <a:noFill/>
        </p:spPr>
        <p:txBody>
          <a:bodyPr wrap="square" rtlCol="0">
            <a:spAutoFit/>
          </a:bodyPr>
          <a:lstStyle/>
          <a:p>
            <a:r>
              <a:rPr lang="en-US" sz="1200" dirty="0">
                <a:latin typeface="AvenirLTStd-Book"/>
              </a:rPr>
              <a:t>Registered scan data using Trimble. </a:t>
            </a:r>
          </a:p>
        </p:txBody>
      </p:sp>
      <p:pic>
        <p:nvPicPr>
          <p:cNvPr id="74" name="Picture 73" descr="Shape&#10;&#10;Description automatically generated with low confidence">
            <a:hlinkClick r:id="rId3"/>
            <a:extLst>
              <a:ext uri="{FF2B5EF4-FFF2-40B4-BE49-F238E27FC236}">
                <a16:creationId xmlns:a16="http://schemas.microsoft.com/office/drawing/2014/main" id="{D39C5F16-2B39-456C-BBCC-F7DF4015FD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pic>
        <p:nvPicPr>
          <p:cNvPr id="54" name="Picture 53" descr="Shape&#10;&#10;Description automatically generated with low confidence">
            <a:hlinkClick r:id="rId5"/>
            <a:extLst>
              <a:ext uri="{FF2B5EF4-FFF2-40B4-BE49-F238E27FC236}">
                <a16:creationId xmlns:a16="http://schemas.microsoft.com/office/drawing/2014/main" id="{D02CBFD1-3082-4B4C-89DD-6F8170D7FB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25921" y="2359295"/>
            <a:ext cx="610073" cy="610073"/>
          </a:xfrm>
          <a:prstGeom prst="rect">
            <a:avLst/>
          </a:prstGeom>
        </p:spPr>
      </p:pic>
      <p:sp>
        <p:nvSpPr>
          <p:cNvPr id="2" name="TextBox 1">
            <a:extLst>
              <a:ext uri="{FF2B5EF4-FFF2-40B4-BE49-F238E27FC236}">
                <a16:creationId xmlns:a16="http://schemas.microsoft.com/office/drawing/2014/main" id="{416DE65F-DAC9-2F43-6615-CC0B53E84604}"/>
              </a:ext>
            </a:extLst>
          </p:cNvPr>
          <p:cNvSpPr txBox="1"/>
          <p:nvPr/>
        </p:nvSpPr>
        <p:spPr>
          <a:xfrm>
            <a:off x="411103" y="1852430"/>
            <a:ext cx="3648855" cy="1200329"/>
          </a:xfrm>
          <a:prstGeom prst="rect">
            <a:avLst/>
          </a:prstGeom>
          <a:noFill/>
        </p:spPr>
        <p:txBody>
          <a:bodyPr wrap="square">
            <a:spAutoFit/>
          </a:bodyPr>
          <a:lstStyle/>
          <a:p>
            <a:r>
              <a:rPr lang="en-US" sz="1200" dirty="0">
                <a:latin typeface="AvenirLTStd-Book"/>
              </a:rPr>
              <a:t>An existing office was being renovated. The BIM team laser scanned the facility in areas such as the clean room and office spaces. Once the scan data was refined, it showed the equipment and ductwork in the clean room, giving the architect a 3D visual to understand the existing conditions. </a:t>
            </a:r>
          </a:p>
        </p:txBody>
      </p:sp>
      <p:grpSp>
        <p:nvGrpSpPr>
          <p:cNvPr id="7" name="Group 6">
            <a:extLst>
              <a:ext uri="{FF2B5EF4-FFF2-40B4-BE49-F238E27FC236}">
                <a16:creationId xmlns:a16="http://schemas.microsoft.com/office/drawing/2014/main" id="{BD665FB0-E5CF-41E0-87A7-7373902F07EF}"/>
              </a:ext>
            </a:extLst>
          </p:cNvPr>
          <p:cNvGrpSpPr/>
          <p:nvPr/>
        </p:nvGrpSpPr>
        <p:grpSpPr>
          <a:xfrm>
            <a:off x="659658" y="7983730"/>
            <a:ext cx="591162" cy="427237"/>
            <a:chOff x="8679582" y="5672402"/>
            <a:chExt cx="1212526" cy="876301"/>
          </a:xfrm>
        </p:grpSpPr>
        <p:sp>
          <p:nvSpPr>
            <p:cNvPr id="8" name="Rectangle 7">
              <a:extLst>
                <a:ext uri="{FF2B5EF4-FFF2-40B4-BE49-F238E27FC236}">
                  <a16:creationId xmlns:a16="http://schemas.microsoft.com/office/drawing/2014/main" id="{3807A50B-8E33-15F5-4934-06F13B6487E0}"/>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E89FE8B6-F41C-0CF6-0BD1-BE0B86F18000}"/>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6B3F7D01-D428-9267-3FD1-727B14445158}"/>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hlinkClick r:id="" action="ppaction://noaction"/>
              <a:extLst>
                <a:ext uri="{FF2B5EF4-FFF2-40B4-BE49-F238E27FC236}">
                  <a16:creationId xmlns:a16="http://schemas.microsoft.com/office/drawing/2014/main" id="{70D35AA2-4AF9-7A85-F77F-19D5B779587E}"/>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a:extLst>
              <a:ext uri="{FF2B5EF4-FFF2-40B4-BE49-F238E27FC236}">
                <a16:creationId xmlns:a16="http://schemas.microsoft.com/office/drawing/2014/main" id="{688B1479-027B-7E81-83BD-A0A74B8E415C}"/>
              </a:ext>
            </a:extLst>
          </p:cNvPr>
          <p:cNvSpPr txBox="1"/>
          <p:nvPr/>
        </p:nvSpPr>
        <p:spPr>
          <a:xfrm>
            <a:off x="1383686" y="8046049"/>
            <a:ext cx="2932671" cy="461665"/>
          </a:xfrm>
          <a:prstGeom prst="rect">
            <a:avLst/>
          </a:prstGeom>
          <a:noFill/>
        </p:spPr>
        <p:txBody>
          <a:bodyPr wrap="square" rtlCol="0">
            <a:spAutoFit/>
          </a:bodyPr>
          <a:lstStyle/>
          <a:p>
            <a:r>
              <a:rPr lang="en-US" sz="1200" dirty="0">
                <a:latin typeface="AvenirLTStd-Book"/>
              </a:rPr>
              <a:t>Uploaded to Structionsite for reference and review </a:t>
            </a:r>
          </a:p>
        </p:txBody>
      </p:sp>
      <p:sp>
        <p:nvSpPr>
          <p:cNvPr id="14" name="TextBox 13">
            <a:extLst>
              <a:ext uri="{FF2B5EF4-FFF2-40B4-BE49-F238E27FC236}">
                <a16:creationId xmlns:a16="http://schemas.microsoft.com/office/drawing/2014/main" id="{9F4ADA55-C77E-745A-649B-D1751F71E6A1}"/>
              </a:ext>
            </a:extLst>
          </p:cNvPr>
          <p:cNvSpPr txBox="1"/>
          <p:nvPr/>
        </p:nvSpPr>
        <p:spPr>
          <a:xfrm>
            <a:off x="9732515" y="4530378"/>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Building Point Cloud</a:t>
            </a:r>
            <a:endParaRPr lang="en-US" sz="1200" dirty="0"/>
          </a:p>
        </p:txBody>
      </p:sp>
      <p:pic>
        <p:nvPicPr>
          <p:cNvPr id="16" name="Picture 15">
            <a:extLst>
              <a:ext uri="{FF2B5EF4-FFF2-40B4-BE49-F238E27FC236}">
                <a16:creationId xmlns:a16="http://schemas.microsoft.com/office/drawing/2014/main" id="{0C3FF351-B37C-1C41-7269-33822AE0E2A6}"/>
              </a:ext>
            </a:extLst>
          </p:cNvPr>
          <p:cNvPicPr>
            <a:picLocks noChangeAspect="1"/>
          </p:cNvPicPr>
          <p:nvPr/>
        </p:nvPicPr>
        <p:blipFill rotWithShape="1">
          <a:blip r:embed="rId7"/>
          <a:srcRect l="3540" r="8569"/>
          <a:stretch/>
        </p:blipFill>
        <p:spPr>
          <a:xfrm>
            <a:off x="9732515" y="1339769"/>
            <a:ext cx="5331642" cy="2996077"/>
          </a:xfrm>
          <a:prstGeom prst="rect">
            <a:avLst/>
          </a:prstGeom>
        </p:spPr>
      </p:pic>
      <p:pic>
        <p:nvPicPr>
          <p:cNvPr id="17" name="Picture 16">
            <a:extLst>
              <a:ext uri="{FF2B5EF4-FFF2-40B4-BE49-F238E27FC236}">
                <a16:creationId xmlns:a16="http://schemas.microsoft.com/office/drawing/2014/main" id="{C067327B-D8E3-EEB1-D1A4-A5E6C19A9F6A}"/>
              </a:ext>
            </a:extLst>
          </p:cNvPr>
          <p:cNvPicPr>
            <a:picLocks noChangeAspect="1"/>
          </p:cNvPicPr>
          <p:nvPr/>
        </p:nvPicPr>
        <p:blipFill>
          <a:blip r:embed="rId8"/>
          <a:stretch>
            <a:fillRect/>
          </a:stretch>
        </p:blipFill>
        <p:spPr>
          <a:xfrm>
            <a:off x="9121642" y="5480339"/>
            <a:ext cx="5966108" cy="3434301"/>
          </a:xfrm>
          <a:prstGeom prst="rect">
            <a:avLst/>
          </a:prstGeom>
        </p:spPr>
      </p:pic>
      <p:pic>
        <p:nvPicPr>
          <p:cNvPr id="18" name="Picture 17">
            <a:extLst>
              <a:ext uri="{FF2B5EF4-FFF2-40B4-BE49-F238E27FC236}">
                <a16:creationId xmlns:a16="http://schemas.microsoft.com/office/drawing/2014/main" id="{DD22172B-98C4-A2C3-FA0A-9E2534396443}"/>
              </a:ext>
            </a:extLst>
          </p:cNvPr>
          <p:cNvPicPr>
            <a:picLocks noChangeAspect="1"/>
          </p:cNvPicPr>
          <p:nvPr/>
        </p:nvPicPr>
        <p:blipFill>
          <a:blip r:embed="rId9"/>
          <a:stretch>
            <a:fillRect/>
          </a:stretch>
        </p:blipFill>
        <p:spPr>
          <a:xfrm>
            <a:off x="4751207" y="5853895"/>
            <a:ext cx="4177007" cy="2429555"/>
          </a:xfrm>
          <a:prstGeom prst="rect">
            <a:avLst/>
          </a:prstGeom>
        </p:spPr>
      </p:pic>
      <p:sp>
        <p:nvSpPr>
          <p:cNvPr id="19" name="TextBox 18">
            <a:extLst>
              <a:ext uri="{FF2B5EF4-FFF2-40B4-BE49-F238E27FC236}">
                <a16:creationId xmlns:a16="http://schemas.microsoft.com/office/drawing/2014/main" id="{BC86DF0A-DB94-A7EB-39C9-FD1964EF3DCE}"/>
              </a:ext>
            </a:extLst>
          </p:cNvPr>
          <p:cNvSpPr txBox="1"/>
          <p:nvPr/>
        </p:nvSpPr>
        <p:spPr>
          <a:xfrm>
            <a:off x="4751207" y="8507714"/>
            <a:ext cx="3839467" cy="276999"/>
          </a:xfrm>
          <a:prstGeom prst="rect">
            <a:avLst/>
          </a:prstGeom>
          <a:noFill/>
        </p:spPr>
        <p:txBody>
          <a:bodyPr wrap="square">
            <a:spAutoFit/>
          </a:bodyPr>
          <a:lstStyle/>
          <a:p>
            <a:r>
              <a:rPr lang="en-US" sz="1200" i="1" dirty="0">
                <a:solidFill>
                  <a:srgbClr val="0D0D0D"/>
                </a:solidFill>
                <a:latin typeface="AvenirLTStd-LightOblique"/>
              </a:rPr>
              <a:t>Structionsite Floor Plan</a:t>
            </a:r>
            <a:endParaRPr lang="en-US" sz="1200" dirty="0"/>
          </a:p>
        </p:txBody>
      </p:sp>
      <p:sp>
        <p:nvSpPr>
          <p:cNvPr id="23" name="Freeform: Shape 22">
            <a:extLst>
              <a:ext uri="{FF2B5EF4-FFF2-40B4-BE49-F238E27FC236}">
                <a16:creationId xmlns:a16="http://schemas.microsoft.com/office/drawing/2014/main" id="{1AAE6DD5-BB76-FA51-7BCC-C172EDAB2810}"/>
              </a:ext>
            </a:extLst>
          </p:cNvPr>
          <p:cNvSpPr/>
          <p:nvPr/>
        </p:nvSpPr>
        <p:spPr>
          <a:xfrm>
            <a:off x="8159632" y="5480339"/>
            <a:ext cx="969672" cy="1192305"/>
          </a:xfrm>
          <a:custGeom>
            <a:avLst/>
            <a:gdLst>
              <a:gd name="connsiteX0" fmla="*/ 2906973 w 2906973"/>
              <a:gd name="connsiteY0" fmla="*/ 0 h 905302"/>
              <a:gd name="connsiteX1" fmla="*/ 0 w 2906973"/>
              <a:gd name="connsiteY1" fmla="*/ 905302 h 905302"/>
            </a:gdLst>
            <a:ahLst/>
            <a:cxnLst>
              <a:cxn ang="0">
                <a:pos x="connsiteX0" y="connsiteY0"/>
              </a:cxn>
              <a:cxn ang="0">
                <a:pos x="connsiteX1" y="connsiteY1"/>
              </a:cxn>
            </a:cxnLst>
            <a:rect l="l" t="t" r="r" b="b"/>
            <a:pathLst>
              <a:path w="2906973" h="905302">
                <a:moveTo>
                  <a:pt x="2906973" y="0"/>
                </a:moveTo>
                <a:lnTo>
                  <a:pt x="0" y="905302"/>
                </a:ln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E46C86AD-7493-0DAB-86EA-F85A9FAF7AEA}"/>
              </a:ext>
            </a:extLst>
          </p:cNvPr>
          <p:cNvSpPr/>
          <p:nvPr/>
        </p:nvSpPr>
        <p:spPr>
          <a:xfrm flipV="1">
            <a:off x="8255152" y="7811742"/>
            <a:ext cx="866490" cy="1102897"/>
          </a:xfrm>
          <a:custGeom>
            <a:avLst/>
            <a:gdLst>
              <a:gd name="connsiteX0" fmla="*/ 2906973 w 2906973"/>
              <a:gd name="connsiteY0" fmla="*/ 0 h 905302"/>
              <a:gd name="connsiteX1" fmla="*/ 0 w 2906973"/>
              <a:gd name="connsiteY1" fmla="*/ 905302 h 905302"/>
            </a:gdLst>
            <a:ahLst/>
            <a:cxnLst>
              <a:cxn ang="0">
                <a:pos x="connsiteX0" y="connsiteY0"/>
              </a:cxn>
              <a:cxn ang="0">
                <a:pos x="connsiteX1" y="connsiteY1"/>
              </a:cxn>
            </a:cxnLst>
            <a:rect l="l" t="t" r="r" b="b"/>
            <a:pathLst>
              <a:path w="2906973" h="905302">
                <a:moveTo>
                  <a:pt x="2906973" y="0"/>
                </a:moveTo>
                <a:lnTo>
                  <a:pt x="0" y="905302"/>
                </a:ln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Picture 33">
            <a:extLst>
              <a:ext uri="{FF2B5EF4-FFF2-40B4-BE49-F238E27FC236}">
                <a16:creationId xmlns:a16="http://schemas.microsoft.com/office/drawing/2014/main" id="{D6EFEAE8-CA43-B2E0-0C80-5010656C52A7}"/>
              </a:ext>
            </a:extLst>
          </p:cNvPr>
          <p:cNvPicPr>
            <a:picLocks noChangeAspect="1"/>
          </p:cNvPicPr>
          <p:nvPr/>
        </p:nvPicPr>
        <p:blipFill rotWithShape="1">
          <a:blip r:embed="rId10"/>
          <a:srcRect l="3828" r="15209"/>
          <a:stretch/>
        </p:blipFill>
        <p:spPr>
          <a:xfrm>
            <a:off x="4855982" y="1355101"/>
            <a:ext cx="4649968" cy="2989997"/>
          </a:xfrm>
          <a:prstGeom prst="rect">
            <a:avLst/>
          </a:prstGeom>
        </p:spPr>
      </p:pic>
      <p:sp>
        <p:nvSpPr>
          <p:cNvPr id="40" name="TextBox 39">
            <a:extLst>
              <a:ext uri="{FF2B5EF4-FFF2-40B4-BE49-F238E27FC236}">
                <a16:creationId xmlns:a16="http://schemas.microsoft.com/office/drawing/2014/main" id="{4E2CBCC0-6234-AA19-0052-0E0469BF2DF9}"/>
              </a:ext>
            </a:extLst>
          </p:cNvPr>
          <p:cNvSpPr txBox="1"/>
          <p:nvPr/>
        </p:nvSpPr>
        <p:spPr>
          <a:xfrm>
            <a:off x="4855982" y="4522193"/>
            <a:ext cx="3839467" cy="276999"/>
          </a:xfrm>
          <a:prstGeom prst="rect">
            <a:avLst/>
          </a:prstGeom>
          <a:noFill/>
        </p:spPr>
        <p:txBody>
          <a:bodyPr wrap="square">
            <a:spAutoFit/>
          </a:bodyPr>
          <a:lstStyle/>
          <a:p>
            <a:r>
              <a:rPr lang="en-US" sz="1200" i="1" dirty="0">
                <a:solidFill>
                  <a:srgbClr val="0D0D0D"/>
                </a:solidFill>
                <a:latin typeface="AvenirLTStd-LightOblique"/>
              </a:rPr>
              <a:t>Laser Scan of Building Structure</a:t>
            </a:r>
            <a:endParaRPr lang="en-US" sz="1200" dirty="0"/>
          </a:p>
        </p:txBody>
      </p:sp>
      <p:pic>
        <p:nvPicPr>
          <p:cNvPr id="3" name="Picture 2" descr="Shape&#10;&#10;Description automatically generated with low confidence">
            <a:extLst>
              <a:ext uri="{FF2B5EF4-FFF2-40B4-BE49-F238E27FC236}">
                <a16:creationId xmlns:a16="http://schemas.microsoft.com/office/drawing/2014/main" id="{9CBDF39B-A263-13D4-82EC-3DF01122966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4401" y="6995241"/>
            <a:ext cx="620262" cy="620262"/>
          </a:xfrm>
          <a:prstGeom prst="rect">
            <a:avLst/>
          </a:prstGeom>
        </p:spPr>
      </p:pic>
      <p:sp>
        <p:nvSpPr>
          <p:cNvPr id="4" name="TextBox 3">
            <a:extLst>
              <a:ext uri="{FF2B5EF4-FFF2-40B4-BE49-F238E27FC236}">
                <a16:creationId xmlns:a16="http://schemas.microsoft.com/office/drawing/2014/main" id="{86AE5C73-356D-0316-3A40-9B29E3EAF859}"/>
              </a:ext>
            </a:extLst>
          </p:cNvPr>
          <p:cNvSpPr txBox="1"/>
          <p:nvPr/>
        </p:nvSpPr>
        <p:spPr>
          <a:xfrm>
            <a:off x="1364800" y="7166842"/>
            <a:ext cx="2568830" cy="461665"/>
          </a:xfrm>
          <a:prstGeom prst="rect">
            <a:avLst/>
          </a:prstGeom>
          <a:noFill/>
        </p:spPr>
        <p:txBody>
          <a:bodyPr wrap="square" rtlCol="0">
            <a:spAutoFit/>
          </a:bodyPr>
          <a:lstStyle/>
          <a:p>
            <a:r>
              <a:rPr lang="en-US" sz="1200" dirty="0">
                <a:latin typeface="AvenirLTStd-Book"/>
              </a:rPr>
              <a:t>A video animation was captured using ReCap Pro. </a:t>
            </a:r>
          </a:p>
        </p:txBody>
      </p:sp>
      <p:grpSp>
        <p:nvGrpSpPr>
          <p:cNvPr id="21" name="Group 20">
            <a:extLst>
              <a:ext uri="{FF2B5EF4-FFF2-40B4-BE49-F238E27FC236}">
                <a16:creationId xmlns:a16="http://schemas.microsoft.com/office/drawing/2014/main" id="{56FD7813-A0A7-03F3-CB06-0B89CD77AB62}"/>
              </a:ext>
            </a:extLst>
          </p:cNvPr>
          <p:cNvGrpSpPr/>
          <p:nvPr/>
        </p:nvGrpSpPr>
        <p:grpSpPr>
          <a:xfrm>
            <a:off x="6480134" y="6995241"/>
            <a:ext cx="591162" cy="427237"/>
            <a:chOff x="6480134" y="6995241"/>
            <a:chExt cx="591162" cy="427237"/>
          </a:xfrm>
        </p:grpSpPr>
        <p:sp>
          <p:nvSpPr>
            <p:cNvPr id="6" name="Rectangle 5">
              <a:extLst>
                <a:ext uri="{FF2B5EF4-FFF2-40B4-BE49-F238E27FC236}">
                  <a16:creationId xmlns:a16="http://schemas.microsoft.com/office/drawing/2014/main" id="{73871EDF-4360-7145-6C14-E98547DBB3F4}"/>
                </a:ext>
              </a:extLst>
            </p:cNvPr>
            <p:cNvSpPr/>
            <p:nvPr/>
          </p:nvSpPr>
          <p:spPr>
            <a:xfrm>
              <a:off x="6480136" y="6995241"/>
              <a:ext cx="240441" cy="221028"/>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hlinkClick r:id="rId12"/>
              <a:extLst>
                <a:ext uri="{FF2B5EF4-FFF2-40B4-BE49-F238E27FC236}">
                  <a16:creationId xmlns:a16="http://schemas.microsoft.com/office/drawing/2014/main" id="{DBE4CE68-A4C5-2A76-8EFF-7649D95A775E}"/>
                </a:ext>
              </a:extLst>
            </p:cNvPr>
            <p:cNvSpPr/>
            <p:nvPr/>
          </p:nvSpPr>
          <p:spPr>
            <a:xfrm>
              <a:off x="6720576" y="6995241"/>
              <a:ext cx="350720" cy="22102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8BF2C5D8-A4AF-462A-6440-B36A024044F6}"/>
                </a:ext>
              </a:extLst>
            </p:cNvPr>
            <p:cNvSpPr/>
            <p:nvPr/>
          </p:nvSpPr>
          <p:spPr>
            <a:xfrm>
              <a:off x="6853443" y="7216268"/>
              <a:ext cx="217853" cy="206210"/>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hlinkClick r:id="" action="ppaction://noaction"/>
              <a:extLst>
                <a:ext uri="{FF2B5EF4-FFF2-40B4-BE49-F238E27FC236}">
                  <a16:creationId xmlns:a16="http://schemas.microsoft.com/office/drawing/2014/main" id="{9E9EF38B-17D2-7FCC-56E9-1EA08289E5AE}"/>
                </a:ext>
              </a:extLst>
            </p:cNvPr>
            <p:cNvSpPr/>
            <p:nvPr/>
          </p:nvSpPr>
          <p:spPr>
            <a:xfrm>
              <a:off x="6480134" y="7217854"/>
              <a:ext cx="373309" cy="20462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371166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1384995"/>
          </a:xfrm>
          <a:prstGeom prst="rect">
            <a:avLst/>
          </a:prstGeom>
          <a:noFill/>
        </p:spPr>
        <p:txBody>
          <a:bodyPr wrap="square">
            <a:spAutoFit/>
          </a:bodyPr>
          <a:lstStyle/>
          <a:p>
            <a:pPr algn="l"/>
            <a:r>
              <a:rPr lang="en-US" sz="1200" b="0" i="0" u="none" strike="noStrike" baseline="0" dirty="0">
                <a:latin typeface="AvenirLTStd-Book"/>
              </a:rPr>
              <a:t>Through site documentation, it's easy to get an overview of current and planned work. StructionSite allows you to monitor the safety of the jobsite, identifying risks as—or even before—they arise so you can address them quickly, keeping your team safe. Structionsite allows the user to easily take and update weekly 360 photos by using a 360 issued camera. </a:t>
            </a:r>
            <a:endParaRPr lang="en-US" sz="1200" dirty="0">
              <a:latin typeface="AvenirLTStd-Book"/>
            </a:endParaRPr>
          </a:p>
        </p:txBody>
      </p:sp>
      <p:sp>
        <p:nvSpPr>
          <p:cNvPr id="27" name="TextBox 26">
            <a:extLst>
              <a:ext uri="{FF2B5EF4-FFF2-40B4-BE49-F238E27FC236}">
                <a16:creationId xmlns:a16="http://schemas.microsoft.com/office/drawing/2014/main" id="{CDE32062-DB75-4B1B-B2D7-AC26AC486CF2}"/>
              </a:ext>
            </a:extLst>
          </p:cNvPr>
          <p:cNvSpPr txBox="1"/>
          <p:nvPr/>
        </p:nvSpPr>
        <p:spPr>
          <a:xfrm>
            <a:off x="1386658" y="5238855"/>
            <a:ext cx="2932671" cy="461665"/>
          </a:xfrm>
          <a:prstGeom prst="rect">
            <a:avLst/>
          </a:prstGeom>
          <a:noFill/>
        </p:spPr>
        <p:txBody>
          <a:bodyPr wrap="square" rtlCol="0">
            <a:spAutoFit/>
          </a:bodyPr>
          <a:lstStyle/>
          <a:p>
            <a:r>
              <a:rPr lang="en-US" sz="1200" dirty="0">
                <a:latin typeface="AvenirLTStd-Book"/>
              </a:rPr>
              <a:t>Project members taking weekly 360 photos using the latest Insta One X 360 Camera.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18</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endParaRPr lang="en-US" sz="1999" b="1" dirty="0">
              <a:latin typeface="AvenirLTStd-Book"/>
            </a:endParaRPr>
          </a:p>
        </p:txBody>
      </p:sp>
      <p:sp>
        <p:nvSpPr>
          <p:cNvPr id="43" name="TextBox 42">
            <a:extLst>
              <a:ext uri="{FF2B5EF4-FFF2-40B4-BE49-F238E27FC236}">
                <a16:creationId xmlns:a16="http://schemas.microsoft.com/office/drawing/2014/main" id="{636413EF-1179-4AC0-8F63-20017866A932}"/>
              </a:ext>
            </a:extLst>
          </p:cNvPr>
          <p:cNvSpPr txBox="1"/>
          <p:nvPr/>
        </p:nvSpPr>
        <p:spPr>
          <a:xfrm>
            <a:off x="1382378" y="6030970"/>
            <a:ext cx="2994053" cy="646331"/>
          </a:xfrm>
          <a:prstGeom prst="rect">
            <a:avLst/>
          </a:prstGeom>
          <a:noFill/>
        </p:spPr>
        <p:txBody>
          <a:bodyPr wrap="square" rtlCol="0">
            <a:spAutoFit/>
          </a:bodyPr>
          <a:lstStyle/>
          <a:p>
            <a:r>
              <a:rPr lang="en-US" sz="1200" dirty="0">
                <a:latin typeface="AvenirLTStd-Book"/>
              </a:rPr>
              <a:t>The 360 photos are uploaded and hosted to the StructionSite app for sharing across all team members involved. </a:t>
            </a:r>
          </a:p>
        </p:txBody>
      </p:sp>
      <p:sp>
        <p:nvSpPr>
          <p:cNvPr id="44" name="TextBox 43">
            <a:extLst>
              <a:ext uri="{FF2B5EF4-FFF2-40B4-BE49-F238E27FC236}">
                <a16:creationId xmlns:a16="http://schemas.microsoft.com/office/drawing/2014/main" id="{D6431DE9-B516-47AA-8B52-16AEB06D565D}"/>
              </a:ext>
            </a:extLst>
          </p:cNvPr>
          <p:cNvSpPr txBox="1"/>
          <p:nvPr/>
        </p:nvSpPr>
        <p:spPr>
          <a:xfrm>
            <a:off x="1387435" y="7042828"/>
            <a:ext cx="2969323" cy="646331"/>
          </a:xfrm>
          <a:prstGeom prst="rect">
            <a:avLst/>
          </a:prstGeom>
          <a:noFill/>
        </p:spPr>
        <p:txBody>
          <a:bodyPr wrap="square" rtlCol="0">
            <a:spAutoFit/>
          </a:bodyPr>
          <a:lstStyle/>
          <a:p>
            <a:r>
              <a:rPr lang="en-US" sz="1200" dirty="0">
                <a:latin typeface="AvenirLTStd-Book"/>
              </a:rPr>
              <a:t>Anyone can export the 360 images which are linked to the PDF for easy sharing and documentation. </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3703972" cy="369332"/>
          </a:xfrm>
          <a:prstGeom prst="rect">
            <a:avLst/>
          </a:prstGeom>
          <a:noFill/>
        </p:spPr>
        <p:txBody>
          <a:bodyPr wrap="square">
            <a:spAutoFit/>
          </a:bodyPr>
          <a:lstStyle/>
          <a:p>
            <a:r>
              <a:rPr lang="en-US" sz="1800" b="1" i="0" u="none" strike="noStrike" baseline="0" dirty="0">
                <a:solidFill>
                  <a:srgbClr val="0063A6"/>
                </a:solidFill>
                <a:latin typeface="Gill Sans MT" panose="020B0502020104020203" pitchFamily="34" charset="0"/>
              </a:rPr>
              <a:t>StructionSite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644" y="4658915"/>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50" name="TextBox 49">
            <a:extLst>
              <a:ext uri="{FF2B5EF4-FFF2-40B4-BE49-F238E27FC236}">
                <a16:creationId xmlns:a16="http://schemas.microsoft.com/office/drawing/2014/main" id="{4B927E35-A924-46A2-981A-2AF68343156A}"/>
              </a:ext>
            </a:extLst>
          </p:cNvPr>
          <p:cNvSpPr txBox="1"/>
          <p:nvPr/>
        </p:nvSpPr>
        <p:spPr>
          <a:xfrm>
            <a:off x="5571610" y="5584684"/>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Marshall Hall </a:t>
            </a:r>
            <a:endParaRPr lang="en-US" sz="1200" dirty="0"/>
          </a:p>
        </p:txBody>
      </p:sp>
      <p:pic>
        <p:nvPicPr>
          <p:cNvPr id="3" name="Picture 2" descr="A screenshot of a video game&#10;&#10;Description automatically generated">
            <a:extLst>
              <a:ext uri="{FF2B5EF4-FFF2-40B4-BE49-F238E27FC236}">
                <a16:creationId xmlns:a16="http://schemas.microsoft.com/office/drawing/2014/main" id="{F3785CE7-82D7-4E15-B6D2-7CB9BF3FD8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1610" y="1262973"/>
            <a:ext cx="8754702" cy="4272477"/>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descr="A screenshot of a video game&#10;&#10;Description automatically generated with medium confidence">
            <a:extLst>
              <a:ext uri="{FF2B5EF4-FFF2-40B4-BE49-F238E27FC236}">
                <a16:creationId xmlns:a16="http://schemas.microsoft.com/office/drawing/2014/main" id="{EBBD2A26-ED08-429B-B1B5-56339F94F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8082" y="5939513"/>
            <a:ext cx="4045752" cy="3023418"/>
          </a:xfrm>
          <a:prstGeom prst="rect">
            <a:avLst/>
          </a:prstGeom>
          <a:ln>
            <a:solidFill>
              <a:schemeClr val="tx1"/>
            </a:solidFill>
          </a:ln>
          <a:effectLst>
            <a:outerShdw blurRad="50800" dist="38100" dir="2700000" algn="tl" rotWithShape="0">
              <a:prstClr val="black">
                <a:alpha val="40000"/>
              </a:prstClr>
            </a:outerShdw>
          </a:effectLst>
        </p:spPr>
      </p:pic>
      <p:sp>
        <p:nvSpPr>
          <p:cNvPr id="45" name="TextBox 44">
            <a:extLst>
              <a:ext uri="{FF2B5EF4-FFF2-40B4-BE49-F238E27FC236}">
                <a16:creationId xmlns:a16="http://schemas.microsoft.com/office/drawing/2014/main" id="{33DB490E-B6CD-43B8-B184-13D689224E75}"/>
              </a:ext>
            </a:extLst>
          </p:cNvPr>
          <p:cNvSpPr txBox="1"/>
          <p:nvPr/>
        </p:nvSpPr>
        <p:spPr>
          <a:xfrm>
            <a:off x="5578082" y="8978858"/>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American Packaging </a:t>
            </a:r>
            <a:endParaRPr lang="en-US" sz="1200" dirty="0"/>
          </a:p>
        </p:txBody>
      </p:sp>
      <p:pic>
        <p:nvPicPr>
          <p:cNvPr id="8" name="Picture 7" descr="A screenshot of a video game&#10;&#10;Description automatically generated with medium confidence">
            <a:extLst>
              <a:ext uri="{FF2B5EF4-FFF2-40B4-BE49-F238E27FC236}">
                <a16:creationId xmlns:a16="http://schemas.microsoft.com/office/drawing/2014/main" id="{2008FFB1-A4B2-401A-885E-A5204BD04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0070" y="5939512"/>
            <a:ext cx="4436242" cy="3039345"/>
          </a:xfrm>
          <a:prstGeom prst="rect">
            <a:avLst/>
          </a:prstGeom>
          <a:ln>
            <a:solidFill>
              <a:schemeClr val="tx1"/>
            </a:solidFill>
          </a:ln>
          <a:effectLst>
            <a:outerShdw blurRad="50800" dist="38100" dir="2700000" algn="tl" rotWithShape="0">
              <a:prstClr val="black">
                <a:alpha val="40000"/>
              </a:prstClr>
            </a:outerShdw>
          </a:effectLst>
        </p:spPr>
      </p:pic>
      <p:sp>
        <p:nvSpPr>
          <p:cNvPr id="53" name="TextBox 52">
            <a:extLst>
              <a:ext uri="{FF2B5EF4-FFF2-40B4-BE49-F238E27FC236}">
                <a16:creationId xmlns:a16="http://schemas.microsoft.com/office/drawing/2014/main" id="{69D8387A-B23D-445F-AADB-F8EC7A3E9E5D}"/>
              </a:ext>
            </a:extLst>
          </p:cNvPr>
          <p:cNvSpPr txBox="1"/>
          <p:nvPr/>
        </p:nvSpPr>
        <p:spPr>
          <a:xfrm>
            <a:off x="9890070" y="8967275"/>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Sennett Apartments </a:t>
            </a:r>
            <a:endParaRPr lang="en-US" sz="1200" dirty="0"/>
          </a:p>
        </p:txBody>
      </p:sp>
      <p:grpSp>
        <p:nvGrpSpPr>
          <p:cNvPr id="54" name="Group 53">
            <a:extLst>
              <a:ext uri="{FF2B5EF4-FFF2-40B4-BE49-F238E27FC236}">
                <a16:creationId xmlns:a16="http://schemas.microsoft.com/office/drawing/2014/main" id="{CA0B300F-8AEF-4B4B-A8C2-3134260FCF61}"/>
              </a:ext>
            </a:extLst>
          </p:cNvPr>
          <p:cNvGrpSpPr/>
          <p:nvPr/>
        </p:nvGrpSpPr>
        <p:grpSpPr>
          <a:xfrm>
            <a:off x="14671172" y="174680"/>
            <a:ext cx="591162" cy="427237"/>
            <a:chOff x="8679582" y="5672402"/>
            <a:chExt cx="1212526" cy="876301"/>
          </a:xfrm>
        </p:grpSpPr>
        <p:sp>
          <p:nvSpPr>
            <p:cNvPr id="58" name="Rectangle 57">
              <a:extLst>
                <a:ext uri="{FF2B5EF4-FFF2-40B4-BE49-F238E27FC236}">
                  <a16:creationId xmlns:a16="http://schemas.microsoft.com/office/drawing/2014/main" id="{EC60860E-B3A0-42FA-B304-4F95C6A671FE}"/>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F93CA3D-5687-4239-A859-571A934EE3D6}"/>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a16="http://schemas.microsoft.com/office/drawing/2014/main" id="{33AC0EA5-6185-4227-BBAF-64EECE652037}"/>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hlinkClick r:id="rId5"/>
              <a:extLst>
                <a:ext uri="{FF2B5EF4-FFF2-40B4-BE49-F238E27FC236}">
                  <a16:creationId xmlns:a16="http://schemas.microsoft.com/office/drawing/2014/main" id="{E5B37811-9A6A-472F-812F-16D148C8F893}"/>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61">
            <a:extLst>
              <a:ext uri="{FF2B5EF4-FFF2-40B4-BE49-F238E27FC236}">
                <a16:creationId xmlns:a16="http://schemas.microsoft.com/office/drawing/2014/main" id="{C8C84F39-9B62-4266-97EE-0D5A04B69027}"/>
              </a:ext>
            </a:extLst>
          </p:cNvPr>
          <p:cNvGrpSpPr/>
          <p:nvPr/>
        </p:nvGrpSpPr>
        <p:grpSpPr>
          <a:xfrm>
            <a:off x="9653380" y="2939825"/>
            <a:ext cx="591162" cy="427237"/>
            <a:chOff x="8679582" y="5672402"/>
            <a:chExt cx="1212526" cy="876301"/>
          </a:xfrm>
        </p:grpSpPr>
        <p:sp>
          <p:nvSpPr>
            <p:cNvPr id="63" name="Rectangle 62">
              <a:extLst>
                <a:ext uri="{FF2B5EF4-FFF2-40B4-BE49-F238E27FC236}">
                  <a16:creationId xmlns:a16="http://schemas.microsoft.com/office/drawing/2014/main" id="{71202F7E-3441-4692-BE4C-2301F68B0BBE}"/>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D9BC7BD1-64ED-4823-9439-2C711E3E4718}"/>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9E9B4B34-FC6F-462F-887F-222B728C1D38}"/>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a:hlinkClick r:id="rId6"/>
              <a:extLst>
                <a:ext uri="{FF2B5EF4-FFF2-40B4-BE49-F238E27FC236}">
                  <a16:creationId xmlns:a16="http://schemas.microsoft.com/office/drawing/2014/main" id="{716EF044-E0AB-4D52-B69E-CC72B5BBB8D2}"/>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70">
            <a:extLst>
              <a:ext uri="{FF2B5EF4-FFF2-40B4-BE49-F238E27FC236}">
                <a16:creationId xmlns:a16="http://schemas.microsoft.com/office/drawing/2014/main" id="{344EA840-70F8-4739-9E48-D49B886E81ED}"/>
              </a:ext>
            </a:extLst>
          </p:cNvPr>
          <p:cNvGrpSpPr/>
          <p:nvPr/>
        </p:nvGrpSpPr>
        <p:grpSpPr>
          <a:xfrm>
            <a:off x="7305377" y="7060041"/>
            <a:ext cx="591162" cy="427237"/>
            <a:chOff x="8679582" y="5672402"/>
            <a:chExt cx="1212526" cy="876301"/>
          </a:xfrm>
        </p:grpSpPr>
        <p:sp>
          <p:nvSpPr>
            <p:cNvPr id="73" name="Rectangle 72">
              <a:extLst>
                <a:ext uri="{FF2B5EF4-FFF2-40B4-BE49-F238E27FC236}">
                  <a16:creationId xmlns:a16="http://schemas.microsoft.com/office/drawing/2014/main" id="{834EA659-5F1E-4330-91D5-0AC47D452DE8}"/>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ectangle 73">
              <a:extLst>
                <a:ext uri="{FF2B5EF4-FFF2-40B4-BE49-F238E27FC236}">
                  <a16:creationId xmlns:a16="http://schemas.microsoft.com/office/drawing/2014/main" id="{02C09823-8ACB-40C6-A22F-210E9DEEEA19}"/>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BE3546DB-8085-4FEB-9DF9-C246D1DA8CEA}"/>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a:hlinkClick r:id="rId7"/>
              <a:extLst>
                <a:ext uri="{FF2B5EF4-FFF2-40B4-BE49-F238E27FC236}">
                  <a16:creationId xmlns:a16="http://schemas.microsoft.com/office/drawing/2014/main" id="{4DA30796-C91F-4869-A3F6-74354B0945A9}"/>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3" name="Group 82">
            <a:extLst>
              <a:ext uri="{FF2B5EF4-FFF2-40B4-BE49-F238E27FC236}">
                <a16:creationId xmlns:a16="http://schemas.microsoft.com/office/drawing/2014/main" id="{F43220F6-610E-4352-AF63-E8745A8562E7}"/>
              </a:ext>
            </a:extLst>
          </p:cNvPr>
          <p:cNvGrpSpPr/>
          <p:nvPr/>
        </p:nvGrpSpPr>
        <p:grpSpPr>
          <a:xfrm>
            <a:off x="11812610" y="7037744"/>
            <a:ext cx="591162" cy="427237"/>
            <a:chOff x="8679582" y="5672402"/>
            <a:chExt cx="1212526" cy="876301"/>
          </a:xfrm>
        </p:grpSpPr>
        <p:sp>
          <p:nvSpPr>
            <p:cNvPr id="84" name="Rectangle 83">
              <a:extLst>
                <a:ext uri="{FF2B5EF4-FFF2-40B4-BE49-F238E27FC236}">
                  <a16:creationId xmlns:a16="http://schemas.microsoft.com/office/drawing/2014/main" id="{C592BBBD-AAA8-41AF-8777-45FE0CFDE24D}"/>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a:extLst>
                <a:ext uri="{FF2B5EF4-FFF2-40B4-BE49-F238E27FC236}">
                  <a16:creationId xmlns:a16="http://schemas.microsoft.com/office/drawing/2014/main" id="{EC487B06-36F4-4CCD-9ECB-031A99F89F4F}"/>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a:extLst>
                <a:ext uri="{FF2B5EF4-FFF2-40B4-BE49-F238E27FC236}">
                  <a16:creationId xmlns:a16="http://schemas.microsoft.com/office/drawing/2014/main" id="{1939C6AC-33CB-4492-AE78-FC2E2C7F3CDE}"/>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a:hlinkClick r:id="rId8"/>
              <a:extLst>
                <a:ext uri="{FF2B5EF4-FFF2-40B4-BE49-F238E27FC236}">
                  <a16:creationId xmlns:a16="http://schemas.microsoft.com/office/drawing/2014/main" id="{6D6F325E-98E0-4670-BEF6-109763CCD324}"/>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9" name="Group 88">
            <a:extLst>
              <a:ext uri="{FF2B5EF4-FFF2-40B4-BE49-F238E27FC236}">
                <a16:creationId xmlns:a16="http://schemas.microsoft.com/office/drawing/2014/main" id="{F2D03F01-4A3C-45C8-84E2-5163B0DB46F3}"/>
              </a:ext>
            </a:extLst>
          </p:cNvPr>
          <p:cNvGrpSpPr/>
          <p:nvPr/>
        </p:nvGrpSpPr>
        <p:grpSpPr>
          <a:xfrm>
            <a:off x="627326" y="6212439"/>
            <a:ext cx="591162" cy="427237"/>
            <a:chOff x="8679582" y="5672402"/>
            <a:chExt cx="1212526" cy="876301"/>
          </a:xfrm>
        </p:grpSpPr>
        <p:sp>
          <p:nvSpPr>
            <p:cNvPr id="90" name="Rectangle 89">
              <a:extLst>
                <a:ext uri="{FF2B5EF4-FFF2-40B4-BE49-F238E27FC236}">
                  <a16:creationId xmlns:a16="http://schemas.microsoft.com/office/drawing/2014/main" id="{A8EF74A4-9A8D-4343-8D50-CA661ADF5ED3}"/>
                </a:ext>
              </a:extLst>
            </p:cNvPr>
            <p:cNvSpPr/>
            <p:nvPr/>
          </p:nvSpPr>
          <p:spPr>
            <a:xfrm>
              <a:off x="8679586" y="5672402"/>
              <a:ext cx="493165" cy="453349"/>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a:extLst>
                <a:ext uri="{FF2B5EF4-FFF2-40B4-BE49-F238E27FC236}">
                  <a16:creationId xmlns:a16="http://schemas.microsoft.com/office/drawing/2014/main" id="{B678D5C2-AF68-4252-B21A-A12241951782}"/>
                </a:ext>
              </a:extLst>
            </p:cNvPr>
            <p:cNvSpPr/>
            <p:nvPr/>
          </p:nvSpPr>
          <p:spPr>
            <a:xfrm>
              <a:off x="9172751" y="5672402"/>
              <a:ext cx="719357" cy="453347"/>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C1F15EC6-F41E-461C-9739-CC69862FE65F}"/>
                </a:ext>
              </a:extLst>
            </p:cNvPr>
            <p:cNvSpPr/>
            <p:nvPr/>
          </p:nvSpPr>
          <p:spPr>
            <a:xfrm>
              <a:off x="9445272" y="6125749"/>
              <a:ext cx="446836" cy="422954"/>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a16="http://schemas.microsoft.com/office/drawing/2014/main" id="{53489992-D82B-4EF5-A585-B038AB382179}"/>
                </a:ext>
              </a:extLst>
            </p:cNvPr>
            <p:cNvSpPr/>
            <p:nvPr/>
          </p:nvSpPr>
          <p:spPr>
            <a:xfrm>
              <a:off x="8679582" y="6129000"/>
              <a:ext cx="765690" cy="419703"/>
            </a:xfrm>
            <a:prstGeom prst="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4" name="Picture 93" descr="Shape&#10;&#10;Description automatically generated with low confidence">
            <a:hlinkClick r:id="rId9" action="ppaction://hlinksldjump" tooltip="360 Cameras are used to capture and document the procress of a job in construction from start to finish."/>
            <a:extLst>
              <a:ext uri="{FF2B5EF4-FFF2-40B4-BE49-F238E27FC236}">
                <a16:creationId xmlns:a16="http://schemas.microsoft.com/office/drawing/2014/main" id="{AF8B19A1-E928-40F6-B025-9FCAD1D272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7141" y="5143739"/>
            <a:ext cx="706010" cy="706010"/>
          </a:xfrm>
          <a:prstGeom prst="rect">
            <a:avLst/>
          </a:prstGeom>
        </p:spPr>
      </p:pic>
      <p:grpSp>
        <p:nvGrpSpPr>
          <p:cNvPr id="95" name="Group 94">
            <a:extLst>
              <a:ext uri="{FF2B5EF4-FFF2-40B4-BE49-F238E27FC236}">
                <a16:creationId xmlns:a16="http://schemas.microsoft.com/office/drawing/2014/main" id="{B2403EB7-F9C9-4724-A8AE-99EFCD18571E}"/>
              </a:ext>
            </a:extLst>
          </p:cNvPr>
          <p:cNvGrpSpPr/>
          <p:nvPr/>
        </p:nvGrpSpPr>
        <p:grpSpPr>
          <a:xfrm>
            <a:off x="664785" y="7088576"/>
            <a:ext cx="589784" cy="590330"/>
            <a:chOff x="3913138" y="1938131"/>
            <a:chExt cx="7616253" cy="7623312"/>
          </a:xfrm>
        </p:grpSpPr>
        <p:sp>
          <p:nvSpPr>
            <p:cNvPr id="96" name="Oval 95">
              <a:extLst>
                <a:ext uri="{FF2B5EF4-FFF2-40B4-BE49-F238E27FC236}">
                  <a16:creationId xmlns:a16="http://schemas.microsoft.com/office/drawing/2014/main" id="{317B7CC8-161E-443D-AF65-4B17E9545FA2}"/>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Freeform: Shape 96">
              <a:hlinkClick r:id="rId11" action="ppaction://hlinksldjump" tooltip="Bluebeam develops innovative solutions that set the standard for collaboration and workflow efficiency for design and construction professionals."/>
              <a:extLst>
                <a:ext uri="{FF2B5EF4-FFF2-40B4-BE49-F238E27FC236}">
                  <a16:creationId xmlns:a16="http://schemas.microsoft.com/office/drawing/2014/main" id="{96A03441-26BA-4457-8B9B-187482CD5266}"/>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1" name="TextBox 50">
            <a:extLst>
              <a:ext uri="{FF2B5EF4-FFF2-40B4-BE49-F238E27FC236}">
                <a16:creationId xmlns:a16="http://schemas.microsoft.com/office/drawing/2014/main" id="{314C6352-EC67-47B2-9903-12F68A619A64}"/>
              </a:ext>
            </a:extLst>
          </p:cNvPr>
          <p:cNvSpPr txBox="1"/>
          <p:nvPr/>
        </p:nvSpPr>
        <p:spPr>
          <a:xfrm>
            <a:off x="4281898" y="354336"/>
            <a:ext cx="7285810" cy="399981"/>
          </a:xfrm>
          <a:prstGeom prst="rect">
            <a:avLst/>
          </a:prstGeom>
          <a:noFill/>
        </p:spPr>
        <p:txBody>
          <a:bodyPr wrap="square" rtlCol="0">
            <a:spAutoFit/>
          </a:bodyPr>
          <a:lstStyle/>
          <a:p>
            <a:pPr algn="ctr"/>
            <a:r>
              <a:rPr lang="en-US" sz="1999" b="1" dirty="0">
                <a:latin typeface="Avenir LT Std 45 Book"/>
              </a:rPr>
              <a:t>360 Project Walkthrough Service </a:t>
            </a:r>
          </a:p>
        </p:txBody>
      </p:sp>
    </p:spTree>
    <p:extLst>
      <p:ext uri="{BB962C8B-B14F-4D97-AF65-F5344CB8AC3E}">
        <p14:creationId xmlns:p14="http://schemas.microsoft.com/office/powerpoint/2010/main" val="3248647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19</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Plumbing Stub Up Analysis </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3703972" cy="369332"/>
          </a:xfrm>
          <a:prstGeom prst="rect">
            <a:avLst/>
          </a:prstGeom>
          <a:noFill/>
        </p:spPr>
        <p:txBody>
          <a:bodyPr wrap="square">
            <a:spAutoFit/>
          </a:bodyPr>
          <a:lstStyle/>
          <a:p>
            <a:r>
              <a:rPr lang="en-US" b="1" i="0" u="none" strike="noStrike" baseline="0" dirty="0">
                <a:solidFill>
                  <a:srgbClr val="0063A6"/>
                </a:solidFill>
                <a:latin typeface="Gill Sans MT" panose="020B0502020104020203" pitchFamily="34" charset="0"/>
              </a:rPr>
              <a:t>Island Cove Apartments </a:t>
            </a:r>
            <a:endParaRPr lang="en-US" sz="1800" b="1" i="0" u="none" strike="noStrike" baseline="0" dirty="0">
              <a:solidFill>
                <a:srgbClr val="0063A6"/>
              </a:solidFill>
              <a:latin typeface="Gill Sans MT" panose="020B0502020104020203" pitchFamily="34" charset="0"/>
            </a:endParaRPr>
          </a:p>
        </p:txBody>
      </p:sp>
      <p:sp>
        <p:nvSpPr>
          <p:cNvPr id="35" name="TextBox 34">
            <a:extLst>
              <a:ext uri="{FF2B5EF4-FFF2-40B4-BE49-F238E27FC236}">
                <a16:creationId xmlns:a16="http://schemas.microsoft.com/office/drawing/2014/main" id="{25C0BE48-9E70-490E-89B9-9445EA4D006B}"/>
              </a:ext>
            </a:extLst>
          </p:cNvPr>
          <p:cNvSpPr txBox="1"/>
          <p:nvPr/>
        </p:nvSpPr>
        <p:spPr>
          <a:xfrm>
            <a:off x="411103" y="1379307"/>
            <a:ext cx="3673907"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Delray Beach, Florida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36" name="Picture 35" descr="Shape&#10;&#10;Description automatically generated with low confidence">
            <a:extLst>
              <a:ext uri="{FF2B5EF4-FFF2-40B4-BE49-F238E27FC236}">
                <a16:creationId xmlns:a16="http://schemas.microsoft.com/office/drawing/2014/main" id="{484DAE7B-5EB0-4297-A272-536DE4E45C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30" y="5127334"/>
            <a:ext cx="706010" cy="706010"/>
          </a:xfrm>
          <a:prstGeom prst="rect">
            <a:avLst/>
          </a:prstGeom>
        </p:spPr>
      </p:pic>
      <p:grpSp>
        <p:nvGrpSpPr>
          <p:cNvPr id="24" name="Group 23">
            <a:extLst>
              <a:ext uri="{FF2B5EF4-FFF2-40B4-BE49-F238E27FC236}">
                <a16:creationId xmlns:a16="http://schemas.microsoft.com/office/drawing/2014/main" id="{A3F5B72A-11CD-46AE-A9A6-0DA045A8A10B}"/>
              </a:ext>
            </a:extLst>
          </p:cNvPr>
          <p:cNvGrpSpPr/>
          <p:nvPr/>
        </p:nvGrpSpPr>
        <p:grpSpPr>
          <a:xfrm>
            <a:off x="686652" y="6169081"/>
            <a:ext cx="563882" cy="554586"/>
            <a:chOff x="4129498" y="4667844"/>
            <a:chExt cx="1155700" cy="1136650"/>
          </a:xfrm>
        </p:grpSpPr>
        <p:sp>
          <p:nvSpPr>
            <p:cNvPr id="25" name="Freeform: Shape 24">
              <a:extLst>
                <a:ext uri="{FF2B5EF4-FFF2-40B4-BE49-F238E27FC236}">
                  <a16:creationId xmlns:a16="http://schemas.microsoft.com/office/drawing/2014/main" id="{64CF1F52-12F7-424B-98F6-1367387B6CA0}"/>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a:extLst>
                <a:ext uri="{FF2B5EF4-FFF2-40B4-BE49-F238E27FC236}">
                  <a16:creationId xmlns:a16="http://schemas.microsoft.com/office/drawing/2014/main" id="{A546D14E-B6E9-4596-BAAC-540F840A1890}"/>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B0596076-79B5-4B03-AFBA-4B77D9BEE346}"/>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B3A0668E-47F8-413F-B47E-664B6C326F11}"/>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Shape 37">
              <a:extLst>
                <a:ext uri="{FF2B5EF4-FFF2-40B4-BE49-F238E27FC236}">
                  <a16:creationId xmlns:a16="http://schemas.microsoft.com/office/drawing/2014/main" id="{FE075398-0AF7-4B17-8070-12F12BC7FDA2}"/>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D7993FCF-8D9E-42BC-96DE-8EF005C67CF5}"/>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Shape 40">
              <a:extLst>
                <a:ext uri="{FF2B5EF4-FFF2-40B4-BE49-F238E27FC236}">
                  <a16:creationId xmlns:a16="http://schemas.microsoft.com/office/drawing/2014/main" id="{C4151ECF-E61E-45A9-86EB-A4752EF9CCE5}"/>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BD7C9FAD-EFCC-410E-8ABF-EBEBF867A9DF}"/>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93F48686-45F6-4D09-9B6D-88EB42F66A78}"/>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Shape 44">
              <a:extLst>
                <a:ext uri="{FF2B5EF4-FFF2-40B4-BE49-F238E27FC236}">
                  <a16:creationId xmlns:a16="http://schemas.microsoft.com/office/drawing/2014/main" id="{E1C692F8-7833-4A09-A7F9-AD06A3296020}"/>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Shape 47">
              <a:extLst>
                <a:ext uri="{FF2B5EF4-FFF2-40B4-BE49-F238E27FC236}">
                  <a16:creationId xmlns:a16="http://schemas.microsoft.com/office/drawing/2014/main" id="{699E9502-5477-4480-9711-ABA25B746F1F}"/>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864BAEA8-E32D-452A-8BF8-749C794783BD}"/>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4258E1E1-22F9-409B-98F0-CC12FF570DE5}"/>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D77D066D-2A0D-4AAD-B9A5-CCBBB86466F7}"/>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Shape 52">
              <a:extLst>
                <a:ext uri="{FF2B5EF4-FFF2-40B4-BE49-F238E27FC236}">
                  <a16:creationId xmlns:a16="http://schemas.microsoft.com/office/drawing/2014/main" id="{C8202F82-AAA1-46F7-B64E-A328944FF84D}"/>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6" name="TextBox 75">
            <a:extLst>
              <a:ext uri="{FF2B5EF4-FFF2-40B4-BE49-F238E27FC236}">
                <a16:creationId xmlns:a16="http://schemas.microsoft.com/office/drawing/2014/main" id="{2D5291CD-65CD-43F0-8A36-004AA8F3149C}"/>
              </a:ext>
            </a:extLst>
          </p:cNvPr>
          <p:cNvSpPr txBox="1"/>
          <p:nvPr/>
        </p:nvSpPr>
        <p:spPr>
          <a:xfrm>
            <a:off x="480643" y="1923801"/>
            <a:ext cx="3648855" cy="2308324"/>
          </a:xfrm>
          <a:prstGeom prst="rect">
            <a:avLst/>
          </a:prstGeom>
          <a:noFill/>
        </p:spPr>
        <p:txBody>
          <a:bodyPr wrap="square">
            <a:spAutoFit/>
          </a:bodyPr>
          <a:lstStyle/>
          <a:p>
            <a:r>
              <a:rPr lang="en-US" sz="1200" b="0" i="0" dirty="0">
                <a:solidFill>
                  <a:srgbClr val="000000"/>
                </a:solidFill>
                <a:effectLst/>
                <a:latin typeface="AvenirLTStd-Book"/>
              </a:rPr>
              <a:t>A new sixty-unit affordable housing apartment complex was being constructed. </a:t>
            </a:r>
            <a:r>
              <a:rPr lang="en-US" sz="1200" dirty="0">
                <a:solidFill>
                  <a:srgbClr val="000000"/>
                </a:solidFill>
                <a:latin typeface="AvenirLTStd-Book"/>
              </a:rPr>
              <a:t>Before the foundations were poured the BIM team Laser scanned the newly placed plumbing layout in the field. Once the scan data was overlayed with the design model, it was showing that the plumbing stacks were not falling in placement of the finished layout. Before backfill and the foundations were poured the BIM department was able to create a deliverable to review with the plumbing subcontractor on site in order to adjust and fix the discrepancies. This saved time and money by reassuring the layout is correct before the foundations were poured. </a:t>
            </a:r>
            <a:endParaRPr lang="en-US" sz="1200" dirty="0">
              <a:latin typeface="AvenirLTStd-Book"/>
            </a:endParaRPr>
          </a:p>
        </p:txBody>
      </p:sp>
      <p:sp>
        <p:nvSpPr>
          <p:cNvPr id="56" name="TextBox 55">
            <a:extLst>
              <a:ext uri="{FF2B5EF4-FFF2-40B4-BE49-F238E27FC236}">
                <a16:creationId xmlns:a16="http://schemas.microsoft.com/office/drawing/2014/main" id="{7F1D0793-208C-41CE-947A-5D2EEC7411C6}"/>
              </a:ext>
            </a:extLst>
          </p:cNvPr>
          <p:cNvSpPr txBox="1"/>
          <p:nvPr/>
        </p:nvSpPr>
        <p:spPr>
          <a:xfrm>
            <a:off x="1376024" y="5236582"/>
            <a:ext cx="2932671" cy="461665"/>
          </a:xfrm>
          <a:prstGeom prst="rect">
            <a:avLst/>
          </a:prstGeom>
          <a:noFill/>
        </p:spPr>
        <p:txBody>
          <a:bodyPr wrap="square" rtlCol="0">
            <a:spAutoFit/>
          </a:bodyPr>
          <a:lstStyle/>
          <a:p>
            <a:r>
              <a:rPr lang="en-US" sz="1200" dirty="0">
                <a:latin typeface="AvenirLTStd-Book"/>
              </a:rPr>
              <a:t>3D Scanned the plumbing stacks before backfill. </a:t>
            </a:r>
          </a:p>
        </p:txBody>
      </p:sp>
      <p:sp>
        <p:nvSpPr>
          <p:cNvPr id="57" name="TextBox 56">
            <a:extLst>
              <a:ext uri="{FF2B5EF4-FFF2-40B4-BE49-F238E27FC236}">
                <a16:creationId xmlns:a16="http://schemas.microsoft.com/office/drawing/2014/main" id="{AE1526FA-1AD2-4B52-8D8E-E799314263D7}"/>
              </a:ext>
            </a:extLst>
          </p:cNvPr>
          <p:cNvSpPr txBox="1"/>
          <p:nvPr/>
        </p:nvSpPr>
        <p:spPr>
          <a:xfrm>
            <a:off x="1383686" y="6326463"/>
            <a:ext cx="2932671" cy="276999"/>
          </a:xfrm>
          <a:prstGeom prst="rect">
            <a:avLst/>
          </a:prstGeom>
          <a:noFill/>
        </p:spPr>
        <p:txBody>
          <a:bodyPr wrap="square" rtlCol="0">
            <a:spAutoFit/>
          </a:bodyPr>
          <a:lstStyle/>
          <a:p>
            <a:r>
              <a:rPr lang="en-US" sz="1200" dirty="0">
                <a:latin typeface="AvenirLTStd-Book"/>
              </a:rPr>
              <a:t>Registered scan data using Trimble. </a:t>
            </a:r>
          </a:p>
        </p:txBody>
      </p:sp>
      <p:pic>
        <p:nvPicPr>
          <p:cNvPr id="13" name="Picture 12" descr="Diagram&#10;&#10;Description automatically generated">
            <a:extLst>
              <a:ext uri="{FF2B5EF4-FFF2-40B4-BE49-F238E27FC236}">
                <a16:creationId xmlns:a16="http://schemas.microsoft.com/office/drawing/2014/main" id="{34521F2D-0584-452F-B7AF-F4199FAF94BF}"/>
              </a:ext>
            </a:extLst>
          </p:cNvPr>
          <p:cNvPicPr>
            <a:picLocks noChangeAspect="1"/>
          </p:cNvPicPr>
          <p:nvPr/>
        </p:nvPicPr>
        <p:blipFill rotWithShape="1">
          <a:blip r:embed="rId3">
            <a:extLst>
              <a:ext uri="{28A0092B-C50C-407E-A947-70E740481C1C}">
                <a14:useLocalDpi xmlns:a14="http://schemas.microsoft.com/office/drawing/2010/main" val="0"/>
              </a:ext>
            </a:extLst>
          </a:blip>
          <a:srcRect l="9422" r="16670"/>
          <a:stretch/>
        </p:blipFill>
        <p:spPr>
          <a:xfrm>
            <a:off x="4923252" y="4996858"/>
            <a:ext cx="4972473" cy="4141233"/>
          </a:xfrm>
          <a:prstGeom prst="rect">
            <a:avLst/>
          </a:prstGeom>
          <a:ln>
            <a:solidFill>
              <a:schemeClr val="tx1"/>
            </a:solidFill>
          </a:ln>
        </p:spPr>
      </p:pic>
      <p:pic>
        <p:nvPicPr>
          <p:cNvPr id="5" name="Picture 4" descr="A picture containing outdoor, sky, ground, day&#10;&#10;Description automatically generated">
            <a:extLst>
              <a:ext uri="{FF2B5EF4-FFF2-40B4-BE49-F238E27FC236}">
                <a16:creationId xmlns:a16="http://schemas.microsoft.com/office/drawing/2014/main" id="{496C6C4C-1FC7-4A1E-8D36-095D1C6304DB}"/>
              </a:ext>
            </a:extLst>
          </p:cNvPr>
          <p:cNvPicPr>
            <a:picLocks noChangeAspect="1"/>
          </p:cNvPicPr>
          <p:nvPr/>
        </p:nvPicPr>
        <p:blipFill rotWithShape="1">
          <a:blip r:embed="rId4">
            <a:extLst>
              <a:ext uri="{28A0092B-C50C-407E-A947-70E740481C1C}">
                <a14:useLocalDpi xmlns:a14="http://schemas.microsoft.com/office/drawing/2010/main" val="0"/>
              </a:ext>
            </a:extLst>
          </a:blip>
          <a:srcRect l="15042" t="28957" r="3207"/>
          <a:stretch/>
        </p:blipFill>
        <p:spPr>
          <a:xfrm>
            <a:off x="4921031" y="1255283"/>
            <a:ext cx="4974694" cy="3113476"/>
          </a:xfrm>
          <a:prstGeom prst="rect">
            <a:avLst/>
          </a:prstGeom>
          <a:ln>
            <a:solidFill>
              <a:schemeClr val="tx1"/>
            </a:solidFill>
          </a:ln>
        </p:spPr>
      </p:pic>
      <p:sp>
        <p:nvSpPr>
          <p:cNvPr id="15" name="Freeform: Shape 14">
            <a:extLst>
              <a:ext uri="{FF2B5EF4-FFF2-40B4-BE49-F238E27FC236}">
                <a16:creationId xmlns:a16="http://schemas.microsoft.com/office/drawing/2014/main" id="{7F58C936-3EF2-47F7-B507-3F54B3136664}"/>
              </a:ext>
            </a:extLst>
          </p:cNvPr>
          <p:cNvSpPr/>
          <p:nvPr/>
        </p:nvSpPr>
        <p:spPr>
          <a:xfrm>
            <a:off x="6210504" y="1883382"/>
            <a:ext cx="3685221" cy="2508759"/>
          </a:xfrm>
          <a:custGeom>
            <a:avLst/>
            <a:gdLst>
              <a:gd name="connsiteX0" fmla="*/ 0 w 6283105"/>
              <a:gd name="connsiteY0" fmla="*/ 0 h 4454305"/>
              <a:gd name="connsiteX1" fmla="*/ 6283105 w 6283105"/>
              <a:gd name="connsiteY1" fmla="*/ 4454305 h 4454305"/>
              <a:gd name="connsiteX2" fmla="*/ 6283105 w 6283105"/>
              <a:gd name="connsiteY2" fmla="*/ 624689 h 4454305"/>
              <a:gd name="connsiteX3" fmla="*/ 0 w 6283105"/>
              <a:gd name="connsiteY3" fmla="*/ 0 h 4454305"/>
            </a:gdLst>
            <a:ahLst/>
            <a:cxnLst>
              <a:cxn ang="0">
                <a:pos x="connsiteX0" y="connsiteY0"/>
              </a:cxn>
              <a:cxn ang="0">
                <a:pos x="connsiteX1" y="connsiteY1"/>
              </a:cxn>
              <a:cxn ang="0">
                <a:pos x="connsiteX2" y="connsiteY2"/>
              </a:cxn>
              <a:cxn ang="0">
                <a:pos x="connsiteX3" y="connsiteY3"/>
              </a:cxn>
            </a:cxnLst>
            <a:rect l="l" t="t" r="r" b="b"/>
            <a:pathLst>
              <a:path w="6283105" h="4454305">
                <a:moveTo>
                  <a:pt x="0" y="0"/>
                </a:moveTo>
                <a:lnTo>
                  <a:pt x="6283105" y="4454305"/>
                </a:lnTo>
                <a:lnTo>
                  <a:pt x="6283105" y="624689"/>
                </a:lnTo>
                <a:lnTo>
                  <a:pt x="0" y="0"/>
                </a:lnTo>
                <a:close/>
              </a:path>
            </a:pathLst>
          </a:custGeom>
          <a:solidFill>
            <a:srgbClr val="FFFF00">
              <a:alpha val="30000"/>
            </a:srgb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descr="A picture containing outdoor, grass, field&#10;&#10;Description automatically generated">
            <a:extLst>
              <a:ext uri="{FF2B5EF4-FFF2-40B4-BE49-F238E27FC236}">
                <a16:creationId xmlns:a16="http://schemas.microsoft.com/office/drawing/2014/main" id="{AA95FCEA-545C-47D3-9B8B-E712204F6D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43611" y="1271367"/>
            <a:ext cx="4974694" cy="3120773"/>
          </a:xfrm>
          <a:prstGeom prst="rect">
            <a:avLst/>
          </a:prstGeom>
          <a:ln>
            <a:solidFill>
              <a:schemeClr val="tx1"/>
            </a:solidFill>
          </a:ln>
        </p:spPr>
      </p:pic>
      <p:pic>
        <p:nvPicPr>
          <p:cNvPr id="74" name="Picture 73" descr="Shape&#10;&#10;Description automatically generated with low confidence">
            <a:hlinkClick r:id="rId6" action="ppaction://hlinkfile"/>
            <a:extLst>
              <a:ext uri="{FF2B5EF4-FFF2-40B4-BE49-F238E27FC236}">
                <a16:creationId xmlns:a16="http://schemas.microsoft.com/office/drawing/2014/main" id="{D39C5F16-2B39-456C-BBCC-F7DF4015FD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sp>
        <p:nvSpPr>
          <p:cNvPr id="27" name="Rectangle 26">
            <a:extLst>
              <a:ext uri="{FF2B5EF4-FFF2-40B4-BE49-F238E27FC236}">
                <a16:creationId xmlns:a16="http://schemas.microsoft.com/office/drawing/2014/main" id="{B111C8E7-F9BC-4797-B20E-16F964303A9C}"/>
              </a:ext>
            </a:extLst>
          </p:cNvPr>
          <p:cNvSpPr/>
          <p:nvPr/>
        </p:nvSpPr>
        <p:spPr>
          <a:xfrm>
            <a:off x="7165294" y="5866218"/>
            <a:ext cx="1218753" cy="2308800"/>
          </a:xfrm>
          <a:prstGeom prst="rect">
            <a:avLst/>
          </a:prstGeom>
          <a:solidFill>
            <a:srgbClr val="FFFF00">
              <a:alpha val="20000"/>
            </a:srgb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5" name="Picture 74" descr="Diagram&#10;&#10;Description automatically generated">
            <a:extLst>
              <a:ext uri="{FF2B5EF4-FFF2-40B4-BE49-F238E27FC236}">
                <a16:creationId xmlns:a16="http://schemas.microsoft.com/office/drawing/2014/main" id="{718E7FDE-C285-42FB-BC3D-CC7D3C4965B3}"/>
              </a:ext>
            </a:extLst>
          </p:cNvPr>
          <p:cNvPicPr>
            <a:picLocks noChangeAspect="1"/>
          </p:cNvPicPr>
          <p:nvPr/>
        </p:nvPicPr>
        <p:blipFill rotWithShape="1">
          <a:blip r:embed="rId3">
            <a:extLst>
              <a:ext uri="{28A0092B-C50C-407E-A947-70E740481C1C}">
                <a14:useLocalDpi xmlns:a14="http://schemas.microsoft.com/office/drawing/2010/main" val="0"/>
              </a:ext>
            </a:extLst>
          </a:blip>
          <a:srcRect l="42192" t="21858" r="38932" b="26035"/>
          <a:stretch/>
        </p:blipFill>
        <p:spPr>
          <a:xfrm>
            <a:off x="11301285" y="4960977"/>
            <a:ext cx="3185073" cy="3339483"/>
          </a:xfrm>
          <a:prstGeom prst="rect">
            <a:avLst/>
          </a:prstGeom>
          <a:ln>
            <a:solidFill>
              <a:schemeClr val="tx1"/>
            </a:solidFill>
          </a:ln>
        </p:spPr>
      </p:pic>
      <p:sp>
        <p:nvSpPr>
          <p:cNvPr id="30" name="Freeform: Shape 29">
            <a:extLst>
              <a:ext uri="{FF2B5EF4-FFF2-40B4-BE49-F238E27FC236}">
                <a16:creationId xmlns:a16="http://schemas.microsoft.com/office/drawing/2014/main" id="{73BEB670-37EF-41C2-B6C9-F2DBDBA80827}"/>
              </a:ext>
            </a:extLst>
          </p:cNvPr>
          <p:cNvSpPr/>
          <p:nvPr/>
        </p:nvSpPr>
        <p:spPr>
          <a:xfrm>
            <a:off x="8388824" y="4954137"/>
            <a:ext cx="2906973" cy="905302"/>
          </a:xfrm>
          <a:custGeom>
            <a:avLst/>
            <a:gdLst>
              <a:gd name="connsiteX0" fmla="*/ 2906973 w 2906973"/>
              <a:gd name="connsiteY0" fmla="*/ 0 h 905302"/>
              <a:gd name="connsiteX1" fmla="*/ 0 w 2906973"/>
              <a:gd name="connsiteY1" fmla="*/ 905302 h 905302"/>
            </a:gdLst>
            <a:ahLst/>
            <a:cxnLst>
              <a:cxn ang="0">
                <a:pos x="connsiteX0" y="connsiteY0"/>
              </a:cxn>
              <a:cxn ang="0">
                <a:pos x="connsiteX1" y="connsiteY1"/>
              </a:cxn>
            </a:cxnLst>
            <a:rect l="l" t="t" r="r" b="b"/>
            <a:pathLst>
              <a:path w="2906973" h="905302">
                <a:moveTo>
                  <a:pt x="2906973" y="0"/>
                </a:moveTo>
                <a:lnTo>
                  <a:pt x="0" y="905302"/>
                </a:lnTo>
              </a:path>
            </a:pathLst>
          </a:cu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2" name="Straight Connector 31">
            <a:extLst>
              <a:ext uri="{FF2B5EF4-FFF2-40B4-BE49-F238E27FC236}">
                <a16:creationId xmlns:a16="http://schemas.microsoft.com/office/drawing/2014/main" id="{C30641EB-55DC-4372-A5C5-81F4467383E1}"/>
              </a:ext>
            </a:extLst>
          </p:cNvPr>
          <p:cNvCxnSpPr>
            <a:cxnSpLocks/>
          </p:cNvCxnSpPr>
          <p:nvPr/>
        </p:nvCxnSpPr>
        <p:spPr>
          <a:xfrm>
            <a:off x="8384047" y="8175018"/>
            <a:ext cx="2911750" cy="125442"/>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77" name="Picture 76" descr="Shape&#10;&#10;Description automatically generated with low confidence">
            <a:extLst>
              <a:ext uri="{FF2B5EF4-FFF2-40B4-BE49-F238E27FC236}">
                <a16:creationId xmlns:a16="http://schemas.microsoft.com/office/drawing/2014/main" id="{5BD503CE-7583-4FF8-BB52-A35841BDA52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9029" y="7054756"/>
            <a:ext cx="620262" cy="620262"/>
          </a:xfrm>
          <a:prstGeom prst="rect">
            <a:avLst/>
          </a:prstGeom>
        </p:spPr>
      </p:pic>
      <p:grpSp>
        <p:nvGrpSpPr>
          <p:cNvPr id="78" name="Group 77">
            <a:extLst>
              <a:ext uri="{FF2B5EF4-FFF2-40B4-BE49-F238E27FC236}">
                <a16:creationId xmlns:a16="http://schemas.microsoft.com/office/drawing/2014/main" id="{886A7EBD-0031-4B4E-8156-F3FB048C1C83}"/>
              </a:ext>
            </a:extLst>
          </p:cNvPr>
          <p:cNvGrpSpPr/>
          <p:nvPr/>
        </p:nvGrpSpPr>
        <p:grpSpPr>
          <a:xfrm>
            <a:off x="630572" y="8043650"/>
            <a:ext cx="589784" cy="590330"/>
            <a:chOff x="3913138" y="1938131"/>
            <a:chExt cx="7616253" cy="7623312"/>
          </a:xfrm>
        </p:grpSpPr>
        <p:sp>
          <p:nvSpPr>
            <p:cNvPr id="79" name="Oval 78">
              <a:extLst>
                <a:ext uri="{FF2B5EF4-FFF2-40B4-BE49-F238E27FC236}">
                  <a16:creationId xmlns:a16="http://schemas.microsoft.com/office/drawing/2014/main" id="{2EB81EC6-122E-4142-8DB6-1DB23F6E9A20}"/>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Freeform: Shape 79">
              <a:extLst>
                <a:ext uri="{FF2B5EF4-FFF2-40B4-BE49-F238E27FC236}">
                  <a16:creationId xmlns:a16="http://schemas.microsoft.com/office/drawing/2014/main" id="{F6BFD774-2FD4-4CFE-B3A8-86E66EF51A68}"/>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1" name="TextBox 80">
            <a:extLst>
              <a:ext uri="{FF2B5EF4-FFF2-40B4-BE49-F238E27FC236}">
                <a16:creationId xmlns:a16="http://schemas.microsoft.com/office/drawing/2014/main" id="{77B07D9C-FE42-4C55-9831-33A3D5873BF8}"/>
              </a:ext>
            </a:extLst>
          </p:cNvPr>
          <p:cNvSpPr txBox="1"/>
          <p:nvPr/>
        </p:nvSpPr>
        <p:spPr>
          <a:xfrm>
            <a:off x="1369428" y="7226357"/>
            <a:ext cx="2568830" cy="461665"/>
          </a:xfrm>
          <a:prstGeom prst="rect">
            <a:avLst/>
          </a:prstGeom>
          <a:noFill/>
        </p:spPr>
        <p:txBody>
          <a:bodyPr wrap="square" rtlCol="0">
            <a:spAutoFit/>
          </a:bodyPr>
          <a:lstStyle/>
          <a:p>
            <a:r>
              <a:rPr lang="en-US" sz="1200" dirty="0">
                <a:latin typeface="AvenirLTStd-Book"/>
              </a:rPr>
              <a:t>Overlaid Scan data and design plans in Revit.</a:t>
            </a:r>
          </a:p>
        </p:txBody>
      </p:sp>
      <p:sp>
        <p:nvSpPr>
          <p:cNvPr id="82" name="TextBox 81">
            <a:extLst>
              <a:ext uri="{FF2B5EF4-FFF2-40B4-BE49-F238E27FC236}">
                <a16:creationId xmlns:a16="http://schemas.microsoft.com/office/drawing/2014/main" id="{87368F27-46FF-4D61-85C0-2D6206A5E695}"/>
              </a:ext>
            </a:extLst>
          </p:cNvPr>
          <p:cNvSpPr txBox="1"/>
          <p:nvPr/>
        </p:nvSpPr>
        <p:spPr>
          <a:xfrm>
            <a:off x="1383686" y="8236910"/>
            <a:ext cx="2932671" cy="276999"/>
          </a:xfrm>
          <a:prstGeom prst="rect">
            <a:avLst/>
          </a:prstGeom>
          <a:noFill/>
        </p:spPr>
        <p:txBody>
          <a:bodyPr wrap="square" rtlCol="0">
            <a:spAutoFit/>
          </a:bodyPr>
          <a:lstStyle/>
          <a:p>
            <a:r>
              <a:rPr lang="en-US" sz="1200" dirty="0">
                <a:latin typeface="AvenirLTStd-Book"/>
              </a:rPr>
              <a:t>Exported overlays in BlueBeam. </a:t>
            </a:r>
          </a:p>
        </p:txBody>
      </p:sp>
      <p:sp>
        <p:nvSpPr>
          <p:cNvPr id="83" name="TextBox 82">
            <a:extLst>
              <a:ext uri="{FF2B5EF4-FFF2-40B4-BE49-F238E27FC236}">
                <a16:creationId xmlns:a16="http://schemas.microsoft.com/office/drawing/2014/main" id="{24D68941-76F0-460A-B22D-3A82CAC51BC6}"/>
              </a:ext>
            </a:extLst>
          </p:cNvPr>
          <p:cNvSpPr txBox="1"/>
          <p:nvPr/>
        </p:nvSpPr>
        <p:spPr>
          <a:xfrm>
            <a:off x="4921031" y="4384449"/>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Trimble X7 Laser Scanner </a:t>
            </a:r>
            <a:endParaRPr lang="en-US" sz="1200" dirty="0"/>
          </a:p>
        </p:txBody>
      </p:sp>
      <p:sp>
        <p:nvSpPr>
          <p:cNvPr id="84" name="TextBox 83">
            <a:extLst>
              <a:ext uri="{FF2B5EF4-FFF2-40B4-BE49-F238E27FC236}">
                <a16:creationId xmlns:a16="http://schemas.microsoft.com/office/drawing/2014/main" id="{0543DC29-2DDE-4A9B-AB98-6D8A470A6BD2}"/>
              </a:ext>
            </a:extLst>
          </p:cNvPr>
          <p:cNvSpPr txBox="1"/>
          <p:nvPr/>
        </p:nvSpPr>
        <p:spPr>
          <a:xfrm>
            <a:off x="10143611" y="4391361"/>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ReCap view of Point Cloud </a:t>
            </a:r>
            <a:endParaRPr lang="en-US" sz="1200" dirty="0"/>
          </a:p>
        </p:txBody>
      </p:sp>
      <p:sp>
        <p:nvSpPr>
          <p:cNvPr id="85" name="TextBox 84">
            <a:extLst>
              <a:ext uri="{FF2B5EF4-FFF2-40B4-BE49-F238E27FC236}">
                <a16:creationId xmlns:a16="http://schemas.microsoft.com/office/drawing/2014/main" id="{F93AFA8D-5C3D-4B6B-8C7C-441721C3376C}"/>
              </a:ext>
            </a:extLst>
          </p:cNvPr>
          <p:cNvSpPr txBox="1"/>
          <p:nvPr/>
        </p:nvSpPr>
        <p:spPr>
          <a:xfrm>
            <a:off x="11295797" y="8307300"/>
            <a:ext cx="3839467" cy="461665"/>
          </a:xfrm>
          <a:prstGeom prst="rect">
            <a:avLst/>
          </a:prstGeom>
          <a:noFill/>
        </p:spPr>
        <p:txBody>
          <a:bodyPr wrap="square">
            <a:spAutoFit/>
          </a:bodyPr>
          <a:lstStyle/>
          <a:p>
            <a:r>
              <a:rPr lang="en-US" sz="1200" b="0" i="1" u="none" strike="noStrike" baseline="0" dirty="0">
                <a:solidFill>
                  <a:srgbClr val="0D0D0D"/>
                </a:solidFill>
                <a:latin typeface="AvenirLTStd-LightOblique"/>
              </a:rPr>
              <a:t>Discrepancies </a:t>
            </a:r>
          </a:p>
          <a:p>
            <a:endParaRPr lang="en-US" sz="1200" dirty="0"/>
          </a:p>
        </p:txBody>
      </p:sp>
      <p:sp>
        <p:nvSpPr>
          <p:cNvPr id="86" name="TextBox 85">
            <a:extLst>
              <a:ext uri="{FF2B5EF4-FFF2-40B4-BE49-F238E27FC236}">
                <a16:creationId xmlns:a16="http://schemas.microsoft.com/office/drawing/2014/main" id="{450EE791-04E3-4D62-B89E-2325B34B22C9}"/>
              </a:ext>
            </a:extLst>
          </p:cNvPr>
          <p:cNvSpPr txBox="1"/>
          <p:nvPr/>
        </p:nvSpPr>
        <p:spPr>
          <a:xfrm>
            <a:off x="4921031" y="9135306"/>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Design Plan &amp; Point Cloud Overlay </a:t>
            </a:r>
            <a:endParaRPr lang="en-US" sz="1200" dirty="0"/>
          </a:p>
        </p:txBody>
      </p:sp>
    </p:spTree>
    <p:extLst>
      <p:ext uri="{BB962C8B-B14F-4D97-AF65-F5344CB8AC3E}">
        <p14:creationId xmlns:p14="http://schemas.microsoft.com/office/powerpoint/2010/main" val="254199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7E5FD1-68B1-437D-B6A0-78AA56487749}"/>
              </a:ext>
            </a:extLst>
          </p:cNvPr>
          <p:cNvSpPr>
            <a:spLocks noGrp="1"/>
          </p:cNvSpPr>
          <p:nvPr>
            <p:ph type="sldNum" sz="quarter" idx="12"/>
          </p:nvPr>
        </p:nvSpPr>
        <p:spPr/>
        <p:txBody>
          <a:bodyPr/>
          <a:lstStyle/>
          <a:p>
            <a:fld id="{EC711B46-5A84-46C5-99F5-4DC505C7F7F4}" type="slidenum">
              <a:rPr lang="en-US" smtClean="0"/>
              <a:t>2</a:t>
            </a:fld>
            <a:endParaRPr lang="en-US" dirty="0"/>
          </a:p>
        </p:txBody>
      </p:sp>
      <p:cxnSp>
        <p:nvCxnSpPr>
          <p:cNvPr id="11" name="Straight Connector 10">
            <a:extLst>
              <a:ext uri="{FF2B5EF4-FFF2-40B4-BE49-F238E27FC236}">
                <a16:creationId xmlns:a16="http://schemas.microsoft.com/office/drawing/2014/main" id="{79E4AED1-1FCC-46EA-A51B-6526A126DA89}"/>
              </a:ext>
            </a:extLst>
          </p:cNvPr>
          <p:cNvCxnSpPr>
            <a:cxnSpLocks/>
          </p:cNvCxnSpPr>
          <p:nvPr/>
        </p:nvCxnSpPr>
        <p:spPr>
          <a:xfrm>
            <a:off x="129092" y="780532"/>
            <a:ext cx="15340404" cy="0"/>
          </a:xfrm>
          <a:prstGeom prst="line">
            <a:avLst/>
          </a:prstGeom>
          <a:ln w="28575">
            <a:solidFill>
              <a:srgbClr val="005EB8"/>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2BB9A3FB-E3A1-2800-5A19-2A5290CC638F}"/>
              </a:ext>
            </a:extLst>
          </p:cNvPr>
          <p:cNvSpPr txBox="1"/>
          <p:nvPr/>
        </p:nvSpPr>
        <p:spPr>
          <a:xfrm>
            <a:off x="266252" y="1629123"/>
            <a:ext cx="11377108" cy="3416320"/>
          </a:xfrm>
          <a:prstGeom prst="rect">
            <a:avLst/>
          </a:prstGeom>
          <a:noFill/>
        </p:spPr>
        <p:txBody>
          <a:bodyPr wrap="square">
            <a:spAutoFit/>
          </a:bodyPr>
          <a:lstStyle/>
          <a:p>
            <a:pPr marL="342900" indent="-342900">
              <a:buFont typeface="Arial" panose="020B0604020202020204" pitchFamily="34" charset="0"/>
              <a:buChar char="•"/>
            </a:pPr>
            <a:r>
              <a:rPr lang="en-US" sz="2400" dirty="0">
                <a:solidFill>
                  <a:srgbClr val="000000"/>
                </a:solidFill>
                <a:latin typeface="AvenirLTStd-Book"/>
              </a:rPr>
              <a:t>T</a:t>
            </a:r>
            <a:r>
              <a:rPr lang="en-US" sz="2400" i="0" dirty="0">
                <a:solidFill>
                  <a:srgbClr val="000000"/>
                </a:solidFill>
                <a:effectLst/>
                <a:latin typeface="AvenirLTStd-Book"/>
              </a:rPr>
              <a:t>he construction industry has historically been slow to embrace technology and innovation with construction sites still looking similar for years. </a:t>
            </a:r>
            <a:r>
              <a:rPr lang="en-US" sz="2400" b="0" i="0" dirty="0">
                <a:solidFill>
                  <a:srgbClr val="000000"/>
                </a:solidFill>
                <a:effectLst/>
                <a:latin typeface="AvenirLTStd-Book"/>
              </a:rPr>
              <a:t>There’s also resistance to change within the industry, where traditional methods are deeply ingrained. </a:t>
            </a:r>
          </a:p>
          <a:p>
            <a:endParaRPr lang="en-US" sz="2400" i="0" dirty="0">
              <a:solidFill>
                <a:srgbClr val="000000"/>
              </a:solidFill>
              <a:effectLst/>
              <a:latin typeface="AvenirLTStd-Book"/>
            </a:endParaRPr>
          </a:p>
          <a:p>
            <a:pPr marL="342900" indent="-342900">
              <a:buFont typeface="Arial" panose="020B0604020202020204" pitchFamily="34" charset="0"/>
              <a:buChar char="•"/>
            </a:pPr>
            <a:r>
              <a:rPr lang="en-US" sz="2400" dirty="0">
                <a:solidFill>
                  <a:srgbClr val="000000"/>
                </a:solidFill>
                <a:latin typeface="AvenirLTStd-Book"/>
              </a:rPr>
              <a:t>Numerous reasons for the construction industries need to improve:</a:t>
            </a:r>
          </a:p>
          <a:p>
            <a:pPr marL="800100" lvl="1" indent="-342900">
              <a:buFont typeface="Arial" panose="020B0604020202020204" pitchFamily="34" charset="0"/>
              <a:buChar char="•"/>
            </a:pPr>
            <a:r>
              <a:rPr lang="en-US" sz="2400" dirty="0">
                <a:solidFill>
                  <a:srgbClr val="000000"/>
                </a:solidFill>
                <a:latin typeface="AvenirLTStd-Book"/>
              </a:rPr>
              <a:t>Decline in skilled work force and trades</a:t>
            </a:r>
          </a:p>
          <a:p>
            <a:pPr marL="800100" lvl="1" indent="-342900">
              <a:buFont typeface="Arial" panose="020B0604020202020204" pitchFamily="34" charset="0"/>
              <a:buChar char="•"/>
            </a:pPr>
            <a:r>
              <a:rPr lang="en-US" sz="2400" dirty="0">
                <a:solidFill>
                  <a:srgbClr val="000000"/>
                </a:solidFill>
                <a:latin typeface="AvenirLTStd-Book"/>
              </a:rPr>
              <a:t>More complicated demands from clients </a:t>
            </a:r>
          </a:p>
          <a:p>
            <a:pPr marL="800100" lvl="1" indent="-342900">
              <a:buFont typeface="Arial" panose="020B0604020202020204" pitchFamily="34" charset="0"/>
              <a:buChar char="•"/>
            </a:pPr>
            <a:r>
              <a:rPr lang="en-US" sz="2400" dirty="0">
                <a:solidFill>
                  <a:srgbClr val="000000"/>
                </a:solidFill>
                <a:latin typeface="AvenirLTStd-Book"/>
              </a:rPr>
              <a:t>Need for more efficient and time saving methodologies </a:t>
            </a:r>
          </a:p>
          <a:p>
            <a:pPr marL="800100" lvl="1" indent="-342900">
              <a:buFont typeface="Arial" panose="020B0604020202020204" pitchFamily="34" charset="0"/>
              <a:buChar char="•"/>
            </a:pPr>
            <a:endParaRPr lang="en-US" sz="2400" dirty="0">
              <a:solidFill>
                <a:srgbClr val="000000"/>
              </a:solidFill>
              <a:latin typeface="AvenirLTStd-Book"/>
            </a:endParaRPr>
          </a:p>
        </p:txBody>
      </p:sp>
      <p:pic>
        <p:nvPicPr>
          <p:cNvPr id="4" name="Picture 3">
            <a:extLst>
              <a:ext uri="{FF2B5EF4-FFF2-40B4-BE49-F238E27FC236}">
                <a16:creationId xmlns:a16="http://schemas.microsoft.com/office/drawing/2014/main" id="{AB2EC4C4-1F9B-4713-A796-93332F9AAF57}"/>
              </a:ext>
            </a:extLst>
          </p:cNvPr>
          <p:cNvPicPr>
            <a:picLocks noChangeAspect="1"/>
          </p:cNvPicPr>
          <p:nvPr/>
        </p:nvPicPr>
        <p:blipFill>
          <a:blip r:embed="rId2"/>
          <a:stretch>
            <a:fillRect/>
          </a:stretch>
        </p:blipFill>
        <p:spPr>
          <a:xfrm>
            <a:off x="1992853" y="5029200"/>
            <a:ext cx="10900187" cy="4593857"/>
          </a:xfrm>
          <a:prstGeom prst="rect">
            <a:avLst/>
          </a:prstGeom>
        </p:spPr>
      </p:pic>
      <p:pic>
        <p:nvPicPr>
          <p:cNvPr id="2" name="Picture 1">
            <a:extLst>
              <a:ext uri="{FF2B5EF4-FFF2-40B4-BE49-F238E27FC236}">
                <a16:creationId xmlns:a16="http://schemas.microsoft.com/office/drawing/2014/main" id="{339A3F7C-1A5B-4E08-6DC2-8DE903DF046A}"/>
              </a:ext>
            </a:extLst>
          </p:cNvPr>
          <p:cNvPicPr>
            <a:picLocks noChangeAspect="1"/>
          </p:cNvPicPr>
          <p:nvPr/>
        </p:nvPicPr>
        <p:blipFill>
          <a:blip r:embed="rId3"/>
          <a:stretch>
            <a:fillRect/>
          </a:stretch>
        </p:blipFill>
        <p:spPr>
          <a:xfrm>
            <a:off x="11636541" y="803936"/>
            <a:ext cx="3866749" cy="4741816"/>
          </a:xfrm>
          <a:prstGeom prst="rect">
            <a:avLst/>
          </a:prstGeom>
        </p:spPr>
      </p:pic>
    </p:spTree>
    <p:extLst>
      <p:ext uri="{BB962C8B-B14F-4D97-AF65-F5344CB8AC3E}">
        <p14:creationId xmlns:p14="http://schemas.microsoft.com/office/powerpoint/2010/main" val="4122702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20</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Floor Flatness Analysis</a:t>
            </a:r>
          </a:p>
        </p:txBody>
      </p:sp>
      <p:sp>
        <p:nvSpPr>
          <p:cNvPr id="35" name="TextBox 34">
            <a:extLst>
              <a:ext uri="{FF2B5EF4-FFF2-40B4-BE49-F238E27FC236}">
                <a16:creationId xmlns:a16="http://schemas.microsoft.com/office/drawing/2014/main" id="{25C0BE48-9E70-490E-89B9-9445EA4D006B}"/>
              </a:ext>
            </a:extLst>
          </p:cNvPr>
          <p:cNvSpPr txBox="1"/>
          <p:nvPr/>
        </p:nvSpPr>
        <p:spPr>
          <a:xfrm>
            <a:off x="411103" y="1379307"/>
            <a:ext cx="3673907"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Thomasville, Georgia</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36" name="Picture 35" descr="Shape&#10;&#10;Description automatically generated with low confidence">
            <a:extLst>
              <a:ext uri="{FF2B5EF4-FFF2-40B4-BE49-F238E27FC236}">
                <a16:creationId xmlns:a16="http://schemas.microsoft.com/office/drawing/2014/main" id="{484DAE7B-5EB0-4297-A272-536DE4E45C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30" y="5127334"/>
            <a:ext cx="706010" cy="706010"/>
          </a:xfrm>
          <a:prstGeom prst="rect">
            <a:avLst/>
          </a:prstGeom>
        </p:spPr>
      </p:pic>
      <p:grpSp>
        <p:nvGrpSpPr>
          <p:cNvPr id="24" name="Group 23">
            <a:extLst>
              <a:ext uri="{FF2B5EF4-FFF2-40B4-BE49-F238E27FC236}">
                <a16:creationId xmlns:a16="http://schemas.microsoft.com/office/drawing/2014/main" id="{A3F5B72A-11CD-46AE-A9A6-0DA045A8A10B}"/>
              </a:ext>
            </a:extLst>
          </p:cNvPr>
          <p:cNvGrpSpPr/>
          <p:nvPr/>
        </p:nvGrpSpPr>
        <p:grpSpPr>
          <a:xfrm>
            <a:off x="686652" y="6169081"/>
            <a:ext cx="563882" cy="554586"/>
            <a:chOff x="4129498" y="4667844"/>
            <a:chExt cx="1155700" cy="1136650"/>
          </a:xfrm>
        </p:grpSpPr>
        <p:sp>
          <p:nvSpPr>
            <p:cNvPr id="25" name="Freeform: Shape 24">
              <a:extLst>
                <a:ext uri="{FF2B5EF4-FFF2-40B4-BE49-F238E27FC236}">
                  <a16:creationId xmlns:a16="http://schemas.microsoft.com/office/drawing/2014/main" id="{64CF1F52-12F7-424B-98F6-1367387B6CA0}"/>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a:extLst>
                <a:ext uri="{FF2B5EF4-FFF2-40B4-BE49-F238E27FC236}">
                  <a16:creationId xmlns:a16="http://schemas.microsoft.com/office/drawing/2014/main" id="{A546D14E-B6E9-4596-BAAC-540F840A1890}"/>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B0596076-79B5-4B03-AFBA-4B77D9BEE346}"/>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Shape 36">
              <a:extLst>
                <a:ext uri="{FF2B5EF4-FFF2-40B4-BE49-F238E27FC236}">
                  <a16:creationId xmlns:a16="http://schemas.microsoft.com/office/drawing/2014/main" id="{B3A0668E-47F8-413F-B47E-664B6C326F11}"/>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Shape 37">
              <a:extLst>
                <a:ext uri="{FF2B5EF4-FFF2-40B4-BE49-F238E27FC236}">
                  <a16:creationId xmlns:a16="http://schemas.microsoft.com/office/drawing/2014/main" id="{FE075398-0AF7-4B17-8070-12F12BC7FDA2}"/>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D7993FCF-8D9E-42BC-96DE-8EF005C67CF5}"/>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Shape 40">
              <a:extLst>
                <a:ext uri="{FF2B5EF4-FFF2-40B4-BE49-F238E27FC236}">
                  <a16:creationId xmlns:a16="http://schemas.microsoft.com/office/drawing/2014/main" id="{C4151ECF-E61E-45A9-86EB-A4752EF9CCE5}"/>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BD7C9FAD-EFCC-410E-8ABF-EBEBF867A9DF}"/>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93F48686-45F6-4D09-9B6D-88EB42F66A78}"/>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Shape 44">
              <a:extLst>
                <a:ext uri="{FF2B5EF4-FFF2-40B4-BE49-F238E27FC236}">
                  <a16:creationId xmlns:a16="http://schemas.microsoft.com/office/drawing/2014/main" id="{E1C692F8-7833-4A09-A7F9-AD06A3296020}"/>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Shape 47">
              <a:extLst>
                <a:ext uri="{FF2B5EF4-FFF2-40B4-BE49-F238E27FC236}">
                  <a16:creationId xmlns:a16="http://schemas.microsoft.com/office/drawing/2014/main" id="{699E9502-5477-4480-9711-ABA25B746F1F}"/>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864BAEA8-E32D-452A-8BF8-749C794783BD}"/>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4258E1E1-22F9-409B-98F0-CC12FF570DE5}"/>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D77D066D-2A0D-4AAD-B9A5-CCBBB86466F7}"/>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Shape 52">
              <a:extLst>
                <a:ext uri="{FF2B5EF4-FFF2-40B4-BE49-F238E27FC236}">
                  <a16:creationId xmlns:a16="http://schemas.microsoft.com/office/drawing/2014/main" id="{C8202F82-AAA1-46F7-B64E-A328944FF84D}"/>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 name="Group 1">
            <a:extLst>
              <a:ext uri="{FF2B5EF4-FFF2-40B4-BE49-F238E27FC236}">
                <a16:creationId xmlns:a16="http://schemas.microsoft.com/office/drawing/2014/main" id="{1BC9E275-9ED8-4051-B413-2E8CB19AFFC8}"/>
              </a:ext>
            </a:extLst>
          </p:cNvPr>
          <p:cNvGrpSpPr/>
          <p:nvPr/>
        </p:nvGrpSpPr>
        <p:grpSpPr>
          <a:xfrm>
            <a:off x="7747574" y="8992498"/>
            <a:ext cx="2786139" cy="535517"/>
            <a:chOff x="4769700" y="7402741"/>
            <a:chExt cx="2820226" cy="613121"/>
          </a:xfrm>
        </p:grpSpPr>
        <p:sp>
          <p:nvSpPr>
            <p:cNvPr id="58" name="object 3">
              <a:extLst>
                <a:ext uri="{FF2B5EF4-FFF2-40B4-BE49-F238E27FC236}">
                  <a16:creationId xmlns:a16="http://schemas.microsoft.com/office/drawing/2014/main" id="{420936BC-15FC-4456-8FE0-187B9081E2B4}"/>
                </a:ext>
              </a:extLst>
            </p:cNvPr>
            <p:cNvSpPr/>
            <p:nvPr/>
          </p:nvSpPr>
          <p:spPr>
            <a:xfrm>
              <a:off x="4769700" y="7404992"/>
              <a:ext cx="0" cy="610870"/>
            </a:xfrm>
            <a:custGeom>
              <a:avLst/>
              <a:gdLst/>
              <a:ahLst/>
              <a:cxnLst/>
              <a:rect l="l" t="t" r="r" b="b"/>
              <a:pathLst>
                <a:path h="610870">
                  <a:moveTo>
                    <a:pt x="0" y="610299"/>
                  </a:moveTo>
                  <a:lnTo>
                    <a:pt x="0" y="0"/>
                  </a:lnTo>
                </a:path>
              </a:pathLst>
            </a:custGeom>
            <a:ln w="6424">
              <a:solidFill>
                <a:srgbClr val="767676"/>
              </a:solidFill>
            </a:ln>
          </p:spPr>
          <p:txBody>
            <a:bodyPr wrap="square" lIns="0" tIns="0" rIns="0" bIns="0" rtlCol="0"/>
            <a:lstStyle/>
            <a:p>
              <a:endParaRPr dirty="0"/>
            </a:p>
          </p:txBody>
        </p:sp>
        <p:sp>
          <p:nvSpPr>
            <p:cNvPr id="59" name="object 8">
              <a:extLst>
                <a:ext uri="{FF2B5EF4-FFF2-40B4-BE49-F238E27FC236}">
                  <a16:creationId xmlns:a16="http://schemas.microsoft.com/office/drawing/2014/main" id="{C8CFD7E7-8187-4BB4-A87D-67DBA9091FE2}"/>
                </a:ext>
              </a:extLst>
            </p:cNvPr>
            <p:cNvSpPr/>
            <p:nvPr/>
          </p:nvSpPr>
          <p:spPr>
            <a:xfrm>
              <a:off x="7574936" y="7404992"/>
              <a:ext cx="0" cy="610870"/>
            </a:xfrm>
            <a:custGeom>
              <a:avLst/>
              <a:gdLst/>
              <a:ahLst/>
              <a:cxnLst/>
              <a:rect l="l" t="t" r="r" b="b"/>
              <a:pathLst>
                <a:path h="610870">
                  <a:moveTo>
                    <a:pt x="0" y="610299"/>
                  </a:moveTo>
                  <a:lnTo>
                    <a:pt x="0" y="0"/>
                  </a:lnTo>
                </a:path>
              </a:pathLst>
            </a:custGeom>
            <a:ln w="6424">
              <a:solidFill>
                <a:srgbClr val="767676"/>
              </a:solidFill>
            </a:ln>
          </p:spPr>
          <p:txBody>
            <a:bodyPr wrap="square" lIns="0" tIns="0" rIns="0" bIns="0" rtlCol="0"/>
            <a:lstStyle/>
            <a:p>
              <a:endParaRPr dirty="0"/>
            </a:p>
          </p:txBody>
        </p:sp>
        <p:sp>
          <p:nvSpPr>
            <p:cNvPr id="60" name="object 9">
              <a:extLst>
                <a:ext uri="{FF2B5EF4-FFF2-40B4-BE49-F238E27FC236}">
                  <a16:creationId xmlns:a16="http://schemas.microsoft.com/office/drawing/2014/main" id="{FCA82613-2001-497F-9FE3-0F88D36D152B}"/>
                </a:ext>
              </a:extLst>
            </p:cNvPr>
            <p:cNvSpPr/>
            <p:nvPr/>
          </p:nvSpPr>
          <p:spPr>
            <a:xfrm>
              <a:off x="7589926" y="7404992"/>
              <a:ext cx="0" cy="610870"/>
            </a:xfrm>
            <a:custGeom>
              <a:avLst/>
              <a:gdLst/>
              <a:ahLst/>
              <a:cxnLst/>
              <a:rect l="l" t="t" r="r" b="b"/>
              <a:pathLst>
                <a:path h="610870">
                  <a:moveTo>
                    <a:pt x="0" y="610299"/>
                  </a:moveTo>
                  <a:lnTo>
                    <a:pt x="0" y="0"/>
                  </a:lnTo>
                </a:path>
              </a:pathLst>
            </a:custGeom>
            <a:ln w="6424">
              <a:solidFill>
                <a:srgbClr val="767676"/>
              </a:solidFill>
            </a:ln>
          </p:spPr>
          <p:txBody>
            <a:bodyPr wrap="square" lIns="0" tIns="0" rIns="0" bIns="0" rtlCol="0"/>
            <a:lstStyle/>
            <a:p>
              <a:endParaRPr dirty="0"/>
            </a:p>
          </p:txBody>
        </p:sp>
        <p:sp>
          <p:nvSpPr>
            <p:cNvPr id="61" name="object 10">
              <a:extLst>
                <a:ext uri="{FF2B5EF4-FFF2-40B4-BE49-F238E27FC236}">
                  <a16:creationId xmlns:a16="http://schemas.microsoft.com/office/drawing/2014/main" id="{829EC878-5618-4220-B23D-1A71046808D7}"/>
                </a:ext>
              </a:extLst>
            </p:cNvPr>
            <p:cNvSpPr/>
            <p:nvPr/>
          </p:nvSpPr>
          <p:spPr>
            <a:xfrm>
              <a:off x="6325428" y="8015291"/>
              <a:ext cx="1249680" cy="0"/>
            </a:xfrm>
            <a:custGeom>
              <a:avLst/>
              <a:gdLst/>
              <a:ahLst/>
              <a:cxnLst/>
              <a:rect l="l" t="t" r="r" b="b"/>
              <a:pathLst>
                <a:path w="1249679">
                  <a:moveTo>
                    <a:pt x="1249507" y="0"/>
                  </a:moveTo>
                  <a:lnTo>
                    <a:pt x="0" y="0"/>
                  </a:lnTo>
                </a:path>
              </a:pathLst>
            </a:custGeom>
            <a:ln w="6424">
              <a:solidFill>
                <a:srgbClr val="767676"/>
              </a:solidFill>
            </a:ln>
          </p:spPr>
          <p:txBody>
            <a:bodyPr wrap="square" lIns="0" tIns="0" rIns="0" bIns="0" rtlCol="0"/>
            <a:lstStyle/>
            <a:p>
              <a:endParaRPr dirty="0"/>
            </a:p>
          </p:txBody>
        </p:sp>
        <p:sp>
          <p:nvSpPr>
            <p:cNvPr id="62" name="object 11">
              <a:extLst>
                <a:ext uri="{FF2B5EF4-FFF2-40B4-BE49-F238E27FC236}">
                  <a16:creationId xmlns:a16="http://schemas.microsoft.com/office/drawing/2014/main" id="{07DE5080-5425-4447-A151-AB5D66A3F26D}"/>
                </a:ext>
              </a:extLst>
            </p:cNvPr>
            <p:cNvSpPr/>
            <p:nvPr/>
          </p:nvSpPr>
          <p:spPr>
            <a:xfrm>
              <a:off x="4769700" y="7404992"/>
              <a:ext cx="2805430" cy="0"/>
            </a:xfrm>
            <a:custGeom>
              <a:avLst/>
              <a:gdLst/>
              <a:ahLst/>
              <a:cxnLst/>
              <a:rect l="l" t="t" r="r" b="b"/>
              <a:pathLst>
                <a:path w="2805429">
                  <a:moveTo>
                    <a:pt x="2805235" y="0"/>
                  </a:moveTo>
                  <a:lnTo>
                    <a:pt x="0" y="0"/>
                  </a:lnTo>
                </a:path>
              </a:pathLst>
            </a:custGeom>
            <a:ln w="6424">
              <a:solidFill>
                <a:srgbClr val="767676"/>
              </a:solidFill>
            </a:ln>
          </p:spPr>
          <p:txBody>
            <a:bodyPr wrap="square" lIns="0" tIns="0" rIns="0" bIns="0" rtlCol="0"/>
            <a:lstStyle/>
            <a:p>
              <a:endParaRPr dirty="0"/>
            </a:p>
          </p:txBody>
        </p:sp>
        <p:sp>
          <p:nvSpPr>
            <p:cNvPr id="63" name="object 79">
              <a:extLst>
                <a:ext uri="{FF2B5EF4-FFF2-40B4-BE49-F238E27FC236}">
                  <a16:creationId xmlns:a16="http://schemas.microsoft.com/office/drawing/2014/main" id="{EA1C6BA5-51A0-4EC2-9C9D-264ED755DF55}"/>
                </a:ext>
              </a:extLst>
            </p:cNvPr>
            <p:cNvSpPr/>
            <p:nvPr/>
          </p:nvSpPr>
          <p:spPr>
            <a:xfrm>
              <a:off x="4769700" y="7530264"/>
              <a:ext cx="2805430" cy="0"/>
            </a:xfrm>
            <a:custGeom>
              <a:avLst/>
              <a:gdLst/>
              <a:ahLst/>
              <a:cxnLst/>
              <a:rect l="l" t="t" r="r" b="b"/>
              <a:pathLst>
                <a:path w="2805429">
                  <a:moveTo>
                    <a:pt x="2805235" y="0"/>
                  </a:moveTo>
                  <a:lnTo>
                    <a:pt x="0" y="0"/>
                  </a:lnTo>
                </a:path>
              </a:pathLst>
            </a:custGeom>
            <a:ln w="6424">
              <a:solidFill>
                <a:srgbClr val="767676"/>
              </a:solidFill>
            </a:ln>
          </p:spPr>
          <p:txBody>
            <a:bodyPr wrap="square" lIns="0" tIns="0" rIns="0" bIns="0" rtlCol="0"/>
            <a:lstStyle/>
            <a:p>
              <a:endParaRPr dirty="0"/>
            </a:p>
          </p:txBody>
        </p:sp>
        <p:sp>
          <p:nvSpPr>
            <p:cNvPr id="64" name="object 80">
              <a:extLst>
                <a:ext uri="{FF2B5EF4-FFF2-40B4-BE49-F238E27FC236}">
                  <a16:creationId xmlns:a16="http://schemas.microsoft.com/office/drawing/2014/main" id="{4A24B852-44B5-4C5A-921F-0F2F69DA0877}"/>
                </a:ext>
              </a:extLst>
            </p:cNvPr>
            <p:cNvSpPr/>
            <p:nvPr/>
          </p:nvSpPr>
          <p:spPr>
            <a:xfrm>
              <a:off x="4769700" y="8015291"/>
              <a:ext cx="2805430" cy="0"/>
            </a:xfrm>
            <a:custGeom>
              <a:avLst/>
              <a:gdLst/>
              <a:ahLst/>
              <a:cxnLst/>
              <a:rect l="l" t="t" r="r" b="b"/>
              <a:pathLst>
                <a:path w="2805429">
                  <a:moveTo>
                    <a:pt x="0" y="0"/>
                  </a:moveTo>
                  <a:lnTo>
                    <a:pt x="2805235" y="0"/>
                  </a:lnTo>
                </a:path>
              </a:pathLst>
            </a:custGeom>
            <a:ln w="18201">
              <a:solidFill>
                <a:srgbClr val="767676"/>
              </a:solidFill>
            </a:ln>
          </p:spPr>
          <p:txBody>
            <a:bodyPr wrap="square" lIns="0" tIns="0" rIns="0" bIns="0" rtlCol="0"/>
            <a:lstStyle/>
            <a:p>
              <a:endParaRPr dirty="0"/>
            </a:p>
          </p:txBody>
        </p:sp>
        <p:sp>
          <p:nvSpPr>
            <p:cNvPr id="65" name="object 102">
              <a:extLst>
                <a:ext uri="{FF2B5EF4-FFF2-40B4-BE49-F238E27FC236}">
                  <a16:creationId xmlns:a16="http://schemas.microsoft.com/office/drawing/2014/main" id="{D85D412D-FF3F-4042-A27D-7788186F2CA3}"/>
                </a:ext>
              </a:extLst>
            </p:cNvPr>
            <p:cNvSpPr txBox="1"/>
            <p:nvPr/>
          </p:nvSpPr>
          <p:spPr>
            <a:xfrm>
              <a:off x="4878911"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0.00'</a:t>
              </a:r>
              <a:endParaRPr sz="700" dirty="0">
                <a:latin typeface="Arial"/>
                <a:cs typeface="Arial"/>
              </a:endParaRPr>
            </a:p>
          </p:txBody>
        </p:sp>
        <p:sp>
          <p:nvSpPr>
            <p:cNvPr id="66" name="object 103">
              <a:extLst>
                <a:ext uri="{FF2B5EF4-FFF2-40B4-BE49-F238E27FC236}">
                  <a16:creationId xmlns:a16="http://schemas.microsoft.com/office/drawing/2014/main" id="{99237933-496C-42A7-A346-6541640C04D8}"/>
                </a:ext>
              </a:extLst>
            </p:cNvPr>
            <p:cNvSpPr txBox="1"/>
            <p:nvPr/>
          </p:nvSpPr>
          <p:spPr>
            <a:xfrm>
              <a:off x="5229031"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0.05'</a:t>
              </a:r>
              <a:endParaRPr sz="700" dirty="0">
                <a:latin typeface="Arial"/>
                <a:cs typeface="Arial"/>
              </a:endParaRPr>
            </a:p>
          </p:txBody>
        </p:sp>
        <p:sp>
          <p:nvSpPr>
            <p:cNvPr id="67" name="object 104">
              <a:extLst>
                <a:ext uri="{FF2B5EF4-FFF2-40B4-BE49-F238E27FC236}">
                  <a16:creationId xmlns:a16="http://schemas.microsoft.com/office/drawing/2014/main" id="{4618BA6B-A82C-4710-91A0-A54750B35CAC}"/>
                </a:ext>
              </a:extLst>
            </p:cNvPr>
            <p:cNvSpPr txBox="1"/>
            <p:nvPr/>
          </p:nvSpPr>
          <p:spPr>
            <a:xfrm>
              <a:off x="5574867"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0.10'</a:t>
              </a:r>
              <a:endParaRPr sz="700" dirty="0">
                <a:latin typeface="Arial"/>
                <a:cs typeface="Arial"/>
              </a:endParaRPr>
            </a:p>
          </p:txBody>
        </p:sp>
        <p:sp>
          <p:nvSpPr>
            <p:cNvPr id="68" name="object 105">
              <a:extLst>
                <a:ext uri="{FF2B5EF4-FFF2-40B4-BE49-F238E27FC236}">
                  <a16:creationId xmlns:a16="http://schemas.microsoft.com/office/drawing/2014/main" id="{4224A0F7-4AC8-456C-ABEB-D5AEAF310228}"/>
                </a:ext>
              </a:extLst>
            </p:cNvPr>
            <p:cNvSpPr txBox="1"/>
            <p:nvPr/>
          </p:nvSpPr>
          <p:spPr>
            <a:xfrm>
              <a:off x="4772912" y="7402741"/>
              <a:ext cx="2806700" cy="340360"/>
            </a:xfrm>
            <a:prstGeom prst="rect">
              <a:avLst/>
            </a:prstGeom>
          </p:spPr>
          <p:txBody>
            <a:bodyPr vert="horz" wrap="square" lIns="0" tIns="15875" rIns="0" bIns="0" rtlCol="0">
              <a:spAutoFit/>
            </a:bodyPr>
            <a:lstStyle/>
            <a:p>
              <a:pPr marR="5080" algn="ctr">
                <a:lnSpc>
                  <a:spcPct val="100000"/>
                </a:lnSpc>
                <a:spcBef>
                  <a:spcPts val="125"/>
                </a:spcBef>
              </a:pPr>
              <a:r>
                <a:rPr sz="650" spc="-35" dirty="0">
                  <a:solidFill>
                    <a:srgbClr val="006DDD"/>
                  </a:solidFill>
                  <a:latin typeface="Arial"/>
                  <a:cs typeface="Arial"/>
                </a:rPr>
                <a:t>LEGEND</a:t>
              </a:r>
              <a:endParaRPr sz="650" dirty="0">
                <a:latin typeface="Arial"/>
                <a:cs typeface="Arial"/>
              </a:endParaRPr>
            </a:p>
            <a:p>
              <a:pPr>
                <a:lnSpc>
                  <a:spcPct val="100000"/>
                </a:lnSpc>
                <a:spcBef>
                  <a:spcPts val="25"/>
                </a:spcBef>
              </a:pPr>
              <a:endParaRPr sz="700" dirty="0">
                <a:latin typeface="Times New Roman"/>
                <a:cs typeface="Times New Roman"/>
              </a:endParaRPr>
            </a:p>
            <a:p>
              <a:pPr marR="14604" algn="ctr">
                <a:lnSpc>
                  <a:spcPct val="100000"/>
                </a:lnSpc>
                <a:tabLst>
                  <a:tab pos="343535" algn="l"/>
                </a:tabLst>
              </a:pPr>
              <a:r>
                <a:rPr sz="700" spc="-35" dirty="0">
                  <a:latin typeface="Arial"/>
                  <a:cs typeface="Arial"/>
                </a:rPr>
                <a:t>0.15'	0.20'</a:t>
              </a:r>
              <a:endParaRPr sz="700" dirty="0">
                <a:latin typeface="Arial"/>
                <a:cs typeface="Arial"/>
              </a:endParaRPr>
            </a:p>
          </p:txBody>
        </p:sp>
        <p:sp>
          <p:nvSpPr>
            <p:cNvPr id="69" name="object 106">
              <a:extLst>
                <a:ext uri="{FF2B5EF4-FFF2-40B4-BE49-F238E27FC236}">
                  <a16:creationId xmlns:a16="http://schemas.microsoft.com/office/drawing/2014/main" id="{1F08DEE8-60CA-4911-ACC9-0F1B636816D7}"/>
                </a:ext>
              </a:extLst>
            </p:cNvPr>
            <p:cNvSpPr txBox="1"/>
            <p:nvPr/>
          </p:nvSpPr>
          <p:spPr>
            <a:xfrm>
              <a:off x="6594174"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0.25'</a:t>
              </a:r>
              <a:endParaRPr sz="700" dirty="0">
                <a:latin typeface="Arial"/>
                <a:cs typeface="Arial"/>
              </a:endParaRPr>
            </a:p>
          </p:txBody>
        </p:sp>
        <p:sp>
          <p:nvSpPr>
            <p:cNvPr id="70" name="object 107">
              <a:extLst>
                <a:ext uri="{FF2B5EF4-FFF2-40B4-BE49-F238E27FC236}">
                  <a16:creationId xmlns:a16="http://schemas.microsoft.com/office/drawing/2014/main" id="{E5F1E5F9-B269-4A15-AC40-D1E517421831}"/>
                </a:ext>
              </a:extLst>
            </p:cNvPr>
            <p:cNvSpPr txBox="1"/>
            <p:nvPr/>
          </p:nvSpPr>
          <p:spPr>
            <a:xfrm>
              <a:off x="6929303"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0.30'</a:t>
              </a:r>
              <a:endParaRPr sz="700" dirty="0">
                <a:latin typeface="Arial"/>
                <a:cs typeface="Arial"/>
              </a:endParaRPr>
            </a:p>
          </p:txBody>
        </p:sp>
        <p:sp>
          <p:nvSpPr>
            <p:cNvPr id="71" name="object 108">
              <a:extLst>
                <a:ext uri="{FF2B5EF4-FFF2-40B4-BE49-F238E27FC236}">
                  <a16:creationId xmlns:a16="http://schemas.microsoft.com/office/drawing/2014/main" id="{6F8FF60C-4B72-4E9D-BCC0-7AAD9079A38C}"/>
                </a:ext>
              </a:extLst>
            </p:cNvPr>
            <p:cNvSpPr txBox="1"/>
            <p:nvPr/>
          </p:nvSpPr>
          <p:spPr>
            <a:xfrm>
              <a:off x="7269786" y="7609847"/>
              <a:ext cx="185420" cy="133350"/>
            </a:xfrm>
            <a:prstGeom prst="rect">
              <a:avLst/>
            </a:prstGeom>
          </p:spPr>
          <p:txBody>
            <a:bodyPr vert="horz" wrap="square" lIns="0" tIns="13335" rIns="0" bIns="0" rtlCol="0">
              <a:spAutoFit/>
            </a:bodyPr>
            <a:lstStyle/>
            <a:p>
              <a:pPr>
                <a:lnSpc>
                  <a:spcPct val="100000"/>
                </a:lnSpc>
                <a:spcBef>
                  <a:spcPts val="105"/>
                </a:spcBef>
              </a:pPr>
              <a:r>
                <a:rPr sz="700" spc="-35" dirty="0">
                  <a:latin typeface="Arial"/>
                  <a:cs typeface="Arial"/>
                </a:rPr>
                <a:t>0.35'</a:t>
              </a:r>
              <a:endParaRPr sz="700" dirty="0">
                <a:latin typeface="Arial"/>
                <a:cs typeface="Arial"/>
              </a:endParaRPr>
            </a:p>
          </p:txBody>
        </p:sp>
        <p:sp>
          <p:nvSpPr>
            <p:cNvPr id="72" name="object 111">
              <a:extLst>
                <a:ext uri="{FF2B5EF4-FFF2-40B4-BE49-F238E27FC236}">
                  <a16:creationId xmlns:a16="http://schemas.microsoft.com/office/drawing/2014/main" id="{33B024EE-CD9B-4AFA-ABB7-A5EB7CE2EAED}"/>
                </a:ext>
              </a:extLst>
            </p:cNvPr>
            <p:cNvSpPr/>
            <p:nvPr/>
          </p:nvSpPr>
          <p:spPr>
            <a:xfrm>
              <a:off x="4802892" y="7756182"/>
              <a:ext cx="2738852" cy="200220"/>
            </a:xfrm>
            <a:prstGeom prst="rect">
              <a:avLst/>
            </a:prstGeom>
            <a:blipFill>
              <a:blip r:embed="rId3" cstate="print"/>
              <a:stretch>
                <a:fillRect/>
              </a:stretch>
            </a:blipFill>
          </p:spPr>
          <p:txBody>
            <a:bodyPr wrap="square" lIns="0" tIns="0" rIns="0" bIns="0" rtlCol="0"/>
            <a:lstStyle/>
            <a:p>
              <a:endParaRPr dirty="0"/>
            </a:p>
          </p:txBody>
        </p:sp>
        <p:sp>
          <p:nvSpPr>
            <p:cNvPr id="73" name="object 112">
              <a:extLst>
                <a:ext uri="{FF2B5EF4-FFF2-40B4-BE49-F238E27FC236}">
                  <a16:creationId xmlns:a16="http://schemas.microsoft.com/office/drawing/2014/main" id="{06B59C46-39AF-4BA7-B67B-3EF770F857C9}"/>
                </a:ext>
              </a:extLst>
            </p:cNvPr>
            <p:cNvSpPr/>
            <p:nvPr/>
          </p:nvSpPr>
          <p:spPr>
            <a:xfrm>
              <a:off x="4803963" y="7757253"/>
              <a:ext cx="2738120" cy="199390"/>
            </a:xfrm>
            <a:custGeom>
              <a:avLst/>
              <a:gdLst/>
              <a:ahLst/>
              <a:cxnLst/>
              <a:rect l="l" t="t" r="r" b="b"/>
              <a:pathLst>
                <a:path w="2738120" h="199390">
                  <a:moveTo>
                    <a:pt x="0" y="0"/>
                  </a:moveTo>
                  <a:lnTo>
                    <a:pt x="2737781" y="0"/>
                  </a:lnTo>
                  <a:lnTo>
                    <a:pt x="2737781" y="199150"/>
                  </a:lnTo>
                  <a:lnTo>
                    <a:pt x="0" y="199150"/>
                  </a:lnTo>
                  <a:lnTo>
                    <a:pt x="0" y="0"/>
                  </a:lnTo>
                </a:path>
              </a:pathLst>
            </a:custGeom>
            <a:ln w="6424">
              <a:solidFill>
                <a:srgbClr val="000000"/>
              </a:solidFill>
            </a:ln>
          </p:spPr>
          <p:txBody>
            <a:bodyPr wrap="square" lIns="0" tIns="0" rIns="0" bIns="0" rtlCol="0"/>
            <a:lstStyle/>
            <a:p>
              <a:endParaRPr dirty="0"/>
            </a:p>
          </p:txBody>
        </p:sp>
      </p:grpSp>
      <p:pic>
        <p:nvPicPr>
          <p:cNvPr id="4" name="Picture 3">
            <a:extLst>
              <a:ext uri="{FF2B5EF4-FFF2-40B4-BE49-F238E27FC236}">
                <a16:creationId xmlns:a16="http://schemas.microsoft.com/office/drawing/2014/main" id="{6918A710-7133-461D-B6E6-2335370FCBFC}"/>
              </a:ext>
            </a:extLst>
          </p:cNvPr>
          <p:cNvPicPr>
            <a:picLocks noChangeAspect="1"/>
          </p:cNvPicPr>
          <p:nvPr/>
        </p:nvPicPr>
        <p:blipFill>
          <a:blip r:embed="rId4"/>
          <a:stretch>
            <a:fillRect/>
          </a:stretch>
        </p:blipFill>
        <p:spPr>
          <a:xfrm>
            <a:off x="4922649" y="4211779"/>
            <a:ext cx="8056749" cy="4780719"/>
          </a:xfrm>
          <a:prstGeom prst="rect">
            <a:avLst/>
          </a:prstGeom>
        </p:spPr>
      </p:pic>
      <p:pic>
        <p:nvPicPr>
          <p:cNvPr id="6" name="Picture 5">
            <a:extLst>
              <a:ext uri="{FF2B5EF4-FFF2-40B4-BE49-F238E27FC236}">
                <a16:creationId xmlns:a16="http://schemas.microsoft.com/office/drawing/2014/main" id="{07FC0DEB-6B62-4414-A965-68EC5FD6450F}"/>
              </a:ext>
            </a:extLst>
          </p:cNvPr>
          <p:cNvPicPr>
            <a:picLocks noChangeAspect="1"/>
          </p:cNvPicPr>
          <p:nvPr/>
        </p:nvPicPr>
        <p:blipFill rotWithShape="1">
          <a:blip r:embed="rId5"/>
          <a:srcRect t="5353"/>
          <a:stretch/>
        </p:blipFill>
        <p:spPr>
          <a:xfrm>
            <a:off x="4922649" y="1128788"/>
            <a:ext cx="4495800" cy="2911905"/>
          </a:xfrm>
          <a:prstGeom prst="rect">
            <a:avLst/>
          </a:prstGeom>
          <a:ln>
            <a:noFill/>
          </a:ln>
          <a:effectLst>
            <a:softEdge rad="112500"/>
          </a:effectLst>
        </p:spPr>
      </p:pic>
      <p:sp>
        <p:nvSpPr>
          <p:cNvPr id="76" name="TextBox 75">
            <a:extLst>
              <a:ext uri="{FF2B5EF4-FFF2-40B4-BE49-F238E27FC236}">
                <a16:creationId xmlns:a16="http://schemas.microsoft.com/office/drawing/2014/main" id="{2D5291CD-65CD-43F0-8A36-004AA8F3149C}"/>
              </a:ext>
            </a:extLst>
          </p:cNvPr>
          <p:cNvSpPr txBox="1"/>
          <p:nvPr/>
        </p:nvSpPr>
        <p:spPr>
          <a:xfrm>
            <a:off x="480643" y="1923801"/>
            <a:ext cx="3648855" cy="1569660"/>
          </a:xfrm>
          <a:prstGeom prst="rect">
            <a:avLst/>
          </a:prstGeom>
          <a:noFill/>
        </p:spPr>
        <p:txBody>
          <a:bodyPr wrap="square">
            <a:spAutoFit/>
          </a:bodyPr>
          <a:lstStyle/>
          <a:p>
            <a:pPr algn="l"/>
            <a:r>
              <a:rPr lang="en-US" sz="1200" dirty="0">
                <a:latin typeface="AvenirLTStd-Book"/>
              </a:rPr>
              <a:t>There was concern over pooling of waste on the floor. PIKE Company BIM department surveyed floor drain locations prior to pour to confirm layout was per plan. The Pike Company BIM department laser scanned the concrete  while it was still wet and conducted floor flatness analysis to spot and communicate locations to the concrete contractor areas that needed to be fixed while the concrete was still able to be reshaped. </a:t>
            </a:r>
          </a:p>
        </p:txBody>
      </p:sp>
      <p:pic>
        <p:nvPicPr>
          <p:cNvPr id="9" name="Picture 8">
            <a:extLst>
              <a:ext uri="{FF2B5EF4-FFF2-40B4-BE49-F238E27FC236}">
                <a16:creationId xmlns:a16="http://schemas.microsoft.com/office/drawing/2014/main" id="{EDFA6DFE-3155-4A43-96E7-13679AE0817A}"/>
              </a:ext>
            </a:extLst>
          </p:cNvPr>
          <p:cNvPicPr>
            <a:picLocks noChangeAspect="1"/>
          </p:cNvPicPr>
          <p:nvPr/>
        </p:nvPicPr>
        <p:blipFill>
          <a:blip r:embed="rId6"/>
          <a:stretch>
            <a:fillRect/>
          </a:stretch>
        </p:blipFill>
        <p:spPr>
          <a:xfrm>
            <a:off x="9816338" y="1166573"/>
            <a:ext cx="4495800" cy="2917683"/>
          </a:xfrm>
          <a:prstGeom prst="rect">
            <a:avLst/>
          </a:prstGeom>
          <a:ln>
            <a:noFill/>
          </a:ln>
          <a:effectLst>
            <a:softEdge rad="112500"/>
          </a:effectLst>
        </p:spPr>
      </p:pic>
      <p:sp>
        <p:nvSpPr>
          <p:cNvPr id="56" name="TextBox 55">
            <a:extLst>
              <a:ext uri="{FF2B5EF4-FFF2-40B4-BE49-F238E27FC236}">
                <a16:creationId xmlns:a16="http://schemas.microsoft.com/office/drawing/2014/main" id="{7F1D0793-208C-41CE-947A-5D2EEC7411C6}"/>
              </a:ext>
            </a:extLst>
          </p:cNvPr>
          <p:cNvSpPr txBox="1"/>
          <p:nvPr/>
        </p:nvSpPr>
        <p:spPr>
          <a:xfrm>
            <a:off x="1376024" y="5236582"/>
            <a:ext cx="2932671" cy="461665"/>
          </a:xfrm>
          <a:prstGeom prst="rect">
            <a:avLst/>
          </a:prstGeom>
          <a:noFill/>
        </p:spPr>
        <p:txBody>
          <a:bodyPr wrap="square" rtlCol="0">
            <a:spAutoFit/>
          </a:bodyPr>
          <a:lstStyle/>
          <a:p>
            <a:r>
              <a:rPr lang="en-US" sz="1200" dirty="0">
                <a:latin typeface="AvenirLTStd-Book"/>
              </a:rPr>
              <a:t>3D Scanned the as-built steel with our 3d laser scanner</a:t>
            </a:r>
          </a:p>
        </p:txBody>
      </p:sp>
      <p:sp>
        <p:nvSpPr>
          <p:cNvPr id="57" name="TextBox 56">
            <a:extLst>
              <a:ext uri="{FF2B5EF4-FFF2-40B4-BE49-F238E27FC236}">
                <a16:creationId xmlns:a16="http://schemas.microsoft.com/office/drawing/2014/main" id="{AE1526FA-1AD2-4B52-8D8E-E799314263D7}"/>
              </a:ext>
            </a:extLst>
          </p:cNvPr>
          <p:cNvSpPr txBox="1"/>
          <p:nvPr/>
        </p:nvSpPr>
        <p:spPr>
          <a:xfrm>
            <a:off x="1382082" y="6215542"/>
            <a:ext cx="2932671" cy="461665"/>
          </a:xfrm>
          <a:prstGeom prst="rect">
            <a:avLst/>
          </a:prstGeom>
          <a:noFill/>
        </p:spPr>
        <p:txBody>
          <a:bodyPr wrap="square" rtlCol="0">
            <a:spAutoFit/>
          </a:bodyPr>
          <a:lstStyle/>
          <a:p>
            <a:r>
              <a:rPr lang="en-US" sz="1200" dirty="0">
                <a:latin typeface="AvenirLTStd-Book"/>
              </a:rPr>
              <a:t>Registered and created deliverable using Trimble Realworks</a:t>
            </a:r>
          </a:p>
        </p:txBody>
      </p:sp>
    </p:spTree>
    <p:extLst>
      <p:ext uri="{BB962C8B-B14F-4D97-AF65-F5344CB8AC3E}">
        <p14:creationId xmlns:p14="http://schemas.microsoft.com/office/powerpoint/2010/main" val="421523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21</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Floor Flatness Analysis</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76" name="TextBox 75">
            <a:extLst>
              <a:ext uri="{FF2B5EF4-FFF2-40B4-BE49-F238E27FC236}">
                <a16:creationId xmlns:a16="http://schemas.microsoft.com/office/drawing/2014/main" id="{2D5291CD-65CD-43F0-8A36-004AA8F3149C}"/>
              </a:ext>
            </a:extLst>
          </p:cNvPr>
          <p:cNvSpPr txBox="1"/>
          <p:nvPr/>
        </p:nvSpPr>
        <p:spPr>
          <a:xfrm>
            <a:off x="480643" y="1923801"/>
            <a:ext cx="3648855" cy="1015663"/>
          </a:xfrm>
          <a:prstGeom prst="rect">
            <a:avLst/>
          </a:prstGeom>
          <a:noFill/>
        </p:spPr>
        <p:txBody>
          <a:bodyPr wrap="square">
            <a:spAutoFit/>
          </a:bodyPr>
          <a:lstStyle/>
          <a:p>
            <a:pPr algn="l"/>
            <a:r>
              <a:rPr lang="en-US" sz="1200" dirty="0">
                <a:latin typeface="AvenirLTStd-Book"/>
              </a:rPr>
              <a:t>The PIKE Company's BIM department performed a floor flatness analysis in order to inure that the concrete floors were level after pouring. This data shows the accuracy of the pitch and sloping on the 3</a:t>
            </a:r>
            <a:r>
              <a:rPr lang="en-US" sz="1200" baseline="30000" dirty="0">
                <a:latin typeface="AvenirLTStd-Book"/>
              </a:rPr>
              <a:t>rd</a:t>
            </a:r>
            <a:r>
              <a:rPr lang="en-US" sz="1200" dirty="0">
                <a:latin typeface="AvenirLTStd-Book"/>
              </a:rPr>
              <a:t> floor of the building.  </a:t>
            </a:r>
          </a:p>
        </p:txBody>
      </p:sp>
      <p:sp>
        <p:nvSpPr>
          <p:cNvPr id="56" name="TextBox 55">
            <a:extLst>
              <a:ext uri="{FF2B5EF4-FFF2-40B4-BE49-F238E27FC236}">
                <a16:creationId xmlns:a16="http://schemas.microsoft.com/office/drawing/2014/main" id="{7F1D0793-208C-41CE-947A-5D2EEC7411C6}"/>
              </a:ext>
            </a:extLst>
          </p:cNvPr>
          <p:cNvSpPr txBox="1"/>
          <p:nvPr/>
        </p:nvSpPr>
        <p:spPr>
          <a:xfrm>
            <a:off x="1376024" y="5236582"/>
            <a:ext cx="2932671" cy="461665"/>
          </a:xfrm>
          <a:prstGeom prst="rect">
            <a:avLst/>
          </a:prstGeom>
          <a:noFill/>
        </p:spPr>
        <p:txBody>
          <a:bodyPr wrap="square" rtlCol="0">
            <a:spAutoFit/>
          </a:bodyPr>
          <a:lstStyle/>
          <a:p>
            <a:r>
              <a:rPr lang="en-US" sz="1200" dirty="0">
                <a:latin typeface="AvenirLTStd-Book"/>
              </a:rPr>
              <a:t>3D Scanned done with a Robotic Total Station </a:t>
            </a:r>
          </a:p>
        </p:txBody>
      </p:sp>
      <p:sp>
        <p:nvSpPr>
          <p:cNvPr id="57" name="TextBox 56">
            <a:extLst>
              <a:ext uri="{FF2B5EF4-FFF2-40B4-BE49-F238E27FC236}">
                <a16:creationId xmlns:a16="http://schemas.microsoft.com/office/drawing/2014/main" id="{AE1526FA-1AD2-4B52-8D8E-E799314263D7}"/>
              </a:ext>
            </a:extLst>
          </p:cNvPr>
          <p:cNvSpPr txBox="1"/>
          <p:nvPr/>
        </p:nvSpPr>
        <p:spPr>
          <a:xfrm>
            <a:off x="1382082" y="6215542"/>
            <a:ext cx="2932671" cy="461665"/>
          </a:xfrm>
          <a:prstGeom prst="rect">
            <a:avLst/>
          </a:prstGeom>
          <a:noFill/>
        </p:spPr>
        <p:txBody>
          <a:bodyPr wrap="square" rtlCol="0">
            <a:spAutoFit/>
          </a:bodyPr>
          <a:lstStyle/>
          <a:p>
            <a:r>
              <a:rPr lang="en-US" sz="1200" dirty="0">
                <a:latin typeface="AvenirLTStd-Book"/>
              </a:rPr>
              <a:t>Registered and created deliverable using Trimble Realworks</a:t>
            </a:r>
          </a:p>
        </p:txBody>
      </p:sp>
      <p:grpSp>
        <p:nvGrpSpPr>
          <p:cNvPr id="110" name="Group 109">
            <a:extLst>
              <a:ext uri="{FF2B5EF4-FFF2-40B4-BE49-F238E27FC236}">
                <a16:creationId xmlns:a16="http://schemas.microsoft.com/office/drawing/2014/main" id="{3675814D-8A32-41FB-8A42-33A857A22DA8}"/>
              </a:ext>
            </a:extLst>
          </p:cNvPr>
          <p:cNvGrpSpPr/>
          <p:nvPr/>
        </p:nvGrpSpPr>
        <p:grpSpPr>
          <a:xfrm>
            <a:off x="620743" y="7078158"/>
            <a:ext cx="589784" cy="590330"/>
            <a:chOff x="3913138" y="1938131"/>
            <a:chExt cx="7616253" cy="7623312"/>
          </a:xfrm>
        </p:grpSpPr>
        <p:sp>
          <p:nvSpPr>
            <p:cNvPr id="111" name="Oval 110">
              <a:extLst>
                <a:ext uri="{FF2B5EF4-FFF2-40B4-BE49-F238E27FC236}">
                  <a16:creationId xmlns:a16="http://schemas.microsoft.com/office/drawing/2014/main" id="{C779A379-CCFF-472E-9574-233F2DD8FBCF}"/>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Freeform: Shape 111">
              <a:extLst>
                <a:ext uri="{FF2B5EF4-FFF2-40B4-BE49-F238E27FC236}">
                  <a16:creationId xmlns:a16="http://schemas.microsoft.com/office/drawing/2014/main" id="{F2D69559-4B9C-48AB-95DD-BA200777A7E3}"/>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7" name="TextBox 116">
            <a:extLst>
              <a:ext uri="{FF2B5EF4-FFF2-40B4-BE49-F238E27FC236}">
                <a16:creationId xmlns:a16="http://schemas.microsoft.com/office/drawing/2014/main" id="{0641F12F-C597-40A2-8888-E31BC4119C2A}"/>
              </a:ext>
            </a:extLst>
          </p:cNvPr>
          <p:cNvSpPr txBox="1"/>
          <p:nvPr/>
        </p:nvSpPr>
        <p:spPr>
          <a:xfrm>
            <a:off x="6202666" y="7668488"/>
            <a:ext cx="1979315" cy="276999"/>
          </a:xfrm>
          <a:prstGeom prst="rect">
            <a:avLst/>
          </a:prstGeom>
          <a:noFill/>
        </p:spPr>
        <p:txBody>
          <a:bodyPr wrap="square">
            <a:spAutoFit/>
          </a:bodyPr>
          <a:lstStyle/>
          <a:p>
            <a:r>
              <a:rPr lang="en-US" sz="1200" dirty="0"/>
              <a:t>Level 3 </a:t>
            </a:r>
          </a:p>
        </p:txBody>
      </p:sp>
      <p:sp>
        <p:nvSpPr>
          <p:cNvPr id="73" name="TextBox 72">
            <a:extLst>
              <a:ext uri="{FF2B5EF4-FFF2-40B4-BE49-F238E27FC236}">
                <a16:creationId xmlns:a16="http://schemas.microsoft.com/office/drawing/2014/main" id="{62648BFA-9EF3-461E-AC06-981B300F4B1F}"/>
              </a:ext>
            </a:extLst>
          </p:cNvPr>
          <p:cNvSpPr txBox="1"/>
          <p:nvPr/>
        </p:nvSpPr>
        <p:spPr>
          <a:xfrm>
            <a:off x="7714800" y="9000869"/>
            <a:ext cx="1979315" cy="276999"/>
          </a:xfrm>
          <a:prstGeom prst="rect">
            <a:avLst/>
          </a:prstGeom>
          <a:noFill/>
        </p:spPr>
        <p:txBody>
          <a:bodyPr wrap="square">
            <a:spAutoFit/>
          </a:bodyPr>
          <a:lstStyle/>
          <a:p>
            <a:r>
              <a:rPr lang="en-US" sz="1200" dirty="0"/>
              <a:t>Elevation Key </a:t>
            </a:r>
          </a:p>
        </p:txBody>
      </p:sp>
      <p:pic>
        <p:nvPicPr>
          <p:cNvPr id="4" name="Picture 3" descr="Map&#10;&#10;Description automatically generated">
            <a:extLst>
              <a:ext uri="{FF2B5EF4-FFF2-40B4-BE49-F238E27FC236}">
                <a16:creationId xmlns:a16="http://schemas.microsoft.com/office/drawing/2014/main" id="{7F81EFA6-A3D2-4F93-A208-0F96F4041B59}"/>
              </a:ext>
            </a:extLst>
          </p:cNvPr>
          <p:cNvPicPr>
            <a:picLocks noChangeAspect="1"/>
          </p:cNvPicPr>
          <p:nvPr/>
        </p:nvPicPr>
        <p:blipFill rotWithShape="1">
          <a:blip r:embed="rId2">
            <a:extLst>
              <a:ext uri="{28A0092B-C50C-407E-A947-70E740481C1C}">
                <a14:useLocalDpi xmlns:a14="http://schemas.microsoft.com/office/drawing/2010/main" val="0"/>
              </a:ext>
            </a:extLst>
          </a:blip>
          <a:srcRect l="40335" t="90464" r="25149" b="5701"/>
          <a:stretch/>
        </p:blipFill>
        <p:spPr>
          <a:xfrm>
            <a:off x="7751461" y="8522938"/>
            <a:ext cx="7327693" cy="542720"/>
          </a:xfrm>
          <a:prstGeom prst="rect">
            <a:avLst/>
          </a:prstGeom>
        </p:spPr>
      </p:pic>
      <p:pic>
        <p:nvPicPr>
          <p:cNvPr id="11" name="Picture 10" descr="Surface chart&#10;&#10;Description automatically generated">
            <a:extLst>
              <a:ext uri="{FF2B5EF4-FFF2-40B4-BE49-F238E27FC236}">
                <a16:creationId xmlns:a16="http://schemas.microsoft.com/office/drawing/2014/main" id="{16068BC8-4B3E-4C75-AF5D-754BA76E4F06}"/>
              </a:ext>
            </a:extLst>
          </p:cNvPr>
          <p:cNvPicPr>
            <a:picLocks noChangeAspect="1"/>
          </p:cNvPicPr>
          <p:nvPr/>
        </p:nvPicPr>
        <p:blipFill rotWithShape="1">
          <a:blip r:embed="rId3">
            <a:extLst>
              <a:ext uri="{28A0092B-C50C-407E-A947-70E740481C1C}">
                <a14:useLocalDpi xmlns:a14="http://schemas.microsoft.com/office/drawing/2010/main" val="0"/>
              </a:ext>
            </a:extLst>
          </a:blip>
          <a:srcRect l="3939" t="10736" r="4697" b="13069"/>
          <a:stretch/>
        </p:blipFill>
        <p:spPr>
          <a:xfrm>
            <a:off x="4803319" y="1923801"/>
            <a:ext cx="10275835" cy="5713216"/>
          </a:xfrm>
          <a:prstGeom prst="rect">
            <a:avLst/>
          </a:prstGeom>
          <a:ln>
            <a:noFill/>
          </a:ln>
        </p:spPr>
      </p:pic>
      <p:pic>
        <p:nvPicPr>
          <p:cNvPr id="36" name="Picture 35" descr="Shape&#10;&#10;Description automatically generated with low confidence">
            <a:extLst>
              <a:ext uri="{FF2B5EF4-FFF2-40B4-BE49-F238E27FC236}">
                <a16:creationId xmlns:a16="http://schemas.microsoft.com/office/drawing/2014/main" id="{DF846DA1-DBC5-4DC0-B4F3-B39D1ADCFD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630" y="5127334"/>
            <a:ext cx="706010" cy="706010"/>
          </a:xfrm>
          <a:prstGeom prst="rect">
            <a:avLst/>
          </a:prstGeom>
        </p:spPr>
      </p:pic>
      <p:grpSp>
        <p:nvGrpSpPr>
          <p:cNvPr id="37" name="Group 36">
            <a:extLst>
              <a:ext uri="{FF2B5EF4-FFF2-40B4-BE49-F238E27FC236}">
                <a16:creationId xmlns:a16="http://schemas.microsoft.com/office/drawing/2014/main" id="{A84E7B75-CCB9-4C45-90FD-9A46E03FFA77}"/>
              </a:ext>
            </a:extLst>
          </p:cNvPr>
          <p:cNvGrpSpPr/>
          <p:nvPr/>
        </p:nvGrpSpPr>
        <p:grpSpPr>
          <a:xfrm>
            <a:off x="686652" y="6169081"/>
            <a:ext cx="563882" cy="554586"/>
            <a:chOff x="4129498" y="4667844"/>
            <a:chExt cx="1155700" cy="1136650"/>
          </a:xfrm>
        </p:grpSpPr>
        <p:sp>
          <p:nvSpPr>
            <p:cNvPr id="38" name="Freeform: Shape 37">
              <a:extLst>
                <a:ext uri="{FF2B5EF4-FFF2-40B4-BE49-F238E27FC236}">
                  <a16:creationId xmlns:a16="http://schemas.microsoft.com/office/drawing/2014/main" id="{E0397125-9611-404C-993D-670A0B24F20F}"/>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D7ABF873-DDD3-46D2-913F-9AC132EB7EA8}"/>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3DD14588-407E-4BE5-95FE-D6BDC1E6B70A}"/>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Shape 40">
              <a:extLst>
                <a:ext uri="{FF2B5EF4-FFF2-40B4-BE49-F238E27FC236}">
                  <a16:creationId xmlns:a16="http://schemas.microsoft.com/office/drawing/2014/main" id="{B1AEEFFF-A5AB-48D0-8BFC-32CAE27877B7}"/>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14850EFB-E09B-425C-B4CC-1B5D48D7D49A}"/>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Shape 42">
              <a:extLst>
                <a:ext uri="{FF2B5EF4-FFF2-40B4-BE49-F238E27FC236}">
                  <a16:creationId xmlns:a16="http://schemas.microsoft.com/office/drawing/2014/main" id="{0AD82CBA-3C67-4B80-B6F3-9DCC1949052F}"/>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2C1D9FF7-2A2A-49E8-8BBE-0267637A300C}"/>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Shape 44">
              <a:extLst>
                <a:ext uri="{FF2B5EF4-FFF2-40B4-BE49-F238E27FC236}">
                  <a16:creationId xmlns:a16="http://schemas.microsoft.com/office/drawing/2014/main" id="{2DA2C4F0-E94E-4039-81D3-CC3AD5C75CEF}"/>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Shape 47">
              <a:extLst>
                <a:ext uri="{FF2B5EF4-FFF2-40B4-BE49-F238E27FC236}">
                  <a16:creationId xmlns:a16="http://schemas.microsoft.com/office/drawing/2014/main" id="{FA88D238-CC62-4952-A232-6BB831B8C01D}"/>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Freeform: Shape 48">
              <a:extLst>
                <a:ext uri="{FF2B5EF4-FFF2-40B4-BE49-F238E27FC236}">
                  <a16:creationId xmlns:a16="http://schemas.microsoft.com/office/drawing/2014/main" id="{E0BACBF3-FF8E-4E0B-97A1-47C0D8BF1603}"/>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DF813FE9-7AF5-4C29-8EED-EC7872F42B74}"/>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Shape 50">
              <a:extLst>
                <a:ext uri="{FF2B5EF4-FFF2-40B4-BE49-F238E27FC236}">
                  <a16:creationId xmlns:a16="http://schemas.microsoft.com/office/drawing/2014/main" id="{12AD706C-09FC-4461-BF3F-80A85B92071D}"/>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Shape 51">
              <a:extLst>
                <a:ext uri="{FF2B5EF4-FFF2-40B4-BE49-F238E27FC236}">
                  <a16:creationId xmlns:a16="http://schemas.microsoft.com/office/drawing/2014/main" id="{3688D72D-88CB-49E2-B0C1-474DBFF517B7}"/>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Shape 52">
              <a:extLst>
                <a:ext uri="{FF2B5EF4-FFF2-40B4-BE49-F238E27FC236}">
                  <a16:creationId xmlns:a16="http://schemas.microsoft.com/office/drawing/2014/main" id="{F21D598A-36C4-4B84-8159-7CE5BB7E7BB2}"/>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Shape 53">
              <a:extLst>
                <a:ext uri="{FF2B5EF4-FFF2-40B4-BE49-F238E27FC236}">
                  <a16:creationId xmlns:a16="http://schemas.microsoft.com/office/drawing/2014/main" id="{35FE9959-A92E-4241-9EED-08206159CF5D}"/>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8" name="TextBox 57">
            <a:extLst>
              <a:ext uri="{FF2B5EF4-FFF2-40B4-BE49-F238E27FC236}">
                <a16:creationId xmlns:a16="http://schemas.microsoft.com/office/drawing/2014/main" id="{9A9528CC-698F-467A-BCFA-DAC40588AFCB}"/>
              </a:ext>
            </a:extLst>
          </p:cNvPr>
          <p:cNvSpPr txBox="1"/>
          <p:nvPr/>
        </p:nvSpPr>
        <p:spPr>
          <a:xfrm>
            <a:off x="1359205" y="7142490"/>
            <a:ext cx="2932671" cy="461665"/>
          </a:xfrm>
          <a:prstGeom prst="rect">
            <a:avLst/>
          </a:prstGeom>
          <a:noFill/>
        </p:spPr>
        <p:txBody>
          <a:bodyPr wrap="square" rtlCol="0">
            <a:spAutoFit/>
          </a:bodyPr>
          <a:lstStyle/>
          <a:p>
            <a:r>
              <a:rPr lang="en-US" sz="1200" dirty="0">
                <a:latin typeface="AvenirLTStd-Book"/>
              </a:rPr>
              <a:t>The data was overlaid and viewed in Bluebeam. </a:t>
            </a:r>
          </a:p>
        </p:txBody>
      </p:sp>
      <p:pic>
        <p:nvPicPr>
          <p:cNvPr id="59" name="Picture 58" descr="Shape&#10;&#10;Description automatically generated with low confidence">
            <a:hlinkClick r:id="rId5" action="ppaction://hlinkfile"/>
            <a:extLst>
              <a:ext uri="{FF2B5EF4-FFF2-40B4-BE49-F238E27FC236}">
                <a16:creationId xmlns:a16="http://schemas.microsoft.com/office/drawing/2014/main" id="{45C37131-6E97-43ED-BC0E-BF03F54FB5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846553" y="193333"/>
            <a:ext cx="482395" cy="482395"/>
          </a:xfrm>
          <a:prstGeom prst="rect">
            <a:avLst/>
          </a:prstGeom>
        </p:spPr>
      </p:pic>
    </p:spTree>
    <p:extLst>
      <p:ext uri="{BB962C8B-B14F-4D97-AF65-F5344CB8AC3E}">
        <p14:creationId xmlns:p14="http://schemas.microsoft.com/office/powerpoint/2010/main" val="420843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22</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Stockpile Analysis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76" name="TextBox 75">
            <a:extLst>
              <a:ext uri="{FF2B5EF4-FFF2-40B4-BE49-F238E27FC236}">
                <a16:creationId xmlns:a16="http://schemas.microsoft.com/office/drawing/2014/main" id="{2D5291CD-65CD-43F0-8A36-004AA8F3149C}"/>
              </a:ext>
            </a:extLst>
          </p:cNvPr>
          <p:cNvSpPr txBox="1"/>
          <p:nvPr/>
        </p:nvSpPr>
        <p:spPr>
          <a:xfrm>
            <a:off x="480643" y="1923801"/>
            <a:ext cx="3703972" cy="1569660"/>
          </a:xfrm>
          <a:prstGeom prst="rect">
            <a:avLst/>
          </a:prstGeom>
          <a:noFill/>
        </p:spPr>
        <p:txBody>
          <a:bodyPr wrap="square">
            <a:spAutoFit/>
          </a:bodyPr>
          <a:lstStyle/>
          <a:p>
            <a:r>
              <a:rPr lang="en-US" sz="1200" b="0" i="0" dirty="0">
                <a:solidFill>
                  <a:srgbClr val="2C343F"/>
                </a:solidFill>
                <a:effectLst/>
                <a:latin typeface="AvenirLTStd-Book"/>
              </a:rPr>
              <a:t>The Lockp</a:t>
            </a:r>
            <a:r>
              <a:rPr lang="en-US" sz="1200" dirty="0">
                <a:solidFill>
                  <a:srgbClr val="2C343F"/>
                </a:solidFill>
                <a:latin typeface="AvenirLTStd-Book"/>
              </a:rPr>
              <a:t>ort Memorial Hospital was in need of a drone flight in order to provide an accurate measurement of the Clean fill and the percentage of Topsoil the project had on left site. This data was used in order to review if the project needed more or less and will meet its goals. </a:t>
            </a:r>
            <a:r>
              <a:rPr lang="en-US" sz="1200" b="0" i="0" dirty="0">
                <a:solidFill>
                  <a:srgbClr val="2C343F"/>
                </a:solidFill>
                <a:effectLst/>
                <a:latin typeface="AvenirLTStd-Book"/>
              </a:rPr>
              <a:t>Taking stockpile volume measurements in bulk was beneficial to both the scheduling and estimating department for this project. </a:t>
            </a:r>
            <a:endParaRPr lang="en-US" sz="1200" dirty="0">
              <a:latin typeface="AvenirLTStd-Book"/>
            </a:endParaRPr>
          </a:p>
        </p:txBody>
      </p:sp>
      <p:sp>
        <p:nvSpPr>
          <p:cNvPr id="56" name="TextBox 55">
            <a:extLst>
              <a:ext uri="{FF2B5EF4-FFF2-40B4-BE49-F238E27FC236}">
                <a16:creationId xmlns:a16="http://schemas.microsoft.com/office/drawing/2014/main" id="{7F1D0793-208C-41CE-947A-5D2EEC7411C6}"/>
              </a:ext>
            </a:extLst>
          </p:cNvPr>
          <p:cNvSpPr txBox="1"/>
          <p:nvPr/>
        </p:nvSpPr>
        <p:spPr>
          <a:xfrm>
            <a:off x="1379254" y="5346499"/>
            <a:ext cx="2932671" cy="461665"/>
          </a:xfrm>
          <a:prstGeom prst="rect">
            <a:avLst/>
          </a:prstGeom>
          <a:noFill/>
        </p:spPr>
        <p:txBody>
          <a:bodyPr wrap="square" rtlCol="0">
            <a:spAutoFit/>
          </a:bodyPr>
          <a:lstStyle/>
          <a:p>
            <a:r>
              <a:rPr lang="en-US" sz="1200" dirty="0">
                <a:latin typeface="AvenirLTStd-Book"/>
              </a:rPr>
              <a:t>An in-house licensed drone pilot performed a drone survey. </a:t>
            </a:r>
          </a:p>
        </p:txBody>
      </p:sp>
      <p:grpSp>
        <p:nvGrpSpPr>
          <p:cNvPr id="78" name="Group 77">
            <a:extLst>
              <a:ext uri="{FF2B5EF4-FFF2-40B4-BE49-F238E27FC236}">
                <a16:creationId xmlns:a16="http://schemas.microsoft.com/office/drawing/2014/main" id="{886A7EBD-0031-4B4E-8156-F3FB048C1C83}"/>
              </a:ext>
            </a:extLst>
          </p:cNvPr>
          <p:cNvGrpSpPr/>
          <p:nvPr/>
        </p:nvGrpSpPr>
        <p:grpSpPr>
          <a:xfrm>
            <a:off x="691410" y="8012318"/>
            <a:ext cx="589784" cy="590330"/>
            <a:chOff x="3913138" y="1938131"/>
            <a:chExt cx="7616253" cy="7623312"/>
          </a:xfrm>
        </p:grpSpPr>
        <p:sp>
          <p:nvSpPr>
            <p:cNvPr id="79" name="Oval 78">
              <a:extLst>
                <a:ext uri="{FF2B5EF4-FFF2-40B4-BE49-F238E27FC236}">
                  <a16:creationId xmlns:a16="http://schemas.microsoft.com/office/drawing/2014/main" id="{2EB81EC6-122E-4142-8DB6-1DB23F6E9A20}"/>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Freeform: Shape 79">
              <a:extLst>
                <a:ext uri="{FF2B5EF4-FFF2-40B4-BE49-F238E27FC236}">
                  <a16:creationId xmlns:a16="http://schemas.microsoft.com/office/drawing/2014/main" id="{F6BFD774-2FD4-4CFE-B3A8-86E66EF51A68}"/>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2" name="TextBox 81">
            <a:extLst>
              <a:ext uri="{FF2B5EF4-FFF2-40B4-BE49-F238E27FC236}">
                <a16:creationId xmlns:a16="http://schemas.microsoft.com/office/drawing/2014/main" id="{87368F27-46FF-4D61-85C0-2D6206A5E695}"/>
              </a:ext>
            </a:extLst>
          </p:cNvPr>
          <p:cNvSpPr txBox="1"/>
          <p:nvPr/>
        </p:nvSpPr>
        <p:spPr>
          <a:xfrm>
            <a:off x="1379253" y="8054740"/>
            <a:ext cx="2932671" cy="461665"/>
          </a:xfrm>
          <a:prstGeom prst="rect">
            <a:avLst/>
          </a:prstGeom>
          <a:noFill/>
        </p:spPr>
        <p:txBody>
          <a:bodyPr wrap="square" rtlCol="0">
            <a:spAutoFit/>
          </a:bodyPr>
          <a:lstStyle/>
          <a:p>
            <a:r>
              <a:rPr lang="en-US" sz="1200" dirty="0">
                <a:latin typeface="AvenirLTStd-Book"/>
              </a:rPr>
              <a:t>The deliverable was exported to BlueBeam and sent to the team. </a:t>
            </a:r>
          </a:p>
        </p:txBody>
      </p:sp>
      <p:pic>
        <p:nvPicPr>
          <p:cNvPr id="3" name="Picture 2" descr="A high angle view of a road&#10;&#10;Description automatically generated with low confidence">
            <a:extLst>
              <a:ext uri="{FF2B5EF4-FFF2-40B4-BE49-F238E27FC236}">
                <a16:creationId xmlns:a16="http://schemas.microsoft.com/office/drawing/2014/main" id="{F353916B-0256-416F-BCB5-3C608C92F5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177424" y="802403"/>
            <a:ext cx="3360084" cy="3839468"/>
          </a:xfrm>
          <a:prstGeom prst="rect">
            <a:avLst/>
          </a:prstGeom>
          <a:ln>
            <a:solidFill>
              <a:schemeClr val="tx1"/>
            </a:solidFill>
          </a:ln>
        </p:spPr>
      </p:pic>
      <p:pic>
        <p:nvPicPr>
          <p:cNvPr id="6" name="Picture 5">
            <a:extLst>
              <a:ext uri="{FF2B5EF4-FFF2-40B4-BE49-F238E27FC236}">
                <a16:creationId xmlns:a16="http://schemas.microsoft.com/office/drawing/2014/main" id="{A7F14D5F-1D36-45F4-8854-9FD829FDB2D8}"/>
              </a:ext>
            </a:extLst>
          </p:cNvPr>
          <p:cNvPicPr>
            <a:picLocks noChangeAspect="1"/>
          </p:cNvPicPr>
          <p:nvPr/>
        </p:nvPicPr>
        <p:blipFill>
          <a:blip r:embed="rId3"/>
          <a:stretch>
            <a:fillRect/>
          </a:stretch>
        </p:blipFill>
        <p:spPr>
          <a:xfrm>
            <a:off x="4613505" y="6085761"/>
            <a:ext cx="5180012" cy="3053705"/>
          </a:xfrm>
          <a:prstGeom prst="rect">
            <a:avLst/>
          </a:prstGeom>
          <a:ln>
            <a:solidFill>
              <a:schemeClr val="tx1"/>
            </a:solidFill>
          </a:ln>
        </p:spPr>
      </p:pic>
      <p:pic>
        <p:nvPicPr>
          <p:cNvPr id="8" name="Picture 7">
            <a:extLst>
              <a:ext uri="{FF2B5EF4-FFF2-40B4-BE49-F238E27FC236}">
                <a16:creationId xmlns:a16="http://schemas.microsoft.com/office/drawing/2014/main" id="{DB32B157-1607-482C-AC4C-2149D4EB732A}"/>
              </a:ext>
            </a:extLst>
          </p:cNvPr>
          <p:cNvPicPr>
            <a:picLocks noChangeAspect="1"/>
          </p:cNvPicPr>
          <p:nvPr/>
        </p:nvPicPr>
        <p:blipFill>
          <a:blip r:embed="rId4"/>
          <a:stretch>
            <a:fillRect/>
          </a:stretch>
        </p:blipFill>
        <p:spPr>
          <a:xfrm>
            <a:off x="10050099" y="6085762"/>
            <a:ext cx="5045571" cy="3053704"/>
          </a:xfrm>
          <a:prstGeom prst="rect">
            <a:avLst/>
          </a:prstGeom>
          <a:ln>
            <a:solidFill>
              <a:schemeClr val="tx1"/>
            </a:solidFill>
          </a:ln>
        </p:spPr>
      </p:pic>
      <p:pic>
        <p:nvPicPr>
          <p:cNvPr id="10" name="Picture 9">
            <a:extLst>
              <a:ext uri="{FF2B5EF4-FFF2-40B4-BE49-F238E27FC236}">
                <a16:creationId xmlns:a16="http://schemas.microsoft.com/office/drawing/2014/main" id="{BFEE05E3-DB8F-42D1-B9EE-47B0A0E071D7}"/>
              </a:ext>
            </a:extLst>
          </p:cNvPr>
          <p:cNvPicPr>
            <a:picLocks noChangeAspect="1"/>
          </p:cNvPicPr>
          <p:nvPr/>
        </p:nvPicPr>
        <p:blipFill>
          <a:blip r:embed="rId5"/>
          <a:stretch>
            <a:fillRect/>
          </a:stretch>
        </p:blipFill>
        <p:spPr>
          <a:xfrm>
            <a:off x="4613505" y="4140235"/>
            <a:ext cx="2867025" cy="1181100"/>
          </a:xfrm>
          <a:prstGeom prst="rect">
            <a:avLst/>
          </a:prstGeom>
          <a:ln>
            <a:solidFill>
              <a:schemeClr val="tx1"/>
            </a:solidFill>
          </a:ln>
        </p:spPr>
      </p:pic>
      <p:pic>
        <p:nvPicPr>
          <p:cNvPr id="12" name="Picture 11">
            <a:extLst>
              <a:ext uri="{FF2B5EF4-FFF2-40B4-BE49-F238E27FC236}">
                <a16:creationId xmlns:a16="http://schemas.microsoft.com/office/drawing/2014/main" id="{21B93CE4-B00D-41F6-8A2B-3E69F6ED5BCD}"/>
              </a:ext>
            </a:extLst>
          </p:cNvPr>
          <p:cNvPicPr>
            <a:picLocks noChangeAspect="1"/>
          </p:cNvPicPr>
          <p:nvPr/>
        </p:nvPicPr>
        <p:blipFill>
          <a:blip r:embed="rId6"/>
          <a:stretch>
            <a:fillRect/>
          </a:stretch>
        </p:blipFill>
        <p:spPr>
          <a:xfrm>
            <a:off x="12292152" y="4093932"/>
            <a:ext cx="2838450" cy="1266825"/>
          </a:xfrm>
          <a:prstGeom prst="rect">
            <a:avLst/>
          </a:prstGeom>
          <a:ln>
            <a:solidFill>
              <a:schemeClr val="tx1"/>
            </a:solidFill>
          </a:ln>
        </p:spPr>
      </p:pic>
      <p:cxnSp>
        <p:nvCxnSpPr>
          <p:cNvPr id="20" name="Connector: Elbow 19">
            <a:extLst>
              <a:ext uri="{FF2B5EF4-FFF2-40B4-BE49-F238E27FC236}">
                <a16:creationId xmlns:a16="http://schemas.microsoft.com/office/drawing/2014/main" id="{194E4933-1ED6-41E1-8702-8F20DAF26950}"/>
              </a:ext>
            </a:extLst>
          </p:cNvPr>
          <p:cNvCxnSpPr>
            <a:cxnSpLocks/>
            <a:stCxn id="10" idx="3"/>
          </p:cNvCxnSpPr>
          <p:nvPr/>
        </p:nvCxnSpPr>
        <p:spPr>
          <a:xfrm>
            <a:off x="7480530" y="4730785"/>
            <a:ext cx="610052" cy="1833322"/>
          </a:xfrm>
          <a:prstGeom prst="bentConnector2">
            <a:avLst/>
          </a:prstGeom>
          <a:ln w="12700">
            <a:solidFill>
              <a:schemeClr val="tx1"/>
            </a:solidFill>
            <a:headEnd type="oval"/>
            <a:tailEnd type="oval" w="sm" len="med"/>
          </a:ln>
        </p:spPr>
        <p:style>
          <a:lnRef idx="1">
            <a:schemeClr val="accent1"/>
          </a:lnRef>
          <a:fillRef idx="0">
            <a:schemeClr val="accent1"/>
          </a:fillRef>
          <a:effectRef idx="0">
            <a:schemeClr val="accent1"/>
          </a:effectRef>
          <a:fontRef idx="minor">
            <a:schemeClr val="tx1"/>
          </a:fontRef>
        </p:style>
      </p:cxnSp>
      <p:cxnSp>
        <p:nvCxnSpPr>
          <p:cNvPr id="23" name="Connector: Elbow 22">
            <a:extLst>
              <a:ext uri="{FF2B5EF4-FFF2-40B4-BE49-F238E27FC236}">
                <a16:creationId xmlns:a16="http://schemas.microsoft.com/office/drawing/2014/main" id="{D1AA75D9-7952-49CE-A76F-CC7A807D4F06}"/>
              </a:ext>
            </a:extLst>
          </p:cNvPr>
          <p:cNvCxnSpPr>
            <a:cxnSpLocks/>
            <a:stCxn id="12" idx="1"/>
          </p:cNvCxnSpPr>
          <p:nvPr/>
        </p:nvCxnSpPr>
        <p:spPr>
          <a:xfrm rot="10800000" flipV="1">
            <a:off x="11887200" y="4727344"/>
            <a:ext cx="404952" cy="2637511"/>
          </a:xfrm>
          <a:prstGeom prst="bentConnector2">
            <a:avLst/>
          </a:prstGeom>
          <a:ln w="12700">
            <a:solidFill>
              <a:schemeClr val="tx1"/>
            </a:solidFill>
            <a:headEnd type="oval"/>
            <a:tailEnd type="oval" w="sm" len="med"/>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B13A0ED0-FE39-4323-8495-FC8563380425}"/>
              </a:ext>
            </a:extLst>
          </p:cNvPr>
          <p:cNvSpPr txBox="1"/>
          <p:nvPr/>
        </p:nvSpPr>
        <p:spPr>
          <a:xfrm>
            <a:off x="4613505" y="9184151"/>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Clean Fill </a:t>
            </a:r>
            <a:endParaRPr lang="en-US" sz="1200" dirty="0"/>
          </a:p>
        </p:txBody>
      </p:sp>
      <p:sp>
        <p:nvSpPr>
          <p:cNvPr id="66" name="TextBox 65">
            <a:extLst>
              <a:ext uri="{FF2B5EF4-FFF2-40B4-BE49-F238E27FC236}">
                <a16:creationId xmlns:a16="http://schemas.microsoft.com/office/drawing/2014/main" id="{A3CFCF7A-0CC6-43F1-BDF7-34FA0641AACA}"/>
              </a:ext>
            </a:extLst>
          </p:cNvPr>
          <p:cNvSpPr txBox="1"/>
          <p:nvPr/>
        </p:nvSpPr>
        <p:spPr>
          <a:xfrm>
            <a:off x="10050099" y="9169966"/>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Topsoil </a:t>
            </a:r>
            <a:endParaRPr lang="en-US" sz="1200" dirty="0"/>
          </a:p>
        </p:txBody>
      </p:sp>
      <p:sp>
        <p:nvSpPr>
          <p:cNvPr id="67" name="TextBox 66">
            <a:extLst>
              <a:ext uri="{FF2B5EF4-FFF2-40B4-BE49-F238E27FC236}">
                <a16:creationId xmlns:a16="http://schemas.microsoft.com/office/drawing/2014/main" id="{8B11FCF2-37CA-4047-90A3-4594007CC734}"/>
              </a:ext>
            </a:extLst>
          </p:cNvPr>
          <p:cNvSpPr txBox="1"/>
          <p:nvPr/>
        </p:nvSpPr>
        <p:spPr>
          <a:xfrm>
            <a:off x="7937733" y="4431443"/>
            <a:ext cx="3839467"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Site Plan </a:t>
            </a:r>
            <a:endParaRPr lang="en-US" sz="1200" dirty="0"/>
          </a:p>
        </p:txBody>
      </p:sp>
      <p:pic>
        <p:nvPicPr>
          <p:cNvPr id="68" name="Graphic 67" descr="Quadcopter outline">
            <a:extLst>
              <a:ext uri="{FF2B5EF4-FFF2-40B4-BE49-F238E27FC236}">
                <a16:creationId xmlns:a16="http://schemas.microsoft.com/office/drawing/2014/main" id="{F4E55D32-0226-4AD3-A268-3D5B4BB12F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6047" y="6083514"/>
            <a:ext cx="813207" cy="813207"/>
          </a:xfrm>
          <a:prstGeom prst="rect">
            <a:avLst/>
          </a:prstGeom>
        </p:spPr>
      </p:pic>
      <p:pic>
        <p:nvPicPr>
          <p:cNvPr id="69" name="Picture 68" descr="Shape&#10;&#10;Description automatically generated with low confidence">
            <a:extLst>
              <a:ext uri="{FF2B5EF4-FFF2-40B4-BE49-F238E27FC236}">
                <a16:creationId xmlns:a16="http://schemas.microsoft.com/office/drawing/2014/main" id="{44D7A920-2948-498C-8D00-1EAB4CF81F4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9706" y="5249060"/>
            <a:ext cx="591488" cy="591488"/>
          </a:xfrm>
          <a:prstGeom prst="rect">
            <a:avLst/>
          </a:prstGeom>
        </p:spPr>
      </p:pic>
      <p:pic>
        <p:nvPicPr>
          <p:cNvPr id="70" name="Picture 69" descr="Shape&#10;&#10;Description automatically generated with low confidence">
            <a:extLst>
              <a:ext uri="{FF2B5EF4-FFF2-40B4-BE49-F238E27FC236}">
                <a16:creationId xmlns:a16="http://schemas.microsoft.com/office/drawing/2014/main" id="{8E6808F5-AB8A-4C9B-9B9E-77E7544B81C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4535" y="7088519"/>
            <a:ext cx="591488" cy="591488"/>
          </a:xfrm>
          <a:prstGeom prst="rect">
            <a:avLst/>
          </a:prstGeom>
        </p:spPr>
      </p:pic>
      <p:sp>
        <p:nvSpPr>
          <p:cNvPr id="30" name="TextBox 29">
            <a:extLst>
              <a:ext uri="{FF2B5EF4-FFF2-40B4-BE49-F238E27FC236}">
                <a16:creationId xmlns:a16="http://schemas.microsoft.com/office/drawing/2014/main" id="{6F0909E2-509F-4F96-AB97-5F1EDA880598}"/>
              </a:ext>
            </a:extLst>
          </p:cNvPr>
          <p:cNvSpPr txBox="1"/>
          <p:nvPr/>
        </p:nvSpPr>
        <p:spPr>
          <a:xfrm>
            <a:off x="1387601" y="6362320"/>
            <a:ext cx="2932671" cy="276999"/>
          </a:xfrm>
          <a:prstGeom prst="rect">
            <a:avLst/>
          </a:prstGeom>
          <a:noFill/>
        </p:spPr>
        <p:txBody>
          <a:bodyPr wrap="square" rtlCol="0">
            <a:spAutoFit/>
          </a:bodyPr>
          <a:lstStyle/>
          <a:p>
            <a:r>
              <a:rPr lang="en-US" sz="1200" dirty="0">
                <a:latin typeface="AvenirLTStd-Book"/>
              </a:rPr>
              <a:t>A DJI Phantom 3 drone was used. </a:t>
            </a:r>
          </a:p>
        </p:txBody>
      </p:sp>
      <p:sp>
        <p:nvSpPr>
          <p:cNvPr id="31" name="TextBox 30">
            <a:extLst>
              <a:ext uri="{FF2B5EF4-FFF2-40B4-BE49-F238E27FC236}">
                <a16:creationId xmlns:a16="http://schemas.microsoft.com/office/drawing/2014/main" id="{E72CC002-548D-4698-9AD3-A2895BF190C5}"/>
              </a:ext>
            </a:extLst>
          </p:cNvPr>
          <p:cNvSpPr txBox="1"/>
          <p:nvPr/>
        </p:nvSpPr>
        <p:spPr>
          <a:xfrm>
            <a:off x="1387601" y="7169398"/>
            <a:ext cx="2932671" cy="461665"/>
          </a:xfrm>
          <a:prstGeom prst="rect">
            <a:avLst/>
          </a:prstGeom>
          <a:noFill/>
        </p:spPr>
        <p:txBody>
          <a:bodyPr wrap="square" rtlCol="0">
            <a:spAutoFit/>
          </a:bodyPr>
          <a:lstStyle/>
          <a:p>
            <a:r>
              <a:rPr lang="en-US" sz="1200" dirty="0">
                <a:latin typeface="AvenirLTStd-Book"/>
              </a:rPr>
              <a:t>Images were captured and uploaded to Drone Deploy. </a:t>
            </a:r>
          </a:p>
        </p:txBody>
      </p:sp>
      <p:pic>
        <p:nvPicPr>
          <p:cNvPr id="4" name="Picture 3">
            <a:extLst>
              <a:ext uri="{FF2B5EF4-FFF2-40B4-BE49-F238E27FC236}">
                <a16:creationId xmlns:a16="http://schemas.microsoft.com/office/drawing/2014/main" id="{5097D1EA-B606-4562-8011-AF15BECE59C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11531" y="1259185"/>
            <a:ext cx="3197600" cy="2257997"/>
          </a:xfrm>
          <a:prstGeom prst="rect">
            <a:avLst/>
          </a:prstGeom>
        </p:spPr>
      </p:pic>
      <p:sp>
        <p:nvSpPr>
          <p:cNvPr id="34" name="TextBox 33">
            <a:extLst>
              <a:ext uri="{FF2B5EF4-FFF2-40B4-BE49-F238E27FC236}">
                <a16:creationId xmlns:a16="http://schemas.microsoft.com/office/drawing/2014/main" id="{F31FA7EF-D07D-4C9B-96F8-8DA09B209AD3}"/>
              </a:ext>
            </a:extLst>
          </p:cNvPr>
          <p:cNvSpPr txBox="1"/>
          <p:nvPr/>
        </p:nvSpPr>
        <p:spPr>
          <a:xfrm>
            <a:off x="5031572" y="3195336"/>
            <a:ext cx="2677560" cy="276999"/>
          </a:xfrm>
          <a:prstGeom prst="rect">
            <a:avLst/>
          </a:prstGeom>
          <a:noFill/>
        </p:spPr>
        <p:txBody>
          <a:bodyPr wrap="square">
            <a:spAutoFit/>
          </a:bodyPr>
          <a:lstStyle/>
          <a:p>
            <a:r>
              <a:rPr lang="en-US" sz="1200" b="0" i="1" u="none" strike="noStrike" baseline="0" dirty="0">
                <a:solidFill>
                  <a:srgbClr val="0D0D0D"/>
                </a:solidFill>
                <a:latin typeface="AvenirLTStd-LightOblique"/>
              </a:rPr>
              <a:t>DJI Phantom 3 </a:t>
            </a:r>
            <a:endParaRPr lang="en-US" sz="1200" dirty="0"/>
          </a:p>
        </p:txBody>
      </p:sp>
    </p:spTree>
    <p:extLst>
      <p:ext uri="{BB962C8B-B14F-4D97-AF65-F5344CB8AC3E}">
        <p14:creationId xmlns:p14="http://schemas.microsoft.com/office/powerpoint/2010/main" val="754236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ower shovel, yellow&#10;&#10;Description automatically generated">
            <a:extLst>
              <a:ext uri="{FF2B5EF4-FFF2-40B4-BE49-F238E27FC236}">
                <a16:creationId xmlns:a16="http://schemas.microsoft.com/office/drawing/2014/main" id="{50FDB5CF-77E3-4CDE-9C70-A1F7CF704B1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741901" y="3854380"/>
            <a:ext cx="6060350" cy="5736027"/>
          </a:xfrm>
          <a:prstGeom prst="rect">
            <a:avLst/>
          </a:prstGeom>
        </p:spPr>
      </p:pic>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1015663"/>
          </a:xfrm>
          <a:prstGeom prst="rect">
            <a:avLst/>
          </a:prstGeom>
          <a:noFill/>
        </p:spPr>
        <p:txBody>
          <a:bodyPr wrap="square">
            <a:spAutoFit/>
          </a:bodyPr>
          <a:lstStyle/>
          <a:p>
            <a:pPr defTabSz="311711"/>
            <a:r>
              <a:rPr lang="en-US" sz="1200" b="0" i="0" dirty="0">
                <a:solidFill>
                  <a:srgbClr val="00355A"/>
                </a:solidFill>
                <a:effectLst/>
                <a:latin typeface="AvenirLTStd-Book"/>
              </a:rPr>
              <a:t>Spot is an agile mobile robot that navigates terrain with unprecedented mobility, allowing you to automate routine inspection tasks and data capture safely, accurately, and frequently.</a:t>
            </a:r>
            <a:endParaRPr lang="en-US" sz="1200" dirty="0">
              <a:solidFill>
                <a:prstClr val="black"/>
              </a:solidFill>
              <a:latin typeface="AvenirLTStd-Book"/>
            </a:endParaRPr>
          </a:p>
          <a:p>
            <a:pPr algn="l"/>
            <a:endParaRPr lang="en-US" sz="1200" dirty="0">
              <a:latin typeface="AvenirLTStd-Book"/>
            </a:endParaRP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23</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defTabSz="311711"/>
            <a:r>
              <a:rPr lang="en-US" sz="2000" b="1" dirty="0">
                <a:solidFill>
                  <a:prstClr val="black"/>
                </a:solidFill>
                <a:latin typeface="AvenirLTStd-Book"/>
              </a:rPr>
              <a:t>R&amp;D</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5726268" cy="369332"/>
          </a:xfrm>
          <a:prstGeom prst="rect">
            <a:avLst/>
          </a:prstGeom>
          <a:noFill/>
        </p:spPr>
        <p:txBody>
          <a:bodyPr wrap="square">
            <a:spAutoFit/>
          </a:bodyPr>
          <a:lstStyle/>
          <a:p>
            <a:pPr defTabSz="311711"/>
            <a:r>
              <a:rPr lang="en-US" sz="1800" b="1" dirty="0">
                <a:solidFill>
                  <a:srgbClr val="0063A6"/>
                </a:solidFill>
                <a:latin typeface="Gill Sans MT" panose="020B0502020104020203" pitchFamily="34" charset="0"/>
              </a:rPr>
              <a:t>Boston Dynamics</a:t>
            </a:r>
          </a:p>
        </p:txBody>
      </p:sp>
      <p:sp>
        <p:nvSpPr>
          <p:cNvPr id="35" name="TextBox 34">
            <a:extLst>
              <a:ext uri="{FF2B5EF4-FFF2-40B4-BE49-F238E27FC236}">
                <a16:creationId xmlns:a16="http://schemas.microsoft.com/office/drawing/2014/main" id="{25C0BE48-9E70-490E-89B9-9445EA4D006B}"/>
              </a:ext>
            </a:extLst>
          </p:cNvPr>
          <p:cNvSpPr txBox="1"/>
          <p:nvPr/>
        </p:nvSpPr>
        <p:spPr>
          <a:xfrm>
            <a:off x="455591" y="1380669"/>
            <a:ext cx="2637406" cy="369332"/>
          </a:xfrm>
          <a:prstGeom prst="rect">
            <a:avLst/>
          </a:prstGeom>
          <a:noFill/>
        </p:spPr>
        <p:txBody>
          <a:bodyPr wrap="square">
            <a:spAutoFit/>
          </a:bodyPr>
          <a:lstStyle/>
          <a:p>
            <a:pPr marR="25929" defTabSz="311711"/>
            <a:r>
              <a:rPr lang="en-US" sz="1800" i="1" dirty="0">
                <a:solidFill>
                  <a:srgbClr val="0063A6"/>
                </a:solidFill>
                <a:latin typeface="Lucida Sans" panose="020B0602030504020204" pitchFamily="34" charset="0"/>
              </a:rPr>
              <a:t>Spot Robotic Dog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80643" y="4660365"/>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sp>
        <p:nvSpPr>
          <p:cNvPr id="37" name="TextBox 36">
            <a:extLst>
              <a:ext uri="{FF2B5EF4-FFF2-40B4-BE49-F238E27FC236}">
                <a16:creationId xmlns:a16="http://schemas.microsoft.com/office/drawing/2014/main" id="{50693B9C-C452-4B30-B2A2-B5BD2C37A93D}"/>
              </a:ext>
            </a:extLst>
          </p:cNvPr>
          <p:cNvSpPr txBox="1"/>
          <p:nvPr/>
        </p:nvSpPr>
        <p:spPr>
          <a:xfrm>
            <a:off x="9823024" y="9079992"/>
            <a:ext cx="3839467" cy="276999"/>
          </a:xfrm>
          <a:prstGeom prst="rect">
            <a:avLst/>
          </a:prstGeom>
          <a:noFill/>
        </p:spPr>
        <p:txBody>
          <a:bodyPr wrap="square">
            <a:spAutoFit/>
          </a:bodyPr>
          <a:lstStyle/>
          <a:p>
            <a:r>
              <a:rPr lang="en-US" sz="1200" i="1" dirty="0">
                <a:solidFill>
                  <a:srgbClr val="0D0D0D"/>
                </a:solidFill>
                <a:latin typeface="AvenirLTStd-LightOblique"/>
              </a:rPr>
              <a:t>Pool MEP Coordination </a:t>
            </a:r>
            <a:endParaRPr lang="en-US" sz="1200" dirty="0"/>
          </a:p>
        </p:txBody>
      </p:sp>
      <p:pic>
        <p:nvPicPr>
          <p:cNvPr id="3" name="Graphic 2">
            <a:extLst>
              <a:ext uri="{FF2B5EF4-FFF2-40B4-BE49-F238E27FC236}">
                <a16:creationId xmlns:a16="http://schemas.microsoft.com/office/drawing/2014/main" id="{B68324F2-E5ED-4649-805B-4C2E8E8DB3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65340" y="1880040"/>
            <a:ext cx="2888479" cy="749506"/>
          </a:xfrm>
          <a:prstGeom prst="rect">
            <a:avLst/>
          </a:prstGeom>
        </p:spPr>
      </p:pic>
      <p:pic>
        <p:nvPicPr>
          <p:cNvPr id="40" name="Picture 39" descr="Shape&#10;&#10;Description automatically generated with low confidence">
            <a:extLst>
              <a:ext uri="{FF2B5EF4-FFF2-40B4-BE49-F238E27FC236}">
                <a16:creationId xmlns:a16="http://schemas.microsoft.com/office/drawing/2014/main" id="{CF45A47E-A571-4967-96EF-2197E2AC7E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737" y="5104055"/>
            <a:ext cx="706010" cy="706010"/>
          </a:xfrm>
          <a:prstGeom prst="rect">
            <a:avLst/>
          </a:prstGeom>
        </p:spPr>
      </p:pic>
      <p:grpSp>
        <p:nvGrpSpPr>
          <p:cNvPr id="53" name="Group 52">
            <a:extLst>
              <a:ext uri="{FF2B5EF4-FFF2-40B4-BE49-F238E27FC236}">
                <a16:creationId xmlns:a16="http://schemas.microsoft.com/office/drawing/2014/main" id="{C07F50F8-AE5C-4BA9-8D75-5D9FE6CD5AD4}"/>
              </a:ext>
            </a:extLst>
          </p:cNvPr>
          <p:cNvGrpSpPr/>
          <p:nvPr/>
        </p:nvGrpSpPr>
        <p:grpSpPr>
          <a:xfrm>
            <a:off x="669293" y="6134025"/>
            <a:ext cx="563882" cy="554586"/>
            <a:chOff x="4129498" y="4667844"/>
            <a:chExt cx="1155700" cy="1136650"/>
          </a:xfrm>
        </p:grpSpPr>
        <p:sp>
          <p:nvSpPr>
            <p:cNvPr id="54" name="Freeform: Shape 53">
              <a:extLst>
                <a:ext uri="{FF2B5EF4-FFF2-40B4-BE49-F238E27FC236}">
                  <a16:creationId xmlns:a16="http://schemas.microsoft.com/office/drawing/2014/main" id="{F1B10FA1-391D-49CE-B81F-4F78E584146D}"/>
                </a:ext>
              </a:extLst>
            </p:cNvPr>
            <p:cNvSpPr/>
            <p:nvPr/>
          </p:nvSpPr>
          <p:spPr>
            <a:xfrm>
              <a:off x="4233051" y="4667844"/>
              <a:ext cx="226647" cy="263525"/>
            </a:xfrm>
            <a:custGeom>
              <a:avLst/>
              <a:gdLst>
                <a:gd name="connsiteX0" fmla="*/ 1222 w 226647"/>
                <a:gd name="connsiteY0" fmla="*/ 263525 h 263525"/>
                <a:gd name="connsiteX1" fmla="*/ 64722 w 226647"/>
                <a:gd name="connsiteY1" fmla="*/ 200025 h 263525"/>
                <a:gd name="connsiteX2" fmla="*/ 131397 w 226647"/>
                <a:gd name="connsiteY2" fmla="*/ 152400 h 263525"/>
                <a:gd name="connsiteX3" fmla="*/ 226647 w 226647"/>
                <a:gd name="connsiteY3" fmla="*/ 111125 h 263525"/>
                <a:gd name="connsiteX4" fmla="*/ 1222 w 226647"/>
                <a:gd name="connsiteY4" fmla="*/ 0 h 263525"/>
                <a:gd name="connsiteX5" fmla="*/ 1222 w 226647"/>
                <a:gd name="connsiteY5" fmla="*/ 263525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47" h="263525">
                  <a:moveTo>
                    <a:pt x="1222" y="263525"/>
                  </a:moveTo>
                  <a:lnTo>
                    <a:pt x="64722" y="200025"/>
                  </a:lnTo>
                  <a:lnTo>
                    <a:pt x="131397" y="152400"/>
                  </a:lnTo>
                  <a:lnTo>
                    <a:pt x="226647" y="111125"/>
                  </a:lnTo>
                  <a:lnTo>
                    <a:pt x="1222" y="0"/>
                  </a:lnTo>
                  <a:cubicBezTo>
                    <a:pt x="164" y="82550"/>
                    <a:pt x="-895" y="165100"/>
                    <a:pt x="1222" y="26352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Shape 55">
              <a:extLst>
                <a:ext uri="{FF2B5EF4-FFF2-40B4-BE49-F238E27FC236}">
                  <a16:creationId xmlns:a16="http://schemas.microsoft.com/office/drawing/2014/main" id="{F6AFBCCB-BDB5-4783-889B-1EB28B0D5604}"/>
                </a:ext>
              </a:extLst>
            </p:cNvPr>
            <p:cNvSpPr/>
            <p:nvPr/>
          </p:nvSpPr>
          <p:spPr>
            <a:xfrm>
              <a:off x="4231098" y="5515569"/>
              <a:ext cx="241300" cy="288925"/>
            </a:xfrm>
            <a:custGeom>
              <a:avLst/>
              <a:gdLst>
                <a:gd name="connsiteX0" fmla="*/ 9525 w 241300"/>
                <a:gd name="connsiteY0" fmla="*/ 0 h 288925"/>
                <a:gd name="connsiteX1" fmla="*/ 53975 w 241300"/>
                <a:gd name="connsiteY1" fmla="*/ 60325 h 288925"/>
                <a:gd name="connsiteX2" fmla="*/ 111125 w 241300"/>
                <a:gd name="connsiteY2" fmla="*/ 95250 h 288925"/>
                <a:gd name="connsiteX3" fmla="*/ 184150 w 241300"/>
                <a:gd name="connsiteY3" fmla="*/ 123825 h 288925"/>
                <a:gd name="connsiteX4" fmla="*/ 241300 w 241300"/>
                <a:gd name="connsiteY4" fmla="*/ 146050 h 288925"/>
                <a:gd name="connsiteX5" fmla="*/ 0 w 241300"/>
                <a:gd name="connsiteY5" fmla="*/ 288925 h 288925"/>
                <a:gd name="connsiteX6" fmla="*/ 9525 w 241300"/>
                <a:gd name="connsiteY6"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300" h="288925">
                  <a:moveTo>
                    <a:pt x="9525" y="0"/>
                  </a:moveTo>
                  <a:lnTo>
                    <a:pt x="53975" y="60325"/>
                  </a:lnTo>
                  <a:lnTo>
                    <a:pt x="111125" y="95250"/>
                  </a:lnTo>
                  <a:lnTo>
                    <a:pt x="184150" y="123825"/>
                  </a:lnTo>
                  <a:lnTo>
                    <a:pt x="241300" y="146050"/>
                  </a:lnTo>
                  <a:lnTo>
                    <a:pt x="0" y="288925"/>
                  </a:lnTo>
                  <a:lnTo>
                    <a:pt x="952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Shape 56">
              <a:extLst>
                <a:ext uri="{FF2B5EF4-FFF2-40B4-BE49-F238E27FC236}">
                  <a16:creationId xmlns:a16="http://schemas.microsoft.com/office/drawing/2014/main" id="{5A31765D-6453-41D4-9636-BF6B2E14309B}"/>
                </a:ext>
              </a:extLst>
            </p:cNvPr>
            <p:cNvSpPr/>
            <p:nvPr/>
          </p:nvSpPr>
          <p:spPr>
            <a:xfrm>
              <a:off x="5018498" y="5093294"/>
              <a:ext cx="266700" cy="276225"/>
            </a:xfrm>
            <a:custGeom>
              <a:avLst/>
              <a:gdLst>
                <a:gd name="connsiteX0" fmla="*/ 3175 w 266700"/>
                <a:gd name="connsiteY0" fmla="*/ 0 h 276225"/>
                <a:gd name="connsiteX1" fmla="*/ 38100 w 266700"/>
                <a:gd name="connsiteY1" fmla="*/ 111125 h 276225"/>
                <a:gd name="connsiteX2" fmla="*/ 38100 w 266700"/>
                <a:gd name="connsiteY2" fmla="*/ 196850 h 276225"/>
                <a:gd name="connsiteX3" fmla="*/ 15875 w 266700"/>
                <a:gd name="connsiteY3" fmla="*/ 250825 h 276225"/>
                <a:gd name="connsiteX4" fmla="*/ 0 w 266700"/>
                <a:gd name="connsiteY4" fmla="*/ 276225 h 276225"/>
                <a:gd name="connsiteX5" fmla="*/ 266700 w 266700"/>
                <a:gd name="connsiteY5" fmla="*/ 136525 h 276225"/>
                <a:gd name="connsiteX6" fmla="*/ 3175 w 266700"/>
                <a:gd name="connsiteY6"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00" h="276225">
                  <a:moveTo>
                    <a:pt x="3175" y="0"/>
                  </a:moveTo>
                  <a:lnTo>
                    <a:pt x="38100" y="111125"/>
                  </a:lnTo>
                  <a:lnTo>
                    <a:pt x="38100" y="196850"/>
                  </a:lnTo>
                  <a:lnTo>
                    <a:pt x="15875" y="250825"/>
                  </a:lnTo>
                  <a:lnTo>
                    <a:pt x="0" y="276225"/>
                  </a:lnTo>
                  <a:lnTo>
                    <a:pt x="266700" y="136525"/>
                  </a:lnTo>
                  <a:lnTo>
                    <a:pt x="31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Shape 57">
              <a:extLst>
                <a:ext uri="{FF2B5EF4-FFF2-40B4-BE49-F238E27FC236}">
                  <a16:creationId xmlns:a16="http://schemas.microsoft.com/office/drawing/2014/main" id="{37F865E5-10FF-42F5-8023-5B081BE04B19}"/>
                </a:ext>
              </a:extLst>
            </p:cNvPr>
            <p:cNvSpPr/>
            <p:nvPr/>
          </p:nvSpPr>
          <p:spPr>
            <a:xfrm>
              <a:off x="4272373" y="5296494"/>
              <a:ext cx="584200" cy="317500"/>
            </a:xfrm>
            <a:custGeom>
              <a:avLst/>
              <a:gdLst>
                <a:gd name="connsiteX0" fmla="*/ 301625 w 584200"/>
                <a:gd name="connsiteY0" fmla="*/ 317500 h 317500"/>
                <a:gd name="connsiteX1" fmla="*/ 200025 w 584200"/>
                <a:gd name="connsiteY1" fmla="*/ 298450 h 317500"/>
                <a:gd name="connsiteX2" fmla="*/ 117475 w 584200"/>
                <a:gd name="connsiteY2" fmla="*/ 260350 h 317500"/>
                <a:gd name="connsiteX3" fmla="*/ 60325 w 584200"/>
                <a:gd name="connsiteY3" fmla="*/ 225425 h 317500"/>
                <a:gd name="connsiteX4" fmla="*/ 9525 w 584200"/>
                <a:gd name="connsiteY4" fmla="*/ 171450 h 317500"/>
                <a:gd name="connsiteX5" fmla="*/ 0 w 584200"/>
                <a:gd name="connsiteY5" fmla="*/ 139700 h 317500"/>
                <a:gd name="connsiteX6" fmla="*/ 31750 w 584200"/>
                <a:gd name="connsiteY6" fmla="*/ 41275 h 317500"/>
                <a:gd name="connsiteX7" fmla="*/ 76200 w 584200"/>
                <a:gd name="connsiteY7" fmla="*/ 0 h 317500"/>
                <a:gd name="connsiteX8" fmla="*/ 133350 w 584200"/>
                <a:gd name="connsiteY8" fmla="*/ 82550 h 317500"/>
                <a:gd name="connsiteX9" fmla="*/ 228600 w 584200"/>
                <a:gd name="connsiteY9" fmla="*/ 130175 h 317500"/>
                <a:gd name="connsiteX10" fmla="*/ 314325 w 584200"/>
                <a:gd name="connsiteY10" fmla="*/ 168275 h 317500"/>
                <a:gd name="connsiteX11" fmla="*/ 377825 w 584200"/>
                <a:gd name="connsiteY11" fmla="*/ 171450 h 317500"/>
                <a:gd name="connsiteX12" fmla="*/ 476250 w 584200"/>
                <a:gd name="connsiteY12" fmla="*/ 165100 h 317500"/>
                <a:gd name="connsiteX13" fmla="*/ 584200 w 584200"/>
                <a:gd name="connsiteY13" fmla="*/ 142875 h 317500"/>
                <a:gd name="connsiteX14" fmla="*/ 358775 w 584200"/>
                <a:gd name="connsiteY14" fmla="*/ 298450 h 317500"/>
                <a:gd name="connsiteX15" fmla="*/ 301625 w 584200"/>
                <a:gd name="connsiteY15" fmla="*/ 31750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4200" h="317500">
                  <a:moveTo>
                    <a:pt x="301625" y="317500"/>
                  </a:moveTo>
                  <a:lnTo>
                    <a:pt x="200025" y="298450"/>
                  </a:lnTo>
                  <a:lnTo>
                    <a:pt x="117475" y="260350"/>
                  </a:lnTo>
                  <a:lnTo>
                    <a:pt x="60325" y="225425"/>
                  </a:lnTo>
                  <a:lnTo>
                    <a:pt x="9525" y="171450"/>
                  </a:lnTo>
                  <a:lnTo>
                    <a:pt x="0" y="139700"/>
                  </a:lnTo>
                  <a:lnTo>
                    <a:pt x="31750" y="41275"/>
                  </a:lnTo>
                  <a:lnTo>
                    <a:pt x="76200" y="0"/>
                  </a:lnTo>
                  <a:lnTo>
                    <a:pt x="133350" y="82550"/>
                  </a:lnTo>
                  <a:lnTo>
                    <a:pt x="228600" y="130175"/>
                  </a:lnTo>
                  <a:lnTo>
                    <a:pt x="314325" y="168275"/>
                  </a:lnTo>
                  <a:lnTo>
                    <a:pt x="377825" y="171450"/>
                  </a:lnTo>
                  <a:lnTo>
                    <a:pt x="476250" y="165100"/>
                  </a:lnTo>
                  <a:lnTo>
                    <a:pt x="584200" y="142875"/>
                  </a:lnTo>
                  <a:lnTo>
                    <a:pt x="358775" y="298450"/>
                  </a:lnTo>
                  <a:lnTo>
                    <a:pt x="301625" y="3175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Shape 58">
              <a:extLst>
                <a:ext uri="{FF2B5EF4-FFF2-40B4-BE49-F238E27FC236}">
                  <a16:creationId xmlns:a16="http://schemas.microsoft.com/office/drawing/2014/main" id="{E167D2F8-FCBC-44DC-A913-D046C48AB1AC}"/>
                </a:ext>
              </a:extLst>
            </p:cNvPr>
            <p:cNvSpPr/>
            <p:nvPr/>
          </p:nvSpPr>
          <p:spPr>
            <a:xfrm>
              <a:off x="4497798" y="4775794"/>
              <a:ext cx="514350" cy="292100"/>
            </a:xfrm>
            <a:custGeom>
              <a:avLst/>
              <a:gdLst>
                <a:gd name="connsiteX0" fmla="*/ 0 w 514350"/>
                <a:gd name="connsiteY0" fmla="*/ 9525 h 292100"/>
                <a:gd name="connsiteX1" fmla="*/ 155575 w 514350"/>
                <a:gd name="connsiteY1" fmla="*/ 0 h 292100"/>
                <a:gd name="connsiteX2" fmla="*/ 273050 w 514350"/>
                <a:gd name="connsiteY2" fmla="*/ 28575 h 292100"/>
                <a:gd name="connsiteX3" fmla="*/ 371475 w 514350"/>
                <a:gd name="connsiteY3" fmla="*/ 85725 h 292100"/>
                <a:gd name="connsiteX4" fmla="*/ 425450 w 514350"/>
                <a:gd name="connsiteY4" fmla="*/ 149225 h 292100"/>
                <a:gd name="connsiteX5" fmla="*/ 482600 w 514350"/>
                <a:gd name="connsiteY5" fmla="*/ 225425 h 292100"/>
                <a:gd name="connsiteX6" fmla="*/ 514350 w 514350"/>
                <a:gd name="connsiteY6" fmla="*/ 292100 h 292100"/>
                <a:gd name="connsiteX7" fmla="*/ 0 w 514350"/>
                <a:gd name="connsiteY7" fmla="*/ 9525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292100">
                  <a:moveTo>
                    <a:pt x="0" y="9525"/>
                  </a:moveTo>
                  <a:lnTo>
                    <a:pt x="155575" y="0"/>
                  </a:lnTo>
                  <a:lnTo>
                    <a:pt x="273050" y="28575"/>
                  </a:lnTo>
                  <a:lnTo>
                    <a:pt x="371475" y="85725"/>
                  </a:lnTo>
                  <a:lnTo>
                    <a:pt x="425450" y="149225"/>
                  </a:lnTo>
                  <a:lnTo>
                    <a:pt x="482600" y="225425"/>
                  </a:lnTo>
                  <a:lnTo>
                    <a:pt x="514350" y="292100"/>
                  </a:lnTo>
                  <a:lnTo>
                    <a:pt x="0" y="95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Freeform: Shape 59">
              <a:extLst>
                <a:ext uri="{FF2B5EF4-FFF2-40B4-BE49-F238E27FC236}">
                  <a16:creationId xmlns:a16="http://schemas.microsoft.com/office/drawing/2014/main" id="{6127430A-7FF8-445E-B874-A59864933F46}"/>
                </a:ext>
              </a:extLst>
            </p:cNvPr>
            <p:cNvSpPr/>
            <p:nvPr/>
          </p:nvSpPr>
          <p:spPr>
            <a:xfrm>
              <a:off x="4129498" y="4985344"/>
              <a:ext cx="95250" cy="492125"/>
            </a:xfrm>
            <a:custGeom>
              <a:avLst/>
              <a:gdLst>
                <a:gd name="connsiteX0" fmla="*/ 92075 w 95250"/>
                <a:gd name="connsiteY0" fmla="*/ 0 h 492125"/>
                <a:gd name="connsiteX1" fmla="*/ 66675 w 95250"/>
                <a:gd name="connsiteY1" fmla="*/ 155575 h 492125"/>
                <a:gd name="connsiteX2" fmla="*/ 57150 w 95250"/>
                <a:gd name="connsiteY2" fmla="*/ 228600 h 492125"/>
                <a:gd name="connsiteX3" fmla="*/ 76200 w 95250"/>
                <a:gd name="connsiteY3" fmla="*/ 304800 h 492125"/>
                <a:gd name="connsiteX4" fmla="*/ 92075 w 95250"/>
                <a:gd name="connsiteY4" fmla="*/ 374650 h 492125"/>
                <a:gd name="connsiteX5" fmla="*/ 95250 w 95250"/>
                <a:gd name="connsiteY5" fmla="*/ 492125 h 492125"/>
                <a:gd name="connsiteX6" fmla="*/ 25400 w 95250"/>
                <a:gd name="connsiteY6" fmla="*/ 371475 h 492125"/>
                <a:gd name="connsiteX7" fmla="*/ 0 w 95250"/>
                <a:gd name="connsiteY7" fmla="*/ 231775 h 492125"/>
                <a:gd name="connsiteX8" fmla="*/ 22225 w 95250"/>
                <a:gd name="connsiteY8" fmla="*/ 123825 h 492125"/>
                <a:gd name="connsiteX9" fmla="*/ 44450 w 95250"/>
                <a:gd name="connsiteY9" fmla="*/ 63500 h 492125"/>
                <a:gd name="connsiteX10" fmla="*/ 92075 w 95250"/>
                <a:gd name="connsiteY10" fmla="*/ 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250" h="492125">
                  <a:moveTo>
                    <a:pt x="92075" y="0"/>
                  </a:moveTo>
                  <a:lnTo>
                    <a:pt x="66675" y="155575"/>
                  </a:lnTo>
                  <a:lnTo>
                    <a:pt x="57150" y="228600"/>
                  </a:lnTo>
                  <a:lnTo>
                    <a:pt x="76200" y="304800"/>
                  </a:lnTo>
                  <a:lnTo>
                    <a:pt x="92075" y="374650"/>
                  </a:lnTo>
                  <a:cubicBezTo>
                    <a:pt x="93133" y="413808"/>
                    <a:pt x="94192" y="452967"/>
                    <a:pt x="95250" y="492125"/>
                  </a:cubicBezTo>
                  <a:lnTo>
                    <a:pt x="25400" y="371475"/>
                  </a:lnTo>
                  <a:lnTo>
                    <a:pt x="0" y="231775"/>
                  </a:lnTo>
                  <a:lnTo>
                    <a:pt x="22225" y="123825"/>
                  </a:lnTo>
                  <a:lnTo>
                    <a:pt x="44450" y="63500"/>
                  </a:lnTo>
                  <a:lnTo>
                    <a:pt x="92075"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Freeform: Shape 60">
              <a:extLst>
                <a:ext uri="{FF2B5EF4-FFF2-40B4-BE49-F238E27FC236}">
                  <a16:creationId xmlns:a16="http://schemas.microsoft.com/office/drawing/2014/main" id="{2C0CCAAB-BC83-46C5-99EB-A9249E01E1D3}"/>
                </a:ext>
              </a:extLst>
            </p:cNvPr>
            <p:cNvSpPr/>
            <p:nvPr/>
          </p:nvSpPr>
          <p:spPr>
            <a:xfrm>
              <a:off x="4526373" y="4934544"/>
              <a:ext cx="120650" cy="120650"/>
            </a:xfrm>
            <a:custGeom>
              <a:avLst/>
              <a:gdLst>
                <a:gd name="connsiteX0" fmla="*/ 0 w 120650"/>
                <a:gd name="connsiteY0" fmla="*/ 0 h 120650"/>
                <a:gd name="connsiteX1" fmla="*/ 120650 w 120650"/>
                <a:gd name="connsiteY1" fmla="*/ 63500 h 120650"/>
                <a:gd name="connsiteX2" fmla="*/ 0 w 120650"/>
                <a:gd name="connsiteY2" fmla="*/ 120650 h 120650"/>
                <a:gd name="connsiteX3" fmla="*/ 0 w 120650"/>
                <a:gd name="connsiteY3" fmla="*/ 0 h 120650"/>
              </a:gdLst>
              <a:ahLst/>
              <a:cxnLst>
                <a:cxn ang="0">
                  <a:pos x="connsiteX0" y="connsiteY0"/>
                </a:cxn>
                <a:cxn ang="0">
                  <a:pos x="connsiteX1" y="connsiteY1"/>
                </a:cxn>
                <a:cxn ang="0">
                  <a:pos x="connsiteX2" y="connsiteY2"/>
                </a:cxn>
                <a:cxn ang="0">
                  <a:pos x="connsiteX3" y="connsiteY3"/>
                </a:cxn>
              </a:cxnLst>
              <a:rect l="l" t="t" r="r" b="b"/>
              <a:pathLst>
                <a:path w="120650" h="120650">
                  <a:moveTo>
                    <a:pt x="0" y="0"/>
                  </a:moveTo>
                  <a:lnTo>
                    <a:pt x="120650" y="63500"/>
                  </a:lnTo>
                  <a:lnTo>
                    <a:pt x="0" y="1206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AFA61CD7-983C-4D6E-8A5E-68F3E3C2E9A9}"/>
                </a:ext>
              </a:extLst>
            </p:cNvPr>
            <p:cNvSpPr/>
            <p:nvPr/>
          </p:nvSpPr>
          <p:spPr>
            <a:xfrm>
              <a:off x="4558123" y="5048844"/>
              <a:ext cx="234950" cy="142875"/>
            </a:xfrm>
            <a:custGeom>
              <a:avLst/>
              <a:gdLst>
                <a:gd name="connsiteX0" fmla="*/ 19050 w 212725"/>
                <a:gd name="connsiteY0" fmla="*/ 50800 h 142875"/>
                <a:gd name="connsiteX1" fmla="*/ 130175 w 212725"/>
                <a:gd name="connsiteY1" fmla="*/ 0 h 142875"/>
                <a:gd name="connsiteX2" fmla="*/ 212725 w 212725"/>
                <a:gd name="connsiteY2" fmla="*/ 123825 h 142875"/>
                <a:gd name="connsiteX3" fmla="*/ 136525 w 212725"/>
                <a:gd name="connsiteY3" fmla="*/ 142875 h 142875"/>
                <a:gd name="connsiteX4" fmla="*/ 69850 w 212725"/>
                <a:gd name="connsiteY4" fmla="*/ 136525 h 142875"/>
                <a:gd name="connsiteX5" fmla="*/ 0 w 212725"/>
                <a:gd name="connsiteY5" fmla="*/ 98425 h 142875"/>
                <a:gd name="connsiteX6" fmla="*/ 19050 w 212725"/>
                <a:gd name="connsiteY6" fmla="*/ 50800 h 142875"/>
                <a:gd name="connsiteX0" fmla="*/ 41275 w 234950"/>
                <a:gd name="connsiteY0" fmla="*/ 50800 h 142875"/>
                <a:gd name="connsiteX1" fmla="*/ 152400 w 234950"/>
                <a:gd name="connsiteY1" fmla="*/ 0 h 142875"/>
                <a:gd name="connsiteX2" fmla="*/ 234950 w 234950"/>
                <a:gd name="connsiteY2" fmla="*/ 123825 h 142875"/>
                <a:gd name="connsiteX3" fmla="*/ 158750 w 234950"/>
                <a:gd name="connsiteY3" fmla="*/ 142875 h 142875"/>
                <a:gd name="connsiteX4" fmla="*/ 92075 w 234950"/>
                <a:gd name="connsiteY4" fmla="*/ 136525 h 142875"/>
                <a:gd name="connsiteX5" fmla="*/ 0 w 234950"/>
                <a:gd name="connsiteY5" fmla="*/ 63500 h 142875"/>
                <a:gd name="connsiteX6" fmla="*/ 41275 w 234950"/>
                <a:gd name="connsiteY6" fmla="*/ 5080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950" h="142875">
                  <a:moveTo>
                    <a:pt x="41275" y="50800"/>
                  </a:moveTo>
                  <a:lnTo>
                    <a:pt x="152400" y="0"/>
                  </a:lnTo>
                  <a:lnTo>
                    <a:pt x="234950" y="123825"/>
                  </a:lnTo>
                  <a:lnTo>
                    <a:pt x="158750" y="142875"/>
                  </a:lnTo>
                  <a:lnTo>
                    <a:pt x="92075" y="136525"/>
                  </a:lnTo>
                  <a:lnTo>
                    <a:pt x="0" y="63500"/>
                  </a:lnTo>
                  <a:lnTo>
                    <a:pt x="41275" y="508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Shape 62">
              <a:extLst>
                <a:ext uri="{FF2B5EF4-FFF2-40B4-BE49-F238E27FC236}">
                  <a16:creationId xmlns:a16="http://schemas.microsoft.com/office/drawing/2014/main" id="{6C95CBF3-C244-4D31-9F08-2A88A2E4B61C}"/>
                </a:ext>
              </a:extLst>
            </p:cNvPr>
            <p:cNvSpPr/>
            <p:nvPr/>
          </p:nvSpPr>
          <p:spPr>
            <a:xfrm>
              <a:off x="4399373" y="5144094"/>
              <a:ext cx="479425" cy="260350"/>
            </a:xfrm>
            <a:custGeom>
              <a:avLst/>
              <a:gdLst>
                <a:gd name="connsiteX0" fmla="*/ 114300 w 479425"/>
                <a:gd name="connsiteY0" fmla="*/ 0 h 260350"/>
                <a:gd name="connsiteX1" fmla="*/ 174625 w 479425"/>
                <a:gd name="connsiteY1" fmla="*/ 69850 h 260350"/>
                <a:gd name="connsiteX2" fmla="*/ 209550 w 479425"/>
                <a:gd name="connsiteY2" fmla="*/ 95250 h 260350"/>
                <a:gd name="connsiteX3" fmla="*/ 298450 w 479425"/>
                <a:gd name="connsiteY3" fmla="*/ 101600 h 260350"/>
                <a:gd name="connsiteX4" fmla="*/ 352425 w 479425"/>
                <a:gd name="connsiteY4" fmla="*/ 101600 h 260350"/>
                <a:gd name="connsiteX5" fmla="*/ 396875 w 479425"/>
                <a:gd name="connsiteY5" fmla="*/ 101600 h 260350"/>
                <a:gd name="connsiteX6" fmla="*/ 428625 w 479425"/>
                <a:gd name="connsiteY6" fmla="*/ 82550 h 260350"/>
                <a:gd name="connsiteX7" fmla="*/ 479425 w 479425"/>
                <a:gd name="connsiteY7" fmla="*/ 209550 h 260350"/>
                <a:gd name="connsiteX8" fmla="*/ 431800 w 479425"/>
                <a:gd name="connsiteY8" fmla="*/ 228600 h 260350"/>
                <a:gd name="connsiteX9" fmla="*/ 352425 w 479425"/>
                <a:gd name="connsiteY9" fmla="*/ 244475 h 260350"/>
                <a:gd name="connsiteX10" fmla="*/ 250825 w 479425"/>
                <a:gd name="connsiteY10" fmla="*/ 260350 h 260350"/>
                <a:gd name="connsiteX11" fmla="*/ 149225 w 479425"/>
                <a:gd name="connsiteY11" fmla="*/ 238125 h 260350"/>
                <a:gd name="connsiteX12" fmla="*/ 73025 w 479425"/>
                <a:gd name="connsiteY12" fmla="*/ 177800 h 260350"/>
                <a:gd name="connsiteX13" fmla="*/ 22225 w 479425"/>
                <a:gd name="connsiteY13" fmla="*/ 130175 h 260350"/>
                <a:gd name="connsiteX14" fmla="*/ 0 w 479425"/>
                <a:gd name="connsiteY14" fmla="*/ 101600 h 260350"/>
                <a:gd name="connsiteX15" fmla="*/ 114300 w 479425"/>
                <a:gd name="connsiteY15" fmla="*/ 0 h 26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9425" h="260350">
                  <a:moveTo>
                    <a:pt x="114300" y="0"/>
                  </a:moveTo>
                  <a:lnTo>
                    <a:pt x="174625" y="69850"/>
                  </a:lnTo>
                  <a:lnTo>
                    <a:pt x="209550" y="95250"/>
                  </a:lnTo>
                  <a:lnTo>
                    <a:pt x="298450" y="101600"/>
                  </a:lnTo>
                  <a:lnTo>
                    <a:pt x="352425" y="101600"/>
                  </a:lnTo>
                  <a:lnTo>
                    <a:pt x="396875" y="101600"/>
                  </a:lnTo>
                  <a:lnTo>
                    <a:pt x="428625" y="82550"/>
                  </a:lnTo>
                  <a:lnTo>
                    <a:pt x="479425" y="209550"/>
                  </a:lnTo>
                  <a:lnTo>
                    <a:pt x="431800" y="228600"/>
                  </a:lnTo>
                  <a:lnTo>
                    <a:pt x="352425" y="244475"/>
                  </a:lnTo>
                  <a:lnTo>
                    <a:pt x="250825" y="260350"/>
                  </a:lnTo>
                  <a:lnTo>
                    <a:pt x="149225" y="238125"/>
                  </a:lnTo>
                  <a:lnTo>
                    <a:pt x="73025" y="177800"/>
                  </a:lnTo>
                  <a:lnTo>
                    <a:pt x="22225" y="130175"/>
                  </a:lnTo>
                  <a:lnTo>
                    <a:pt x="0" y="101600"/>
                  </a:lnTo>
                  <a:lnTo>
                    <a:pt x="11430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Freeform: Shape 63">
              <a:extLst>
                <a:ext uri="{FF2B5EF4-FFF2-40B4-BE49-F238E27FC236}">
                  <a16:creationId xmlns:a16="http://schemas.microsoft.com/office/drawing/2014/main" id="{CA983413-792C-47BE-AB36-E65AA9E7487D}"/>
                </a:ext>
              </a:extLst>
            </p:cNvPr>
            <p:cNvSpPr/>
            <p:nvPr/>
          </p:nvSpPr>
          <p:spPr>
            <a:xfrm>
              <a:off x="4891498" y="5061544"/>
              <a:ext cx="88900" cy="215900"/>
            </a:xfrm>
            <a:custGeom>
              <a:avLst/>
              <a:gdLst>
                <a:gd name="connsiteX0" fmla="*/ 44450 w 88900"/>
                <a:gd name="connsiteY0" fmla="*/ 0 h 215900"/>
                <a:gd name="connsiteX1" fmla="*/ 28575 w 88900"/>
                <a:gd name="connsiteY1" fmla="*/ 88900 h 215900"/>
                <a:gd name="connsiteX2" fmla="*/ 0 w 88900"/>
                <a:gd name="connsiteY2" fmla="*/ 139700 h 215900"/>
                <a:gd name="connsiteX3" fmla="*/ 47625 w 88900"/>
                <a:gd name="connsiteY3" fmla="*/ 215900 h 215900"/>
                <a:gd name="connsiteX4" fmla="*/ 73025 w 88900"/>
                <a:gd name="connsiteY4" fmla="*/ 152400 h 215900"/>
                <a:gd name="connsiteX5" fmla="*/ 88900 w 88900"/>
                <a:gd name="connsiteY5" fmla="*/ 101600 h 215900"/>
                <a:gd name="connsiteX6" fmla="*/ 73025 w 88900"/>
                <a:gd name="connsiteY6" fmla="*/ 47625 h 215900"/>
                <a:gd name="connsiteX7" fmla="*/ 44450 w 88900"/>
                <a:gd name="connsiteY7"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00" h="215900">
                  <a:moveTo>
                    <a:pt x="44450" y="0"/>
                  </a:moveTo>
                  <a:lnTo>
                    <a:pt x="28575" y="88900"/>
                  </a:lnTo>
                  <a:lnTo>
                    <a:pt x="0" y="139700"/>
                  </a:lnTo>
                  <a:lnTo>
                    <a:pt x="47625" y="215900"/>
                  </a:lnTo>
                  <a:lnTo>
                    <a:pt x="73025" y="152400"/>
                  </a:lnTo>
                  <a:lnTo>
                    <a:pt x="88900" y="101600"/>
                  </a:lnTo>
                  <a:lnTo>
                    <a:pt x="73025" y="47625"/>
                  </a:lnTo>
                  <a:lnTo>
                    <a:pt x="444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Shape 64">
              <a:extLst>
                <a:ext uri="{FF2B5EF4-FFF2-40B4-BE49-F238E27FC236}">
                  <a16:creationId xmlns:a16="http://schemas.microsoft.com/office/drawing/2014/main" id="{D0C02D59-AE74-49B1-97E9-B15A60A9BD84}"/>
                </a:ext>
              </a:extLst>
            </p:cNvPr>
            <p:cNvSpPr/>
            <p:nvPr/>
          </p:nvSpPr>
          <p:spPr>
            <a:xfrm>
              <a:off x="4513673" y="5410794"/>
              <a:ext cx="482600" cy="266700"/>
            </a:xfrm>
            <a:custGeom>
              <a:avLst/>
              <a:gdLst>
                <a:gd name="connsiteX0" fmla="*/ 3714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71475 w 482600"/>
                <a:gd name="connsiteY12" fmla="*/ 47625 h 266700"/>
                <a:gd name="connsiteX0" fmla="*/ 384175 w 482600"/>
                <a:gd name="connsiteY0" fmla="*/ 47625 h 266700"/>
                <a:gd name="connsiteX1" fmla="*/ 482600 w 482600"/>
                <a:gd name="connsiteY1" fmla="*/ 0 h 266700"/>
                <a:gd name="connsiteX2" fmla="*/ 444500 w 482600"/>
                <a:gd name="connsiteY2" fmla="*/ 85725 h 266700"/>
                <a:gd name="connsiteX3" fmla="*/ 384175 w 482600"/>
                <a:gd name="connsiteY3" fmla="*/ 155575 h 266700"/>
                <a:gd name="connsiteX4" fmla="*/ 314325 w 482600"/>
                <a:gd name="connsiteY4" fmla="*/ 193675 h 266700"/>
                <a:gd name="connsiteX5" fmla="*/ 209550 w 482600"/>
                <a:gd name="connsiteY5" fmla="*/ 244475 h 266700"/>
                <a:gd name="connsiteX6" fmla="*/ 82550 w 482600"/>
                <a:gd name="connsiteY6" fmla="*/ 266700 h 266700"/>
                <a:gd name="connsiteX7" fmla="*/ 0 w 482600"/>
                <a:gd name="connsiteY7" fmla="*/ 266700 h 266700"/>
                <a:gd name="connsiteX8" fmla="*/ 60325 w 482600"/>
                <a:gd name="connsiteY8" fmla="*/ 222250 h 266700"/>
                <a:gd name="connsiteX9" fmla="*/ 168275 w 482600"/>
                <a:gd name="connsiteY9" fmla="*/ 212725 h 266700"/>
                <a:gd name="connsiteX10" fmla="*/ 250825 w 482600"/>
                <a:gd name="connsiteY10" fmla="*/ 184150 h 266700"/>
                <a:gd name="connsiteX11" fmla="*/ 295275 w 482600"/>
                <a:gd name="connsiteY11" fmla="*/ 152400 h 266700"/>
                <a:gd name="connsiteX12" fmla="*/ 384175 w 482600"/>
                <a:gd name="connsiteY12" fmla="*/ 476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600" h="266700">
                  <a:moveTo>
                    <a:pt x="384175" y="47625"/>
                  </a:moveTo>
                  <a:lnTo>
                    <a:pt x="482600" y="0"/>
                  </a:lnTo>
                  <a:lnTo>
                    <a:pt x="444500" y="85725"/>
                  </a:lnTo>
                  <a:lnTo>
                    <a:pt x="384175" y="155575"/>
                  </a:lnTo>
                  <a:lnTo>
                    <a:pt x="314325" y="193675"/>
                  </a:lnTo>
                  <a:lnTo>
                    <a:pt x="209550" y="244475"/>
                  </a:lnTo>
                  <a:lnTo>
                    <a:pt x="82550" y="266700"/>
                  </a:lnTo>
                  <a:lnTo>
                    <a:pt x="0" y="266700"/>
                  </a:lnTo>
                  <a:lnTo>
                    <a:pt x="60325" y="222250"/>
                  </a:lnTo>
                  <a:lnTo>
                    <a:pt x="168275" y="212725"/>
                  </a:lnTo>
                  <a:lnTo>
                    <a:pt x="250825" y="184150"/>
                  </a:lnTo>
                  <a:lnTo>
                    <a:pt x="295275" y="152400"/>
                  </a:lnTo>
                  <a:lnTo>
                    <a:pt x="384175" y="47625"/>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Shape 65">
              <a:extLst>
                <a:ext uri="{FF2B5EF4-FFF2-40B4-BE49-F238E27FC236}">
                  <a16:creationId xmlns:a16="http://schemas.microsoft.com/office/drawing/2014/main" id="{8849ED17-9F3E-45CF-8F58-A49A58B2FD5E}"/>
                </a:ext>
              </a:extLst>
            </p:cNvPr>
            <p:cNvSpPr/>
            <p:nvPr/>
          </p:nvSpPr>
          <p:spPr>
            <a:xfrm>
              <a:off x="4332698" y="4902794"/>
              <a:ext cx="136525" cy="279400"/>
            </a:xfrm>
            <a:custGeom>
              <a:avLst/>
              <a:gdLst>
                <a:gd name="connsiteX0" fmla="*/ 57150 w 136525"/>
                <a:gd name="connsiteY0" fmla="*/ 0 h 279400"/>
                <a:gd name="connsiteX1" fmla="*/ 136525 w 136525"/>
                <a:gd name="connsiteY1" fmla="*/ 15875 h 279400"/>
                <a:gd name="connsiteX2" fmla="*/ 107950 w 136525"/>
                <a:gd name="connsiteY2" fmla="*/ 63500 h 279400"/>
                <a:gd name="connsiteX3" fmla="*/ 111125 w 136525"/>
                <a:gd name="connsiteY3" fmla="*/ 130175 h 279400"/>
                <a:gd name="connsiteX4" fmla="*/ 123825 w 136525"/>
                <a:gd name="connsiteY4" fmla="*/ 177800 h 279400"/>
                <a:gd name="connsiteX5" fmla="*/ 127000 w 136525"/>
                <a:gd name="connsiteY5" fmla="*/ 196850 h 279400"/>
                <a:gd name="connsiteX6" fmla="*/ 38100 w 136525"/>
                <a:gd name="connsiteY6" fmla="*/ 257175 h 279400"/>
                <a:gd name="connsiteX7" fmla="*/ 12700 w 136525"/>
                <a:gd name="connsiteY7" fmla="*/ 279400 h 279400"/>
                <a:gd name="connsiteX8" fmla="*/ 0 w 136525"/>
                <a:gd name="connsiteY8" fmla="*/ 215900 h 279400"/>
                <a:gd name="connsiteX9" fmla="*/ 0 w 136525"/>
                <a:gd name="connsiteY9" fmla="*/ 149225 h 279400"/>
                <a:gd name="connsiteX10" fmla="*/ 12700 w 136525"/>
                <a:gd name="connsiteY10" fmla="*/ 85725 h 279400"/>
                <a:gd name="connsiteX11" fmla="*/ 57150 w 136525"/>
                <a:gd name="connsiteY11"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 h="279400">
                  <a:moveTo>
                    <a:pt x="57150" y="0"/>
                  </a:moveTo>
                  <a:lnTo>
                    <a:pt x="136525" y="15875"/>
                  </a:lnTo>
                  <a:lnTo>
                    <a:pt x="107950" y="63500"/>
                  </a:lnTo>
                  <a:lnTo>
                    <a:pt x="111125" y="130175"/>
                  </a:lnTo>
                  <a:lnTo>
                    <a:pt x="123825" y="177800"/>
                  </a:lnTo>
                  <a:lnTo>
                    <a:pt x="127000" y="196850"/>
                  </a:lnTo>
                  <a:lnTo>
                    <a:pt x="38100" y="257175"/>
                  </a:lnTo>
                  <a:lnTo>
                    <a:pt x="12700" y="279400"/>
                  </a:lnTo>
                  <a:lnTo>
                    <a:pt x="0" y="215900"/>
                  </a:lnTo>
                  <a:lnTo>
                    <a:pt x="0" y="149225"/>
                  </a:lnTo>
                  <a:lnTo>
                    <a:pt x="12700" y="85725"/>
                  </a:lnTo>
                  <a:lnTo>
                    <a:pt x="5715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Freeform: Shape 66">
              <a:extLst>
                <a:ext uri="{FF2B5EF4-FFF2-40B4-BE49-F238E27FC236}">
                  <a16:creationId xmlns:a16="http://schemas.microsoft.com/office/drawing/2014/main" id="{186E5CE7-6039-424F-9819-2D55661F6495}"/>
                </a:ext>
              </a:extLst>
            </p:cNvPr>
            <p:cNvSpPr/>
            <p:nvPr/>
          </p:nvSpPr>
          <p:spPr>
            <a:xfrm>
              <a:off x="4231098" y="5039319"/>
              <a:ext cx="76200" cy="285750"/>
            </a:xfrm>
            <a:custGeom>
              <a:avLst/>
              <a:gdLst>
                <a:gd name="connsiteX0" fmla="*/ 31750 w 76200"/>
                <a:gd name="connsiteY0" fmla="*/ 0 h 285750"/>
                <a:gd name="connsiteX1" fmla="*/ 0 w 76200"/>
                <a:gd name="connsiteY1" fmla="*/ 117475 h 285750"/>
                <a:gd name="connsiteX2" fmla="*/ 9525 w 76200"/>
                <a:gd name="connsiteY2" fmla="*/ 190500 h 285750"/>
                <a:gd name="connsiteX3" fmla="*/ 15875 w 76200"/>
                <a:gd name="connsiteY3" fmla="*/ 244475 h 285750"/>
                <a:gd name="connsiteX4" fmla="*/ 15875 w 76200"/>
                <a:gd name="connsiteY4" fmla="*/ 285750 h 285750"/>
                <a:gd name="connsiteX5" fmla="*/ 44450 w 76200"/>
                <a:gd name="connsiteY5" fmla="*/ 231775 h 285750"/>
                <a:gd name="connsiteX6" fmla="*/ 76200 w 76200"/>
                <a:gd name="connsiteY6" fmla="*/ 200025 h 285750"/>
                <a:gd name="connsiteX7" fmla="*/ 53975 w 76200"/>
                <a:gd name="connsiteY7" fmla="*/ 152400 h 285750"/>
                <a:gd name="connsiteX8" fmla="*/ 34925 w 76200"/>
                <a:gd name="connsiteY8" fmla="*/ 101600 h 285750"/>
                <a:gd name="connsiteX9" fmla="*/ 31750 w 76200"/>
                <a:gd name="connsiteY9" fmla="*/ 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285750">
                  <a:moveTo>
                    <a:pt x="31750" y="0"/>
                  </a:moveTo>
                  <a:lnTo>
                    <a:pt x="0" y="117475"/>
                  </a:lnTo>
                  <a:lnTo>
                    <a:pt x="9525" y="190500"/>
                  </a:lnTo>
                  <a:lnTo>
                    <a:pt x="15875" y="244475"/>
                  </a:lnTo>
                  <a:lnTo>
                    <a:pt x="15875" y="285750"/>
                  </a:lnTo>
                  <a:lnTo>
                    <a:pt x="44450" y="231775"/>
                  </a:lnTo>
                  <a:lnTo>
                    <a:pt x="76200" y="200025"/>
                  </a:lnTo>
                  <a:lnTo>
                    <a:pt x="53975" y="152400"/>
                  </a:lnTo>
                  <a:lnTo>
                    <a:pt x="34925" y="101600"/>
                  </a:lnTo>
                  <a:cubicBezTo>
                    <a:pt x="33867" y="67733"/>
                    <a:pt x="32808" y="33867"/>
                    <a:pt x="31750" y="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Shape 67">
              <a:extLst>
                <a:ext uri="{FF2B5EF4-FFF2-40B4-BE49-F238E27FC236}">
                  <a16:creationId xmlns:a16="http://schemas.microsoft.com/office/drawing/2014/main" id="{275FF13A-1068-4F16-850A-B070A16D1940}"/>
                </a:ext>
              </a:extLst>
            </p:cNvPr>
            <p:cNvSpPr/>
            <p:nvPr/>
          </p:nvSpPr>
          <p:spPr>
            <a:xfrm>
              <a:off x="4761323" y="5013919"/>
              <a:ext cx="88900" cy="127000"/>
            </a:xfrm>
            <a:custGeom>
              <a:avLst/>
              <a:gdLst>
                <a:gd name="connsiteX0" fmla="*/ 0 w 88900"/>
                <a:gd name="connsiteY0" fmla="*/ 12700 h 127000"/>
                <a:gd name="connsiteX1" fmla="*/ 88900 w 88900"/>
                <a:gd name="connsiteY1" fmla="*/ 127000 h 127000"/>
                <a:gd name="connsiteX2" fmla="*/ 85725 w 88900"/>
                <a:gd name="connsiteY2" fmla="*/ 0 h 127000"/>
                <a:gd name="connsiteX3" fmla="*/ 0 w 88900"/>
                <a:gd name="connsiteY3" fmla="*/ 12700 h 127000"/>
              </a:gdLst>
              <a:ahLst/>
              <a:cxnLst>
                <a:cxn ang="0">
                  <a:pos x="connsiteX0" y="connsiteY0"/>
                </a:cxn>
                <a:cxn ang="0">
                  <a:pos x="connsiteX1" y="connsiteY1"/>
                </a:cxn>
                <a:cxn ang="0">
                  <a:pos x="connsiteX2" y="connsiteY2"/>
                </a:cxn>
                <a:cxn ang="0">
                  <a:pos x="connsiteX3" y="connsiteY3"/>
                </a:cxn>
              </a:cxnLst>
              <a:rect l="l" t="t" r="r" b="b"/>
              <a:pathLst>
                <a:path w="88900" h="127000">
                  <a:moveTo>
                    <a:pt x="0" y="12700"/>
                  </a:moveTo>
                  <a:lnTo>
                    <a:pt x="88900" y="127000"/>
                  </a:lnTo>
                  <a:cubicBezTo>
                    <a:pt x="87842" y="84667"/>
                    <a:pt x="86783" y="42333"/>
                    <a:pt x="85725" y="0"/>
                  </a:cubicBezTo>
                  <a:lnTo>
                    <a:pt x="0" y="1270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Shape 68">
              <a:extLst>
                <a:ext uri="{FF2B5EF4-FFF2-40B4-BE49-F238E27FC236}">
                  <a16:creationId xmlns:a16="http://schemas.microsoft.com/office/drawing/2014/main" id="{B6D3AF1A-3058-46EA-8D3F-2F611223EBE4}"/>
                </a:ext>
              </a:extLst>
            </p:cNvPr>
            <p:cNvSpPr/>
            <p:nvPr/>
          </p:nvSpPr>
          <p:spPr>
            <a:xfrm>
              <a:off x="4596223" y="4905969"/>
              <a:ext cx="158750" cy="73025"/>
            </a:xfrm>
            <a:custGeom>
              <a:avLst/>
              <a:gdLst>
                <a:gd name="connsiteX0" fmla="*/ 0 w 158750"/>
                <a:gd name="connsiteY0" fmla="*/ 0 h 73025"/>
                <a:gd name="connsiteX1" fmla="*/ 127000 w 158750"/>
                <a:gd name="connsiteY1" fmla="*/ 73025 h 73025"/>
                <a:gd name="connsiteX2" fmla="*/ 158750 w 158750"/>
                <a:gd name="connsiteY2" fmla="*/ 44450 h 73025"/>
                <a:gd name="connsiteX3" fmla="*/ 0 w 158750"/>
                <a:gd name="connsiteY3" fmla="*/ 0 h 73025"/>
              </a:gdLst>
              <a:ahLst/>
              <a:cxnLst>
                <a:cxn ang="0">
                  <a:pos x="connsiteX0" y="connsiteY0"/>
                </a:cxn>
                <a:cxn ang="0">
                  <a:pos x="connsiteX1" y="connsiteY1"/>
                </a:cxn>
                <a:cxn ang="0">
                  <a:pos x="connsiteX2" y="connsiteY2"/>
                </a:cxn>
                <a:cxn ang="0">
                  <a:pos x="connsiteX3" y="connsiteY3"/>
                </a:cxn>
              </a:cxnLst>
              <a:rect l="l" t="t" r="r" b="b"/>
              <a:pathLst>
                <a:path w="158750" h="73025">
                  <a:moveTo>
                    <a:pt x="0" y="0"/>
                  </a:moveTo>
                  <a:lnTo>
                    <a:pt x="127000" y="73025"/>
                  </a:lnTo>
                  <a:lnTo>
                    <a:pt x="158750" y="44450"/>
                  </a:lnTo>
                  <a:lnTo>
                    <a:pt x="0" y="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70" name="Picture 69" descr="Shape&#10;&#10;Description automatically generated with low confidence">
            <a:extLst>
              <a:ext uri="{FF2B5EF4-FFF2-40B4-BE49-F238E27FC236}">
                <a16:creationId xmlns:a16="http://schemas.microsoft.com/office/drawing/2014/main" id="{5D20FEF1-DDAF-4FAE-A2E6-AEC4524701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5074" y="7070978"/>
            <a:ext cx="563882" cy="563882"/>
          </a:xfrm>
          <a:prstGeom prst="rect">
            <a:avLst/>
          </a:prstGeom>
        </p:spPr>
      </p:pic>
      <p:sp>
        <p:nvSpPr>
          <p:cNvPr id="72" name="TextBox 71">
            <a:extLst>
              <a:ext uri="{FF2B5EF4-FFF2-40B4-BE49-F238E27FC236}">
                <a16:creationId xmlns:a16="http://schemas.microsoft.com/office/drawing/2014/main" id="{49410FFC-42C9-4833-97A5-18D4A8E26689}"/>
              </a:ext>
            </a:extLst>
          </p:cNvPr>
          <p:cNvSpPr txBox="1"/>
          <p:nvPr/>
        </p:nvSpPr>
        <p:spPr>
          <a:xfrm>
            <a:off x="613015" y="7886084"/>
            <a:ext cx="589928" cy="769441"/>
          </a:xfrm>
          <a:prstGeom prst="rect">
            <a:avLst/>
          </a:prstGeom>
          <a:noFill/>
        </p:spPr>
        <p:txBody>
          <a:bodyPr wrap="square" rtlCol="0">
            <a:spAutoFit/>
          </a:bodyPr>
          <a:lstStyle/>
          <a:p>
            <a:r>
              <a:rPr lang="en-US" sz="4400" b="1" dirty="0"/>
              <a:t>N</a:t>
            </a:r>
          </a:p>
        </p:txBody>
      </p:sp>
      <p:pic>
        <p:nvPicPr>
          <p:cNvPr id="73" name="Picture 72" descr="Shape&#10;&#10;Description automatically generated with low confidence">
            <a:hlinkClick r:id="rId8"/>
            <a:extLst>
              <a:ext uri="{FF2B5EF4-FFF2-40B4-BE49-F238E27FC236}">
                <a16:creationId xmlns:a16="http://schemas.microsoft.com/office/drawing/2014/main" id="{F845183C-453B-456F-A0E1-9124C4F65DE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89757" y="6523343"/>
            <a:ext cx="1053000" cy="1053000"/>
          </a:xfrm>
          <a:prstGeom prst="rect">
            <a:avLst/>
          </a:prstGeom>
        </p:spPr>
      </p:pic>
      <p:pic>
        <p:nvPicPr>
          <p:cNvPr id="36" name="Picture 35" descr="A group of men standing outside a building&#10;&#10;Description automatically generated with low confidence">
            <a:extLst>
              <a:ext uri="{FF2B5EF4-FFF2-40B4-BE49-F238E27FC236}">
                <a16:creationId xmlns:a16="http://schemas.microsoft.com/office/drawing/2014/main" id="{8F19B2E2-AD23-4437-9F0C-9EFD4DC9C54A}"/>
              </a:ext>
            </a:extLst>
          </p:cNvPr>
          <p:cNvPicPr>
            <a:picLocks noChangeAspect="1"/>
          </p:cNvPicPr>
          <p:nvPr/>
        </p:nvPicPr>
        <p:blipFill rotWithShape="1">
          <a:blip r:embed="rId10">
            <a:extLst>
              <a:ext uri="{28A0092B-C50C-407E-A947-70E740481C1C}">
                <a14:useLocalDpi xmlns:a14="http://schemas.microsoft.com/office/drawing/2010/main" val="0"/>
              </a:ext>
            </a:extLst>
          </a:blip>
          <a:srcRect l="14372" t="7818" r="30545"/>
          <a:stretch/>
        </p:blipFill>
        <p:spPr>
          <a:xfrm>
            <a:off x="5108708" y="1530039"/>
            <a:ext cx="4791391" cy="3897895"/>
          </a:xfrm>
          <a:prstGeom prst="rect">
            <a:avLst/>
          </a:prstGeom>
          <a:ln>
            <a:solidFill>
              <a:schemeClr val="tx1"/>
            </a:solidFill>
          </a:ln>
          <a:effectLst>
            <a:outerShdw blurRad="50800" dist="38100" dir="2700000" algn="tl" rotWithShape="0">
              <a:prstClr val="black">
                <a:alpha val="40000"/>
              </a:prstClr>
            </a:outerShdw>
          </a:effectLst>
        </p:spPr>
      </p:pic>
      <p:sp>
        <p:nvSpPr>
          <p:cNvPr id="32" name="TextBox 31">
            <a:extLst>
              <a:ext uri="{FF2B5EF4-FFF2-40B4-BE49-F238E27FC236}">
                <a16:creationId xmlns:a16="http://schemas.microsoft.com/office/drawing/2014/main" id="{1924CA49-AC72-4822-B4EB-BA9029B015B0}"/>
              </a:ext>
            </a:extLst>
          </p:cNvPr>
          <p:cNvSpPr txBox="1"/>
          <p:nvPr/>
        </p:nvSpPr>
        <p:spPr>
          <a:xfrm>
            <a:off x="1386658" y="5238855"/>
            <a:ext cx="2932671" cy="646331"/>
          </a:xfrm>
          <a:prstGeom prst="rect">
            <a:avLst/>
          </a:prstGeom>
          <a:noFill/>
        </p:spPr>
        <p:txBody>
          <a:bodyPr wrap="square" rtlCol="0">
            <a:spAutoFit/>
          </a:bodyPr>
          <a:lstStyle/>
          <a:p>
            <a:r>
              <a:rPr lang="en-US" sz="1200" dirty="0">
                <a:latin typeface="AvenirLTStd-Book"/>
              </a:rPr>
              <a:t>Spot has a Trimble X7 Laser Scanner mounted on the top and can walk a site using automation. </a:t>
            </a:r>
          </a:p>
        </p:txBody>
      </p:sp>
      <p:sp>
        <p:nvSpPr>
          <p:cNvPr id="34" name="TextBox 33">
            <a:extLst>
              <a:ext uri="{FF2B5EF4-FFF2-40B4-BE49-F238E27FC236}">
                <a16:creationId xmlns:a16="http://schemas.microsoft.com/office/drawing/2014/main" id="{7828F0FC-3DAA-47FE-AD88-8B0B48CFC849}"/>
              </a:ext>
            </a:extLst>
          </p:cNvPr>
          <p:cNvSpPr txBox="1"/>
          <p:nvPr/>
        </p:nvSpPr>
        <p:spPr>
          <a:xfrm>
            <a:off x="1406150" y="6293584"/>
            <a:ext cx="2913179" cy="646331"/>
          </a:xfrm>
          <a:prstGeom prst="rect">
            <a:avLst/>
          </a:prstGeom>
          <a:noFill/>
        </p:spPr>
        <p:txBody>
          <a:bodyPr wrap="square" rtlCol="0">
            <a:spAutoFit/>
          </a:bodyPr>
          <a:lstStyle/>
          <a:p>
            <a:r>
              <a:rPr lang="en-US" sz="1200" dirty="0">
                <a:latin typeface="AvenirLTStd-Book"/>
              </a:rPr>
              <a:t>Once Spot is complete. The scanner will automatically upload to the cloud for registration. </a:t>
            </a:r>
          </a:p>
        </p:txBody>
      </p:sp>
      <p:sp>
        <p:nvSpPr>
          <p:cNvPr id="38" name="TextBox 37">
            <a:extLst>
              <a:ext uri="{FF2B5EF4-FFF2-40B4-BE49-F238E27FC236}">
                <a16:creationId xmlns:a16="http://schemas.microsoft.com/office/drawing/2014/main" id="{7847E963-7865-4E15-B9A9-D6D8600A043A}"/>
              </a:ext>
            </a:extLst>
          </p:cNvPr>
          <p:cNvSpPr txBox="1"/>
          <p:nvPr/>
        </p:nvSpPr>
        <p:spPr>
          <a:xfrm>
            <a:off x="1406150" y="7070978"/>
            <a:ext cx="2913179" cy="461665"/>
          </a:xfrm>
          <a:prstGeom prst="rect">
            <a:avLst/>
          </a:prstGeom>
          <a:noFill/>
        </p:spPr>
        <p:txBody>
          <a:bodyPr wrap="square" rtlCol="0">
            <a:spAutoFit/>
          </a:bodyPr>
          <a:lstStyle/>
          <a:p>
            <a:r>
              <a:rPr lang="en-US" sz="1200" dirty="0">
                <a:latin typeface="AvenirLTStd-Book"/>
              </a:rPr>
              <a:t>The scan data can be exported to files like ReCap for viewing and point cloud sharing. </a:t>
            </a:r>
          </a:p>
        </p:txBody>
      </p:sp>
      <p:sp>
        <p:nvSpPr>
          <p:cNvPr id="39" name="TextBox 38">
            <a:extLst>
              <a:ext uri="{FF2B5EF4-FFF2-40B4-BE49-F238E27FC236}">
                <a16:creationId xmlns:a16="http://schemas.microsoft.com/office/drawing/2014/main" id="{40902514-D191-4026-ADD1-492F3FAFE8D2}"/>
              </a:ext>
            </a:extLst>
          </p:cNvPr>
          <p:cNvSpPr txBox="1"/>
          <p:nvPr/>
        </p:nvSpPr>
        <p:spPr>
          <a:xfrm>
            <a:off x="1406150" y="7927258"/>
            <a:ext cx="2932671" cy="646331"/>
          </a:xfrm>
          <a:prstGeom prst="rect">
            <a:avLst/>
          </a:prstGeom>
          <a:noFill/>
        </p:spPr>
        <p:txBody>
          <a:bodyPr wrap="square" rtlCol="0">
            <a:spAutoFit/>
          </a:bodyPr>
          <a:lstStyle/>
          <a:p>
            <a:r>
              <a:rPr lang="en-US" sz="1200" dirty="0">
                <a:latin typeface="AvenirLTStd-Book"/>
              </a:rPr>
              <a:t>The point cloud can be linked into programs like Naviworks for quality control check and coordination. </a:t>
            </a:r>
          </a:p>
        </p:txBody>
      </p:sp>
    </p:spTree>
    <p:extLst>
      <p:ext uri="{BB962C8B-B14F-4D97-AF65-F5344CB8AC3E}">
        <p14:creationId xmlns:p14="http://schemas.microsoft.com/office/powerpoint/2010/main" val="32260011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738272" cy="3046988"/>
          </a:xfrm>
          <a:prstGeom prst="rect">
            <a:avLst/>
          </a:prstGeom>
          <a:noFill/>
        </p:spPr>
        <p:txBody>
          <a:bodyPr wrap="square">
            <a:spAutoFit/>
          </a:bodyPr>
          <a:lstStyle/>
          <a:p>
            <a:pPr defTabSz="212525"/>
            <a:r>
              <a:rPr lang="en-US" sz="1200" dirty="0">
                <a:solidFill>
                  <a:srgbClr val="202124"/>
                </a:solidFill>
                <a:latin typeface="AvenirLTStd-Book"/>
              </a:rPr>
              <a:t>3D concrete printing (3DCP) is a form of cementitious, additive manufacturing used to fabricate buildings, houses or construction components in completely new shapes not previously possible with traditional concrete formwork.</a:t>
            </a:r>
          </a:p>
          <a:p>
            <a:pPr defTabSz="212525"/>
            <a:endParaRPr lang="en-US" sz="1200" dirty="0">
              <a:solidFill>
                <a:srgbClr val="202124"/>
              </a:solidFill>
              <a:latin typeface="AvenirLTStd-Book"/>
            </a:endParaRPr>
          </a:p>
          <a:p>
            <a:pPr defTabSz="212525"/>
            <a:r>
              <a:rPr lang="en-US" sz="1200" dirty="0">
                <a:solidFill>
                  <a:srgbClr val="202124"/>
                </a:solidFill>
                <a:latin typeface="AvenirLTStd-Book"/>
              </a:rPr>
              <a:t>The rise of 3D printers comes with several pros such as less material consumption, no need for molds and formwork, 24/7 operation on site, and mitigates delays such as labor shortages and supply chain issues.</a:t>
            </a:r>
          </a:p>
          <a:p>
            <a:pPr defTabSz="212525"/>
            <a:endParaRPr lang="en-US" sz="1200" dirty="0">
              <a:solidFill>
                <a:srgbClr val="202124"/>
              </a:solidFill>
              <a:latin typeface="AvenirLTStd-Book"/>
            </a:endParaRPr>
          </a:p>
          <a:p>
            <a:pPr defTabSz="212525"/>
            <a:r>
              <a:rPr lang="en-US" sz="1200" dirty="0">
                <a:solidFill>
                  <a:srgbClr val="202124"/>
                </a:solidFill>
                <a:latin typeface="AvenirLTStd-Book"/>
              </a:rPr>
              <a:t>Company’s such as Perri have 3D printers and crews that can come out to a jobsite and run the printer in coordination with the General Contractor to add unique elements and design processes to the project’s scope</a:t>
            </a:r>
          </a:p>
          <a:p>
            <a:pPr defTabSz="212525"/>
            <a:endParaRPr lang="en-US" sz="1200" dirty="0">
              <a:latin typeface="AvenirLTStd-Book"/>
            </a:endParaRP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24</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defTabSz="311711"/>
            <a:r>
              <a:rPr lang="en-US" sz="2000" b="1" dirty="0">
                <a:solidFill>
                  <a:prstClr val="black"/>
                </a:solidFill>
                <a:latin typeface="AvenirLTStd-Book"/>
              </a:rPr>
              <a:t>R&amp;D</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5726268" cy="369332"/>
          </a:xfrm>
          <a:prstGeom prst="rect">
            <a:avLst/>
          </a:prstGeom>
          <a:noFill/>
        </p:spPr>
        <p:txBody>
          <a:bodyPr wrap="square">
            <a:spAutoFit/>
          </a:bodyPr>
          <a:lstStyle/>
          <a:p>
            <a:pPr defTabSz="311711"/>
            <a:r>
              <a:rPr lang="en-US" sz="1800" b="1" dirty="0">
                <a:solidFill>
                  <a:srgbClr val="0063A6"/>
                </a:solidFill>
                <a:latin typeface="Gill Sans MT" panose="020B0502020104020203" pitchFamily="34" charset="0"/>
              </a:rPr>
              <a:t>3D Concrete Printing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49369" y="5561260"/>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pic>
        <p:nvPicPr>
          <p:cNvPr id="1026" name="Picture 2" descr="Ultimate guide to construction 3D printers in 2022 (concrete 3D printing)">
            <a:extLst>
              <a:ext uri="{FF2B5EF4-FFF2-40B4-BE49-F238E27FC236}">
                <a16:creationId xmlns:a16="http://schemas.microsoft.com/office/drawing/2014/main" id="{55278545-FED9-4C55-B963-B109E6A669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0737" y="1412913"/>
            <a:ext cx="5179144" cy="3376726"/>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Picture 41" descr="Europe's largest 3D concrete printer builds two-storey house">
            <a:extLst>
              <a:ext uri="{FF2B5EF4-FFF2-40B4-BE49-F238E27FC236}">
                <a16:creationId xmlns:a16="http://schemas.microsoft.com/office/drawing/2014/main" id="{A8083D46-615C-4BB2-A115-E59AFC040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0738" y="5501683"/>
            <a:ext cx="5179143" cy="3776185"/>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3" name="Picture 4" descr="the world's largest 3D printed concrete bridge is completed in shanghai">
            <a:extLst>
              <a:ext uri="{FF2B5EF4-FFF2-40B4-BE49-F238E27FC236}">
                <a16:creationId xmlns:a16="http://schemas.microsoft.com/office/drawing/2014/main" id="{032E4576-6771-4C64-9417-62930CC35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8515" y="1412912"/>
            <a:ext cx="3917356" cy="3376726"/>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4" name="Picture 43">
            <a:extLst>
              <a:ext uri="{FF2B5EF4-FFF2-40B4-BE49-F238E27FC236}">
                <a16:creationId xmlns:a16="http://schemas.microsoft.com/office/drawing/2014/main" id="{8EF1EB7A-4E75-4111-B90C-2A481140967B}"/>
              </a:ext>
            </a:extLst>
          </p:cNvPr>
          <p:cNvPicPr>
            <a:picLocks noChangeAspect="1"/>
          </p:cNvPicPr>
          <p:nvPr/>
        </p:nvPicPr>
        <p:blipFill rotWithShape="1">
          <a:blip r:embed="rId5"/>
          <a:srcRect b="12060"/>
          <a:stretch/>
        </p:blipFill>
        <p:spPr>
          <a:xfrm>
            <a:off x="10978515" y="5501681"/>
            <a:ext cx="3917356" cy="3776185"/>
          </a:xfrm>
          <a:prstGeom prst="rect">
            <a:avLst/>
          </a:prstGeom>
          <a:ln>
            <a:solidFill>
              <a:schemeClr val="tx1"/>
            </a:solidFill>
          </a:ln>
          <a:effectLst>
            <a:outerShdw blurRad="50800" dist="38100" dir="2700000" algn="tl" rotWithShape="0">
              <a:prstClr val="black">
                <a:alpha val="40000"/>
              </a:prstClr>
            </a:outerShdw>
          </a:effectLst>
        </p:spPr>
      </p:pic>
      <p:sp>
        <p:nvSpPr>
          <p:cNvPr id="45" name="TextBox 44">
            <a:extLst>
              <a:ext uri="{FF2B5EF4-FFF2-40B4-BE49-F238E27FC236}">
                <a16:creationId xmlns:a16="http://schemas.microsoft.com/office/drawing/2014/main" id="{1CD2DB69-379E-44F8-95A1-9D3C2A6064E7}"/>
              </a:ext>
            </a:extLst>
          </p:cNvPr>
          <p:cNvSpPr txBox="1"/>
          <p:nvPr/>
        </p:nvSpPr>
        <p:spPr>
          <a:xfrm>
            <a:off x="4960737" y="9308466"/>
            <a:ext cx="4307377" cy="276999"/>
          </a:xfrm>
          <a:prstGeom prst="rect">
            <a:avLst/>
          </a:prstGeom>
          <a:noFill/>
        </p:spPr>
        <p:txBody>
          <a:bodyPr wrap="square">
            <a:spAutoFit/>
          </a:bodyPr>
          <a:lstStyle/>
          <a:p>
            <a:r>
              <a:rPr lang="en-US" sz="1200" i="1" dirty="0">
                <a:solidFill>
                  <a:srgbClr val="0D0D0D"/>
                </a:solidFill>
                <a:latin typeface="AvenirLTStd-LightOblique"/>
              </a:rPr>
              <a:t>COBOD Printer doing a Two-Story House Print</a:t>
            </a:r>
            <a:endParaRPr lang="en-US" sz="1200" dirty="0"/>
          </a:p>
        </p:txBody>
      </p:sp>
      <p:sp>
        <p:nvSpPr>
          <p:cNvPr id="48" name="TextBox 47">
            <a:extLst>
              <a:ext uri="{FF2B5EF4-FFF2-40B4-BE49-F238E27FC236}">
                <a16:creationId xmlns:a16="http://schemas.microsoft.com/office/drawing/2014/main" id="{45120944-4FE2-45F4-A24F-471241AB7F4C}"/>
              </a:ext>
            </a:extLst>
          </p:cNvPr>
          <p:cNvSpPr txBox="1"/>
          <p:nvPr/>
        </p:nvSpPr>
        <p:spPr>
          <a:xfrm>
            <a:off x="10978515" y="4816962"/>
            <a:ext cx="2617818" cy="276999"/>
          </a:xfrm>
          <a:prstGeom prst="rect">
            <a:avLst/>
          </a:prstGeom>
          <a:noFill/>
        </p:spPr>
        <p:txBody>
          <a:bodyPr wrap="square">
            <a:spAutoFit/>
          </a:bodyPr>
          <a:lstStyle/>
          <a:p>
            <a:r>
              <a:rPr lang="en-US" sz="1200" i="1" dirty="0">
                <a:solidFill>
                  <a:srgbClr val="0D0D0D"/>
                </a:solidFill>
                <a:latin typeface="AvenirLTStd-LightOblique"/>
              </a:rPr>
              <a:t>3D printed Bridge in Shanghai</a:t>
            </a:r>
            <a:endParaRPr lang="en-US" sz="1200" dirty="0"/>
          </a:p>
        </p:txBody>
      </p:sp>
      <p:sp>
        <p:nvSpPr>
          <p:cNvPr id="50" name="TextBox 49">
            <a:extLst>
              <a:ext uri="{FF2B5EF4-FFF2-40B4-BE49-F238E27FC236}">
                <a16:creationId xmlns:a16="http://schemas.microsoft.com/office/drawing/2014/main" id="{315A4380-82EE-4121-8F74-F5D96928C48C}"/>
              </a:ext>
            </a:extLst>
          </p:cNvPr>
          <p:cNvSpPr txBox="1"/>
          <p:nvPr/>
        </p:nvSpPr>
        <p:spPr>
          <a:xfrm>
            <a:off x="10978515" y="9351144"/>
            <a:ext cx="3858095" cy="276999"/>
          </a:xfrm>
          <a:prstGeom prst="rect">
            <a:avLst/>
          </a:prstGeom>
          <a:noFill/>
        </p:spPr>
        <p:txBody>
          <a:bodyPr wrap="square">
            <a:spAutoFit/>
          </a:bodyPr>
          <a:lstStyle/>
          <a:p>
            <a:r>
              <a:rPr lang="en-US" sz="1200" i="1" dirty="0">
                <a:solidFill>
                  <a:srgbClr val="0D0D0D"/>
                </a:solidFill>
                <a:latin typeface="AvenirLTStd-LightOblique"/>
              </a:rPr>
              <a:t>Example of Finishing Versus no Finishing</a:t>
            </a:r>
            <a:endParaRPr lang="en-US" sz="1200" dirty="0"/>
          </a:p>
        </p:txBody>
      </p:sp>
      <p:sp>
        <p:nvSpPr>
          <p:cNvPr id="51" name="TextBox 50">
            <a:extLst>
              <a:ext uri="{FF2B5EF4-FFF2-40B4-BE49-F238E27FC236}">
                <a16:creationId xmlns:a16="http://schemas.microsoft.com/office/drawing/2014/main" id="{9C93183A-A3C2-45B9-A0FC-47B818A1B400}"/>
              </a:ext>
            </a:extLst>
          </p:cNvPr>
          <p:cNvSpPr txBox="1"/>
          <p:nvPr/>
        </p:nvSpPr>
        <p:spPr>
          <a:xfrm>
            <a:off x="4960737" y="4813781"/>
            <a:ext cx="3658447" cy="276999"/>
          </a:xfrm>
          <a:prstGeom prst="rect">
            <a:avLst/>
          </a:prstGeom>
          <a:noFill/>
        </p:spPr>
        <p:txBody>
          <a:bodyPr wrap="square">
            <a:spAutoFit/>
          </a:bodyPr>
          <a:lstStyle/>
          <a:p>
            <a:r>
              <a:rPr lang="en-US" sz="1200" i="1" dirty="0">
                <a:solidFill>
                  <a:srgbClr val="0D0D0D"/>
                </a:solidFill>
                <a:latin typeface="AvenirLTStd-LightOblique"/>
              </a:rPr>
              <a:t>A Brief Introduction to 3D Printing of Concrete</a:t>
            </a:r>
            <a:endParaRPr lang="en-US" sz="1200" dirty="0"/>
          </a:p>
        </p:txBody>
      </p:sp>
      <p:sp>
        <p:nvSpPr>
          <p:cNvPr id="52" name="TextBox 51">
            <a:extLst>
              <a:ext uri="{FF2B5EF4-FFF2-40B4-BE49-F238E27FC236}">
                <a16:creationId xmlns:a16="http://schemas.microsoft.com/office/drawing/2014/main" id="{211DA25B-2146-4335-90F4-51E4E552A8E1}"/>
              </a:ext>
            </a:extLst>
          </p:cNvPr>
          <p:cNvSpPr txBox="1"/>
          <p:nvPr/>
        </p:nvSpPr>
        <p:spPr>
          <a:xfrm>
            <a:off x="1357680" y="6204045"/>
            <a:ext cx="2484204" cy="646331"/>
          </a:xfrm>
          <a:prstGeom prst="rect">
            <a:avLst/>
          </a:prstGeom>
          <a:noFill/>
        </p:spPr>
        <p:txBody>
          <a:bodyPr wrap="square">
            <a:spAutoFit/>
          </a:bodyPr>
          <a:lstStyle/>
          <a:p>
            <a:pPr defTabSz="212525"/>
            <a:r>
              <a:rPr lang="en-US" sz="1200" dirty="0">
                <a:solidFill>
                  <a:srgbClr val="202124"/>
                </a:solidFill>
                <a:latin typeface="AvenirLTStd-Book"/>
              </a:rPr>
              <a:t>Slicer software reads traditional CAD software files to format a print sequence.</a:t>
            </a:r>
          </a:p>
        </p:txBody>
      </p:sp>
      <p:sp>
        <p:nvSpPr>
          <p:cNvPr id="53" name="TextBox 52">
            <a:extLst>
              <a:ext uri="{FF2B5EF4-FFF2-40B4-BE49-F238E27FC236}">
                <a16:creationId xmlns:a16="http://schemas.microsoft.com/office/drawing/2014/main" id="{1AA7AEF7-74C2-47F3-A0D7-9D788F2CEBDA}"/>
              </a:ext>
            </a:extLst>
          </p:cNvPr>
          <p:cNvSpPr txBox="1"/>
          <p:nvPr/>
        </p:nvSpPr>
        <p:spPr>
          <a:xfrm>
            <a:off x="1357680" y="7389773"/>
            <a:ext cx="2764424" cy="830997"/>
          </a:xfrm>
          <a:prstGeom prst="rect">
            <a:avLst/>
          </a:prstGeom>
          <a:noFill/>
        </p:spPr>
        <p:txBody>
          <a:bodyPr wrap="square">
            <a:spAutoFit/>
          </a:bodyPr>
          <a:lstStyle/>
          <a:p>
            <a:pPr defTabSz="212525"/>
            <a:r>
              <a:rPr lang="en-US" sz="1200" dirty="0">
                <a:solidFill>
                  <a:srgbClr val="202124"/>
                </a:solidFill>
                <a:latin typeface="AvenirLTStd-Book"/>
              </a:rPr>
              <a:t>The generated code is uploaded to a 3D concrete printer which is set up by crews on site. The printer then begins to run creating the 3D structure.</a:t>
            </a:r>
          </a:p>
        </p:txBody>
      </p:sp>
      <p:pic>
        <p:nvPicPr>
          <p:cNvPr id="54" name="Picture 53" descr="Shape&#10;&#10;Description automatically generated with low confidence">
            <a:extLst>
              <a:ext uri="{FF2B5EF4-FFF2-40B4-BE49-F238E27FC236}">
                <a16:creationId xmlns:a16="http://schemas.microsoft.com/office/drawing/2014/main" id="{F727A1E9-78E3-4535-A0BB-B2D7482E70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475" y="7483587"/>
            <a:ext cx="513108" cy="513108"/>
          </a:xfrm>
          <a:prstGeom prst="rect">
            <a:avLst/>
          </a:prstGeom>
        </p:spPr>
      </p:pic>
      <p:pic>
        <p:nvPicPr>
          <p:cNvPr id="56" name="Picture 55" descr="Shape&#10;&#10;Description automatically generated with low confidence">
            <a:extLst>
              <a:ext uri="{FF2B5EF4-FFF2-40B4-BE49-F238E27FC236}">
                <a16:creationId xmlns:a16="http://schemas.microsoft.com/office/drawing/2014/main" id="{3F63ED74-9A79-4C74-8F94-389112178D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8929" y="6210245"/>
            <a:ext cx="563882" cy="563882"/>
          </a:xfrm>
          <a:prstGeom prst="rect">
            <a:avLst/>
          </a:prstGeom>
        </p:spPr>
      </p:pic>
    </p:spTree>
    <p:extLst>
      <p:ext uri="{BB962C8B-B14F-4D97-AF65-F5344CB8AC3E}">
        <p14:creationId xmlns:p14="http://schemas.microsoft.com/office/powerpoint/2010/main" val="687599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25</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5" y="4011936"/>
            <a:ext cx="7285810" cy="399981"/>
          </a:xfrm>
          <a:prstGeom prst="rect">
            <a:avLst/>
          </a:prstGeom>
          <a:noFill/>
        </p:spPr>
        <p:txBody>
          <a:bodyPr wrap="square" rtlCol="0">
            <a:spAutoFit/>
          </a:bodyPr>
          <a:lstStyle/>
          <a:p>
            <a:pPr algn="ctr" defTabSz="311711"/>
            <a:r>
              <a:rPr lang="en-US" sz="2000" b="1" dirty="0">
                <a:solidFill>
                  <a:prstClr val="black"/>
                </a:solidFill>
                <a:latin typeface="AvenirLTStd-Book"/>
              </a:rPr>
              <a:t>Questions ?</a:t>
            </a:r>
          </a:p>
        </p:txBody>
      </p:sp>
    </p:spTree>
    <p:extLst>
      <p:ext uri="{BB962C8B-B14F-4D97-AF65-F5344CB8AC3E}">
        <p14:creationId xmlns:p14="http://schemas.microsoft.com/office/powerpoint/2010/main" val="1373844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16D7FE97-0A08-4C7E-B7EF-82703521C2CF}"/>
              </a:ext>
            </a:extLst>
          </p:cNvPr>
          <p:cNvSpPr txBox="1"/>
          <p:nvPr/>
        </p:nvSpPr>
        <p:spPr>
          <a:xfrm>
            <a:off x="1068705" y="273895"/>
            <a:ext cx="13407390" cy="1944159"/>
          </a:xfrm>
          <a:prstGeom prst="rect">
            <a:avLst/>
          </a:prstGeom>
        </p:spPr>
        <p:txBody>
          <a:bodyPr vert="horz" lIns="91440" tIns="45720" rIns="91440" bIns="45720" rtlCol="0" anchor="ctr">
            <a:normAutofit/>
          </a:bodyPr>
          <a:lstStyle/>
          <a:p>
            <a:pPr defTabSz="1341090">
              <a:lnSpc>
                <a:spcPct val="90000"/>
              </a:lnSpc>
              <a:spcBef>
                <a:spcPct val="0"/>
              </a:spcBef>
              <a:spcAft>
                <a:spcPts val="600"/>
              </a:spcAft>
            </a:pPr>
            <a:r>
              <a:rPr lang="en-US" sz="6453" b="1" kern="1200" dirty="0">
                <a:latin typeface="Arial" panose="020B0604020202020204" pitchFamily="34" charset="0"/>
                <a:ea typeface="+mj-ea"/>
                <a:cs typeface="Arial" panose="020B0604020202020204" pitchFamily="34" charset="0"/>
              </a:rPr>
              <a:t>BIM / VDC </a:t>
            </a:r>
          </a:p>
        </p:txBody>
      </p:sp>
      <p:sp>
        <p:nvSpPr>
          <p:cNvPr id="6" name="TextBox 5">
            <a:extLst>
              <a:ext uri="{FF2B5EF4-FFF2-40B4-BE49-F238E27FC236}">
                <a16:creationId xmlns:a16="http://schemas.microsoft.com/office/drawing/2014/main" id="{3C98645E-E2CA-4DB8-F267-DEBEC16A4A1E}"/>
              </a:ext>
            </a:extLst>
          </p:cNvPr>
          <p:cNvSpPr txBox="1"/>
          <p:nvPr/>
        </p:nvSpPr>
        <p:spPr>
          <a:xfrm>
            <a:off x="1068705" y="2677584"/>
            <a:ext cx="6606540" cy="6381962"/>
          </a:xfrm>
          <a:prstGeom prst="rect">
            <a:avLst/>
          </a:prstGeom>
        </p:spPr>
        <p:txBody>
          <a:bodyPr vert="horz" lIns="91440" tIns="45720" rIns="91440" bIns="45720" rtlCol="0">
            <a:normAutofit/>
          </a:bodyPr>
          <a:lstStyle/>
          <a:p>
            <a:pPr marL="335273" indent="-335273" defTabSz="1341090">
              <a:lnSpc>
                <a:spcPct val="90000"/>
              </a:lnSpc>
              <a:spcBef>
                <a:spcPts val="1467"/>
              </a:spcBef>
              <a:buFont typeface="Arial" panose="020B0604020202020204" pitchFamily="34" charset="0"/>
              <a:buChar char="•"/>
            </a:pPr>
            <a:r>
              <a:rPr lang="en-US" sz="2400" b="0" i="0" dirty="0">
                <a:effectLst/>
                <a:latin typeface="AvenirLTStd-Book"/>
                <a:cs typeface="Arial" panose="020B0604020202020204" pitchFamily="34" charset="0"/>
              </a:rPr>
              <a:t>Technology is significantly transforming the construction industry by improving efficiency, safety, and productivity. Innovations like drones, augmented reality, and 3D printing enable precise site surveys, enhanced visualization, and rapid prototyping. </a:t>
            </a:r>
          </a:p>
          <a:p>
            <a:pPr marL="335273" indent="-335273" defTabSz="1341090">
              <a:lnSpc>
                <a:spcPct val="90000"/>
              </a:lnSpc>
              <a:spcBef>
                <a:spcPts val="1467"/>
              </a:spcBef>
              <a:buFont typeface="Arial" panose="020B0604020202020204" pitchFamily="34" charset="0"/>
              <a:buChar char="•"/>
            </a:pPr>
            <a:r>
              <a:rPr lang="en-US" sz="2400" b="0" i="0" dirty="0">
                <a:effectLst/>
                <a:latin typeface="AvenirLTStd-Book"/>
                <a:cs typeface="Arial" panose="020B0604020202020204" pitchFamily="34" charset="0"/>
              </a:rPr>
              <a:t>Additionally, software and data analytics are revolutionizing project management through real-time tracking and predictive analytics. These advancements are helping to overcome traditional challenges such as project delays and costs, labor shortages, and safety concerns.</a:t>
            </a:r>
          </a:p>
        </p:txBody>
      </p:sp>
      <p:pic>
        <p:nvPicPr>
          <p:cNvPr id="12" name="Picture 11" descr="A blue and orange rectangular object with text&#10;&#10;Description automatically generated with medium confidence">
            <a:extLst>
              <a:ext uri="{FF2B5EF4-FFF2-40B4-BE49-F238E27FC236}">
                <a16:creationId xmlns:a16="http://schemas.microsoft.com/office/drawing/2014/main" id="{055EBDD6-594F-DCE2-D685-7D83597DE417}"/>
              </a:ext>
            </a:extLst>
          </p:cNvPr>
          <p:cNvPicPr>
            <a:picLocks noChangeAspect="1"/>
          </p:cNvPicPr>
          <p:nvPr/>
        </p:nvPicPr>
        <p:blipFill>
          <a:blip r:embed="rId2"/>
          <a:stretch>
            <a:fillRect/>
          </a:stretch>
        </p:blipFill>
        <p:spPr>
          <a:xfrm>
            <a:off x="8197349" y="1458384"/>
            <a:ext cx="6286232" cy="6381962"/>
          </a:xfrm>
          <a:prstGeom prst="rect">
            <a:avLst/>
          </a:prstGeom>
          <a:noFill/>
        </p:spPr>
      </p:pic>
      <p:sp>
        <p:nvSpPr>
          <p:cNvPr id="3" name="Slide Number Placeholder 2">
            <a:extLst>
              <a:ext uri="{FF2B5EF4-FFF2-40B4-BE49-F238E27FC236}">
                <a16:creationId xmlns:a16="http://schemas.microsoft.com/office/drawing/2014/main" id="{587E5FD1-68B1-437D-B6A0-78AA56487749}"/>
              </a:ext>
            </a:extLst>
          </p:cNvPr>
          <p:cNvSpPr>
            <a:spLocks noGrp="1"/>
          </p:cNvSpPr>
          <p:nvPr>
            <p:ph type="sldNum" sz="quarter" idx="12"/>
          </p:nvPr>
        </p:nvSpPr>
        <p:spPr>
          <a:xfrm>
            <a:off x="10978515" y="9322651"/>
            <a:ext cx="3497580" cy="535517"/>
          </a:xfrm>
        </p:spPr>
        <p:txBody>
          <a:bodyPr vert="horz" lIns="91440" tIns="45720" rIns="91440" bIns="45720" rtlCol="0" anchor="ctr">
            <a:normAutofit/>
          </a:bodyPr>
          <a:lstStyle/>
          <a:p>
            <a:pPr>
              <a:spcAft>
                <a:spcPts val="600"/>
              </a:spcAft>
            </a:pPr>
            <a:fld id="{EC711B46-5A84-46C5-99F5-4DC505C7F7F4}" type="slidenum">
              <a:rPr lang="en-US" smtClean="0"/>
              <a:pPr>
                <a:spcAft>
                  <a:spcPts val="600"/>
                </a:spcAft>
              </a:pPr>
              <a:t>3</a:t>
            </a:fld>
            <a:endParaRPr lang="en-US"/>
          </a:p>
        </p:txBody>
      </p:sp>
      <p:cxnSp>
        <p:nvCxnSpPr>
          <p:cNvPr id="2" name="Straight Connector 1">
            <a:extLst>
              <a:ext uri="{FF2B5EF4-FFF2-40B4-BE49-F238E27FC236}">
                <a16:creationId xmlns:a16="http://schemas.microsoft.com/office/drawing/2014/main" id="{106A8DC0-CEB8-7C61-453A-5B8FE3EB86DD}"/>
              </a:ext>
            </a:extLst>
          </p:cNvPr>
          <p:cNvCxnSpPr>
            <a:cxnSpLocks/>
          </p:cNvCxnSpPr>
          <p:nvPr/>
        </p:nvCxnSpPr>
        <p:spPr>
          <a:xfrm>
            <a:off x="129092" y="780532"/>
            <a:ext cx="15340404" cy="0"/>
          </a:xfrm>
          <a:prstGeom prst="line">
            <a:avLst/>
          </a:prstGeom>
          <a:ln w="28575">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63B5EC4-1FF0-536D-3AEA-6D73C6D4F7EA}"/>
              </a:ext>
            </a:extLst>
          </p:cNvPr>
          <p:cNvCxnSpPr>
            <a:cxnSpLocks/>
          </p:cNvCxnSpPr>
          <p:nvPr/>
        </p:nvCxnSpPr>
        <p:spPr>
          <a:xfrm>
            <a:off x="1722668" y="9771063"/>
            <a:ext cx="12952999" cy="15679"/>
          </a:xfrm>
          <a:prstGeom prst="line">
            <a:avLst/>
          </a:prstGeom>
          <a:ln w="9525">
            <a:solidFill>
              <a:srgbClr val="005EB8"/>
            </a:solidFill>
          </a:ln>
        </p:spPr>
        <p:style>
          <a:lnRef idx="1">
            <a:schemeClr val="accent1"/>
          </a:lnRef>
          <a:fillRef idx="0">
            <a:schemeClr val="accent1"/>
          </a:fillRef>
          <a:effectRef idx="0">
            <a:schemeClr val="accent1"/>
          </a:effectRef>
          <a:fontRef idx="minor">
            <a:schemeClr val="tx1"/>
          </a:fontRef>
        </p:style>
      </p:cxnSp>
      <p:pic>
        <p:nvPicPr>
          <p:cNvPr id="5" name="Picture 4" descr="Icon&#10;&#10;Description automatically generated">
            <a:extLst>
              <a:ext uri="{FF2B5EF4-FFF2-40B4-BE49-F238E27FC236}">
                <a16:creationId xmlns:a16="http://schemas.microsoft.com/office/drawing/2014/main" id="{206987E4-6B88-0F75-B803-3E90E9521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1440" y="9579730"/>
            <a:ext cx="425239" cy="423123"/>
          </a:xfrm>
          <a:prstGeom prst="rect">
            <a:avLst/>
          </a:prstGeom>
        </p:spPr>
      </p:pic>
      <p:pic>
        <p:nvPicPr>
          <p:cNvPr id="7" name="Picture 6">
            <a:extLst>
              <a:ext uri="{FF2B5EF4-FFF2-40B4-BE49-F238E27FC236}">
                <a16:creationId xmlns:a16="http://schemas.microsoft.com/office/drawing/2014/main" id="{9E020588-E70E-03CD-DF62-20417B5D45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0762" y="9492531"/>
            <a:ext cx="1228047" cy="470612"/>
          </a:xfrm>
          <a:prstGeom prst="rect">
            <a:avLst/>
          </a:prstGeom>
        </p:spPr>
      </p:pic>
    </p:spTree>
    <p:extLst>
      <p:ext uri="{BB962C8B-B14F-4D97-AF65-F5344CB8AC3E}">
        <p14:creationId xmlns:p14="http://schemas.microsoft.com/office/powerpoint/2010/main" val="2553627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16D7FE97-0A08-4C7E-B7EF-82703521C2CF}"/>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 LT Std 45 Book"/>
              </a:rPr>
              <a:t>BIM/VDC Categories </a:t>
            </a:r>
          </a:p>
        </p:txBody>
      </p:sp>
      <p:sp>
        <p:nvSpPr>
          <p:cNvPr id="3" name="Slide Number Placeholder 2">
            <a:extLst>
              <a:ext uri="{FF2B5EF4-FFF2-40B4-BE49-F238E27FC236}">
                <a16:creationId xmlns:a16="http://schemas.microsoft.com/office/drawing/2014/main" id="{587E5FD1-68B1-437D-B6A0-78AA56487749}"/>
              </a:ext>
            </a:extLst>
          </p:cNvPr>
          <p:cNvSpPr>
            <a:spLocks noGrp="1"/>
          </p:cNvSpPr>
          <p:nvPr>
            <p:ph type="sldNum" sz="quarter" idx="12"/>
          </p:nvPr>
        </p:nvSpPr>
        <p:spPr/>
        <p:txBody>
          <a:bodyPr/>
          <a:lstStyle/>
          <a:p>
            <a:fld id="{EC711B46-5A84-46C5-99F5-4DC505C7F7F4}" type="slidenum">
              <a:rPr lang="en-US" smtClean="0"/>
              <a:t>4</a:t>
            </a:fld>
            <a:endParaRPr lang="en-US" dirty="0"/>
          </a:p>
        </p:txBody>
      </p:sp>
      <p:sp>
        <p:nvSpPr>
          <p:cNvPr id="2" name="TextBox 1">
            <a:extLst>
              <a:ext uri="{FF2B5EF4-FFF2-40B4-BE49-F238E27FC236}">
                <a16:creationId xmlns:a16="http://schemas.microsoft.com/office/drawing/2014/main" id="{4DF08359-F153-78A8-AE19-D1DBB0789D06}"/>
              </a:ext>
            </a:extLst>
          </p:cNvPr>
          <p:cNvSpPr txBox="1"/>
          <p:nvPr/>
        </p:nvSpPr>
        <p:spPr>
          <a:xfrm>
            <a:off x="11292161" y="1727747"/>
            <a:ext cx="3165962" cy="2246769"/>
          </a:xfrm>
          <a:prstGeom prst="rect">
            <a:avLst/>
          </a:prstGeom>
          <a:noFill/>
        </p:spPr>
        <p:txBody>
          <a:bodyPr wrap="square" rtlCol="0">
            <a:spAutoFit/>
          </a:bodyPr>
          <a:lstStyle/>
          <a:p>
            <a:r>
              <a:rPr lang="en-US" sz="2800" b="1" dirty="0">
                <a:latin typeface="Avenir LT Std 45 Book"/>
              </a:rPr>
              <a:t>Geo-Spatial: </a:t>
            </a:r>
            <a:r>
              <a:rPr lang="en-US" sz="2800" dirty="0">
                <a:latin typeface="Avenir LT Std 45 Book"/>
              </a:rPr>
              <a:t>Process of relaying data and model content to and from the field. </a:t>
            </a:r>
          </a:p>
        </p:txBody>
      </p:sp>
      <p:sp>
        <p:nvSpPr>
          <p:cNvPr id="4" name="TextBox 3">
            <a:extLst>
              <a:ext uri="{FF2B5EF4-FFF2-40B4-BE49-F238E27FC236}">
                <a16:creationId xmlns:a16="http://schemas.microsoft.com/office/drawing/2014/main" id="{2CE3EB3E-742F-2F10-714F-EE3D7BD654BB}"/>
              </a:ext>
            </a:extLst>
          </p:cNvPr>
          <p:cNvSpPr txBox="1"/>
          <p:nvPr/>
        </p:nvSpPr>
        <p:spPr>
          <a:xfrm>
            <a:off x="795074" y="1727748"/>
            <a:ext cx="4043953" cy="2246769"/>
          </a:xfrm>
          <a:prstGeom prst="rect">
            <a:avLst/>
          </a:prstGeom>
          <a:noFill/>
        </p:spPr>
        <p:txBody>
          <a:bodyPr wrap="square" rtlCol="0">
            <a:spAutoFit/>
          </a:bodyPr>
          <a:lstStyle/>
          <a:p>
            <a:r>
              <a:rPr lang="en-US" sz="2800" b="1" dirty="0">
                <a:latin typeface="Avenir LT Std 45 Book"/>
              </a:rPr>
              <a:t>Modeling Visualization: </a:t>
            </a:r>
            <a:r>
              <a:rPr lang="en-US" sz="2800" dirty="0">
                <a:latin typeface="Avenir LT Std 45 Book"/>
              </a:rPr>
              <a:t>2D &amp; 3D computer-aided design services to assist in the visualization &amp; planning of a project. </a:t>
            </a:r>
          </a:p>
        </p:txBody>
      </p:sp>
      <p:sp>
        <p:nvSpPr>
          <p:cNvPr id="5" name="TextBox 4">
            <a:extLst>
              <a:ext uri="{FF2B5EF4-FFF2-40B4-BE49-F238E27FC236}">
                <a16:creationId xmlns:a16="http://schemas.microsoft.com/office/drawing/2014/main" id="{C73B7EB3-EECD-AD16-F886-7590EE1A3F81}"/>
              </a:ext>
            </a:extLst>
          </p:cNvPr>
          <p:cNvSpPr txBox="1"/>
          <p:nvPr/>
        </p:nvSpPr>
        <p:spPr>
          <a:xfrm>
            <a:off x="5913693" y="1727747"/>
            <a:ext cx="4202755" cy="1384995"/>
          </a:xfrm>
          <a:prstGeom prst="rect">
            <a:avLst/>
          </a:prstGeom>
          <a:noFill/>
        </p:spPr>
        <p:txBody>
          <a:bodyPr wrap="square" rtlCol="0">
            <a:spAutoFit/>
          </a:bodyPr>
          <a:lstStyle/>
          <a:p>
            <a:r>
              <a:rPr lang="en-US" sz="2800" b="1" dirty="0">
                <a:latin typeface="Avenir LT Std 45 Book"/>
              </a:rPr>
              <a:t>Spatial Coordination: </a:t>
            </a:r>
            <a:r>
              <a:rPr lang="en-US" sz="2800" dirty="0">
                <a:latin typeface="Avenir LT Std 45 Book"/>
              </a:rPr>
              <a:t>Managing the process of 3D MEP trade coordination.</a:t>
            </a:r>
          </a:p>
        </p:txBody>
      </p:sp>
      <p:sp>
        <p:nvSpPr>
          <p:cNvPr id="6" name="TextBox 5">
            <a:extLst>
              <a:ext uri="{FF2B5EF4-FFF2-40B4-BE49-F238E27FC236}">
                <a16:creationId xmlns:a16="http://schemas.microsoft.com/office/drawing/2014/main" id="{420E1280-5810-EE66-7F14-B1E9DF5B595F}"/>
              </a:ext>
            </a:extLst>
          </p:cNvPr>
          <p:cNvSpPr txBox="1"/>
          <p:nvPr/>
        </p:nvSpPr>
        <p:spPr>
          <a:xfrm>
            <a:off x="1262894" y="6779708"/>
            <a:ext cx="2841232" cy="523220"/>
          </a:xfrm>
          <a:prstGeom prst="rect">
            <a:avLst/>
          </a:prstGeom>
          <a:noFill/>
        </p:spPr>
        <p:txBody>
          <a:bodyPr wrap="square" rtlCol="0">
            <a:spAutoFit/>
          </a:bodyPr>
          <a:lstStyle/>
          <a:p>
            <a:r>
              <a:rPr lang="en-US" sz="2800" b="1" dirty="0">
                <a:latin typeface="Avenir LT Std 45 Book"/>
              </a:rPr>
              <a:t>Virtual 3D Model</a:t>
            </a:r>
            <a:endParaRPr lang="en-US" sz="2800" dirty="0">
              <a:latin typeface="Avenir LT Std 45 Book"/>
            </a:endParaRPr>
          </a:p>
        </p:txBody>
      </p:sp>
      <p:sp>
        <p:nvSpPr>
          <p:cNvPr id="7" name="TextBox 6">
            <a:extLst>
              <a:ext uri="{FF2B5EF4-FFF2-40B4-BE49-F238E27FC236}">
                <a16:creationId xmlns:a16="http://schemas.microsoft.com/office/drawing/2014/main" id="{31A0CF9F-BB52-C95B-9403-78F957B87402}"/>
              </a:ext>
            </a:extLst>
          </p:cNvPr>
          <p:cNvSpPr txBox="1"/>
          <p:nvPr/>
        </p:nvSpPr>
        <p:spPr>
          <a:xfrm>
            <a:off x="11508057" y="6779708"/>
            <a:ext cx="2837640" cy="523220"/>
          </a:xfrm>
          <a:prstGeom prst="rect">
            <a:avLst/>
          </a:prstGeom>
          <a:noFill/>
        </p:spPr>
        <p:txBody>
          <a:bodyPr wrap="square" rtlCol="0">
            <a:spAutoFit/>
          </a:bodyPr>
          <a:lstStyle/>
          <a:p>
            <a:r>
              <a:rPr lang="en-US" sz="2800" b="1" dirty="0">
                <a:latin typeface="Avenir LT Std 45 Book"/>
              </a:rPr>
              <a:t>In Field Execution </a:t>
            </a:r>
            <a:endParaRPr lang="en-US" sz="2800" dirty="0">
              <a:latin typeface="Avenir LT Std 45 Book"/>
            </a:endParaRPr>
          </a:p>
        </p:txBody>
      </p:sp>
      <mc:AlternateContent xmlns:mc="http://schemas.openxmlformats.org/markup-compatibility/2006">
        <mc:Choice xmlns:am3d="http://schemas.microsoft.com/office/drawing/2017/model3d" Requires="am3d">
          <p:graphicFrame>
            <p:nvGraphicFramePr>
              <p:cNvPr id="10" name="3D Model 9" descr="Office Building">
                <a:extLst>
                  <a:ext uri="{FF2B5EF4-FFF2-40B4-BE49-F238E27FC236}">
                    <a16:creationId xmlns:a16="http://schemas.microsoft.com/office/drawing/2014/main" id="{5CFCF554-556B-FC22-B9EF-D44E2AE5C68B}"/>
                  </a:ext>
                </a:extLst>
              </p:cNvPr>
              <p:cNvGraphicFramePr>
                <a:graphicFrameLocks noChangeAspect="1"/>
              </p:cNvGraphicFramePr>
              <p:nvPr>
                <p:extLst>
                  <p:ext uri="{D42A27DB-BD31-4B8C-83A1-F6EECF244321}">
                    <p14:modId xmlns:p14="http://schemas.microsoft.com/office/powerpoint/2010/main" val="244457776"/>
                  </p:ext>
                </p:extLst>
              </p:nvPr>
            </p:nvGraphicFramePr>
            <p:xfrm>
              <a:off x="5037040" y="5614099"/>
              <a:ext cx="5470707" cy="1889245"/>
            </p:xfrm>
            <a:graphic>
              <a:graphicData uri="http://schemas.microsoft.com/office/drawing/2017/model3d">
                <am3d:model3d r:embed="rId2">
                  <am3d:spPr>
                    <a:xfrm>
                      <a:off x="0" y="0"/>
                      <a:ext cx="5470707" cy="1889245"/>
                    </a:xfrm>
                    <a:prstGeom prst="rect">
                      <a:avLst/>
                    </a:prstGeom>
                  </am3d:spPr>
                  <am3d:camera>
                    <am3d:pos x="0" y="0" z="54421068"/>
                    <am3d:up dx="0" dy="36000000" dz="0"/>
                    <am3d:lookAt x="0" y="0" z="0"/>
                    <am3d:perspective fov="2700000"/>
                  </am3d:camera>
                  <am3d:trans>
                    <am3d:meterPerModelUnit n="112957" d="1000000"/>
                    <am3d:preTrans dx="1405417" dy="-5005687" dz="-165580"/>
                    <am3d:scale>
                      <am3d:sx n="1000000" d="1000000"/>
                      <am3d:sy n="1000000" d="1000000"/>
                      <am3d:sz n="1000000" d="1000000"/>
                    </am3d:scale>
                    <am3d:rot ax="480060" ay="99055" az="13946"/>
                    <am3d:postTrans dx="0" dy="0" dz="0"/>
                  </am3d:trans>
                  <am3d:raster rName="Office3DRenderer" rVer="16.0.8326">
                    <am3d:blip r:embed="rId3"/>
                  </am3d:raster>
                  <am3d:objViewport viewportSz="5641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descr="Office Building">
                <a:extLst>
                  <a:ext uri="{FF2B5EF4-FFF2-40B4-BE49-F238E27FC236}">
                    <a16:creationId xmlns:a16="http://schemas.microsoft.com/office/drawing/2014/main" id="{5CFCF554-556B-FC22-B9EF-D44E2AE5C68B}"/>
                  </a:ext>
                </a:extLst>
              </p:cNvPr>
              <p:cNvPicPr>
                <a:picLocks noGrp="1" noRot="1" noChangeAspect="1" noMove="1" noResize="1" noEditPoints="1" noAdjustHandles="1" noChangeArrowheads="1" noChangeShapeType="1" noCrop="1"/>
              </p:cNvPicPr>
              <p:nvPr/>
            </p:nvPicPr>
            <p:blipFill>
              <a:blip r:embed="rId3"/>
              <a:stretch>
                <a:fillRect/>
              </a:stretch>
            </p:blipFill>
            <p:spPr>
              <a:xfrm>
                <a:off x="5037040" y="5614099"/>
                <a:ext cx="5470707" cy="1889245"/>
              </a:xfrm>
              <a:prstGeom prst="rect">
                <a:avLst/>
              </a:prstGeom>
            </p:spPr>
          </p:pic>
        </mc:Fallback>
      </mc:AlternateContent>
      <p:cxnSp>
        <p:nvCxnSpPr>
          <p:cNvPr id="12" name="Connector: Elbow 11">
            <a:extLst>
              <a:ext uri="{FF2B5EF4-FFF2-40B4-BE49-F238E27FC236}">
                <a16:creationId xmlns:a16="http://schemas.microsoft.com/office/drawing/2014/main" id="{40DFE122-1D11-AA45-58DB-AB1233B8FE60}"/>
              </a:ext>
            </a:extLst>
          </p:cNvPr>
          <p:cNvCxnSpPr>
            <a:cxnSpLocks noGrp="1" noRot="1" noMove="1" noResize="1" noEditPoints="1" noAdjustHandles="1" noChangeArrowheads="1" noChangeShapeType="1"/>
            <a:stCxn id="10" idx="2"/>
            <a:endCxn id="7" idx="2"/>
          </p:cNvCxnSpPr>
          <p:nvPr/>
        </p:nvCxnSpPr>
        <p:spPr>
          <a:xfrm rot="5400000" flipH="1" flipV="1">
            <a:off x="10187905" y="4887422"/>
            <a:ext cx="323465" cy="5154477"/>
          </a:xfrm>
          <a:prstGeom prst="bentConnector3">
            <a:avLst>
              <a:gd name="adj1" fmla="val -291907"/>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Connector: Elbow 22">
            <a:extLst>
              <a:ext uri="{FF2B5EF4-FFF2-40B4-BE49-F238E27FC236}">
                <a16:creationId xmlns:a16="http://schemas.microsoft.com/office/drawing/2014/main" id="{6F8416B2-2BD2-F90F-7A97-4B776ACB40F9}"/>
              </a:ext>
            </a:extLst>
          </p:cNvPr>
          <p:cNvCxnSpPr>
            <a:cxnSpLocks noGrp="1" noRot="1" noMove="1" noResize="1" noEditPoints="1" noAdjustHandles="1" noChangeArrowheads="1" noChangeShapeType="1"/>
            <a:stCxn id="10" idx="0"/>
            <a:endCxn id="6" idx="0"/>
          </p:cNvCxnSpPr>
          <p:nvPr/>
        </p:nvCxnSpPr>
        <p:spPr>
          <a:xfrm rot="16200000" flipH="1" flipV="1">
            <a:off x="4436911" y="3444219"/>
            <a:ext cx="1582088" cy="5088890"/>
          </a:xfrm>
          <a:prstGeom prst="bentConnector3">
            <a:avLst>
              <a:gd name="adj1" fmla="val -43766"/>
            </a:avLst>
          </a:prstGeom>
          <a:ln w="28575">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49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mph" presetSubtype="128" accel="10000" decel="10000" fill="hold" nodeType="clickEffect">
                                  <p:stCondLst>
                                    <p:cond delay="0"/>
                                  </p:stCondLst>
                                  <p:childTnLst>
                                    <p:animRot by="21600000">
                                      <p:cBhvr>
                                        <p:cTn id="6" dur="20000" fill="hold"/>
                                        <p:tgtEl>
                                          <p:spTgt spid="10"/>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16D7FE97-0A08-4C7E-B7EF-82703521C2CF}"/>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 LT Std 45 Book"/>
              </a:rPr>
              <a:t>Modeling &amp; Visualization</a:t>
            </a:r>
          </a:p>
        </p:txBody>
      </p:sp>
      <p:sp>
        <p:nvSpPr>
          <p:cNvPr id="3" name="Slide Number Placeholder 2">
            <a:extLst>
              <a:ext uri="{FF2B5EF4-FFF2-40B4-BE49-F238E27FC236}">
                <a16:creationId xmlns:a16="http://schemas.microsoft.com/office/drawing/2014/main" id="{587E5FD1-68B1-437D-B6A0-78AA56487749}"/>
              </a:ext>
            </a:extLst>
          </p:cNvPr>
          <p:cNvSpPr>
            <a:spLocks noGrp="1"/>
          </p:cNvSpPr>
          <p:nvPr>
            <p:ph type="sldNum" sz="quarter" idx="12"/>
          </p:nvPr>
        </p:nvSpPr>
        <p:spPr/>
        <p:txBody>
          <a:bodyPr/>
          <a:lstStyle/>
          <a:p>
            <a:fld id="{EC711B46-5A84-46C5-99F5-4DC505C7F7F4}" type="slidenum">
              <a:rPr lang="en-US" smtClean="0"/>
              <a:t>5</a:t>
            </a:fld>
            <a:endParaRPr lang="en-US" dirty="0"/>
          </a:p>
        </p:txBody>
      </p:sp>
      <p:sp>
        <p:nvSpPr>
          <p:cNvPr id="17" name="TextBox 16">
            <a:extLst>
              <a:ext uri="{FF2B5EF4-FFF2-40B4-BE49-F238E27FC236}">
                <a16:creationId xmlns:a16="http://schemas.microsoft.com/office/drawing/2014/main" id="{9566E746-CA67-4049-B2B9-12BB24067F8A}"/>
              </a:ext>
            </a:extLst>
          </p:cNvPr>
          <p:cNvSpPr txBox="1"/>
          <p:nvPr/>
        </p:nvSpPr>
        <p:spPr>
          <a:xfrm>
            <a:off x="1388822" y="2295236"/>
            <a:ext cx="304613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Schedule Simulation</a:t>
            </a:r>
            <a:endParaRPr lang="en-US" dirty="0"/>
          </a:p>
        </p:txBody>
      </p:sp>
      <p:sp>
        <p:nvSpPr>
          <p:cNvPr id="2" name="TextBox 1">
            <a:extLst>
              <a:ext uri="{FF2B5EF4-FFF2-40B4-BE49-F238E27FC236}">
                <a16:creationId xmlns:a16="http://schemas.microsoft.com/office/drawing/2014/main" id="{1EE686F1-4A94-4C1B-8F28-EBC27A94E38B}"/>
              </a:ext>
            </a:extLst>
          </p:cNvPr>
          <p:cNvSpPr txBox="1"/>
          <p:nvPr/>
        </p:nvSpPr>
        <p:spPr>
          <a:xfrm>
            <a:off x="1686349" y="2753735"/>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3D animation linked to a project schedule to help plan and visualize construction sequences through the project duration. </a:t>
            </a:r>
          </a:p>
          <a:p>
            <a:endParaRPr lang="en-US" dirty="0"/>
          </a:p>
        </p:txBody>
      </p:sp>
      <p:sp>
        <p:nvSpPr>
          <p:cNvPr id="78" name="TextBox 77">
            <a:extLst>
              <a:ext uri="{FF2B5EF4-FFF2-40B4-BE49-F238E27FC236}">
                <a16:creationId xmlns:a16="http://schemas.microsoft.com/office/drawing/2014/main" id="{C5A64A45-0B51-4532-9F34-698AECEAF6A6}"/>
              </a:ext>
            </a:extLst>
          </p:cNvPr>
          <p:cNvSpPr txBox="1"/>
          <p:nvPr/>
        </p:nvSpPr>
        <p:spPr>
          <a:xfrm>
            <a:off x="1406723" y="4128893"/>
            <a:ext cx="304613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Quantity Extraction</a:t>
            </a:r>
            <a:endParaRPr lang="en-US" dirty="0"/>
          </a:p>
        </p:txBody>
      </p:sp>
      <p:sp>
        <p:nvSpPr>
          <p:cNvPr id="80" name="TextBox 79">
            <a:extLst>
              <a:ext uri="{FF2B5EF4-FFF2-40B4-BE49-F238E27FC236}">
                <a16:creationId xmlns:a16="http://schemas.microsoft.com/office/drawing/2014/main" id="{080DE271-41CC-41D5-A5AA-F45746758D7D}"/>
              </a:ext>
            </a:extLst>
          </p:cNvPr>
          <p:cNvSpPr txBox="1"/>
          <p:nvPr/>
        </p:nvSpPr>
        <p:spPr>
          <a:xfrm>
            <a:off x="1686349" y="4592632"/>
            <a:ext cx="4297988" cy="1477328"/>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Extracting data from a 3D model such as doors, windows, walls and square footages into an excel file in order to assist with takeoffs.  </a:t>
            </a:r>
          </a:p>
          <a:p>
            <a:endParaRPr lang="en-US" dirty="0"/>
          </a:p>
        </p:txBody>
      </p:sp>
      <p:sp>
        <p:nvSpPr>
          <p:cNvPr id="81" name="TextBox 80">
            <a:extLst>
              <a:ext uri="{FF2B5EF4-FFF2-40B4-BE49-F238E27FC236}">
                <a16:creationId xmlns:a16="http://schemas.microsoft.com/office/drawing/2014/main" id="{C5934EC9-989E-4E8A-A98B-C9136073035E}"/>
              </a:ext>
            </a:extLst>
          </p:cNvPr>
          <p:cNvSpPr txBox="1"/>
          <p:nvPr/>
        </p:nvSpPr>
        <p:spPr>
          <a:xfrm>
            <a:off x="1388822" y="5945818"/>
            <a:ext cx="304613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Rendering</a:t>
            </a:r>
            <a:endParaRPr lang="en-US" dirty="0"/>
          </a:p>
        </p:txBody>
      </p:sp>
      <p:sp>
        <p:nvSpPr>
          <p:cNvPr id="82" name="TextBox 81">
            <a:extLst>
              <a:ext uri="{FF2B5EF4-FFF2-40B4-BE49-F238E27FC236}">
                <a16:creationId xmlns:a16="http://schemas.microsoft.com/office/drawing/2014/main" id="{49227439-9E17-4F63-8DF4-DC0A4C66A2F0}"/>
              </a:ext>
            </a:extLst>
          </p:cNvPr>
          <p:cNvSpPr txBox="1"/>
          <p:nvPr/>
        </p:nvSpPr>
        <p:spPr>
          <a:xfrm>
            <a:off x="1686349" y="6507150"/>
            <a:ext cx="4297988" cy="923330"/>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A visual representation of a view or model on how a space will look once completed. </a:t>
            </a:r>
          </a:p>
          <a:p>
            <a:endParaRPr lang="en-US" dirty="0"/>
          </a:p>
        </p:txBody>
      </p:sp>
      <p:sp>
        <p:nvSpPr>
          <p:cNvPr id="83" name="TextBox 82">
            <a:extLst>
              <a:ext uri="{FF2B5EF4-FFF2-40B4-BE49-F238E27FC236}">
                <a16:creationId xmlns:a16="http://schemas.microsoft.com/office/drawing/2014/main" id="{C1B19C18-E4F0-4643-B7B7-8A04578B6887}"/>
              </a:ext>
            </a:extLst>
          </p:cNvPr>
          <p:cNvSpPr txBox="1"/>
          <p:nvPr/>
        </p:nvSpPr>
        <p:spPr>
          <a:xfrm>
            <a:off x="8712004" y="2301369"/>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Augmented Reality &amp; Virtual Reality</a:t>
            </a:r>
            <a:endParaRPr lang="en-US" dirty="0"/>
          </a:p>
        </p:txBody>
      </p:sp>
      <p:sp>
        <p:nvSpPr>
          <p:cNvPr id="85" name="TextBox 84">
            <a:extLst>
              <a:ext uri="{FF2B5EF4-FFF2-40B4-BE49-F238E27FC236}">
                <a16:creationId xmlns:a16="http://schemas.microsoft.com/office/drawing/2014/main" id="{BCE39455-F9D1-4788-BF11-666A23CD0ABA}"/>
              </a:ext>
            </a:extLst>
          </p:cNvPr>
          <p:cNvSpPr txBox="1"/>
          <p:nvPr/>
        </p:nvSpPr>
        <p:spPr>
          <a:xfrm>
            <a:off x="9064908" y="2753734"/>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The ability to take a 3D model of a building and virtually walk throughout the building using a VR headset. </a:t>
            </a:r>
          </a:p>
          <a:p>
            <a:endParaRPr lang="en-US" dirty="0"/>
          </a:p>
        </p:txBody>
      </p:sp>
      <p:sp>
        <p:nvSpPr>
          <p:cNvPr id="89" name="TextBox 88">
            <a:extLst>
              <a:ext uri="{FF2B5EF4-FFF2-40B4-BE49-F238E27FC236}">
                <a16:creationId xmlns:a16="http://schemas.microsoft.com/office/drawing/2014/main" id="{8313B3ED-98D0-44A6-A789-1CF49ED85230}"/>
              </a:ext>
            </a:extLst>
          </p:cNvPr>
          <p:cNvSpPr txBox="1"/>
          <p:nvPr/>
        </p:nvSpPr>
        <p:spPr>
          <a:xfrm>
            <a:off x="8712004" y="4130465"/>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b="1" dirty="0">
                <a:solidFill>
                  <a:srgbClr val="000000"/>
                </a:solidFill>
                <a:latin typeface="Calibri" panose="020F0502020204030204" pitchFamily="34" charset="0"/>
              </a:rPr>
              <a:t>Small Scale </a:t>
            </a:r>
            <a:r>
              <a:rPr lang="en-US" sz="1800" b="1" i="0" u="none" strike="noStrike" baseline="0" dirty="0">
                <a:solidFill>
                  <a:srgbClr val="000000"/>
                </a:solidFill>
                <a:latin typeface="Calibri" panose="020F0502020204030204" pitchFamily="34" charset="0"/>
              </a:rPr>
              <a:t>3D Printing </a:t>
            </a:r>
            <a:endParaRPr lang="en-US" dirty="0"/>
          </a:p>
        </p:txBody>
      </p:sp>
      <p:sp>
        <p:nvSpPr>
          <p:cNvPr id="90" name="TextBox 89">
            <a:extLst>
              <a:ext uri="{FF2B5EF4-FFF2-40B4-BE49-F238E27FC236}">
                <a16:creationId xmlns:a16="http://schemas.microsoft.com/office/drawing/2014/main" id="{84FEA889-B0F7-4295-872E-A18D2E5B98B1}"/>
              </a:ext>
            </a:extLst>
          </p:cNvPr>
          <p:cNvSpPr txBox="1"/>
          <p:nvPr/>
        </p:nvSpPr>
        <p:spPr>
          <a:xfrm>
            <a:off x="9064908" y="4597159"/>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Ability to 3D print scaled models to be used as a visual aid on site and during presentations. </a:t>
            </a:r>
          </a:p>
          <a:p>
            <a:endParaRPr lang="en-US" dirty="0"/>
          </a:p>
        </p:txBody>
      </p:sp>
      <p:sp>
        <p:nvSpPr>
          <p:cNvPr id="93" name="TextBox 92">
            <a:extLst>
              <a:ext uri="{FF2B5EF4-FFF2-40B4-BE49-F238E27FC236}">
                <a16:creationId xmlns:a16="http://schemas.microsoft.com/office/drawing/2014/main" id="{806D519A-FF0E-485E-9A3F-F2880D820917}"/>
              </a:ext>
            </a:extLst>
          </p:cNvPr>
          <p:cNvSpPr txBox="1"/>
          <p:nvPr/>
        </p:nvSpPr>
        <p:spPr>
          <a:xfrm>
            <a:off x="8712004" y="5965234"/>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Animation</a:t>
            </a:r>
            <a:endParaRPr lang="en-US" dirty="0"/>
          </a:p>
        </p:txBody>
      </p:sp>
      <p:sp>
        <p:nvSpPr>
          <p:cNvPr id="94" name="TextBox 93">
            <a:extLst>
              <a:ext uri="{FF2B5EF4-FFF2-40B4-BE49-F238E27FC236}">
                <a16:creationId xmlns:a16="http://schemas.microsoft.com/office/drawing/2014/main" id="{C46FF058-9C21-468C-9C89-51FCBD5DE5A4}"/>
              </a:ext>
            </a:extLst>
          </p:cNvPr>
          <p:cNvSpPr txBox="1"/>
          <p:nvPr/>
        </p:nvSpPr>
        <p:spPr>
          <a:xfrm>
            <a:off x="9064908" y="6479306"/>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Creating a 2D/3D videos of a model showcasing the construction sequence and how it relates to a projects schedule. </a:t>
            </a:r>
          </a:p>
          <a:p>
            <a:endParaRPr lang="en-US" dirty="0"/>
          </a:p>
        </p:txBody>
      </p:sp>
      <p:sp>
        <p:nvSpPr>
          <p:cNvPr id="96" name="TextBox 95">
            <a:extLst>
              <a:ext uri="{FF2B5EF4-FFF2-40B4-BE49-F238E27FC236}">
                <a16:creationId xmlns:a16="http://schemas.microsoft.com/office/drawing/2014/main" id="{42FC82AD-1BC9-42AA-ADDD-071D489F1DC2}"/>
              </a:ext>
            </a:extLst>
          </p:cNvPr>
          <p:cNvSpPr txBox="1"/>
          <p:nvPr/>
        </p:nvSpPr>
        <p:spPr>
          <a:xfrm>
            <a:off x="491471" y="1198212"/>
            <a:ext cx="14310945" cy="954107"/>
          </a:xfrm>
          <a:prstGeom prst="rect">
            <a:avLst/>
          </a:prstGeom>
          <a:noFill/>
        </p:spPr>
        <p:txBody>
          <a:bodyPr wrap="square" rtlCol="0">
            <a:spAutoFit/>
          </a:bodyPr>
          <a:lstStyle/>
          <a:p>
            <a:r>
              <a:rPr lang="en-US" sz="2800" b="1" dirty="0">
                <a:latin typeface="Avenir LT Std 45 Book"/>
              </a:rPr>
              <a:t>Modeling Visualization: </a:t>
            </a:r>
            <a:r>
              <a:rPr lang="en-US" sz="2800" dirty="0">
                <a:latin typeface="Avenir LT Std 45 Book"/>
              </a:rPr>
              <a:t>2D &amp; 3D computer aided design services to assist in the visualization &amp;           							    planning of a project. </a:t>
            </a:r>
          </a:p>
        </p:txBody>
      </p:sp>
      <p:sp>
        <p:nvSpPr>
          <p:cNvPr id="21" name="TextBox 20">
            <a:extLst>
              <a:ext uri="{FF2B5EF4-FFF2-40B4-BE49-F238E27FC236}">
                <a16:creationId xmlns:a16="http://schemas.microsoft.com/office/drawing/2014/main" id="{2E0FA66C-9F93-4382-815F-8A88E568B61B}"/>
              </a:ext>
            </a:extLst>
          </p:cNvPr>
          <p:cNvSpPr txBox="1"/>
          <p:nvPr/>
        </p:nvSpPr>
        <p:spPr>
          <a:xfrm>
            <a:off x="1388822" y="7584386"/>
            <a:ext cx="485806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Site Logistics Planning and Communications</a:t>
            </a:r>
            <a:endParaRPr lang="en-US" dirty="0"/>
          </a:p>
        </p:txBody>
      </p:sp>
      <p:sp>
        <p:nvSpPr>
          <p:cNvPr id="22" name="TextBox 21">
            <a:extLst>
              <a:ext uri="{FF2B5EF4-FFF2-40B4-BE49-F238E27FC236}">
                <a16:creationId xmlns:a16="http://schemas.microsoft.com/office/drawing/2014/main" id="{6E561412-AD86-45D9-BD9F-0A6752CED7B2}"/>
              </a:ext>
            </a:extLst>
          </p:cNvPr>
          <p:cNvSpPr txBox="1"/>
          <p:nvPr/>
        </p:nvSpPr>
        <p:spPr>
          <a:xfrm>
            <a:off x="1686349" y="8145718"/>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Creating a 2D/3D site logistics plan showing the layout of construction work on a project site. </a:t>
            </a:r>
          </a:p>
          <a:p>
            <a:endParaRPr lang="en-US" dirty="0"/>
          </a:p>
        </p:txBody>
      </p:sp>
    </p:spTree>
    <p:extLst>
      <p:ext uri="{BB962C8B-B14F-4D97-AF65-F5344CB8AC3E}">
        <p14:creationId xmlns:p14="http://schemas.microsoft.com/office/powerpoint/2010/main" val="644468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16D7FE97-0A08-4C7E-B7EF-82703521C2CF}"/>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 LT Std 45 Book"/>
              </a:rPr>
              <a:t>Geo-Spatial </a:t>
            </a:r>
          </a:p>
        </p:txBody>
      </p:sp>
      <p:sp>
        <p:nvSpPr>
          <p:cNvPr id="3" name="Slide Number Placeholder 2">
            <a:extLst>
              <a:ext uri="{FF2B5EF4-FFF2-40B4-BE49-F238E27FC236}">
                <a16:creationId xmlns:a16="http://schemas.microsoft.com/office/drawing/2014/main" id="{587E5FD1-68B1-437D-B6A0-78AA56487749}"/>
              </a:ext>
            </a:extLst>
          </p:cNvPr>
          <p:cNvSpPr>
            <a:spLocks noGrp="1"/>
          </p:cNvSpPr>
          <p:nvPr>
            <p:ph type="sldNum" sz="quarter" idx="12"/>
          </p:nvPr>
        </p:nvSpPr>
        <p:spPr/>
        <p:txBody>
          <a:bodyPr/>
          <a:lstStyle/>
          <a:p>
            <a:fld id="{EC711B46-5A84-46C5-99F5-4DC505C7F7F4}" type="slidenum">
              <a:rPr lang="en-US" smtClean="0"/>
              <a:t>6</a:t>
            </a:fld>
            <a:endParaRPr lang="en-US" dirty="0"/>
          </a:p>
        </p:txBody>
      </p:sp>
      <p:sp>
        <p:nvSpPr>
          <p:cNvPr id="17" name="TextBox 16">
            <a:extLst>
              <a:ext uri="{FF2B5EF4-FFF2-40B4-BE49-F238E27FC236}">
                <a16:creationId xmlns:a16="http://schemas.microsoft.com/office/drawing/2014/main" id="{9566E746-CA67-4049-B2B9-12BB24067F8A}"/>
              </a:ext>
            </a:extLst>
          </p:cNvPr>
          <p:cNvSpPr txBox="1"/>
          <p:nvPr/>
        </p:nvSpPr>
        <p:spPr>
          <a:xfrm>
            <a:off x="1388822" y="2295244"/>
            <a:ext cx="3644905"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HDLS Collection/Data Analysis</a:t>
            </a:r>
            <a:endParaRPr lang="en-US" dirty="0"/>
          </a:p>
        </p:txBody>
      </p:sp>
      <p:sp>
        <p:nvSpPr>
          <p:cNvPr id="2" name="TextBox 1">
            <a:extLst>
              <a:ext uri="{FF2B5EF4-FFF2-40B4-BE49-F238E27FC236}">
                <a16:creationId xmlns:a16="http://schemas.microsoft.com/office/drawing/2014/main" id="{1EE686F1-4A94-4C1B-8F28-EBC27A94E38B}"/>
              </a:ext>
            </a:extLst>
          </p:cNvPr>
          <p:cNvSpPr txBox="1"/>
          <p:nvPr/>
        </p:nvSpPr>
        <p:spPr>
          <a:xfrm>
            <a:off x="1686349" y="2753743"/>
            <a:ext cx="4297988" cy="1200329"/>
          </a:xfrm>
          <a:prstGeom prst="rect">
            <a:avLst/>
          </a:prstGeom>
          <a:noFill/>
        </p:spPr>
        <p:txBody>
          <a:bodyPr wrap="square" rtlCol="0">
            <a:spAutoFit/>
          </a:bodyPr>
          <a:lstStyle/>
          <a:p>
            <a:r>
              <a:rPr lang="en-US" dirty="0">
                <a:solidFill>
                  <a:srgbClr val="000000"/>
                </a:solidFill>
                <a:latin typeface="Calibri" panose="020F0502020204030204" pitchFamily="34" charset="0"/>
              </a:rPr>
              <a:t>U</a:t>
            </a:r>
            <a:r>
              <a:rPr lang="en-US" sz="1800" b="0" i="0" u="none" strike="noStrike" baseline="0" dirty="0">
                <a:solidFill>
                  <a:srgbClr val="000000"/>
                </a:solidFill>
                <a:latin typeface="Calibri" panose="020F0502020204030204" pitchFamily="34" charset="0"/>
              </a:rPr>
              <a:t>tilize 3D laser scan data to verify and identify existing conditions to reduce the risk of unforeseen conditions. </a:t>
            </a:r>
          </a:p>
          <a:p>
            <a:endParaRPr lang="en-US" dirty="0"/>
          </a:p>
        </p:txBody>
      </p:sp>
      <p:sp>
        <p:nvSpPr>
          <p:cNvPr id="78" name="TextBox 77">
            <a:extLst>
              <a:ext uri="{FF2B5EF4-FFF2-40B4-BE49-F238E27FC236}">
                <a16:creationId xmlns:a16="http://schemas.microsoft.com/office/drawing/2014/main" id="{C5A64A45-0B51-4532-9F34-698AECEAF6A6}"/>
              </a:ext>
            </a:extLst>
          </p:cNvPr>
          <p:cNvSpPr txBox="1"/>
          <p:nvPr/>
        </p:nvSpPr>
        <p:spPr>
          <a:xfrm>
            <a:off x="1406723" y="4038367"/>
            <a:ext cx="304613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360 Walkthrough</a:t>
            </a:r>
            <a:endParaRPr lang="en-US" dirty="0"/>
          </a:p>
        </p:txBody>
      </p:sp>
      <p:sp>
        <p:nvSpPr>
          <p:cNvPr id="80" name="TextBox 79">
            <a:extLst>
              <a:ext uri="{FF2B5EF4-FFF2-40B4-BE49-F238E27FC236}">
                <a16:creationId xmlns:a16="http://schemas.microsoft.com/office/drawing/2014/main" id="{080DE271-41CC-41D5-A5AA-F45746758D7D}"/>
              </a:ext>
            </a:extLst>
          </p:cNvPr>
          <p:cNvSpPr txBox="1"/>
          <p:nvPr/>
        </p:nvSpPr>
        <p:spPr>
          <a:xfrm>
            <a:off x="1686349" y="4502106"/>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A process of taking a virtual tour of any structure, through the medium of internet connectivity, from anywhere at any time.</a:t>
            </a:r>
          </a:p>
          <a:p>
            <a:endParaRPr lang="en-US" dirty="0"/>
          </a:p>
        </p:txBody>
      </p:sp>
      <p:sp>
        <p:nvSpPr>
          <p:cNvPr id="81" name="TextBox 80">
            <a:extLst>
              <a:ext uri="{FF2B5EF4-FFF2-40B4-BE49-F238E27FC236}">
                <a16:creationId xmlns:a16="http://schemas.microsoft.com/office/drawing/2014/main" id="{C5934EC9-989E-4E8A-A98B-C9136073035E}"/>
              </a:ext>
            </a:extLst>
          </p:cNvPr>
          <p:cNvSpPr txBox="1"/>
          <p:nvPr/>
        </p:nvSpPr>
        <p:spPr>
          <a:xfrm>
            <a:off x="1388822" y="5698386"/>
            <a:ext cx="304613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Floor Flatness Analysis</a:t>
            </a:r>
            <a:endParaRPr lang="en-US" dirty="0"/>
          </a:p>
        </p:txBody>
      </p:sp>
      <p:sp>
        <p:nvSpPr>
          <p:cNvPr id="82" name="TextBox 81">
            <a:extLst>
              <a:ext uri="{FF2B5EF4-FFF2-40B4-BE49-F238E27FC236}">
                <a16:creationId xmlns:a16="http://schemas.microsoft.com/office/drawing/2014/main" id="{49227439-9E17-4F63-8DF4-DC0A4C66A2F0}"/>
              </a:ext>
            </a:extLst>
          </p:cNvPr>
          <p:cNvSpPr txBox="1"/>
          <p:nvPr/>
        </p:nvSpPr>
        <p:spPr>
          <a:xfrm>
            <a:off x="1686349" y="6259718"/>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Drainage Utilize 3D laser scan data to verify concrete floor flatness and floor slopes for proper drainage. </a:t>
            </a:r>
          </a:p>
          <a:p>
            <a:endParaRPr lang="en-US" dirty="0"/>
          </a:p>
        </p:txBody>
      </p:sp>
      <p:sp>
        <p:nvSpPr>
          <p:cNvPr id="83" name="TextBox 82">
            <a:extLst>
              <a:ext uri="{FF2B5EF4-FFF2-40B4-BE49-F238E27FC236}">
                <a16:creationId xmlns:a16="http://schemas.microsoft.com/office/drawing/2014/main" id="{C1B19C18-E4F0-4643-B7B7-8A04578B6887}"/>
              </a:ext>
            </a:extLst>
          </p:cNvPr>
          <p:cNvSpPr txBox="1"/>
          <p:nvPr/>
        </p:nvSpPr>
        <p:spPr>
          <a:xfrm>
            <a:off x="8712004" y="2301377"/>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Ground Penetrating Radar Analysis</a:t>
            </a:r>
            <a:endParaRPr lang="en-US" dirty="0"/>
          </a:p>
        </p:txBody>
      </p:sp>
      <p:sp>
        <p:nvSpPr>
          <p:cNvPr id="85" name="TextBox 84">
            <a:extLst>
              <a:ext uri="{FF2B5EF4-FFF2-40B4-BE49-F238E27FC236}">
                <a16:creationId xmlns:a16="http://schemas.microsoft.com/office/drawing/2014/main" id="{BCE39455-F9D1-4788-BF11-666A23CD0ABA}"/>
              </a:ext>
            </a:extLst>
          </p:cNvPr>
          <p:cNvSpPr txBox="1"/>
          <p:nvPr/>
        </p:nvSpPr>
        <p:spPr>
          <a:xfrm>
            <a:off x="9064908" y="2753742"/>
            <a:ext cx="4297988" cy="1477328"/>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Utilize a GPR sub for locating rock and existing utilities. The data can then be used to create 2D &amp; 3D plans of existing conditions. </a:t>
            </a:r>
          </a:p>
          <a:p>
            <a:endParaRPr lang="en-US" dirty="0"/>
          </a:p>
        </p:txBody>
      </p:sp>
      <p:sp>
        <p:nvSpPr>
          <p:cNvPr id="89" name="TextBox 88">
            <a:extLst>
              <a:ext uri="{FF2B5EF4-FFF2-40B4-BE49-F238E27FC236}">
                <a16:creationId xmlns:a16="http://schemas.microsoft.com/office/drawing/2014/main" id="{8313B3ED-98D0-44A6-A789-1CF49ED85230}"/>
              </a:ext>
            </a:extLst>
          </p:cNvPr>
          <p:cNvSpPr txBox="1"/>
          <p:nvPr/>
        </p:nvSpPr>
        <p:spPr>
          <a:xfrm>
            <a:off x="8712004" y="4039939"/>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Stub-up Analysis</a:t>
            </a:r>
            <a:endParaRPr lang="en-US" dirty="0"/>
          </a:p>
        </p:txBody>
      </p:sp>
      <p:sp>
        <p:nvSpPr>
          <p:cNvPr id="90" name="TextBox 89">
            <a:extLst>
              <a:ext uri="{FF2B5EF4-FFF2-40B4-BE49-F238E27FC236}">
                <a16:creationId xmlns:a16="http://schemas.microsoft.com/office/drawing/2014/main" id="{84FEA889-B0F7-4295-872E-A18D2E5B98B1}"/>
              </a:ext>
            </a:extLst>
          </p:cNvPr>
          <p:cNvSpPr txBox="1"/>
          <p:nvPr/>
        </p:nvSpPr>
        <p:spPr>
          <a:xfrm>
            <a:off x="9064908" y="4506633"/>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Stub-up Analysis Utilize robotic total station to verify underground utility stub-up locations prior to concrete pours. </a:t>
            </a:r>
          </a:p>
          <a:p>
            <a:endParaRPr lang="en-US" dirty="0"/>
          </a:p>
        </p:txBody>
      </p:sp>
      <p:sp>
        <p:nvSpPr>
          <p:cNvPr id="93" name="TextBox 92">
            <a:extLst>
              <a:ext uri="{FF2B5EF4-FFF2-40B4-BE49-F238E27FC236}">
                <a16:creationId xmlns:a16="http://schemas.microsoft.com/office/drawing/2014/main" id="{806D519A-FF0E-485E-9A3F-F2880D820917}"/>
              </a:ext>
            </a:extLst>
          </p:cNvPr>
          <p:cNvSpPr txBox="1"/>
          <p:nvPr/>
        </p:nvSpPr>
        <p:spPr>
          <a:xfrm>
            <a:off x="8712004" y="5717802"/>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Thermal Imaging</a:t>
            </a:r>
            <a:endParaRPr lang="en-US" dirty="0"/>
          </a:p>
        </p:txBody>
      </p:sp>
      <p:sp>
        <p:nvSpPr>
          <p:cNvPr id="94" name="TextBox 93">
            <a:extLst>
              <a:ext uri="{FF2B5EF4-FFF2-40B4-BE49-F238E27FC236}">
                <a16:creationId xmlns:a16="http://schemas.microsoft.com/office/drawing/2014/main" id="{C46FF058-9C21-468C-9C89-51FCBD5DE5A4}"/>
              </a:ext>
            </a:extLst>
          </p:cNvPr>
          <p:cNvSpPr txBox="1"/>
          <p:nvPr/>
        </p:nvSpPr>
        <p:spPr>
          <a:xfrm>
            <a:off x="9064908" y="6231874"/>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Detect heat loss failures in building, detect roof failures, pour insulation, and or building envelope issues. </a:t>
            </a:r>
          </a:p>
          <a:p>
            <a:endParaRPr lang="en-US" dirty="0"/>
          </a:p>
        </p:txBody>
      </p:sp>
      <p:sp>
        <p:nvSpPr>
          <p:cNvPr id="96" name="TextBox 95">
            <a:extLst>
              <a:ext uri="{FF2B5EF4-FFF2-40B4-BE49-F238E27FC236}">
                <a16:creationId xmlns:a16="http://schemas.microsoft.com/office/drawing/2014/main" id="{42FC82AD-1BC9-42AA-ADDD-071D489F1DC2}"/>
              </a:ext>
            </a:extLst>
          </p:cNvPr>
          <p:cNvSpPr txBox="1"/>
          <p:nvPr/>
        </p:nvSpPr>
        <p:spPr>
          <a:xfrm>
            <a:off x="491471" y="1198212"/>
            <a:ext cx="13894485" cy="523220"/>
          </a:xfrm>
          <a:prstGeom prst="rect">
            <a:avLst/>
          </a:prstGeom>
          <a:noFill/>
        </p:spPr>
        <p:txBody>
          <a:bodyPr wrap="square" rtlCol="0">
            <a:spAutoFit/>
          </a:bodyPr>
          <a:lstStyle/>
          <a:p>
            <a:r>
              <a:rPr lang="en-US" sz="2800" b="1" dirty="0">
                <a:latin typeface="Avenir LT Std 45 Book"/>
              </a:rPr>
              <a:t>Geo-Spatial: </a:t>
            </a:r>
            <a:r>
              <a:rPr lang="en-US" sz="2800" dirty="0">
                <a:latin typeface="Avenir LT Std 45 Book"/>
              </a:rPr>
              <a:t>Process of relaying data and model content to and from the field </a:t>
            </a:r>
          </a:p>
        </p:txBody>
      </p:sp>
      <p:sp>
        <p:nvSpPr>
          <p:cNvPr id="21" name="TextBox 20">
            <a:extLst>
              <a:ext uri="{FF2B5EF4-FFF2-40B4-BE49-F238E27FC236}">
                <a16:creationId xmlns:a16="http://schemas.microsoft.com/office/drawing/2014/main" id="{2E0FA66C-9F93-4382-815F-8A88E568B61B}"/>
              </a:ext>
            </a:extLst>
          </p:cNvPr>
          <p:cNvSpPr txBox="1"/>
          <p:nvPr/>
        </p:nvSpPr>
        <p:spPr>
          <a:xfrm>
            <a:off x="1388822" y="7391275"/>
            <a:ext cx="4858069"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sUAS Capture</a:t>
            </a:r>
            <a:endParaRPr lang="en-US" dirty="0"/>
          </a:p>
        </p:txBody>
      </p:sp>
      <p:sp>
        <p:nvSpPr>
          <p:cNvPr id="22" name="TextBox 21">
            <a:extLst>
              <a:ext uri="{FF2B5EF4-FFF2-40B4-BE49-F238E27FC236}">
                <a16:creationId xmlns:a16="http://schemas.microsoft.com/office/drawing/2014/main" id="{6E561412-AD86-45D9-BD9F-0A6752CED7B2}"/>
              </a:ext>
            </a:extLst>
          </p:cNvPr>
          <p:cNvSpPr txBox="1"/>
          <p:nvPr/>
        </p:nvSpPr>
        <p:spPr>
          <a:xfrm>
            <a:off x="1686349" y="7952607"/>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2D &amp; 3D Aerial photography maps for the use of capturing existing site conditions before during and after construction. </a:t>
            </a:r>
          </a:p>
          <a:p>
            <a:endParaRPr lang="en-US" dirty="0"/>
          </a:p>
        </p:txBody>
      </p:sp>
      <p:sp>
        <p:nvSpPr>
          <p:cNvPr id="23" name="TextBox 22">
            <a:extLst>
              <a:ext uri="{FF2B5EF4-FFF2-40B4-BE49-F238E27FC236}">
                <a16:creationId xmlns:a16="http://schemas.microsoft.com/office/drawing/2014/main" id="{38FED69B-A004-4E93-B0C2-96BF0AB31F76}"/>
              </a:ext>
            </a:extLst>
          </p:cNvPr>
          <p:cNvSpPr txBox="1"/>
          <p:nvPr/>
        </p:nvSpPr>
        <p:spPr>
          <a:xfrm>
            <a:off x="8712004" y="7539043"/>
            <a:ext cx="4297988" cy="369332"/>
          </a:xfrm>
          <a:prstGeom prst="rect">
            <a:avLst/>
          </a:prstGeom>
          <a:noFill/>
        </p:spPr>
        <p:txBody>
          <a:bodyPr wrap="square" rtlCol="0">
            <a:spAutoFit/>
          </a:bodyPr>
          <a:lstStyle/>
          <a:p>
            <a:pPr marL="285750" indent="-285750">
              <a:buFont typeface="Arial" panose="020B0604020202020204" pitchFamily="34" charset="0"/>
              <a:buChar char="•"/>
            </a:pPr>
            <a:r>
              <a:rPr lang="en-US" sz="1800" b="1" i="0" u="none" strike="noStrike" baseline="0" dirty="0">
                <a:solidFill>
                  <a:srgbClr val="000000"/>
                </a:solidFill>
                <a:latin typeface="Calibri" panose="020F0502020204030204" pitchFamily="34" charset="0"/>
              </a:rPr>
              <a:t>Civil Surface Analysis</a:t>
            </a:r>
            <a:endParaRPr lang="en-US" dirty="0"/>
          </a:p>
        </p:txBody>
      </p:sp>
      <p:sp>
        <p:nvSpPr>
          <p:cNvPr id="24" name="TextBox 23">
            <a:extLst>
              <a:ext uri="{FF2B5EF4-FFF2-40B4-BE49-F238E27FC236}">
                <a16:creationId xmlns:a16="http://schemas.microsoft.com/office/drawing/2014/main" id="{B79519D2-B218-4C0B-9BF0-B58AD9A5279E}"/>
              </a:ext>
            </a:extLst>
          </p:cNvPr>
          <p:cNvSpPr txBox="1"/>
          <p:nvPr/>
        </p:nvSpPr>
        <p:spPr>
          <a:xfrm>
            <a:off x="9064908" y="8053115"/>
            <a:ext cx="4297988" cy="1200329"/>
          </a:xfrm>
          <a:prstGeom prst="rect">
            <a:avLst/>
          </a:prstGeom>
          <a:noFill/>
        </p:spPr>
        <p:txBody>
          <a:bodyPr wrap="square" rtlCol="0">
            <a:spAutoFit/>
          </a:bodyPr>
          <a:lstStyle/>
          <a:p>
            <a:r>
              <a:rPr lang="en-US" sz="1800" b="0" i="0" u="none" strike="noStrike" baseline="0" dirty="0">
                <a:solidFill>
                  <a:srgbClr val="000000"/>
                </a:solidFill>
                <a:latin typeface="Calibri" panose="020F0502020204030204" pitchFamily="34" charset="0"/>
              </a:rPr>
              <a:t>3D Mapping of current site conditions for the use of right Site analysis and stockpile quantification. </a:t>
            </a:r>
          </a:p>
          <a:p>
            <a:endParaRPr lang="en-US" dirty="0"/>
          </a:p>
        </p:txBody>
      </p:sp>
    </p:spTree>
    <p:extLst>
      <p:ext uri="{BB962C8B-B14F-4D97-AF65-F5344CB8AC3E}">
        <p14:creationId xmlns:p14="http://schemas.microsoft.com/office/powerpoint/2010/main" val="908537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711B46-5A84-46C5-99F5-4DC505C7F7F4}" type="slidenum">
              <a:rPr kumimoji="0" lang="en-US" sz="176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76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99" b="1" i="0" u="none" strike="noStrike" kern="1200" cap="none" spc="0" normalizeH="0" baseline="0" noProof="0" dirty="0">
                <a:ln>
                  <a:noFill/>
                </a:ln>
                <a:solidFill>
                  <a:prstClr val="black"/>
                </a:solidFill>
                <a:effectLst/>
                <a:uLnTx/>
                <a:uFillTx/>
                <a:latin typeface="AvenirLTStd-Book"/>
                <a:ea typeface="+mn-ea"/>
                <a:cs typeface="+mn-cs"/>
              </a:rPr>
              <a:t>Site Logistics Animation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4110" y="4668878"/>
            <a:ext cx="2637406" cy="369332"/>
          </a:xfrm>
          <a:prstGeom prst="rect">
            <a:avLst/>
          </a:prstGeom>
          <a:noFill/>
        </p:spPr>
        <p:txBody>
          <a:bodyPr wrap="square">
            <a:spAutoFit/>
          </a:bodyPr>
          <a:lstStyle/>
          <a:p>
            <a:pPr marL="0" marR="3803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63A6"/>
                </a:solidFill>
                <a:effectLst/>
                <a:uLnTx/>
                <a:uFillTx/>
                <a:latin typeface="Lucida Sans" panose="020B0602030504020204" pitchFamily="34" charset="0"/>
                <a:ea typeface="+mn-ea"/>
                <a:cs typeface="+mn-cs"/>
              </a:rPr>
              <a:t>Process</a:t>
            </a:r>
          </a:p>
        </p:txBody>
      </p:sp>
      <p:sp>
        <p:nvSpPr>
          <p:cNvPr id="56" name="TextBox 55">
            <a:extLst>
              <a:ext uri="{FF2B5EF4-FFF2-40B4-BE49-F238E27FC236}">
                <a16:creationId xmlns:a16="http://schemas.microsoft.com/office/drawing/2014/main" id="{7F1D0793-208C-41CE-947A-5D2EEC7411C6}"/>
              </a:ext>
            </a:extLst>
          </p:cNvPr>
          <p:cNvSpPr txBox="1"/>
          <p:nvPr/>
        </p:nvSpPr>
        <p:spPr>
          <a:xfrm>
            <a:off x="1376024" y="5410318"/>
            <a:ext cx="293267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3D modeled the building in SketchUp </a:t>
            </a:r>
          </a:p>
        </p:txBody>
      </p:sp>
      <p:sp>
        <p:nvSpPr>
          <p:cNvPr id="57" name="TextBox 56">
            <a:extLst>
              <a:ext uri="{FF2B5EF4-FFF2-40B4-BE49-F238E27FC236}">
                <a16:creationId xmlns:a16="http://schemas.microsoft.com/office/drawing/2014/main" id="{AE1526FA-1AD2-4B52-8D8E-E799314263D7}"/>
              </a:ext>
            </a:extLst>
          </p:cNvPr>
          <p:cNvSpPr txBox="1"/>
          <p:nvPr/>
        </p:nvSpPr>
        <p:spPr>
          <a:xfrm>
            <a:off x="1383686" y="6326463"/>
            <a:ext cx="2932671"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Animated using Fuzor </a:t>
            </a:r>
          </a:p>
        </p:txBody>
      </p:sp>
      <p:sp>
        <p:nvSpPr>
          <p:cNvPr id="2" name="TextBox 1">
            <a:extLst>
              <a:ext uri="{FF2B5EF4-FFF2-40B4-BE49-F238E27FC236}">
                <a16:creationId xmlns:a16="http://schemas.microsoft.com/office/drawing/2014/main" id="{416DE65F-DAC9-2F43-6615-CC0B53E84604}"/>
              </a:ext>
            </a:extLst>
          </p:cNvPr>
          <p:cNvSpPr txBox="1"/>
          <p:nvPr/>
        </p:nvSpPr>
        <p:spPr>
          <a:xfrm>
            <a:off x="411103" y="1852430"/>
            <a:ext cx="3648855" cy="193899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An animation of how the roof of the KeyBank will be replaced. Showing Material Removal, Safety, Material Delivery &amp; Staging, Crane operations and a focus on the construction traffic flow. This video animation took 2 days to model and another 3 days to animate the sequence with the crane team. The challenge was getting the material to the lower roofs from the delivery and staging area. The solution was to use a Unic Spydercrane to lower materials and remove waste from the high roof around the top of the arena.  </a:t>
            </a:r>
          </a:p>
        </p:txBody>
      </p:sp>
      <p:sp>
        <p:nvSpPr>
          <p:cNvPr id="40" name="TextBox 39">
            <a:extLst>
              <a:ext uri="{FF2B5EF4-FFF2-40B4-BE49-F238E27FC236}">
                <a16:creationId xmlns:a16="http://schemas.microsoft.com/office/drawing/2014/main" id="{4E2CBCC0-6234-AA19-0052-0E0469BF2DF9}"/>
              </a:ext>
            </a:extLst>
          </p:cNvPr>
          <p:cNvSpPr txBox="1"/>
          <p:nvPr/>
        </p:nvSpPr>
        <p:spPr>
          <a:xfrm>
            <a:off x="4945495" y="3584447"/>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Material Removal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86AE5C73-356D-0316-3A40-9B29E3EAF859}"/>
              </a:ext>
            </a:extLst>
          </p:cNvPr>
          <p:cNvSpPr txBox="1"/>
          <p:nvPr/>
        </p:nvSpPr>
        <p:spPr>
          <a:xfrm>
            <a:off x="1364800" y="7267426"/>
            <a:ext cx="256883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Presentation using BlueBeam </a:t>
            </a:r>
          </a:p>
        </p:txBody>
      </p:sp>
      <p:pic>
        <p:nvPicPr>
          <p:cNvPr id="30" name="Picture 29" descr="A white building with a yellow crane&#10;&#10;Description automatically generated">
            <a:extLst>
              <a:ext uri="{FF2B5EF4-FFF2-40B4-BE49-F238E27FC236}">
                <a16:creationId xmlns:a16="http://schemas.microsoft.com/office/drawing/2014/main" id="{13FB391F-67AF-7584-1CCD-CBC5A76C51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98789" y="3965049"/>
            <a:ext cx="4345761" cy="2501463"/>
          </a:xfrm>
          <a:prstGeom prst="rect">
            <a:avLst/>
          </a:prstGeom>
          <a:effectLst>
            <a:outerShdw blurRad="50800" dist="38100" dir="2700000" algn="tl" rotWithShape="0">
              <a:prstClr val="black">
                <a:alpha val="40000"/>
              </a:prstClr>
            </a:outerShdw>
          </a:effectLst>
        </p:spPr>
      </p:pic>
      <p:pic>
        <p:nvPicPr>
          <p:cNvPr id="32" name="Picture 31" descr="A model of a building&#10;&#10;Description automatically generated">
            <a:extLst>
              <a:ext uri="{FF2B5EF4-FFF2-40B4-BE49-F238E27FC236}">
                <a16:creationId xmlns:a16="http://schemas.microsoft.com/office/drawing/2014/main" id="{BAFBA2A5-A2EC-8E92-B5B7-E4BACDE1BCF7}"/>
              </a:ext>
            </a:extLst>
          </p:cNvPr>
          <p:cNvPicPr>
            <a:picLocks noChangeAspect="1"/>
          </p:cNvPicPr>
          <p:nvPr/>
        </p:nvPicPr>
        <p:blipFill rotWithShape="1">
          <a:blip r:embed="rId3">
            <a:extLst>
              <a:ext uri="{28A0092B-C50C-407E-A947-70E740481C1C}">
                <a14:useLocalDpi xmlns:a14="http://schemas.microsoft.com/office/drawing/2010/main" val="0"/>
              </a:ext>
            </a:extLst>
          </a:blip>
          <a:srcRect t="13081" b="21208"/>
          <a:stretch/>
        </p:blipFill>
        <p:spPr>
          <a:xfrm>
            <a:off x="4945496" y="1082005"/>
            <a:ext cx="4345760" cy="2502443"/>
          </a:xfrm>
          <a:prstGeom prst="rect">
            <a:avLst/>
          </a:prstGeom>
          <a:effectLst>
            <a:outerShdw blurRad="50800" dist="38100" dir="2700000" algn="tl" rotWithShape="0">
              <a:prstClr val="black">
                <a:alpha val="40000"/>
              </a:prstClr>
            </a:outerShdw>
          </a:effectLst>
        </p:spPr>
      </p:pic>
      <p:pic>
        <p:nvPicPr>
          <p:cNvPr id="49" name="Picture 48" descr="A spider on a white surface&#10;&#10;Description automatically generated">
            <a:extLst>
              <a:ext uri="{FF2B5EF4-FFF2-40B4-BE49-F238E27FC236}">
                <a16:creationId xmlns:a16="http://schemas.microsoft.com/office/drawing/2014/main" id="{C0EBEA4A-6026-8727-78E0-08035CE5E439}"/>
              </a:ext>
            </a:extLst>
          </p:cNvPr>
          <p:cNvPicPr>
            <a:picLocks noChangeAspect="1"/>
          </p:cNvPicPr>
          <p:nvPr/>
        </p:nvPicPr>
        <p:blipFill rotWithShape="1">
          <a:blip r:embed="rId4">
            <a:extLst>
              <a:ext uri="{28A0092B-C50C-407E-A947-70E740481C1C}">
                <a14:useLocalDpi xmlns:a14="http://schemas.microsoft.com/office/drawing/2010/main" val="0"/>
              </a:ext>
            </a:extLst>
          </a:blip>
          <a:srcRect l="1677" t="6719" r="25811" b="10423"/>
          <a:stretch/>
        </p:blipFill>
        <p:spPr>
          <a:xfrm>
            <a:off x="4945496" y="6795317"/>
            <a:ext cx="4345760" cy="2502444"/>
          </a:xfrm>
          <a:prstGeom prst="rect">
            <a:avLst/>
          </a:prstGeom>
          <a:effectLst>
            <a:outerShdw blurRad="50800" dist="38100" dir="2700000" algn="tl" rotWithShape="0">
              <a:prstClr val="black">
                <a:alpha val="40000"/>
              </a:prstClr>
            </a:outerShdw>
          </a:effectLst>
        </p:spPr>
      </p:pic>
      <p:pic>
        <p:nvPicPr>
          <p:cNvPr id="59" name="Picture 58" descr="A construction site with a crane&#10;&#10;Description automatically generated">
            <a:extLst>
              <a:ext uri="{FF2B5EF4-FFF2-40B4-BE49-F238E27FC236}">
                <a16:creationId xmlns:a16="http://schemas.microsoft.com/office/drawing/2014/main" id="{75C3D35A-BB15-4EFA-D700-3629C91FEE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92391" y="1082004"/>
            <a:ext cx="4345760" cy="2502443"/>
          </a:xfrm>
          <a:prstGeom prst="rect">
            <a:avLst/>
          </a:prstGeom>
          <a:effectLst>
            <a:outerShdw blurRad="50800" dist="38100" dir="2700000" algn="tl" rotWithShape="0">
              <a:prstClr val="black">
                <a:alpha val="40000"/>
              </a:prstClr>
            </a:outerShdw>
          </a:effectLst>
        </p:spPr>
      </p:pic>
      <p:pic>
        <p:nvPicPr>
          <p:cNvPr id="61" name="Picture 60" descr="A white round building with green and white markings&#10;&#10;Description automatically generated with medium confidence">
            <a:extLst>
              <a:ext uri="{FF2B5EF4-FFF2-40B4-BE49-F238E27FC236}">
                <a16:creationId xmlns:a16="http://schemas.microsoft.com/office/drawing/2014/main" id="{3B1AFAC7-8542-699E-53BF-6EB3157AFE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92390" y="6795317"/>
            <a:ext cx="4345761" cy="2501463"/>
          </a:xfrm>
          <a:prstGeom prst="rect">
            <a:avLst/>
          </a:prstGeom>
          <a:effectLst>
            <a:outerShdw blurRad="50800" dist="38100" dir="2700000" algn="tl" rotWithShape="0">
              <a:prstClr val="black">
                <a:alpha val="40000"/>
              </a:prstClr>
            </a:outerShdw>
          </a:effectLst>
        </p:spPr>
      </p:pic>
      <p:pic>
        <p:nvPicPr>
          <p:cNvPr id="62" name="Picture 61">
            <a:extLst>
              <a:ext uri="{FF2B5EF4-FFF2-40B4-BE49-F238E27FC236}">
                <a16:creationId xmlns:a16="http://schemas.microsoft.com/office/drawing/2014/main" id="{166CD8C0-9E61-2D18-96E8-B14501D9C2D5}"/>
              </a:ext>
            </a:extLst>
          </p:cNvPr>
          <p:cNvPicPr>
            <a:picLocks noChangeAspect="1"/>
          </p:cNvPicPr>
          <p:nvPr/>
        </p:nvPicPr>
        <p:blipFill>
          <a:blip r:embed="rId7"/>
          <a:stretch>
            <a:fillRect/>
          </a:stretch>
        </p:blipFill>
        <p:spPr>
          <a:xfrm>
            <a:off x="4945495" y="3965049"/>
            <a:ext cx="4337846" cy="2502445"/>
          </a:xfrm>
          <a:prstGeom prst="rect">
            <a:avLst/>
          </a:prstGeom>
          <a:effectLst>
            <a:outerShdw blurRad="50800" dist="38100" dir="2700000" algn="tl" rotWithShape="0">
              <a:prstClr val="black">
                <a:alpha val="40000"/>
              </a:prstClr>
            </a:outerShdw>
          </a:effectLst>
        </p:spPr>
      </p:pic>
      <p:sp>
        <p:nvSpPr>
          <p:cNvPr id="63" name="TextBox 62">
            <a:extLst>
              <a:ext uri="{FF2B5EF4-FFF2-40B4-BE49-F238E27FC236}">
                <a16:creationId xmlns:a16="http://schemas.microsoft.com/office/drawing/2014/main" id="{E437ECE4-7FE8-0784-8BE3-9A8AE4E2A579}"/>
              </a:ext>
            </a:extLst>
          </p:cNvPr>
          <p:cNvSpPr txBox="1"/>
          <p:nvPr/>
        </p:nvSpPr>
        <p:spPr>
          <a:xfrm>
            <a:off x="10298789" y="3584447"/>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Material Delivery &amp; Staging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4" name="TextBox 63">
            <a:extLst>
              <a:ext uri="{FF2B5EF4-FFF2-40B4-BE49-F238E27FC236}">
                <a16:creationId xmlns:a16="http://schemas.microsoft.com/office/drawing/2014/main" id="{FF21B27F-3E0A-96A1-6783-905400FD0D11}"/>
              </a:ext>
            </a:extLst>
          </p:cNvPr>
          <p:cNvSpPr txBox="1"/>
          <p:nvPr/>
        </p:nvSpPr>
        <p:spPr>
          <a:xfrm>
            <a:off x="4945495" y="6446668"/>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Overall Site Logistic Plan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TextBox 64">
            <a:extLst>
              <a:ext uri="{FF2B5EF4-FFF2-40B4-BE49-F238E27FC236}">
                <a16:creationId xmlns:a16="http://schemas.microsoft.com/office/drawing/2014/main" id="{9A277EE9-F9F1-7473-DD06-5D5B3E0A7AEB}"/>
              </a:ext>
            </a:extLst>
          </p:cNvPr>
          <p:cNvSpPr txBox="1"/>
          <p:nvPr/>
        </p:nvSpPr>
        <p:spPr>
          <a:xfrm>
            <a:off x="10298789" y="6446668"/>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Crane Operations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6" name="TextBox 65">
            <a:extLst>
              <a:ext uri="{FF2B5EF4-FFF2-40B4-BE49-F238E27FC236}">
                <a16:creationId xmlns:a16="http://schemas.microsoft.com/office/drawing/2014/main" id="{3D3DB201-AB8D-EA95-6290-640B26B8F91E}"/>
              </a:ext>
            </a:extLst>
          </p:cNvPr>
          <p:cNvSpPr txBox="1"/>
          <p:nvPr/>
        </p:nvSpPr>
        <p:spPr>
          <a:xfrm>
            <a:off x="4945495" y="9296780"/>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Unic Spydercrane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7" name="TextBox 66">
            <a:extLst>
              <a:ext uri="{FF2B5EF4-FFF2-40B4-BE49-F238E27FC236}">
                <a16:creationId xmlns:a16="http://schemas.microsoft.com/office/drawing/2014/main" id="{4E07B2DE-1EFA-FF44-4002-E2FFA6279AB3}"/>
              </a:ext>
            </a:extLst>
          </p:cNvPr>
          <p:cNvSpPr txBox="1"/>
          <p:nvPr/>
        </p:nvSpPr>
        <p:spPr>
          <a:xfrm>
            <a:off x="10298789" y="9296780"/>
            <a:ext cx="3839467"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0D0D0D"/>
                </a:solidFill>
                <a:effectLst/>
                <a:uLnTx/>
                <a:uFillTx/>
                <a:latin typeface="AvenirLTStd-LightOblique"/>
                <a:ea typeface="+mn-ea"/>
                <a:cs typeface="+mn-cs"/>
              </a:rPr>
              <a:t>Construction Traffic Flow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Group 70">
            <a:extLst>
              <a:ext uri="{FF2B5EF4-FFF2-40B4-BE49-F238E27FC236}">
                <a16:creationId xmlns:a16="http://schemas.microsoft.com/office/drawing/2014/main" id="{F002B11A-F618-40ED-6874-BCBEE490B810}"/>
              </a:ext>
            </a:extLst>
          </p:cNvPr>
          <p:cNvGrpSpPr/>
          <p:nvPr/>
        </p:nvGrpSpPr>
        <p:grpSpPr>
          <a:xfrm>
            <a:off x="573679" y="6210719"/>
            <a:ext cx="714296" cy="471897"/>
            <a:chOff x="12458496" y="2516122"/>
            <a:chExt cx="714296" cy="471897"/>
          </a:xfrm>
        </p:grpSpPr>
        <p:sp>
          <p:nvSpPr>
            <p:cNvPr id="72" name="Freeform: Shape 71">
              <a:extLst>
                <a:ext uri="{FF2B5EF4-FFF2-40B4-BE49-F238E27FC236}">
                  <a16:creationId xmlns:a16="http://schemas.microsoft.com/office/drawing/2014/main" id="{438F1AD0-F6A0-429E-8732-835089DC0BB5}"/>
                </a:ext>
              </a:extLst>
            </p:cNvPr>
            <p:cNvSpPr/>
            <p:nvPr/>
          </p:nvSpPr>
          <p:spPr>
            <a:xfrm>
              <a:off x="12458496" y="2596480"/>
              <a:ext cx="585622" cy="391539"/>
            </a:xfrm>
            <a:custGeom>
              <a:avLst/>
              <a:gdLst>
                <a:gd name="connsiteX0" fmla="*/ 0 w 3692769"/>
                <a:gd name="connsiteY0" fmla="*/ 2365131 h 2365131"/>
                <a:gd name="connsiteX1" fmla="*/ 747346 w 3692769"/>
                <a:gd name="connsiteY1" fmla="*/ 2365131 h 2365131"/>
                <a:gd name="connsiteX2" fmla="*/ 1063869 w 3692769"/>
                <a:gd name="connsiteY2" fmla="*/ 1899139 h 2365131"/>
                <a:gd name="connsiteX3" fmla="*/ 791307 w 3692769"/>
                <a:gd name="connsiteY3" fmla="*/ 1855177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 name="connsiteX0" fmla="*/ 0 w 3692769"/>
                <a:gd name="connsiteY0" fmla="*/ 2365131 h 2365131"/>
                <a:gd name="connsiteX1" fmla="*/ 747346 w 3692769"/>
                <a:gd name="connsiteY1" fmla="*/ 2365131 h 2365131"/>
                <a:gd name="connsiteX2" fmla="*/ 1077517 w 3692769"/>
                <a:gd name="connsiteY2" fmla="*/ 1878668 h 2365131"/>
                <a:gd name="connsiteX3" fmla="*/ 791307 w 3692769"/>
                <a:gd name="connsiteY3" fmla="*/ 1855177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 name="connsiteX0" fmla="*/ 0 w 3692769"/>
                <a:gd name="connsiteY0" fmla="*/ 2365131 h 2365131"/>
                <a:gd name="connsiteX1" fmla="*/ 747346 w 3692769"/>
                <a:gd name="connsiteY1" fmla="*/ 2365131 h 2365131"/>
                <a:gd name="connsiteX2" fmla="*/ 1077517 w 3692769"/>
                <a:gd name="connsiteY2" fmla="*/ 1878668 h 2365131"/>
                <a:gd name="connsiteX3" fmla="*/ 781071 w 3692769"/>
                <a:gd name="connsiteY3" fmla="*/ 1875649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92769" h="2365131">
                  <a:moveTo>
                    <a:pt x="0" y="2365131"/>
                  </a:moveTo>
                  <a:lnTo>
                    <a:pt x="747346" y="2365131"/>
                  </a:lnTo>
                  <a:lnTo>
                    <a:pt x="1077517" y="1878668"/>
                  </a:lnTo>
                  <a:lnTo>
                    <a:pt x="781071" y="1875649"/>
                  </a:lnTo>
                  <a:lnTo>
                    <a:pt x="1292469" y="1160585"/>
                  </a:lnTo>
                  <a:lnTo>
                    <a:pt x="1600200" y="1160585"/>
                  </a:lnTo>
                  <a:lnTo>
                    <a:pt x="1925515" y="712177"/>
                  </a:lnTo>
                  <a:lnTo>
                    <a:pt x="3200400" y="712177"/>
                  </a:lnTo>
                  <a:lnTo>
                    <a:pt x="3692769" y="0"/>
                  </a:lnTo>
                  <a:lnTo>
                    <a:pt x="1670538" y="0"/>
                  </a:lnTo>
                  <a:lnTo>
                    <a:pt x="0" y="2365131"/>
                  </a:lnTo>
                  <a:close/>
                </a:path>
              </a:pathLst>
            </a:cu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3" name="Freeform: Shape 72">
              <a:hlinkClick r:id="rId8" action="ppaction://hlinksldjump" tooltip="uzor makes it a best tool for transforming graphic and BIM models into virtual reality and augmented reality."/>
              <a:extLst>
                <a:ext uri="{FF2B5EF4-FFF2-40B4-BE49-F238E27FC236}">
                  <a16:creationId xmlns:a16="http://schemas.microsoft.com/office/drawing/2014/main" id="{EE7493AB-0418-CB44-311A-46392440A047}"/>
                </a:ext>
              </a:extLst>
            </p:cNvPr>
            <p:cNvSpPr/>
            <p:nvPr/>
          </p:nvSpPr>
          <p:spPr>
            <a:xfrm>
              <a:off x="12583008" y="2516122"/>
              <a:ext cx="589784" cy="393124"/>
            </a:xfrm>
            <a:custGeom>
              <a:avLst/>
              <a:gdLst>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098344 w 3712191"/>
                <a:gd name="connsiteY8" fmla="*/ 1337480 h 2374710"/>
                <a:gd name="connsiteX9" fmla="*/ 2415654 w 3712191"/>
                <a:gd name="connsiteY9" fmla="*/ 1337480 h 2374710"/>
                <a:gd name="connsiteX10" fmla="*/ 2906974 w 3712191"/>
                <a:gd name="connsiteY10" fmla="*/ 477672 h 2374710"/>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111992 w 3712191"/>
                <a:gd name="connsiteY8" fmla="*/ 1197591 h 2374710"/>
                <a:gd name="connsiteX9" fmla="*/ 2415654 w 3712191"/>
                <a:gd name="connsiteY9" fmla="*/ 1337480 h 2374710"/>
                <a:gd name="connsiteX10" fmla="*/ 2906974 w 3712191"/>
                <a:gd name="connsiteY10" fmla="*/ 477672 h 2374710"/>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111992 w 3712191"/>
                <a:gd name="connsiteY8" fmla="*/ 1197591 h 2374710"/>
                <a:gd name="connsiteX9" fmla="*/ 2398594 w 3712191"/>
                <a:gd name="connsiteY9" fmla="*/ 1190766 h 2374710"/>
                <a:gd name="connsiteX10" fmla="*/ 2906974 w 3712191"/>
                <a:gd name="connsiteY10" fmla="*/ 477672 h 2374710"/>
                <a:gd name="connsiteX0" fmla="*/ 2893326 w 3698543"/>
                <a:gd name="connsiteY0" fmla="*/ 477672 h 2374710"/>
                <a:gd name="connsiteX1" fmla="*/ 2599899 w 3698543"/>
                <a:gd name="connsiteY1" fmla="*/ 477672 h 2374710"/>
                <a:gd name="connsiteX2" fmla="*/ 2951328 w 3698543"/>
                <a:gd name="connsiteY2" fmla="*/ 0 h 2374710"/>
                <a:gd name="connsiteX3" fmla="*/ 3698543 w 3698543"/>
                <a:gd name="connsiteY3" fmla="*/ 6824 h 2374710"/>
                <a:gd name="connsiteX4" fmla="*/ 2006221 w 3698543"/>
                <a:gd name="connsiteY4" fmla="*/ 2374710 h 2374710"/>
                <a:gd name="connsiteX5" fmla="*/ 0 w 3698543"/>
                <a:gd name="connsiteY5" fmla="*/ 2357650 h 2374710"/>
                <a:gd name="connsiteX6" fmla="*/ 498143 w 3698543"/>
                <a:gd name="connsiteY6" fmla="*/ 1651379 h 2374710"/>
                <a:gd name="connsiteX7" fmla="*/ 1770797 w 3698543"/>
                <a:gd name="connsiteY7" fmla="*/ 1651379 h 2374710"/>
                <a:gd name="connsiteX8" fmla="*/ 2098344 w 3698543"/>
                <a:gd name="connsiteY8" fmla="*/ 1197591 h 2374710"/>
                <a:gd name="connsiteX9" fmla="*/ 2384946 w 3698543"/>
                <a:gd name="connsiteY9" fmla="*/ 1190766 h 2374710"/>
                <a:gd name="connsiteX10" fmla="*/ 2893326 w 3698543"/>
                <a:gd name="connsiteY10" fmla="*/ 477672 h 2374710"/>
                <a:gd name="connsiteX0" fmla="*/ 2913798 w 3719015"/>
                <a:gd name="connsiteY0" fmla="*/ 477672 h 2374710"/>
                <a:gd name="connsiteX1" fmla="*/ 2620371 w 3719015"/>
                <a:gd name="connsiteY1" fmla="*/ 477672 h 2374710"/>
                <a:gd name="connsiteX2" fmla="*/ 2971800 w 3719015"/>
                <a:gd name="connsiteY2" fmla="*/ 0 h 2374710"/>
                <a:gd name="connsiteX3" fmla="*/ 3719015 w 3719015"/>
                <a:gd name="connsiteY3" fmla="*/ 6824 h 2374710"/>
                <a:gd name="connsiteX4" fmla="*/ 2026693 w 3719015"/>
                <a:gd name="connsiteY4" fmla="*/ 2374710 h 2374710"/>
                <a:gd name="connsiteX5" fmla="*/ 0 w 3719015"/>
                <a:gd name="connsiteY5" fmla="*/ 2354238 h 2374710"/>
                <a:gd name="connsiteX6" fmla="*/ 518615 w 3719015"/>
                <a:gd name="connsiteY6" fmla="*/ 1651379 h 2374710"/>
                <a:gd name="connsiteX7" fmla="*/ 1791269 w 3719015"/>
                <a:gd name="connsiteY7" fmla="*/ 1651379 h 2374710"/>
                <a:gd name="connsiteX8" fmla="*/ 2118816 w 3719015"/>
                <a:gd name="connsiteY8" fmla="*/ 1197591 h 2374710"/>
                <a:gd name="connsiteX9" fmla="*/ 2405418 w 3719015"/>
                <a:gd name="connsiteY9" fmla="*/ 1190766 h 2374710"/>
                <a:gd name="connsiteX10" fmla="*/ 2913798 w 3719015"/>
                <a:gd name="connsiteY10" fmla="*/ 477672 h 2374710"/>
                <a:gd name="connsiteX0" fmla="*/ 2913798 w 3719015"/>
                <a:gd name="connsiteY0" fmla="*/ 477672 h 2374710"/>
                <a:gd name="connsiteX1" fmla="*/ 2620371 w 3719015"/>
                <a:gd name="connsiteY1" fmla="*/ 477672 h 2374710"/>
                <a:gd name="connsiteX2" fmla="*/ 2971800 w 3719015"/>
                <a:gd name="connsiteY2" fmla="*/ 0 h 2374710"/>
                <a:gd name="connsiteX3" fmla="*/ 3719015 w 3719015"/>
                <a:gd name="connsiteY3" fmla="*/ 6824 h 2374710"/>
                <a:gd name="connsiteX4" fmla="*/ 2026693 w 3719015"/>
                <a:gd name="connsiteY4" fmla="*/ 2374710 h 2374710"/>
                <a:gd name="connsiteX5" fmla="*/ 0 w 3719015"/>
                <a:gd name="connsiteY5" fmla="*/ 2354238 h 2374710"/>
                <a:gd name="connsiteX6" fmla="*/ 504968 w 3719015"/>
                <a:gd name="connsiteY6" fmla="*/ 1654791 h 2374710"/>
                <a:gd name="connsiteX7" fmla="*/ 1791269 w 3719015"/>
                <a:gd name="connsiteY7" fmla="*/ 1651379 h 2374710"/>
                <a:gd name="connsiteX8" fmla="*/ 2118816 w 3719015"/>
                <a:gd name="connsiteY8" fmla="*/ 1197591 h 2374710"/>
                <a:gd name="connsiteX9" fmla="*/ 2405418 w 3719015"/>
                <a:gd name="connsiteY9" fmla="*/ 1190766 h 2374710"/>
                <a:gd name="connsiteX10" fmla="*/ 2913798 w 3719015"/>
                <a:gd name="connsiteY10" fmla="*/ 477672 h 237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9015" h="2374710">
                  <a:moveTo>
                    <a:pt x="2913798" y="477672"/>
                  </a:moveTo>
                  <a:lnTo>
                    <a:pt x="2620371" y="477672"/>
                  </a:lnTo>
                  <a:lnTo>
                    <a:pt x="2971800" y="0"/>
                  </a:lnTo>
                  <a:lnTo>
                    <a:pt x="3719015" y="6824"/>
                  </a:lnTo>
                  <a:lnTo>
                    <a:pt x="2026693" y="2374710"/>
                  </a:lnTo>
                  <a:lnTo>
                    <a:pt x="0" y="2354238"/>
                  </a:lnTo>
                  <a:lnTo>
                    <a:pt x="504968" y="1654791"/>
                  </a:lnTo>
                  <a:lnTo>
                    <a:pt x="1791269" y="1651379"/>
                  </a:lnTo>
                  <a:lnTo>
                    <a:pt x="2118816" y="1197591"/>
                  </a:lnTo>
                  <a:lnTo>
                    <a:pt x="2405418" y="1190766"/>
                  </a:lnTo>
                  <a:lnTo>
                    <a:pt x="2913798" y="477672"/>
                  </a:lnTo>
                  <a:close/>
                </a:path>
              </a:pathLst>
            </a:cu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4" name="Group 73">
            <a:extLst>
              <a:ext uri="{FF2B5EF4-FFF2-40B4-BE49-F238E27FC236}">
                <a16:creationId xmlns:a16="http://schemas.microsoft.com/office/drawing/2014/main" id="{48A34A10-576B-A377-4F95-6C793F9AAF0A}"/>
              </a:ext>
            </a:extLst>
          </p:cNvPr>
          <p:cNvGrpSpPr>
            <a:grpSpLocks/>
          </p:cNvGrpSpPr>
          <p:nvPr/>
        </p:nvGrpSpPr>
        <p:grpSpPr>
          <a:xfrm>
            <a:off x="701170" y="5245475"/>
            <a:ext cx="466724" cy="512409"/>
            <a:chOff x="3490913" y="3810000"/>
            <a:chExt cx="1800225" cy="1976438"/>
          </a:xfrm>
        </p:grpSpPr>
        <p:sp>
          <p:nvSpPr>
            <p:cNvPr id="75" name="Freeform: Shape 74">
              <a:hlinkClick r:id="rId8" action="ppaction://hlinksldjump" tooltip="Sketchup is a 3D modeling program that can be used to create 3D objects in a 2D environment."/>
              <a:extLst>
                <a:ext uri="{FF2B5EF4-FFF2-40B4-BE49-F238E27FC236}">
                  <a16:creationId xmlns:a16="http://schemas.microsoft.com/office/drawing/2014/main" id="{D1280D62-7343-8299-73AA-39789D24C255}"/>
                </a:ext>
              </a:extLst>
            </p:cNvPr>
            <p:cNvSpPr>
              <a:spLocks/>
            </p:cNvSpPr>
            <p:nvPr/>
          </p:nvSpPr>
          <p:spPr>
            <a:xfrm>
              <a:off x="3490913" y="3810000"/>
              <a:ext cx="1800225" cy="1976438"/>
            </a:xfrm>
            <a:custGeom>
              <a:avLst/>
              <a:gdLst>
                <a:gd name="connsiteX0" fmla="*/ 138112 w 1800225"/>
                <a:gd name="connsiteY0" fmla="*/ 1176338 h 1976438"/>
                <a:gd name="connsiteX1" fmla="*/ 428625 w 1800225"/>
                <a:gd name="connsiteY1" fmla="*/ 1976438 h 1976438"/>
                <a:gd name="connsiteX2" fmla="*/ 1681162 w 1800225"/>
                <a:gd name="connsiteY2" fmla="*/ 1614488 h 1976438"/>
                <a:gd name="connsiteX3" fmla="*/ 1800225 w 1800225"/>
                <a:gd name="connsiteY3" fmla="*/ 490538 h 1976438"/>
                <a:gd name="connsiteX4" fmla="*/ 1185862 w 1800225"/>
                <a:gd name="connsiteY4" fmla="*/ 0 h 1976438"/>
                <a:gd name="connsiteX5" fmla="*/ 0 w 1800225"/>
                <a:gd name="connsiteY5" fmla="*/ 166688 h 1976438"/>
                <a:gd name="connsiteX6" fmla="*/ 138112 w 1800225"/>
                <a:gd name="connsiteY6" fmla="*/ 1176338 h 1976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0225" h="1976438">
                  <a:moveTo>
                    <a:pt x="138112" y="1176338"/>
                  </a:moveTo>
                  <a:lnTo>
                    <a:pt x="428625" y="1976438"/>
                  </a:lnTo>
                  <a:lnTo>
                    <a:pt x="1681162" y="1614488"/>
                  </a:lnTo>
                  <a:lnTo>
                    <a:pt x="1800225" y="490538"/>
                  </a:lnTo>
                  <a:lnTo>
                    <a:pt x="1185862" y="0"/>
                  </a:lnTo>
                  <a:lnTo>
                    <a:pt x="0" y="166688"/>
                  </a:lnTo>
                  <a:lnTo>
                    <a:pt x="138112" y="1176338"/>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6" name="Freeform: Shape 75">
              <a:extLst>
                <a:ext uri="{FF2B5EF4-FFF2-40B4-BE49-F238E27FC236}">
                  <a16:creationId xmlns:a16="http://schemas.microsoft.com/office/drawing/2014/main" id="{FB52242B-51CE-57A3-D031-33B4D689D3B0}"/>
                </a:ext>
              </a:extLst>
            </p:cNvPr>
            <p:cNvSpPr>
              <a:spLocks/>
            </p:cNvSpPr>
            <p:nvPr/>
          </p:nvSpPr>
          <p:spPr>
            <a:xfrm>
              <a:off x="3833813" y="5010150"/>
              <a:ext cx="504825" cy="304800"/>
            </a:xfrm>
            <a:custGeom>
              <a:avLst/>
              <a:gdLst>
                <a:gd name="connsiteX0" fmla="*/ 0 w 504825"/>
                <a:gd name="connsiteY0" fmla="*/ 85725 h 304800"/>
                <a:gd name="connsiteX1" fmla="*/ 390525 w 504825"/>
                <a:gd name="connsiteY1" fmla="*/ 0 h 304800"/>
                <a:gd name="connsiteX2" fmla="*/ 504825 w 504825"/>
                <a:gd name="connsiteY2" fmla="*/ 200025 h 304800"/>
                <a:gd name="connsiteX3" fmla="*/ 80962 w 504825"/>
                <a:gd name="connsiteY3" fmla="*/ 304800 h 304800"/>
                <a:gd name="connsiteX4" fmla="*/ 0 w 504825"/>
                <a:gd name="connsiteY4" fmla="*/ 85725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304800">
                  <a:moveTo>
                    <a:pt x="0" y="85725"/>
                  </a:moveTo>
                  <a:lnTo>
                    <a:pt x="390525" y="0"/>
                  </a:lnTo>
                  <a:lnTo>
                    <a:pt x="504825" y="200025"/>
                  </a:lnTo>
                  <a:lnTo>
                    <a:pt x="80962" y="304800"/>
                  </a:lnTo>
                  <a:lnTo>
                    <a:pt x="0" y="85725"/>
                  </a:lnTo>
                  <a:close/>
                </a:path>
              </a:pathLst>
            </a:custGeom>
            <a:solidFill>
              <a:schemeClr val="bg1"/>
            </a:solidFill>
            <a:ln>
              <a:solidFill>
                <a:srgbClr val="F8F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33976028-AC2A-F6F1-93DD-D78BEC7AD46A}"/>
                </a:ext>
              </a:extLst>
            </p:cNvPr>
            <p:cNvSpPr>
              <a:spLocks/>
            </p:cNvSpPr>
            <p:nvPr/>
          </p:nvSpPr>
          <p:spPr>
            <a:xfrm>
              <a:off x="3776663" y="4486275"/>
              <a:ext cx="928687" cy="390525"/>
            </a:xfrm>
            <a:custGeom>
              <a:avLst/>
              <a:gdLst>
                <a:gd name="connsiteX0" fmla="*/ 0 w 928687"/>
                <a:gd name="connsiteY0" fmla="*/ 109538 h 390525"/>
                <a:gd name="connsiteX1" fmla="*/ 671512 w 928687"/>
                <a:gd name="connsiteY1" fmla="*/ 0 h 390525"/>
                <a:gd name="connsiteX2" fmla="*/ 928687 w 928687"/>
                <a:gd name="connsiteY2" fmla="*/ 304800 h 390525"/>
                <a:gd name="connsiteX3" fmla="*/ 528637 w 928687"/>
                <a:gd name="connsiteY3" fmla="*/ 390525 h 390525"/>
                <a:gd name="connsiteX4" fmla="*/ 419100 w 928687"/>
                <a:gd name="connsiteY4" fmla="*/ 214313 h 390525"/>
                <a:gd name="connsiteX5" fmla="*/ 76200 w 928687"/>
                <a:gd name="connsiteY5" fmla="*/ 295275 h 390525"/>
                <a:gd name="connsiteX6" fmla="*/ 0 w 928687"/>
                <a:gd name="connsiteY6" fmla="*/ 109538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8687" h="390525">
                  <a:moveTo>
                    <a:pt x="0" y="109538"/>
                  </a:moveTo>
                  <a:lnTo>
                    <a:pt x="671512" y="0"/>
                  </a:lnTo>
                  <a:lnTo>
                    <a:pt x="928687" y="304800"/>
                  </a:lnTo>
                  <a:lnTo>
                    <a:pt x="528637" y="390525"/>
                  </a:lnTo>
                  <a:lnTo>
                    <a:pt x="419100" y="214313"/>
                  </a:lnTo>
                  <a:lnTo>
                    <a:pt x="76200" y="295275"/>
                  </a:lnTo>
                  <a:lnTo>
                    <a:pt x="0" y="109538"/>
                  </a:lnTo>
                  <a:close/>
                </a:path>
              </a:pathLst>
            </a:custGeom>
            <a:solidFill>
              <a:schemeClr val="bg1"/>
            </a:solidFill>
            <a:ln>
              <a:solidFill>
                <a:srgbClr val="F8F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8" name="Freeform: Shape 77">
              <a:extLst>
                <a:ext uri="{FF2B5EF4-FFF2-40B4-BE49-F238E27FC236}">
                  <a16:creationId xmlns:a16="http://schemas.microsoft.com/office/drawing/2014/main" id="{21F138BF-EA5E-BFC3-2039-2127D2CFA2D7}"/>
                </a:ext>
              </a:extLst>
            </p:cNvPr>
            <p:cNvSpPr>
              <a:spLocks/>
            </p:cNvSpPr>
            <p:nvPr/>
          </p:nvSpPr>
          <p:spPr>
            <a:xfrm>
              <a:off x="3600450" y="3900488"/>
              <a:ext cx="1552575" cy="490537"/>
            </a:xfrm>
            <a:custGeom>
              <a:avLst/>
              <a:gdLst>
                <a:gd name="connsiteX0" fmla="*/ 0 w 1552575"/>
                <a:gd name="connsiteY0" fmla="*/ 152400 h 490537"/>
                <a:gd name="connsiteX1" fmla="*/ 23813 w 1552575"/>
                <a:gd name="connsiteY1" fmla="*/ 366712 h 490537"/>
                <a:gd name="connsiteX2" fmla="*/ 852488 w 1552575"/>
                <a:gd name="connsiteY2" fmla="*/ 219075 h 490537"/>
                <a:gd name="connsiteX3" fmla="*/ 1100138 w 1552575"/>
                <a:gd name="connsiteY3" fmla="*/ 490537 h 490537"/>
                <a:gd name="connsiteX4" fmla="*/ 1552575 w 1552575"/>
                <a:gd name="connsiteY4" fmla="*/ 390525 h 490537"/>
                <a:gd name="connsiteX5" fmla="*/ 1042988 w 1552575"/>
                <a:gd name="connsiteY5" fmla="*/ 0 h 490537"/>
                <a:gd name="connsiteX6" fmla="*/ 0 w 1552575"/>
                <a:gd name="connsiteY6" fmla="*/ 152400 h 49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2575" h="490537">
                  <a:moveTo>
                    <a:pt x="0" y="152400"/>
                  </a:moveTo>
                  <a:lnTo>
                    <a:pt x="23813" y="366712"/>
                  </a:lnTo>
                  <a:lnTo>
                    <a:pt x="852488" y="219075"/>
                  </a:lnTo>
                  <a:lnTo>
                    <a:pt x="1100138" y="490537"/>
                  </a:lnTo>
                  <a:lnTo>
                    <a:pt x="1552575" y="390525"/>
                  </a:lnTo>
                  <a:lnTo>
                    <a:pt x="1042988" y="0"/>
                  </a:lnTo>
                  <a:lnTo>
                    <a:pt x="0" y="152400"/>
                  </a:lnTo>
                  <a:close/>
                </a:path>
              </a:pathLst>
            </a:custGeom>
            <a:solidFill>
              <a:schemeClr val="bg1"/>
            </a:solidFill>
            <a:ln>
              <a:solidFill>
                <a:srgbClr val="F8F9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9" name="Group 78">
            <a:extLst>
              <a:ext uri="{FF2B5EF4-FFF2-40B4-BE49-F238E27FC236}">
                <a16:creationId xmlns:a16="http://schemas.microsoft.com/office/drawing/2014/main" id="{90F3A594-BC24-F63A-9E15-3C4E587A0775}"/>
              </a:ext>
            </a:extLst>
          </p:cNvPr>
          <p:cNvGrpSpPr/>
          <p:nvPr/>
        </p:nvGrpSpPr>
        <p:grpSpPr>
          <a:xfrm>
            <a:off x="611757" y="7097442"/>
            <a:ext cx="589784" cy="590330"/>
            <a:chOff x="3913138" y="1938131"/>
            <a:chExt cx="7616253" cy="7623312"/>
          </a:xfrm>
        </p:grpSpPr>
        <p:sp>
          <p:nvSpPr>
            <p:cNvPr id="80" name="Oval 79">
              <a:extLst>
                <a:ext uri="{FF2B5EF4-FFF2-40B4-BE49-F238E27FC236}">
                  <a16:creationId xmlns:a16="http://schemas.microsoft.com/office/drawing/2014/main" id="{813B919B-8EC9-C7AF-1A78-B90EC25D859F}"/>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1" name="Freeform: Shape 80">
              <a:hlinkClick r:id="rId8" action="ppaction://hlinksldjump" tooltip="Bluebeam develops innovative solutions that set the standard for collaboration and workflow efficiency for design and construction professionals."/>
              <a:extLst>
                <a:ext uri="{FF2B5EF4-FFF2-40B4-BE49-F238E27FC236}">
                  <a16:creationId xmlns:a16="http://schemas.microsoft.com/office/drawing/2014/main" id="{E75BD3A5-FA59-9989-C30A-A563DC3ACEC2}"/>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54" name="Picture 53" descr="Shape&#10;&#10;Description automatically generated with low confidence">
            <a:hlinkClick r:id="rId9" action="ppaction://hlinkfile"/>
            <a:extLst>
              <a:ext uri="{FF2B5EF4-FFF2-40B4-BE49-F238E27FC236}">
                <a16:creationId xmlns:a16="http://schemas.microsoft.com/office/drawing/2014/main" id="{D02CBFD1-3082-4B4C-89DD-6F8170D7FB0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31392" y="1679532"/>
            <a:ext cx="610073" cy="610073"/>
          </a:xfrm>
          <a:prstGeom prst="rect">
            <a:avLst/>
          </a:prstGeom>
        </p:spPr>
      </p:pic>
      <p:sp>
        <p:nvSpPr>
          <p:cNvPr id="22" name="TextBox 21">
            <a:extLst>
              <a:ext uri="{FF2B5EF4-FFF2-40B4-BE49-F238E27FC236}">
                <a16:creationId xmlns:a16="http://schemas.microsoft.com/office/drawing/2014/main" id="{4788E965-A6EF-1EF0-C21B-B526E8045919}"/>
              </a:ext>
            </a:extLst>
          </p:cNvPr>
          <p:cNvSpPr txBox="1"/>
          <p:nvPr/>
        </p:nvSpPr>
        <p:spPr>
          <a:xfrm>
            <a:off x="6337175" y="2333225"/>
            <a:ext cx="1398506" cy="215444"/>
          </a:xfrm>
          <a:prstGeom prst="rect">
            <a:avLst/>
          </a:prstGeom>
          <a:noFill/>
        </p:spPr>
        <p:txBody>
          <a:bodyPr wrap="square" rtlCol="0">
            <a:spAutoFit/>
          </a:bodyPr>
          <a:lstStyle/>
          <a:p>
            <a:pPr marL="0" marR="0" lvl="0" indent="0" algn="ctr" defTabSz="311711"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AvenirLTStd-Book"/>
                <a:ea typeface="+mn-ea"/>
                <a:cs typeface="+mn-cs"/>
              </a:rPr>
              <a:t>Click to Play Video </a:t>
            </a:r>
          </a:p>
        </p:txBody>
      </p:sp>
    </p:spTree>
    <p:extLst>
      <p:ext uri="{BB962C8B-B14F-4D97-AF65-F5344CB8AC3E}">
        <p14:creationId xmlns:p14="http://schemas.microsoft.com/office/powerpoint/2010/main" val="2652522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393712"/>
            <a:ext cx="3673907" cy="212365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BIM created a 4D simulation of the fit out of the 8th floor of the URMC tower, providing a 3D video of everything being installed after steel and slabs are in. The bathrooms were going to be prefabricated and delivered as pods to be moved into place. Another 4D simulation completed for this project was to show the shoring sequences, surface changes over the different shoring sequences, the crane location, and the sequence of the steel erection.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venirLTStd-Book"/>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 </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711B46-5A84-46C5-99F5-4DC505C7F7F4}" type="slidenum">
              <a:rPr kumimoji="0" lang="en-US" sz="176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76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999" b="1" i="0" u="none" strike="noStrike" kern="1200" cap="none" spc="0" normalizeH="0" baseline="0" noProof="0" dirty="0">
                <a:ln>
                  <a:noFill/>
                </a:ln>
                <a:solidFill>
                  <a:prstClr val="black"/>
                </a:solidFill>
                <a:effectLst/>
                <a:uLnTx/>
                <a:uFillTx/>
                <a:latin typeface="AvenirLTStd-Book"/>
                <a:ea typeface="+mn-ea"/>
                <a:cs typeface="+mn-cs"/>
              </a:rPr>
              <a:t>Full 4D Schedule Simulation </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61534" y="3753141"/>
            <a:ext cx="2637406" cy="369332"/>
          </a:xfrm>
          <a:prstGeom prst="rect">
            <a:avLst/>
          </a:prstGeom>
          <a:noFill/>
        </p:spPr>
        <p:txBody>
          <a:bodyPr wrap="square">
            <a:spAutoFit/>
          </a:bodyPr>
          <a:lstStyle/>
          <a:p>
            <a:pPr marL="0" marR="3803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63A6"/>
                </a:solidFill>
                <a:effectLst/>
                <a:uLnTx/>
                <a:uFillTx/>
                <a:latin typeface="Lucida Sans" panose="020B0602030504020204" pitchFamily="34" charset="0"/>
                <a:ea typeface="+mn-ea"/>
                <a:cs typeface="+mn-cs"/>
              </a:rPr>
              <a:t>Process</a:t>
            </a:r>
          </a:p>
        </p:txBody>
      </p:sp>
      <p:pic>
        <p:nvPicPr>
          <p:cNvPr id="36" name="Picture 35" descr="Shape&#10;&#10;Description automatically generated with low confidence">
            <a:extLst>
              <a:ext uri="{FF2B5EF4-FFF2-40B4-BE49-F238E27FC236}">
                <a16:creationId xmlns:a16="http://schemas.microsoft.com/office/drawing/2014/main" id="{6C7BC8E7-E73D-496F-BF06-046184E6AF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896" y="4336789"/>
            <a:ext cx="563882" cy="563882"/>
          </a:xfrm>
          <a:prstGeom prst="rect">
            <a:avLst/>
          </a:prstGeom>
        </p:spPr>
      </p:pic>
      <p:sp>
        <p:nvSpPr>
          <p:cNvPr id="42" name="TextBox 41">
            <a:extLst>
              <a:ext uri="{FF2B5EF4-FFF2-40B4-BE49-F238E27FC236}">
                <a16:creationId xmlns:a16="http://schemas.microsoft.com/office/drawing/2014/main" id="{6E023085-8762-4F16-B2B4-276B8184B081}"/>
              </a:ext>
            </a:extLst>
          </p:cNvPr>
          <p:cNvSpPr txBox="1"/>
          <p:nvPr/>
        </p:nvSpPr>
        <p:spPr>
          <a:xfrm>
            <a:off x="1382070" y="4311171"/>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The Revit design models were exported to create the two videos. </a:t>
            </a:r>
          </a:p>
        </p:txBody>
      </p:sp>
      <p:sp>
        <p:nvSpPr>
          <p:cNvPr id="4" name="TextBox 3">
            <a:extLst>
              <a:ext uri="{FF2B5EF4-FFF2-40B4-BE49-F238E27FC236}">
                <a16:creationId xmlns:a16="http://schemas.microsoft.com/office/drawing/2014/main" id="{1CD7C423-8D25-168F-D2D7-D342E953293F}"/>
              </a:ext>
            </a:extLst>
          </p:cNvPr>
          <p:cNvSpPr txBox="1"/>
          <p:nvPr/>
        </p:nvSpPr>
        <p:spPr>
          <a:xfrm>
            <a:off x="1354068" y="5320376"/>
            <a:ext cx="2932671"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venirLTStd-Book"/>
                <a:ea typeface="+mn-ea"/>
                <a:cs typeface="+mn-cs"/>
              </a:rPr>
              <a:t>The models were brought into Fuzor and Linked to the project schedule. </a:t>
            </a:r>
          </a:p>
        </p:txBody>
      </p:sp>
      <p:sp>
        <p:nvSpPr>
          <p:cNvPr id="7" name="TextBox 6">
            <a:hlinkClick r:id="rId3" action="ppaction://hlinksldjump" tooltip="BIM 360 is part of the Autodesk Construction Cloud, connecting workflows, teams, and data to help you build better."/>
            <a:extLst>
              <a:ext uri="{FF2B5EF4-FFF2-40B4-BE49-F238E27FC236}">
                <a16:creationId xmlns:a16="http://schemas.microsoft.com/office/drawing/2014/main" id="{2567A10F-7160-3981-8768-29054CF5B523}"/>
              </a:ext>
            </a:extLst>
          </p:cNvPr>
          <p:cNvSpPr txBox="1"/>
          <p:nvPr/>
        </p:nvSpPr>
        <p:spPr>
          <a:xfrm>
            <a:off x="709276" y="5166487"/>
            <a:ext cx="589928" cy="7694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panose="020F0502020204030204"/>
                <a:ea typeface="+mn-ea"/>
                <a:cs typeface="+mn-cs"/>
              </a:rPr>
              <a:t>F</a:t>
            </a:r>
          </a:p>
        </p:txBody>
      </p:sp>
      <p:pic>
        <p:nvPicPr>
          <p:cNvPr id="6" name="Picture 5" descr="A model of a building&#10;&#10;Description automatically generated">
            <a:extLst>
              <a:ext uri="{FF2B5EF4-FFF2-40B4-BE49-F238E27FC236}">
                <a16:creationId xmlns:a16="http://schemas.microsoft.com/office/drawing/2014/main" id="{E3476E68-A866-2E76-A20C-D25B78C26362}"/>
              </a:ext>
            </a:extLst>
          </p:cNvPr>
          <p:cNvPicPr>
            <a:picLocks noChangeAspect="1"/>
          </p:cNvPicPr>
          <p:nvPr/>
        </p:nvPicPr>
        <p:blipFill rotWithShape="1">
          <a:blip r:embed="rId4">
            <a:extLst>
              <a:ext uri="{28A0092B-C50C-407E-A947-70E740481C1C}">
                <a14:useLocalDpi xmlns:a14="http://schemas.microsoft.com/office/drawing/2010/main" val="0"/>
              </a:ext>
            </a:extLst>
          </a:blip>
          <a:srcRect r="15297"/>
          <a:stretch/>
        </p:blipFill>
        <p:spPr>
          <a:xfrm>
            <a:off x="4521293" y="1565335"/>
            <a:ext cx="4888145" cy="3040618"/>
          </a:xfrm>
          <a:prstGeom prst="rect">
            <a:avLst/>
          </a:prstGeom>
          <a:effectLst>
            <a:outerShdw blurRad="50800" dist="38100" algn="l" rotWithShape="0">
              <a:prstClr val="black">
                <a:alpha val="40000"/>
              </a:prstClr>
            </a:outerShdw>
          </a:effectLst>
        </p:spPr>
      </p:pic>
      <p:pic>
        <p:nvPicPr>
          <p:cNvPr id="10" name="Picture 9" descr="A construction site with a crane&#10;&#10;Description automatically generated">
            <a:extLst>
              <a:ext uri="{FF2B5EF4-FFF2-40B4-BE49-F238E27FC236}">
                <a16:creationId xmlns:a16="http://schemas.microsoft.com/office/drawing/2014/main" id="{ABDB3A54-6912-5B70-5953-8C2D9A3828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38278" y="1564815"/>
            <a:ext cx="4925879" cy="3040618"/>
          </a:xfrm>
          <a:prstGeom prst="rect">
            <a:avLst/>
          </a:prstGeom>
          <a:effectLst>
            <a:outerShdw blurRad="50800" dist="38100" algn="l" rotWithShape="0">
              <a:prstClr val="black">
                <a:alpha val="40000"/>
              </a:prstClr>
            </a:outerShdw>
          </a:effectLst>
        </p:spPr>
      </p:pic>
      <p:sp>
        <p:nvSpPr>
          <p:cNvPr id="12" name="TextBox 11">
            <a:extLst>
              <a:ext uri="{FF2B5EF4-FFF2-40B4-BE49-F238E27FC236}">
                <a16:creationId xmlns:a16="http://schemas.microsoft.com/office/drawing/2014/main" id="{0AA08B5A-5FD9-9529-924F-FE9898F5E157}"/>
              </a:ext>
            </a:extLst>
          </p:cNvPr>
          <p:cNvSpPr txBox="1"/>
          <p:nvPr/>
        </p:nvSpPr>
        <p:spPr>
          <a:xfrm>
            <a:off x="4521293" y="4659868"/>
            <a:ext cx="6097488"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URMC-EDIT_PHASE-2_4D-SIMULATION</a:t>
            </a:r>
          </a:p>
        </p:txBody>
      </p:sp>
      <p:cxnSp>
        <p:nvCxnSpPr>
          <p:cNvPr id="15" name="Straight Connector 14">
            <a:extLst>
              <a:ext uri="{FF2B5EF4-FFF2-40B4-BE49-F238E27FC236}">
                <a16:creationId xmlns:a16="http://schemas.microsoft.com/office/drawing/2014/main" id="{0A019465-780C-8C4F-919C-76E675334951}"/>
              </a:ext>
            </a:extLst>
          </p:cNvPr>
          <p:cNvCxnSpPr/>
          <p:nvPr/>
        </p:nvCxnSpPr>
        <p:spPr>
          <a:xfrm>
            <a:off x="4487280" y="5163147"/>
            <a:ext cx="1084166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AAAA45E-5490-193A-A808-6F917C07D141}"/>
              </a:ext>
            </a:extLst>
          </p:cNvPr>
          <p:cNvSpPr txBox="1"/>
          <p:nvPr/>
        </p:nvSpPr>
        <p:spPr>
          <a:xfrm>
            <a:off x="4487280" y="9289977"/>
            <a:ext cx="6097488" cy="369332"/>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URMC-Tower_8th Floor_4D Simulation_R5</a:t>
            </a:r>
          </a:p>
        </p:txBody>
      </p:sp>
      <p:pic>
        <p:nvPicPr>
          <p:cNvPr id="19" name="Picture 18" descr="A computer generated image of a room&#10;&#10;Description automatically generated">
            <a:extLst>
              <a:ext uri="{FF2B5EF4-FFF2-40B4-BE49-F238E27FC236}">
                <a16:creationId xmlns:a16="http://schemas.microsoft.com/office/drawing/2014/main" id="{59C9CF6F-029B-D008-8D09-C8910F725F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87280" y="5386166"/>
            <a:ext cx="4861994" cy="3738237"/>
          </a:xfrm>
          <a:prstGeom prst="rect">
            <a:avLst/>
          </a:prstGeom>
          <a:effectLst>
            <a:outerShdw blurRad="50800" dist="38100" algn="l" rotWithShape="0">
              <a:prstClr val="black">
                <a:alpha val="40000"/>
              </a:prstClr>
            </a:outerShdw>
          </a:effectLst>
        </p:spPr>
      </p:pic>
      <p:pic>
        <p:nvPicPr>
          <p:cNvPr id="21" name="Picture 20" descr="A building with orange and purple pipes&#10;&#10;Description automatically generated">
            <a:extLst>
              <a:ext uri="{FF2B5EF4-FFF2-40B4-BE49-F238E27FC236}">
                <a16:creationId xmlns:a16="http://schemas.microsoft.com/office/drawing/2014/main" id="{6A9CF642-9790-B055-016C-AE5C5DA8B8A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8278" y="5395993"/>
            <a:ext cx="4925879" cy="3738236"/>
          </a:xfrm>
          <a:prstGeom prst="rect">
            <a:avLst/>
          </a:prstGeom>
          <a:effectLst>
            <a:outerShdw blurRad="50800" dist="38100" algn="l" rotWithShape="0">
              <a:prstClr val="black">
                <a:alpha val="40000"/>
              </a:prstClr>
            </a:outerShdw>
          </a:effectLst>
        </p:spPr>
      </p:pic>
      <p:pic>
        <p:nvPicPr>
          <p:cNvPr id="3" name="Picture 2" descr="Shape&#10;&#10;Description automatically generated with low confidence">
            <a:hlinkClick r:id="rId8" action="ppaction://hlinkfile"/>
            <a:extLst>
              <a:ext uri="{FF2B5EF4-FFF2-40B4-BE49-F238E27FC236}">
                <a16:creationId xmlns:a16="http://schemas.microsoft.com/office/drawing/2014/main" id="{15FC85FE-A679-DD66-3A14-614185A0CD6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85672" y="2142926"/>
            <a:ext cx="610073" cy="610073"/>
          </a:xfrm>
          <a:prstGeom prst="rect">
            <a:avLst/>
          </a:prstGeom>
        </p:spPr>
      </p:pic>
      <p:sp>
        <p:nvSpPr>
          <p:cNvPr id="5" name="TextBox 4">
            <a:extLst>
              <a:ext uri="{FF2B5EF4-FFF2-40B4-BE49-F238E27FC236}">
                <a16:creationId xmlns:a16="http://schemas.microsoft.com/office/drawing/2014/main" id="{DD61AA3C-CA18-988F-40C5-78E2AA257AF7}"/>
              </a:ext>
            </a:extLst>
          </p:cNvPr>
          <p:cNvSpPr txBox="1"/>
          <p:nvPr/>
        </p:nvSpPr>
        <p:spPr>
          <a:xfrm>
            <a:off x="6291455" y="2796619"/>
            <a:ext cx="1398506" cy="215444"/>
          </a:xfrm>
          <a:prstGeom prst="rect">
            <a:avLst/>
          </a:prstGeom>
          <a:noFill/>
        </p:spPr>
        <p:txBody>
          <a:bodyPr wrap="square" rtlCol="0">
            <a:spAutoFit/>
          </a:bodyPr>
          <a:lstStyle/>
          <a:p>
            <a:pPr marL="0" marR="0" lvl="0" indent="0" algn="ctr" defTabSz="311711"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AvenirLTStd-Book"/>
                <a:ea typeface="+mn-ea"/>
                <a:cs typeface="+mn-cs"/>
              </a:rPr>
              <a:t>Click to Play Video </a:t>
            </a:r>
          </a:p>
        </p:txBody>
      </p:sp>
      <p:pic>
        <p:nvPicPr>
          <p:cNvPr id="8" name="Picture 7" descr="Shape&#10;&#10;Description automatically generated with low confidence">
            <a:hlinkClick r:id="rId10" action="ppaction://hlinkfile"/>
            <a:extLst>
              <a:ext uri="{FF2B5EF4-FFF2-40B4-BE49-F238E27FC236}">
                <a16:creationId xmlns:a16="http://schemas.microsoft.com/office/drawing/2014/main" id="{E587F059-C910-9256-C910-563BC2C39C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52963" y="6353009"/>
            <a:ext cx="610073" cy="610073"/>
          </a:xfrm>
          <a:prstGeom prst="rect">
            <a:avLst/>
          </a:prstGeom>
        </p:spPr>
      </p:pic>
      <p:sp>
        <p:nvSpPr>
          <p:cNvPr id="9" name="TextBox 8">
            <a:extLst>
              <a:ext uri="{FF2B5EF4-FFF2-40B4-BE49-F238E27FC236}">
                <a16:creationId xmlns:a16="http://schemas.microsoft.com/office/drawing/2014/main" id="{933CEBC5-4C4F-E725-4488-928A70FFFC44}"/>
              </a:ext>
            </a:extLst>
          </p:cNvPr>
          <p:cNvSpPr txBox="1"/>
          <p:nvPr/>
        </p:nvSpPr>
        <p:spPr>
          <a:xfrm>
            <a:off x="6158746" y="7006702"/>
            <a:ext cx="1398506" cy="215444"/>
          </a:xfrm>
          <a:prstGeom prst="rect">
            <a:avLst/>
          </a:prstGeom>
          <a:noFill/>
        </p:spPr>
        <p:txBody>
          <a:bodyPr wrap="square" rtlCol="0">
            <a:spAutoFit/>
          </a:bodyPr>
          <a:lstStyle/>
          <a:p>
            <a:pPr marL="0" marR="0" lvl="0" indent="0" algn="ctr" defTabSz="311711"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AvenirLTStd-Book"/>
                <a:ea typeface="+mn-ea"/>
                <a:cs typeface="+mn-cs"/>
              </a:rPr>
              <a:t>Click to Play Video </a:t>
            </a:r>
          </a:p>
        </p:txBody>
      </p:sp>
    </p:spTree>
    <p:extLst>
      <p:ext uri="{BB962C8B-B14F-4D97-AF65-F5344CB8AC3E}">
        <p14:creationId xmlns:p14="http://schemas.microsoft.com/office/powerpoint/2010/main" val="3351375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a:extLst>
              <a:ext uri="{FF2B5EF4-FFF2-40B4-BE49-F238E27FC236}">
                <a16:creationId xmlns:a16="http://schemas.microsoft.com/office/drawing/2014/main" id="{89EC4FEB-2392-4068-81D8-D15BC071AB01}"/>
              </a:ext>
            </a:extLst>
          </p:cNvPr>
          <p:cNvSpPr txBox="1"/>
          <p:nvPr/>
        </p:nvSpPr>
        <p:spPr>
          <a:xfrm>
            <a:off x="480643" y="1923801"/>
            <a:ext cx="3673907" cy="1938992"/>
          </a:xfrm>
          <a:prstGeom prst="rect">
            <a:avLst/>
          </a:prstGeom>
          <a:noFill/>
        </p:spPr>
        <p:txBody>
          <a:bodyPr wrap="square">
            <a:spAutoFit/>
          </a:bodyPr>
          <a:lstStyle/>
          <a:p>
            <a:pPr algn="l"/>
            <a:r>
              <a:rPr lang="en-US" sz="1200" dirty="0">
                <a:latin typeface="AvenirLTStd-Book"/>
              </a:rPr>
              <a:t>This new complex in Atlantic Beach was modeled in Revit so that we could upload the schedule created to Fuzor and begin the process of creating a planned 4D simulation. As the project continued, BIM constructed yet another 4D simulation representing the actual process that was taking place out on site. Numerous issues and changes were made, so as did the actual simulation to represent these. This process become essential for this project to maintain their schedule and understand the project with a advanced visual aid.</a:t>
            </a:r>
          </a:p>
        </p:txBody>
      </p:sp>
      <p:sp>
        <p:nvSpPr>
          <p:cNvPr id="27" name="TextBox 26">
            <a:extLst>
              <a:ext uri="{FF2B5EF4-FFF2-40B4-BE49-F238E27FC236}">
                <a16:creationId xmlns:a16="http://schemas.microsoft.com/office/drawing/2014/main" id="{CDE32062-DB75-4B1B-B2D7-AC26AC486CF2}"/>
              </a:ext>
            </a:extLst>
          </p:cNvPr>
          <p:cNvSpPr txBox="1"/>
          <p:nvPr/>
        </p:nvSpPr>
        <p:spPr>
          <a:xfrm>
            <a:off x="1339418" y="4712003"/>
            <a:ext cx="2932671" cy="461665"/>
          </a:xfrm>
          <a:prstGeom prst="rect">
            <a:avLst/>
          </a:prstGeom>
          <a:noFill/>
        </p:spPr>
        <p:txBody>
          <a:bodyPr wrap="square" rtlCol="0">
            <a:spAutoFit/>
          </a:bodyPr>
          <a:lstStyle/>
          <a:p>
            <a:r>
              <a:rPr lang="en-US" sz="1200" dirty="0">
                <a:latin typeface="AvenirLTStd-Book"/>
              </a:rPr>
              <a:t>Fuzor was the software used to create 2 sperate 4D Simulations.</a:t>
            </a:r>
          </a:p>
        </p:txBody>
      </p:sp>
      <p:sp>
        <p:nvSpPr>
          <p:cNvPr id="47" name="Slide Number Placeholder 46">
            <a:extLst>
              <a:ext uri="{FF2B5EF4-FFF2-40B4-BE49-F238E27FC236}">
                <a16:creationId xmlns:a16="http://schemas.microsoft.com/office/drawing/2014/main" id="{0696A426-EA3D-4387-8D1F-91C3AFD69A36}"/>
              </a:ext>
            </a:extLst>
          </p:cNvPr>
          <p:cNvSpPr>
            <a:spLocks noGrp="1"/>
          </p:cNvSpPr>
          <p:nvPr>
            <p:ph type="sldNum" sz="quarter" idx="12"/>
          </p:nvPr>
        </p:nvSpPr>
        <p:spPr/>
        <p:txBody>
          <a:bodyPr/>
          <a:lstStyle/>
          <a:p>
            <a:fld id="{EC711B46-5A84-46C5-99F5-4DC505C7F7F4}" type="slidenum">
              <a:rPr lang="en-US" smtClean="0"/>
              <a:t>9</a:t>
            </a:fld>
            <a:endParaRPr lang="en-US" dirty="0"/>
          </a:p>
        </p:txBody>
      </p:sp>
      <p:sp>
        <p:nvSpPr>
          <p:cNvPr id="55" name="TextBox 54">
            <a:extLst>
              <a:ext uri="{FF2B5EF4-FFF2-40B4-BE49-F238E27FC236}">
                <a16:creationId xmlns:a16="http://schemas.microsoft.com/office/drawing/2014/main" id="{AAFB7031-BC6C-47D0-994F-F12AF5C802E9}"/>
              </a:ext>
            </a:extLst>
          </p:cNvPr>
          <p:cNvSpPr txBox="1"/>
          <p:nvPr/>
        </p:nvSpPr>
        <p:spPr>
          <a:xfrm>
            <a:off x="4129498" y="201936"/>
            <a:ext cx="7285810" cy="399981"/>
          </a:xfrm>
          <a:prstGeom prst="rect">
            <a:avLst/>
          </a:prstGeom>
          <a:noFill/>
        </p:spPr>
        <p:txBody>
          <a:bodyPr wrap="square" rtlCol="0">
            <a:spAutoFit/>
          </a:bodyPr>
          <a:lstStyle/>
          <a:p>
            <a:pPr algn="ctr"/>
            <a:r>
              <a:rPr lang="en-US" sz="1999" b="1" dirty="0">
                <a:latin typeface="AvenirLTStd-Book"/>
              </a:rPr>
              <a:t>Scheduling Animation</a:t>
            </a:r>
          </a:p>
        </p:txBody>
      </p:sp>
      <p:pic>
        <p:nvPicPr>
          <p:cNvPr id="41" name="Picture 40" descr="Shape&#10;&#10;Description automatically generated with low confidence">
            <a:extLst>
              <a:ext uri="{FF2B5EF4-FFF2-40B4-BE49-F238E27FC236}">
                <a16:creationId xmlns:a16="http://schemas.microsoft.com/office/drawing/2014/main" id="{353A3EAD-9577-4F9F-81F2-0869ABC4F3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578" y="6529481"/>
            <a:ext cx="620262" cy="620262"/>
          </a:xfrm>
          <a:prstGeom prst="rect">
            <a:avLst/>
          </a:prstGeom>
        </p:spPr>
      </p:pic>
      <p:sp>
        <p:nvSpPr>
          <p:cNvPr id="43" name="TextBox 42">
            <a:extLst>
              <a:ext uri="{FF2B5EF4-FFF2-40B4-BE49-F238E27FC236}">
                <a16:creationId xmlns:a16="http://schemas.microsoft.com/office/drawing/2014/main" id="{636413EF-1179-4AC0-8F63-20017866A932}"/>
              </a:ext>
            </a:extLst>
          </p:cNvPr>
          <p:cNvSpPr txBox="1"/>
          <p:nvPr/>
        </p:nvSpPr>
        <p:spPr>
          <a:xfrm>
            <a:off x="1313801" y="6564572"/>
            <a:ext cx="2994053" cy="461665"/>
          </a:xfrm>
          <a:prstGeom prst="rect">
            <a:avLst/>
          </a:prstGeom>
          <a:noFill/>
        </p:spPr>
        <p:txBody>
          <a:bodyPr wrap="square" rtlCol="0">
            <a:spAutoFit/>
          </a:bodyPr>
          <a:lstStyle/>
          <a:p>
            <a:r>
              <a:rPr lang="en-US" sz="1200" dirty="0">
                <a:latin typeface="AvenirLTStd-Book"/>
              </a:rPr>
              <a:t>Revit was used to model the buildings and add anything extra.</a:t>
            </a:r>
          </a:p>
        </p:txBody>
      </p:sp>
      <p:sp>
        <p:nvSpPr>
          <p:cNvPr id="44" name="TextBox 43">
            <a:extLst>
              <a:ext uri="{FF2B5EF4-FFF2-40B4-BE49-F238E27FC236}">
                <a16:creationId xmlns:a16="http://schemas.microsoft.com/office/drawing/2014/main" id="{D6431DE9-B516-47AA-8B52-16AEB06D565D}"/>
              </a:ext>
            </a:extLst>
          </p:cNvPr>
          <p:cNvSpPr txBox="1"/>
          <p:nvPr/>
        </p:nvSpPr>
        <p:spPr>
          <a:xfrm>
            <a:off x="1312437" y="7512820"/>
            <a:ext cx="2969323" cy="646331"/>
          </a:xfrm>
          <a:prstGeom prst="rect">
            <a:avLst/>
          </a:prstGeom>
          <a:noFill/>
        </p:spPr>
        <p:txBody>
          <a:bodyPr wrap="square" rtlCol="0">
            <a:spAutoFit/>
          </a:bodyPr>
          <a:lstStyle/>
          <a:p>
            <a:r>
              <a:rPr lang="en-US" sz="1200" dirty="0">
                <a:latin typeface="AvenirLTStd-Book"/>
              </a:rPr>
              <a:t>Bluebeam was used to edit some of the snap-shots of the videos &amp; editing some of the drone photos.</a:t>
            </a:r>
          </a:p>
        </p:txBody>
      </p:sp>
      <p:sp>
        <p:nvSpPr>
          <p:cNvPr id="33" name="TextBox 32">
            <a:extLst>
              <a:ext uri="{FF2B5EF4-FFF2-40B4-BE49-F238E27FC236}">
                <a16:creationId xmlns:a16="http://schemas.microsoft.com/office/drawing/2014/main" id="{D36F3FD1-B17E-446B-8B2A-B2550496E98F}"/>
              </a:ext>
            </a:extLst>
          </p:cNvPr>
          <p:cNvSpPr txBox="1"/>
          <p:nvPr/>
        </p:nvSpPr>
        <p:spPr>
          <a:xfrm>
            <a:off x="455591" y="1015068"/>
            <a:ext cx="3703972" cy="369332"/>
          </a:xfrm>
          <a:prstGeom prst="rect">
            <a:avLst/>
          </a:prstGeom>
          <a:noFill/>
        </p:spPr>
        <p:txBody>
          <a:bodyPr wrap="square">
            <a:spAutoFit/>
          </a:bodyPr>
          <a:lstStyle/>
          <a:p>
            <a:r>
              <a:rPr lang="en-US" sz="1800" b="1" i="0" u="none" strike="noStrike" baseline="0" dirty="0">
                <a:solidFill>
                  <a:srgbClr val="0063A6"/>
                </a:solidFill>
                <a:latin typeface="Gill Sans MT" panose="020B0502020104020203" pitchFamily="34" charset="0"/>
              </a:rPr>
              <a:t>FLEET LANDING</a:t>
            </a:r>
          </a:p>
        </p:txBody>
      </p:sp>
      <p:sp>
        <p:nvSpPr>
          <p:cNvPr id="35" name="TextBox 34">
            <a:extLst>
              <a:ext uri="{FF2B5EF4-FFF2-40B4-BE49-F238E27FC236}">
                <a16:creationId xmlns:a16="http://schemas.microsoft.com/office/drawing/2014/main" id="{25C0BE48-9E70-490E-89B9-9445EA4D006B}"/>
              </a:ext>
            </a:extLst>
          </p:cNvPr>
          <p:cNvSpPr txBox="1"/>
          <p:nvPr/>
        </p:nvSpPr>
        <p:spPr>
          <a:xfrm>
            <a:off x="455590" y="1380669"/>
            <a:ext cx="2806355" cy="369332"/>
          </a:xfrm>
          <a:prstGeom prst="rect">
            <a:avLst/>
          </a:prstGeom>
          <a:noFill/>
        </p:spPr>
        <p:txBody>
          <a:bodyPr wrap="square">
            <a:spAutoFit/>
          </a:bodyPr>
          <a:lstStyle/>
          <a:p>
            <a:pPr marR="38030"/>
            <a:r>
              <a:rPr lang="en-US" i="1" dirty="0">
                <a:solidFill>
                  <a:srgbClr val="0063A6"/>
                </a:solidFill>
                <a:latin typeface="Lucida Sans" panose="020B0602030504020204" pitchFamily="34" charset="0"/>
              </a:rPr>
              <a:t>Atlantic Beach</a:t>
            </a:r>
            <a:r>
              <a:rPr lang="en-US" sz="1800" b="0" i="1" u="none" strike="noStrike" baseline="0" dirty="0">
                <a:solidFill>
                  <a:srgbClr val="0063A6"/>
                </a:solidFill>
                <a:latin typeface="Lucida Sans" panose="020B0602030504020204" pitchFamily="34" charset="0"/>
              </a:rPr>
              <a:t>, Florida</a:t>
            </a:r>
          </a:p>
        </p:txBody>
      </p:sp>
      <p:sp>
        <p:nvSpPr>
          <p:cNvPr id="46" name="TextBox 45">
            <a:extLst>
              <a:ext uri="{FF2B5EF4-FFF2-40B4-BE49-F238E27FC236}">
                <a16:creationId xmlns:a16="http://schemas.microsoft.com/office/drawing/2014/main" id="{EFDE36F0-3DEF-42DF-BE90-2408F91E7497}"/>
              </a:ext>
            </a:extLst>
          </p:cNvPr>
          <p:cNvSpPr txBox="1"/>
          <p:nvPr/>
        </p:nvSpPr>
        <p:spPr>
          <a:xfrm>
            <a:off x="455591" y="4124563"/>
            <a:ext cx="2637406" cy="369332"/>
          </a:xfrm>
          <a:prstGeom prst="rect">
            <a:avLst/>
          </a:prstGeom>
          <a:noFill/>
        </p:spPr>
        <p:txBody>
          <a:bodyPr wrap="square">
            <a:spAutoFit/>
          </a:bodyPr>
          <a:lstStyle/>
          <a:p>
            <a:pPr marR="38030"/>
            <a:r>
              <a:rPr lang="en-US" sz="1800" b="0" i="1" u="none" strike="noStrike" baseline="0" dirty="0">
                <a:solidFill>
                  <a:srgbClr val="0063A6"/>
                </a:solidFill>
                <a:latin typeface="Lucida Sans" panose="020B0602030504020204" pitchFamily="34" charset="0"/>
              </a:rPr>
              <a:t>Process</a:t>
            </a:r>
          </a:p>
        </p:txBody>
      </p:sp>
      <p:grpSp>
        <p:nvGrpSpPr>
          <p:cNvPr id="60" name="Group 59">
            <a:extLst>
              <a:ext uri="{FF2B5EF4-FFF2-40B4-BE49-F238E27FC236}">
                <a16:creationId xmlns:a16="http://schemas.microsoft.com/office/drawing/2014/main" id="{57958772-F096-42AA-9B69-B4BE67CA430D}"/>
              </a:ext>
            </a:extLst>
          </p:cNvPr>
          <p:cNvGrpSpPr/>
          <p:nvPr/>
        </p:nvGrpSpPr>
        <p:grpSpPr>
          <a:xfrm>
            <a:off x="484020" y="4676669"/>
            <a:ext cx="714296" cy="471897"/>
            <a:chOff x="12458496" y="2516122"/>
            <a:chExt cx="714296" cy="471897"/>
          </a:xfrm>
        </p:grpSpPr>
        <p:sp>
          <p:nvSpPr>
            <p:cNvPr id="61" name="Freeform: Shape 60">
              <a:extLst>
                <a:ext uri="{FF2B5EF4-FFF2-40B4-BE49-F238E27FC236}">
                  <a16:creationId xmlns:a16="http://schemas.microsoft.com/office/drawing/2014/main" id="{EF111E98-64A0-4F3E-933C-7345DBF30E35}"/>
                </a:ext>
              </a:extLst>
            </p:cNvPr>
            <p:cNvSpPr/>
            <p:nvPr/>
          </p:nvSpPr>
          <p:spPr>
            <a:xfrm>
              <a:off x="12458496" y="2596480"/>
              <a:ext cx="585622" cy="391539"/>
            </a:xfrm>
            <a:custGeom>
              <a:avLst/>
              <a:gdLst>
                <a:gd name="connsiteX0" fmla="*/ 0 w 3692769"/>
                <a:gd name="connsiteY0" fmla="*/ 2365131 h 2365131"/>
                <a:gd name="connsiteX1" fmla="*/ 747346 w 3692769"/>
                <a:gd name="connsiteY1" fmla="*/ 2365131 h 2365131"/>
                <a:gd name="connsiteX2" fmla="*/ 1063869 w 3692769"/>
                <a:gd name="connsiteY2" fmla="*/ 1899139 h 2365131"/>
                <a:gd name="connsiteX3" fmla="*/ 791307 w 3692769"/>
                <a:gd name="connsiteY3" fmla="*/ 1855177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 name="connsiteX0" fmla="*/ 0 w 3692769"/>
                <a:gd name="connsiteY0" fmla="*/ 2365131 h 2365131"/>
                <a:gd name="connsiteX1" fmla="*/ 747346 w 3692769"/>
                <a:gd name="connsiteY1" fmla="*/ 2365131 h 2365131"/>
                <a:gd name="connsiteX2" fmla="*/ 1077517 w 3692769"/>
                <a:gd name="connsiteY2" fmla="*/ 1878668 h 2365131"/>
                <a:gd name="connsiteX3" fmla="*/ 791307 w 3692769"/>
                <a:gd name="connsiteY3" fmla="*/ 1855177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 name="connsiteX0" fmla="*/ 0 w 3692769"/>
                <a:gd name="connsiteY0" fmla="*/ 2365131 h 2365131"/>
                <a:gd name="connsiteX1" fmla="*/ 747346 w 3692769"/>
                <a:gd name="connsiteY1" fmla="*/ 2365131 h 2365131"/>
                <a:gd name="connsiteX2" fmla="*/ 1077517 w 3692769"/>
                <a:gd name="connsiteY2" fmla="*/ 1878668 h 2365131"/>
                <a:gd name="connsiteX3" fmla="*/ 781071 w 3692769"/>
                <a:gd name="connsiteY3" fmla="*/ 1875649 h 2365131"/>
                <a:gd name="connsiteX4" fmla="*/ 1292469 w 3692769"/>
                <a:gd name="connsiteY4" fmla="*/ 1160585 h 2365131"/>
                <a:gd name="connsiteX5" fmla="*/ 1600200 w 3692769"/>
                <a:gd name="connsiteY5" fmla="*/ 1160585 h 2365131"/>
                <a:gd name="connsiteX6" fmla="*/ 1925515 w 3692769"/>
                <a:gd name="connsiteY6" fmla="*/ 712177 h 2365131"/>
                <a:gd name="connsiteX7" fmla="*/ 3200400 w 3692769"/>
                <a:gd name="connsiteY7" fmla="*/ 712177 h 2365131"/>
                <a:gd name="connsiteX8" fmla="*/ 3692769 w 3692769"/>
                <a:gd name="connsiteY8" fmla="*/ 0 h 2365131"/>
                <a:gd name="connsiteX9" fmla="*/ 1670538 w 3692769"/>
                <a:gd name="connsiteY9" fmla="*/ 0 h 2365131"/>
                <a:gd name="connsiteX10" fmla="*/ 0 w 3692769"/>
                <a:gd name="connsiteY10" fmla="*/ 2365131 h 236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92769" h="2365131">
                  <a:moveTo>
                    <a:pt x="0" y="2365131"/>
                  </a:moveTo>
                  <a:lnTo>
                    <a:pt x="747346" y="2365131"/>
                  </a:lnTo>
                  <a:lnTo>
                    <a:pt x="1077517" y="1878668"/>
                  </a:lnTo>
                  <a:lnTo>
                    <a:pt x="781071" y="1875649"/>
                  </a:lnTo>
                  <a:lnTo>
                    <a:pt x="1292469" y="1160585"/>
                  </a:lnTo>
                  <a:lnTo>
                    <a:pt x="1600200" y="1160585"/>
                  </a:lnTo>
                  <a:lnTo>
                    <a:pt x="1925515" y="712177"/>
                  </a:lnTo>
                  <a:lnTo>
                    <a:pt x="3200400" y="712177"/>
                  </a:lnTo>
                  <a:lnTo>
                    <a:pt x="3692769" y="0"/>
                  </a:lnTo>
                  <a:lnTo>
                    <a:pt x="1670538" y="0"/>
                  </a:lnTo>
                  <a:lnTo>
                    <a:pt x="0" y="2365131"/>
                  </a:lnTo>
                  <a:close/>
                </a:path>
              </a:pathLst>
            </a:cu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24FC3290-6830-473C-A059-76F061F99BD4}"/>
                </a:ext>
              </a:extLst>
            </p:cNvPr>
            <p:cNvSpPr/>
            <p:nvPr/>
          </p:nvSpPr>
          <p:spPr>
            <a:xfrm>
              <a:off x="12583008" y="2516122"/>
              <a:ext cx="589784" cy="393124"/>
            </a:xfrm>
            <a:custGeom>
              <a:avLst/>
              <a:gdLst>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098344 w 3712191"/>
                <a:gd name="connsiteY8" fmla="*/ 1337480 h 2374710"/>
                <a:gd name="connsiteX9" fmla="*/ 2415654 w 3712191"/>
                <a:gd name="connsiteY9" fmla="*/ 1337480 h 2374710"/>
                <a:gd name="connsiteX10" fmla="*/ 2906974 w 3712191"/>
                <a:gd name="connsiteY10" fmla="*/ 477672 h 2374710"/>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111992 w 3712191"/>
                <a:gd name="connsiteY8" fmla="*/ 1197591 h 2374710"/>
                <a:gd name="connsiteX9" fmla="*/ 2415654 w 3712191"/>
                <a:gd name="connsiteY9" fmla="*/ 1337480 h 2374710"/>
                <a:gd name="connsiteX10" fmla="*/ 2906974 w 3712191"/>
                <a:gd name="connsiteY10" fmla="*/ 477672 h 2374710"/>
                <a:gd name="connsiteX0" fmla="*/ 2906974 w 3712191"/>
                <a:gd name="connsiteY0" fmla="*/ 477672 h 2374710"/>
                <a:gd name="connsiteX1" fmla="*/ 2613547 w 3712191"/>
                <a:gd name="connsiteY1" fmla="*/ 477672 h 2374710"/>
                <a:gd name="connsiteX2" fmla="*/ 2964976 w 3712191"/>
                <a:gd name="connsiteY2" fmla="*/ 0 h 2374710"/>
                <a:gd name="connsiteX3" fmla="*/ 3712191 w 3712191"/>
                <a:gd name="connsiteY3" fmla="*/ 6824 h 2374710"/>
                <a:gd name="connsiteX4" fmla="*/ 2019869 w 3712191"/>
                <a:gd name="connsiteY4" fmla="*/ 2374710 h 2374710"/>
                <a:gd name="connsiteX5" fmla="*/ 0 w 3712191"/>
                <a:gd name="connsiteY5" fmla="*/ 2374710 h 2374710"/>
                <a:gd name="connsiteX6" fmla="*/ 511791 w 3712191"/>
                <a:gd name="connsiteY6" fmla="*/ 1651379 h 2374710"/>
                <a:gd name="connsiteX7" fmla="*/ 1784445 w 3712191"/>
                <a:gd name="connsiteY7" fmla="*/ 1651379 h 2374710"/>
                <a:gd name="connsiteX8" fmla="*/ 2111992 w 3712191"/>
                <a:gd name="connsiteY8" fmla="*/ 1197591 h 2374710"/>
                <a:gd name="connsiteX9" fmla="*/ 2398594 w 3712191"/>
                <a:gd name="connsiteY9" fmla="*/ 1190766 h 2374710"/>
                <a:gd name="connsiteX10" fmla="*/ 2906974 w 3712191"/>
                <a:gd name="connsiteY10" fmla="*/ 477672 h 2374710"/>
                <a:gd name="connsiteX0" fmla="*/ 2893326 w 3698543"/>
                <a:gd name="connsiteY0" fmla="*/ 477672 h 2374710"/>
                <a:gd name="connsiteX1" fmla="*/ 2599899 w 3698543"/>
                <a:gd name="connsiteY1" fmla="*/ 477672 h 2374710"/>
                <a:gd name="connsiteX2" fmla="*/ 2951328 w 3698543"/>
                <a:gd name="connsiteY2" fmla="*/ 0 h 2374710"/>
                <a:gd name="connsiteX3" fmla="*/ 3698543 w 3698543"/>
                <a:gd name="connsiteY3" fmla="*/ 6824 h 2374710"/>
                <a:gd name="connsiteX4" fmla="*/ 2006221 w 3698543"/>
                <a:gd name="connsiteY4" fmla="*/ 2374710 h 2374710"/>
                <a:gd name="connsiteX5" fmla="*/ 0 w 3698543"/>
                <a:gd name="connsiteY5" fmla="*/ 2357650 h 2374710"/>
                <a:gd name="connsiteX6" fmla="*/ 498143 w 3698543"/>
                <a:gd name="connsiteY6" fmla="*/ 1651379 h 2374710"/>
                <a:gd name="connsiteX7" fmla="*/ 1770797 w 3698543"/>
                <a:gd name="connsiteY7" fmla="*/ 1651379 h 2374710"/>
                <a:gd name="connsiteX8" fmla="*/ 2098344 w 3698543"/>
                <a:gd name="connsiteY8" fmla="*/ 1197591 h 2374710"/>
                <a:gd name="connsiteX9" fmla="*/ 2384946 w 3698543"/>
                <a:gd name="connsiteY9" fmla="*/ 1190766 h 2374710"/>
                <a:gd name="connsiteX10" fmla="*/ 2893326 w 3698543"/>
                <a:gd name="connsiteY10" fmla="*/ 477672 h 2374710"/>
                <a:gd name="connsiteX0" fmla="*/ 2913798 w 3719015"/>
                <a:gd name="connsiteY0" fmla="*/ 477672 h 2374710"/>
                <a:gd name="connsiteX1" fmla="*/ 2620371 w 3719015"/>
                <a:gd name="connsiteY1" fmla="*/ 477672 h 2374710"/>
                <a:gd name="connsiteX2" fmla="*/ 2971800 w 3719015"/>
                <a:gd name="connsiteY2" fmla="*/ 0 h 2374710"/>
                <a:gd name="connsiteX3" fmla="*/ 3719015 w 3719015"/>
                <a:gd name="connsiteY3" fmla="*/ 6824 h 2374710"/>
                <a:gd name="connsiteX4" fmla="*/ 2026693 w 3719015"/>
                <a:gd name="connsiteY4" fmla="*/ 2374710 h 2374710"/>
                <a:gd name="connsiteX5" fmla="*/ 0 w 3719015"/>
                <a:gd name="connsiteY5" fmla="*/ 2354238 h 2374710"/>
                <a:gd name="connsiteX6" fmla="*/ 518615 w 3719015"/>
                <a:gd name="connsiteY6" fmla="*/ 1651379 h 2374710"/>
                <a:gd name="connsiteX7" fmla="*/ 1791269 w 3719015"/>
                <a:gd name="connsiteY7" fmla="*/ 1651379 h 2374710"/>
                <a:gd name="connsiteX8" fmla="*/ 2118816 w 3719015"/>
                <a:gd name="connsiteY8" fmla="*/ 1197591 h 2374710"/>
                <a:gd name="connsiteX9" fmla="*/ 2405418 w 3719015"/>
                <a:gd name="connsiteY9" fmla="*/ 1190766 h 2374710"/>
                <a:gd name="connsiteX10" fmla="*/ 2913798 w 3719015"/>
                <a:gd name="connsiteY10" fmla="*/ 477672 h 2374710"/>
                <a:gd name="connsiteX0" fmla="*/ 2913798 w 3719015"/>
                <a:gd name="connsiteY0" fmla="*/ 477672 h 2374710"/>
                <a:gd name="connsiteX1" fmla="*/ 2620371 w 3719015"/>
                <a:gd name="connsiteY1" fmla="*/ 477672 h 2374710"/>
                <a:gd name="connsiteX2" fmla="*/ 2971800 w 3719015"/>
                <a:gd name="connsiteY2" fmla="*/ 0 h 2374710"/>
                <a:gd name="connsiteX3" fmla="*/ 3719015 w 3719015"/>
                <a:gd name="connsiteY3" fmla="*/ 6824 h 2374710"/>
                <a:gd name="connsiteX4" fmla="*/ 2026693 w 3719015"/>
                <a:gd name="connsiteY4" fmla="*/ 2374710 h 2374710"/>
                <a:gd name="connsiteX5" fmla="*/ 0 w 3719015"/>
                <a:gd name="connsiteY5" fmla="*/ 2354238 h 2374710"/>
                <a:gd name="connsiteX6" fmla="*/ 504968 w 3719015"/>
                <a:gd name="connsiteY6" fmla="*/ 1654791 h 2374710"/>
                <a:gd name="connsiteX7" fmla="*/ 1791269 w 3719015"/>
                <a:gd name="connsiteY7" fmla="*/ 1651379 h 2374710"/>
                <a:gd name="connsiteX8" fmla="*/ 2118816 w 3719015"/>
                <a:gd name="connsiteY8" fmla="*/ 1197591 h 2374710"/>
                <a:gd name="connsiteX9" fmla="*/ 2405418 w 3719015"/>
                <a:gd name="connsiteY9" fmla="*/ 1190766 h 2374710"/>
                <a:gd name="connsiteX10" fmla="*/ 2913798 w 3719015"/>
                <a:gd name="connsiteY10" fmla="*/ 477672 h 237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19015" h="2374710">
                  <a:moveTo>
                    <a:pt x="2913798" y="477672"/>
                  </a:moveTo>
                  <a:lnTo>
                    <a:pt x="2620371" y="477672"/>
                  </a:lnTo>
                  <a:lnTo>
                    <a:pt x="2971800" y="0"/>
                  </a:lnTo>
                  <a:lnTo>
                    <a:pt x="3719015" y="6824"/>
                  </a:lnTo>
                  <a:lnTo>
                    <a:pt x="2026693" y="2374710"/>
                  </a:lnTo>
                  <a:lnTo>
                    <a:pt x="0" y="2354238"/>
                  </a:lnTo>
                  <a:lnTo>
                    <a:pt x="504968" y="1654791"/>
                  </a:lnTo>
                  <a:lnTo>
                    <a:pt x="1791269" y="1651379"/>
                  </a:lnTo>
                  <a:lnTo>
                    <a:pt x="2118816" y="1197591"/>
                  </a:lnTo>
                  <a:lnTo>
                    <a:pt x="2405418" y="1190766"/>
                  </a:lnTo>
                  <a:lnTo>
                    <a:pt x="2913798" y="477672"/>
                  </a:lnTo>
                  <a:close/>
                </a:path>
              </a:pathLst>
            </a:cu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3" name="Picture 62" descr="Shape&#10;&#10;Description automatically generated with low confidence">
            <a:extLst>
              <a:ext uri="{FF2B5EF4-FFF2-40B4-BE49-F238E27FC236}">
                <a16:creationId xmlns:a16="http://schemas.microsoft.com/office/drawing/2014/main" id="{ABC7239F-0C10-4267-94E0-928E358BF9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630" y="5584776"/>
            <a:ext cx="574758" cy="574758"/>
          </a:xfrm>
          <a:prstGeom prst="rect">
            <a:avLst/>
          </a:prstGeom>
        </p:spPr>
      </p:pic>
      <p:sp>
        <p:nvSpPr>
          <p:cNvPr id="64" name="TextBox 63">
            <a:extLst>
              <a:ext uri="{FF2B5EF4-FFF2-40B4-BE49-F238E27FC236}">
                <a16:creationId xmlns:a16="http://schemas.microsoft.com/office/drawing/2014/main" id="{5C1706EC-E861-499A-8401-92699EE2E7F8}"/>
              </a:ext>
            </a:extLst>
          </p:cNvPr>
          <p:cNvSpPr txBox="1"/>
          <p:nvPr/>
        </p:nvSpPr>
        <p:spPr>
          <a:xfrm>
            <a:off x="1314633" y="5532508"/>
            <a:ext cx="2932671" cy="646331"/>
          </a:xfrm>
          <a:prstGeom prst="rect">
            <a:avLst/>
          </a:prstGeom>
          <a:noFill/>
        </p:spPr>
        <p:txBody>
          <a:bodyPr wrap="square" rtlCol="0">
            <a:spAutoFit/>
          </a:bodyPr>
          <a:lstStyle/>
          <a:p>
            <a:r>
              <a:rPr lang="en-US" sz="1200" dirty="0">
                <a:latin typeface="AvenirLTStd-Book"/>
              </a:rPr>
              <a:t>Adobe Premier Pro was utilized to combine the two 4D Simulations into one side-by-side video.</a:t>
            </a:r>
          </a:p>
        </p:txBody>
      </p:sp>
      <p:grpSp>
        <p:nvGrpSpPr>
          <p:cNvPr id="65" name="Group 64">
            <a:extLst>
              <a:ext uri="{FF2B5EF4-FFF2-40B4-BE49-F238E27FC236}">
                <a16:creationId xmlns:a16="http://schemas.microsoft.com/office/drawing/2014/main" id="{E7DB731C-7DFC-4767-89A6-27E75896A826}"/>
              </a:ext>
            </a:extLst>
          </p:cNvPr>
          <p:cNvGrpSpPr/>
          <p:nvPr/>
        </p:nvGrpSpPr>
        <p:grpSpPr>
          <a:xfrm>
            <a:off x="511121" y="7518375"/>
            <a:ext cx="589784" cy="590330"/>
            <a:chOff x="3913138" y="1938131"/>
            <a:chExt cx="7616253" cy="7623312"/>
          </a:xfrm>
        </p:grpSpPr>
        <p:sp>
          <p:nvSpPr>
            <p:cNvPr id="70" name="Oval 69">
              <a:extLst>
                <a:ext uri="{FF2B5EF4-FFF2-40B4-BE49-F238E27FC236}">
                  <a16:creationId xmlns:a16="http://schemas.microsoft.com/office/drawing/2014/main" id="{8434B39B-E0EB-4F6F-B92E-4B39A8153B5C}"/>
                </a:ext>
              </a:extLst>
            </p:cNvPr>
            <p:cNvSpPr/>
            <p:nvPr/>
          </p:nvSpPr>
          <p:spPr>
            <a:xfrm>
              <a:off x="3913138" y="1938131"/>
              <a:ext cx="7616253" cy="762331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Shape 70">
              <a:extLst>
                <a:ext uri="{FF2B5EF4-FFF2-40B4-BE49-F238E27FC236}">
                  <a16:creationId xmlns:a16="http://schemas.microsoft.com/office/drawing/2014/main" id="{BFDE59DD-0501-4BC4-8E1B-08C8CE7A378A}"/>
                </a:ext>
              </a:extLst>
            </p:cNvPr>
            <p:cNvSpPr/>
            <p:nvPr/>
          </p:nvSpPr>
          <p:spPr>
            <a:xfrm>
              <a:off x="4449170" y="1958454"/>
              <a:ext cx="6666931" cy="7601803"/>
            </a:xfrm>
            <a:custGeom>
              <a:avLst/>
              <a:gdLst>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72502 w 6666931"/>
                <a:gd name="connsiteY79" fmla="*/ 3268639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09481 w 6666931"/>
                <a:gd name="connsiteY18" fmla="*/ 1050877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37027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03158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36776 w 6666931"/>
                <a:gd name="connsiteY18" fmla="*/ 1064525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44454 w 6666931"/>
                <a:gd name="connsiteY14" fmla="*/ 109182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43302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75063 w 6666931"/>
                <a:gd name="connsiteY117" fmla="*/ 5834418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78072 w 6666931"/>
                <a:gd name="connsiteY57" fmla="*/ 7574507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189863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 name="connsiteX0" fmla="*/ 0 w 6666931"/>
                <a:gd name="connsiteY0" fmla="*/ 5745707 h 7601803"/>
                <a:gd name="connsiteX1" fmla="*/ 143302 w 6666931"/>
                <a:gd name="connsiteY1" fmla="*/ 4872250 h 7601803"/>
                <a:gd name="connsiteX2" fmla="*/ 279779 w 6666931"/>
                <a:gd name="connsiteY2" fmla="*/ 4312692 h 7601803"/>
                <a:gd name="connsiteX3" fmla="*/ 450376 w 6666931"/>
                <a:gd name="connsiteY3" fmla="*/ 3684895 h 7601803"/>
                <a:gd name="connsiteX4" fmla="*/ 600502 w 6666931"/>
                <a:gd name="connsiteY4" fmla="*/ 3220871 h 7601803"/>
                <a:gd name="connsiteX5" fmla="*/ 716508 w 6666931"/>
                <a:gd name="connsiteY5" fmla="*/ 2893325 h 7601803"/>
                <a:gd name="connsiteX6" fmla="*/ 921224 w 6666931"/>
                <a:gd name="connsiteY6" fmla="*/ 2497540 h 7601803"/>
                <a:gd name="connsiteX7" fmla="*/ 1337481 w 6666931"/>
                <a:gd name="connsiteY7" fmla="*/ 1828800 h 7601803"/>
                <a:gd name="connsiteX8" fmla="*/ 1719618 w 6666931"/>
                <a:gd name="connsiteY8" fmla="*/ 1364776 h 7601803"/>
                <a:gd name="connsiteX9" fmla="*/ 2251881 w 6666931"/>
                <a:gd name="connsiteY9" fmla="*/ 839337 h 7601803"/>
                <a:gd name="connsiteX10" fmla="*/ 2715905 w 6666931"/>
                <a:gd name="connsiteY10" fmla="*/ 518615 h 7601803"/>
                <a:gd name="connsiteX11" fmla="*/ 3111690 w 6666931"/>
                <a:gd name="connsiteY11" fmla="*/ 266131 h 7601803"/>
                <a:gd name="connsiteX12" fmla="*/ 3541594 w 6666931"/>
                <a:gd name="connsiteY12" fmla="*/ 88710 h 7601803"/>
                <a:gd name="connsiteX13" fmla="*/ 3753134 w 6666931"/>
                <a:gd name="connsiteY13" fmla="*/ 0 h 7601803"/>
                <a:gd name="connsiteX14" fmla="*/ 4278573 w 6666931"/>
                <a:gd name="connsiteY14" fmla="*/ 102358 h 7601803"/>
                <a:gd name="connsiteX15" fmla="*/ 4776717 w 6666931"/>
                <a:gd name="connsiteY15" fmla="*/ 279779 h 7601803"/>
                <a:gd name="connsiteX16" fmla="*/ 5056496 w 6666931"/>
                <a:gd name="connsiteY16" fmla="*/ 423080 h 7601803"/>
                <a:gd name="connsiteX17" fmla="*/ 5479576 w 6666931"/>
                <a:gd name="connsiteY17" fmla="*/ 668740 h 7601803"/>
                <a:gd name="connsiteX18" fmla="*/ 5929953 w 6666931"/>
                <a:gd name="connsiteY18" fmla="*/ 1016758 h 7601803"/>
                <a:gd name="connsiteX19" fmla="*/ 6243851 w 6666931"/>
                <a:gd name="connsiteY19" fmla="*/ 1405719 h 7601803"/>
                <a:gd name="connsiteX20" fmla="*/ 6523629 w 6666931"/>
                <a:gd name="connsiteY20" fmla="*/ 1774209 h 7601803"/>
                <a:gd name="connsiteX21" fmla="*/ 6666931 w 6666931"/>
                <a:gd name="connsiteY21" fmla="*/ 2060812 h 7601803"/>
                <a:gd name="connsiteX22" fmla="*/ 6653284 w 6666931"/>
                <a:gd name="connsiteY22" fmla="*/ 2190465 h 7601803"/>
                <a:gd name="connsiteX23" fmla="*/ 6605517 w 6666931"/>
                <a:gd name="connsiteY23" fmla="*/ 2395182 h 7601803"/>
                <a:gd name="connsiteX24" fmla="*/ 6523630 w 6666931"/>
                <a:gd name="connsiteY24" fmla="*/ 2606722 h 7601803"/>
                <a:gd name="connsiteX25" fmla="*/ 6434920 w 6666931"/>
                <a:gd name="connsiteY25" fmla="*/ 2845558 h 7601803"/>
                <a:gd name="connsiteX26" fmla="*/ 6237027 w 6666931"/>
                <a:gd name="connsiteY26" fmla="*/ 3179928 h 7601803"/>
                <a:gd name="connsiteX27" fmla="*/ 6134669 w 6666931"/>
                <a:gd name="connsiteY27" fmla="*/ 3364173 h 7601803"/>
                <a:gd name="connsiteX28" fmla="*/ 5943600 w 6666931"/>
                <a:gd name="connsiteY28" fmla="*/ 3582537 h 7601803"/>
                <a:gd name="connsiteX29" fmla="*/ 5738884 w 6666931"/>
                <a:gd name="connsiteY29" fmla="*/ 3794077 h 7601803"/>
                <a:gd name="connsiteX30" fmla="*/ 5500048 w 6666931"/>
                <a:gd name="connsiteY30" fmla="*/ 3971498 h 7601803"/>
                <a:gd name="connsiteX31" fmla="*/ 5336275 w 6666931"/>
                <a:gd name="connsiteY31" fmla="*/ 4107976 h 7601803"/>
                <a:gd name="connsiteX32" fmla="*/ 5138382 w 6666931"/>
                <a:gd name="connsiteY32" fmla="*/ 4244453 h 7601803"/>
                <a:gd name="connsiteX33" fmla="*/ 4920018 w 6666931"/>
                <a:gd name="connsiteY33" fmla="*/ 4346812 h 7601803"/>
                <a:gd name="connsiteX34" fmla="*/ 4640239 w 6666931"/>
                <a:gd name="connsiteY34" fmla="*/ 4476465 h 7601803"/>
                <a:gd name="connsiteX35" fmla="*/ 4360460 w 6666931"/>
                <a:gd name="connsiteY35" fmla="*/ 4558352 h 7601803"/>
                <a:gd name="connsiteX36" fmla="*/ 4046561 w 6666931"/>
                <a:gd name="connsiteY36" fmla="*/ 4653886 h 7601803"/>
                <a:gd name="connsiteX37" fmla="*/ 3712191 w 6666931"/>
                <a:gd name="connsiteY37" fmla="*/ 4722125 h 7601803"/>
                <a:gd name="connsiteX38" fmla="*/ 3432412 w 6666931"/>
                <a:gd name="connsiteY38" fmla="*/ 4763068 h 7601803"/>
                <a:gd name="connsiteX39" fmla="*/ 3159457 w 6666931"/>
                <a:gd name="connsiteY39" fmla="*/ 4797188 h 7601803"/>
                <a:gd name="connsiteX40" fmla="*/ 2968388 w 6666931"/>
                <a:gd name="connsiteY40" fmla="*/ 4810836 h 7601803"/>
                <a:gd name="connsiteX41" fmla="*/ 2872854 w 6666931"/>
                <a:gd name="connsiteY41" fmla="*/ 4831307 h 7601803"/>
                <a:gd name="connsiteX42" fmla="*/ 3166281 w 6666931"/>
                <a:gd name="connsiteY42" fmla="*/ 5261212 h 7601803"/>
                <a:gd name="connsiteX43" fmla="*/ 3357349 w 6666931"/>
                <a:gd name="connsiteY43" fmla="*/ 5540991 h 7601803"/>
                <a:gd name="connsiteX44" fmla="*/ 3534770 w 6666931"/>
                <a:gd name="connsiteY44" fmla="*/ 5766179 h 7601803"/>
                <a:gd name="connsiteX45" fmla="*/ 3807726 w 6666931"/>
                <a:gd name="connsiteY45" fmla="*/ 6107373 h 7601803"/>
                <a:gd name="connsiteX46" fmla="*/ 3964675 w 6666931"/>
                <a:gd name="connsiteY46" fmla="*/ 6346209 h 7601803"/>
                <a:gd name="connsiteX47" fmla="*/ 4114800 w 6666931"/>
                <a:gd name="connsiteY47" fmla="*/ 6523630 h 7601803"/>
                <a:gd name="connsiteX48" fmla="*/ 4394579 w 6666931"/>
                <a:gd name="connsiteY48" fmla="*/ 6898943 h 7601803"/>
                <a:gd name="connsiteX49" fmla="*/ 4510585 w 6666931"/>
                <a:gd name="connsiteY49" fmla="*/ 7069540 h 7601803"/>
                <a:gd name="connsiteX50" fmla="*/ 4633415 w 6666931"/>
                <a:gd name="connsiteY50" fmla="*/ 7328847 h 7601803"/>
                <a:gd name="connsiteX51" fmla="*/ 4647063 w 6666931"/>
                <a:gd name="connsiteY51" fmla="*/ 7349319 h 7601803"/>
                <a:gd name="connsiteX52" fmla="*/ 4565176 w 6666931"/>
                <a:gd name="connsiteY52" fmla="*/ 7376615 h 7601803"/>
                <a:gd name="connsiteX53" fmla="*/ 4408227 w 6666931"/>
                <a:gd name="connsiteY53" fmla="*/ 7424382 h 7601803"/>
                <a:gd name="connsiteX54" fmla="*/ 4237630 w 6666931"/>
                <a:gd name="connsiteY54" fmla="*/ 7485797 h 7601803"/>
                <a:gd name="connsiteX55" fmla="*/ 4039737 w 6666931"/>
                <a:gd name="connsiteY55" fmla="*/ 7526740 h 7601803"/>
                <a:gd name="connsiteX56" fmla="*/ 3821373 w 6666931"/>
                <a:gd name="connsiteY56" fmla="*/ 7560859 h 7601803"/>
                <a:gd name="connsiteX57" fmla="*/ 3698544 w 6666931"/>
                <a:gd name="connsiteY57" fmla="*/ 7581331 h 7601803"/>
                <a:gd name="connsiteX58" fmla="*/ 3480179 w 6666931"/>
                <a:gd name="connsiteY58" fmla="*/ 7601803 h 7601803"/>
                <a:gd name="connsiteX59" fmla="*/ 3323230 w 6666931"/>
                <a:gd name="connsiteY59" fmla="*/ 7601803 h 7601803"/>
                <a:gd name="connsiteX60" fmla="*/ 3091218 w 6666931"/>
                <a:gd name="connsiteY60" fmla="*/ 7335671 h 7601803"/>
                <a:gd name="connsiteX61" fmla="*/ 2668137 w 6666931"/>
                <a:gd name="connsiteY61" fmla="*/ 6776113 h 7601803"/>
                <a:gd name="connsiteX62" fmla="*/ 2361063 w 6666931"/>
                <a:gd name="connsiteY62" fmla="*/ 6325737 h 7601803"/>
                <a:gd name="connsiteX63" fmla="*/ 2033517 w 6666931"/>
                <a:gd name="connsiteY63" fmla="*/ 5861713 h 7601803"/>
                <a:gd name="connsiteX64" fmla="*/ 1842448 w 6666931"/>
                <a:gd name="connsiteY64" fmla="*/ 5602406 h 7601803"/>
                <a:gd name="connsiteX65" fmla="*/ 1692323 w 6666931"/>
                <a:gd name="connsiteY65" fmla="*/ 5363570 h 7601803"/>
                <a:gd name="connsiteX66" fmla="*/ 1562669 w 6666931"/>
                <a:gd name="connsiteY66" fmla="*/ 5111086 h 7601803"/>
                <a:gd name="connsiteX67" fmla="*/ 1501254 w 6666931"/>
                <a:gd name="connsiteY67" fmla="*/ 4933665 h 7601803"/>
                <a:gd name="connsiteX68" fmla="*/ 1494430 w 6666931"/>
                <a:gd name="connsiteY68" fmla="*/ 4872250 h 7601803"/>
                <a:gd name="connsiteX69" fmla="*/ 1494430 w 6666931"/>
                <a:gd name="connsiteY69" fmla="*/ 4769892 h 7601803"/>
                <a:gd name="connsiteX70" fmla="*/ 1535373 w 6666931"/>
                <a:gd name="connsiteY70" fmla="*/ 4633415 h 7601803"/>
                <a:gd name="connsiteX71" fmla="*/ 1644555 w 6666931"/>
                <a:gd name="connsiteY71" fmla="*/ 4455994 h 7601803"/>
                <a:gd name="connsiteX72" fmla="*/ 1808329 w 6666931"/>
                <a:gd name="connsiteY72" fmla="*/ 4299045 h 7601803"/>
                <a:gd name="connsiteX73" fmla="*/ 2197290 w 6666931"/>
                <a:gd name="connsiteY73" fmla="*/ 4087504 h 7601803"/>
                <a:gd name="connsiteX74" fmla="*/ 2661314 w 6666931"/>
                <a:gd name="connsiteY74" fmla="*/ 3930555 h 7601803"/>
                <a:gd name="connsiteX75" fmla="*/ 3050275 w 6666931"/>
                <a:gd name="connsiteY75" fmla="*/ 3828197 h 7601803"/>
                <a:gd name="connsiteX76" fmla="*/ 3719015 w 6666931"/>
                <a:gd name="connsiteY76" fmla="*/ 3739486 h 7601803"/>
                <a:gd name="connsiteX77" fmla="*/ 4394579 w 6666931"/>
                <a:gd name="connsiteY77" fmla="*/ 3623480 h 7601803"/>
                <a:gd name="connsiteX78" fmla="*/ 4804012 w 6666931"/>
                <a:gd name="connsiteY78" fmla="*/ 3507474 h 7601803"/>
                <a:gd name="connsiteX79" fmla="*/ 5158854 w 6666931"/>
                <a:gd name="connsiteY79" fmla="*/ 3241343 h 7601803"/>
                <a:gd name="connsiteX80" fmla="*/ 5336275 w 6666931"/>
                <a:gd name="connsiteY80" fmla="*/ 3043450 h 7601803"/>
                <a:gd name="connsiteX81" fmla="*/ 5472752 w 6666931"/>
                <a:gd name="connsiteY81" fmla="*/ 2818262 h 7601803"/>
                <a:gd name="connsiteX82" fmla="*/ 5534167 w 6666931"/>
                <a:gd name="connsiteY82" fmla="*/ 2593074 h 7601803"/>
                <a:gd name="connsiteX83" fmla="*/ 5602406 w 6666931"/>
                <a:gd name="connsiteY83" fmla="*/ 2210937 h 7601803"/>
                <a:gd name="connsiteX84" fmla="*/ 5595582 w 6666931"/>
                <a:gd name="connsiteY84" fmla="*/ 1883391 h 7601803"/>
                <a:gd name="connsiteX85" fmla="*/ 5595582 w 6666931"/>
                <a:gd name="connsiteY85" fmla="*/ 1944806 h 7601803"/>
                <a:gd name="connsiteX86" fmla="*/ 5500048 w 6666931"/>
                <a:gd name="connsiteY86" fmla="*/ 1603612 h 7601803"/>
                <a:gd name="connsiteX87" fmla="*/ 5370394 w 6666931"/>
                <a:gd name="connsiteY87" fmla="*/ 1378424 h 7601803"/>
                <a:gd name="connsiteX88" fmla="*/ 5117911 w 6666931"/>
                <a:gd name="connsiteY88" fmla="*/ 1153236 h 7601803"/>
                <a:gd name="connsiteX89" fmla="*/ 4940490 w 6666931"/>
                <a:gd name="connsiteY89" fmla="*/ 1037230 h 7601803"/>
                <a:gd name="connsiteX90" fmla="*/ 4674358 w 6666931"/>
                <a:gd name="connsiteY90" fmla="*/ 928047 h 7601803"/>
                <a:gd name="connsiteX91" fmla="*/ 4326340 w 6666931"/>
                <a:gd name="connsiteY91" fmla="*/ 873456 h 7601803"/>
                <a:gd name="connsiteX92" fmla="*/ 3991970 w 6666931"/>
                <a:gd name="connsiteY92" fmla="*/ 887104 h 7601803"/>
                <a:gd name="connsiteX93" fmla="*/ 3684896 w 6666931"/>
                <a:gd name="connsiteY93" fmla="*/ 921224 h 7601803"/>
                <a:gd name="connsiteX94" fmla="*/ 3343702 w 6666931"/>
                <a:gd name="connsiteY94" fmla="*/ 1030406 h 7601803"/>
                <a:gd name="connsiteX95" fmla="*/ 2954740 w 6666931"/>
                <a:gd name="connsiteY95" fmla="*/ 1255594 h 7601803"/>
                <a:gd name="connsiteX96" fmla="*/ 2681785 w 6666931"/>
                <a:gd name="connsiteY96" fmla="*/ 1419367 h 7601803"/>
                <a:gd name="connsiteX97" fmla="*/ 2477069 w 6666931"/>
                <a:gd name="connsiteY97" fmla="*/ 1624083 h 7601803"/>
                <a:gd name="connsiteX98" fmla="*/ 2306472 w 6666931"/>
                <a:gd name="connsiteY98" fmla="*/ 1821976 h 7601803"/>
                <a:gd name="connsiteX99" fmla="*/ 2135875 w 6666931"/>
                <a:gd name="connsiteY99" fmla="*/ 2019868 h 7601803"/>
                <a:gd name="connsiteX100" fmla="*/ 1937982 w 6666931"/>
                <a:gd name="connsiteY100" fmla="*/ 2299647 h 7601803"/>
                <a:gd name="connsiteX101" fmla="*/ 1753737 w 6666931"/>
                <a:gd name="connsiteY101" fmla="*/ 2640842 h 7601803"/>
                <a:gd name="connsiteX102" fmla="*/ 1644555 w 6666931"/>
                <a:gd name="connsiteY102" fmla="*/ 2872853 h 7601803"/>
                <a:gd name="connsiteX103" fmla="*/ 1480782 w 6666931"/>
                <a:gd name="connsiteY103" fmla="*/ 3241343 h 7601803"/>
                <a:gd name="connsiteX104" fmla="*/ 1385248 w 6666931"/>
                <a:gd name="connsiteY104" fmla="*/ 3555242 h 7601803"/>
                <a:gd name="connsiteX105" fmla="*/ 1282890 w 6666931"/>
                <a:gd name="connsiteY105" fmla="*/ 3896436 h 7601803"/>
                <a:gd name="connsiteX106" fmla="*/ 1207827 w 6666931"/>
                <a:gd name="connsiteY106" fmla="*/ 4223982 h 7601803"/>
                <a:gd name="connsiteX107" fmla="*/ 1098645 w 6666931"/>
                <a:gd name="connsiteY107" fmla="*/ 4633415 h 7601803"/>
                <a:gd name="connsiteX108" fmla="*/ 1016758 w 6666931"/>
                <a:gd name="connsiteY108" fmla="*/ 5029200 h 7601803"/>
                <a:gd name="connsiteX109" fmla="*/ 900752 w 6666931"/>
                <a:gd name="connsiteY109" fmla="*/ 5568286 h 7601803"/>
                <a:gd name="connsiteX110" fmla="*/ 839337 w 6666931"/>
                <a:gd name="connsiteY110" fmla="*/ 5998191 h 7601803"/>
                <a:gd name="connsiteX111" fmla="*/ 784746 w 6666931"/>
                <a:gd name="connsiteY111" fmla="*/ 6339385 h 7601803"/>
                <a:gd name="connsiteX112" fmla="*/ 743803 w 6666931"/>
                <a:gd name="connsiteY112" fmla="*/ 6625988 h 7601803"/>
                <a:gd name="connsiteX113" fmla="*/ 627797 w 6666931"/>
                <a:gd name="connsiteY113" fmla="*/ 6537277 h 7601803"/>
                <a:gd name="connsiteX114" fmla="*/ 477672 w 6666931"/>
                <a:gd name="connsiteY114" fmla="*/ 6393976 h 7601803"/>
                <a:gd name="connsiteX115" fmla="*/ 293427 w 6666931"/>
                <a:gd name="connsiteY115" fmla="*/ 6168788 h 7601803"/>
                <a:gd name="connsiteX116" fmla="*/ 129654 w 6666931"/>
                <a:gd name="connsiteY116" fmla="*/ 5950424 h 7601803"/>
                <a:gd name="connsiteX117" fmla="*/ 34120 w 6666931"/>
                <a:gd name="connsiteY117" fmla="*/ 5820770 h 7601803"/>
                <a:gd name="connsiteX118" fmla="*/ 0 w 6666931"/>
                <a:gd name="connsiteY118" fmla="*/ 5745707 h 760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666931" h="7601803">
                  <a:moveTo>
                    <a:pt x="0" y="5745707"/>
                  </a:moveTo>
                  <a:lnTo>
                    <a:pt x="143302" y="4872250"/>
                  </a:lnTo>
                  <a:lnTo>
                    <a:pt x="279779" y="4312692"/>
                  </a:lnTo>
                  <a:lnTo>
                    <a:pt x="450376" y="3684895"/>
                  </a:lnTo>
                  <a:lnTo>
                    <a:pt x="600502" y="3220871"/>
                  </a:lnTo>
                  <a:lnTo>
                    <a:pt x="716508" y="2893325"/>
                  </a:lnTo>
                  <a:lnTo>
                    <a:pt x="921224" y="2497540"/>
                  </a:lnTo>
                  <a:lnTo>
                    <a:pt x="1337481" y="1828800"/>
                  </a:lnTo>
                  <a:lnTo>
                    <a:pt x="1719618" y="1364776"/>
                  </a:lnTo>
                  <a:lnTo>
                    <a:pt x="2251881" y="839337"/>
                  </a:lnTo>
                  <a:lnTo>
                    <a:pt x="2715905" y="518615"/>
                  </a:lnTo>
                  <a:lnTo>
                    <a:pt x="3111690" y="266131"/>
                  </a:lnTo>
                  <a:lnTo>
                    <a:pt x="3541594" y="88710"/>
                  </a:lnTo>
                  <a:lnTo>
                    <a:pt x="3753134" y="0"/>
                  </a:lnTo>
                  <a:lnTo>
                    <a:pt x="4278573" y="102358"/>
                  </a:lnTo>
                  <a:lnTo>
                    <a:pt x="4776717" y="279779"/>
                  </a:lnTo>
                  <a:lnTo>
                    <a:pt x="5056496" y="423080"/>
                  </a:lnTo>
                  <a:lnTo>
                    <a:pt x="5479576" y="668740"/>
                  </a:lnTo>
                  <a:lnTo>
                    <a:pt x="5929953" y="1016758"/>
                  </a:lnTo>
                  <a:cubicBezTo>
                    <a:pt x="6116472" y="1221475"/>
                    <a:pt x="6139218" y="1276065"/>
                    <a:pt x="6243851" y="1405719"/>
                  </a:cubicBezTo>
                  <a:lnTo>
                    <a:pt x="6523629" y="1774209"/>
                  </a:lnTo>
                  <a:lnTo>
                    <a:pt x="6666931" y="2060812"/>
                  </a:lnTo>
                  <a:lnTo>
                    <a:pt x="6653284" y="2190465"/>
                  </a:lnTo>
                  <a:lnTo>
                    <a:pt x="6605517" y="2395182"/>
                  </a:lnTo>
                  <a:lnTo>
                    <a:pt x="6523630" y="2606722"/>
                  </a:lnTo>
                  <a:lnTo>
                    <a:pt x="6434920" y="2845558"/>
                  </a:lnTo>
                  <a:lnTo>
                    <a:pt x="6237027" y="3179928"/>
                  </a:lnTo>
                  <a:lnTo>
                    <a:pt x="6134669" y="3364173"/>
                  </a:lnTo>
                  <a:lnTo>
                    <a:pt x="5943600" y="3582537"/>
                  </a:lnTo>
                  <a:lnTo>
                    <a:pt x="5738884" y="3794077"/>
                  </a:lnTo>
                  <a:lnTo>
                    <a:pt x="5500048" y="3971498"/>
                  </a:lnTo>
                  <a:lnTo>
                    <a:pt x="5336275" y="4107976"/>
                  </a:lnTo>
                  <a:lnTo>
                    <a:pt x="5138382" y="4244453"/>
                  </a:lnTo>
                  <a:lnTo>
                    <a:pt x="4920018" y="4346812"/>
                  </a:lnTo>
                  <a:lnTo>
                    <a:pt x="4640239" y="4476465"/>
                  </a:lnTo>
                  <a:lnTo>
                    <a:pt x="4360460" y="4558352"/>
                  </a:lnTo>
                  <a:lnTo>
                    <a:pt x="4046561" y="4653886"/>
                  </a:lnTo>
                  <a:lnTo>
                    <a:pt x="3712191" y="4722125"/>
                  </a:lnTo>
                  <a:lnTo>
                    <a:pt x="3432412" y="4763068"/>
                  </a:lnTo>
                  <a:lnTo>
                    <a:pt x="3159457" y="4797188"/>
                  </a:lnTo>
                  <a:lnTo>
                    <a:pt x="2968388" y="4810836"/>
                  </a:lnTo>
                  <a:lnTo>
                    <a:pt x="2872854" y="4831307"/>
                  </a:lnTo>
                  <a:lnTo>
                    <a:pt x="3166281" y="5261212"/>
                  </a:lnTo>
                  <a:lnTo>
                    <a:pt x="3357349" y="5540991"/>
                  </a:lnTo>
                  <a:lnTo>
                    <a:pt x="3534770" y="5766179"/>
                  </a:lnTo>
                  <a:lnTo>
                    <a:pt x="3807726" y="6107373"/>
                  </a:lnTo>
                  <a:lnTo>
                    <a:pt x="3964675" y="6346209"/>
                  </a:lnTo>
                  <a:lnTo>
                    <a:pt x="4114800" y="6523630"/>
                  </a:lnTo>
                  <a:lnTo>
                    <a:pt x="4394579" y="6898943"/>
                  </a:lnTo>
                  <a:lnTo>
                    <a:pt x="4510585" y="7069540"/>
                  </a:lnTo>
                  <a:lnTo>
                    <a:pt x="4633415" y="7328847"/>
                  </a:lnTo>
                  <a:lnTo>
                    <a:pt x="4647063" y="7349319"/>
                  </a:lnTo>
                  <a:lnTo>
                    <a:pt x="4565176" y="7376615"/>
                  </a:lnTo>
                  <a:lnTo>
                    <a:pt x="4408227" y="7424382"/>
                  </a:lnTo>
                  <a:lnTo>
                    <a:pt x="4237630" y="7485797"/>
                  </a:lnTo>
                  <a:lnTo>
                    <a:pt x="4039737" y="7526740"/>
                  </a:lnTo>
                  <a:lnTo>
                    <a:pt x="3821373" y="7560859"/>
                  </a:lnTo>
                  <a:lnTo>
                    <a:pt x="3698544" y="7581331"/>
                  </a:lnTo>
                  <a:lnTo>
                    <a:pt x="3480179" y="7601803"/>
                  </a:lnTo>
                  <a:lnTo>
                    <a:pt x="3323230" y="7601803"/>
                  </a:lnTo>
                  <a:lnTo>
                    <a:pt x="3091218" y="7335671"/>
                  </a:lnTo>
                  <a:lnTo>
                    <a:pt x="2668137" y="6776113"/>
                  </a:lnTo>
                  <a:lnTo>
                    <a:pt x="2361063" y="6325737"/>
                  </a:lnTo>
                  <a:lnTo>
                    <a:pt x="2033517" y="5861713"/>
                  </a:lnTo>
                  <a:lnTo>
                    <a:pt x="1842448" y="5602406"/>
                  </a:lnTo>
                  <a:lnTo>
                    <a:pt x="1692323" y="5363570"/>
                  </a:lnTo>
                  <a:lnTo>
                    <a:pt x="1562669" y="5111086"/>
                  </a:lnTo>
                  <a:lnTo>
                    <a:pt x="1501254" y="4933665"/>
                  </a:lnTo>
                  <a:lnTo>
                    <a:pt x="1494430" y="4872250"/>
                  </a:lnTo>
                  <a:lnTo>
                    <a:pt x="1494430" y="4769892"/>
                  </a:lnTo>
                  <a:lnTo>
                    <a:pt x="1535373" y="4633415"/>
                  </a:lnTo>
                  <a:lnTo>
                    <a:pt x="1644555" y="4455994"/>
                  </a:lnTo>
                  <a:lnTo>
                    <a:pt x="1808329" y="4299045"/>
                  </a:lnTo>
                  <a:lnTo>
                    <a:pt x="2197290" y="4087504"/>
                  </a:lnTo>
                  <a:lnTo>
                    <a:pt x="2661314" y="3930555"/>
                  </a:lnTo>
                  <a:lnTo>
                    <a:pt x="3050275" y="3828197"/>
                  </a:lnTo>
                  <a:lnTo>
                    <a:pt x="3719015" y="3739486"/>
                  </a:lnTo>
                  <a:lnTo>
                    <a:pt x="4394579" y="3623480"/>
                  </a:lnTo>
                  <a:lnTo>
                    <a:pt x="4804012" y="3507474"/>
                  </a:lnTo>
                  <a:lnTo>
                    <a:pt x="5158854" y="3241343"/>
                  </a:lnTo>
                  <a:lnTo>
                    <a:pt x="5336275" y="3043450"/>
                  </a:lnTo>
                  <a:lnTo>
                    <a:pt x="5472752" y="2818262"/>
                  </a:lnTo>
                  <a:lnTo>
                    <a:pt x="5534167" y="2593074"/>
                  </a:lnTo>
                  <a:lnTo>
                    <a:pt x="5602406" y="2210937"/>
                  </a:lnTo>
                  <a:lnTo>
                    <a:pt x="5595582" y="1883391"/>
                  </a:lnTo>
                  <a:lnTo>
                    <a:pt x="5595582" y="1944806"/>
                  </a:lnTo>
                  <a:lnTo>
                    <a:pt x="5500048" y="1603612"/>
                  </a:lnTo>
                  <a:lnTo>
                    <a:pt x="5370394" y="1378424"/>
                  </a:lnTo>
                  <a:lnTo>
                    <a:pt x="5117911" y="1153236"/>
                  </a:lnTo>
                  <a:lnTo>
                    <a:pt x="4940490" y="1037230"/>
                  </a:lnTo>
                  <a:lnTo>
                    <a:pt x="4674358" y="928047"/>
                  </a:lnTo>
                  <a:lnTo>
                    <a:pt x="4326340" y="873456"/>
                  </a:lnTo>
                  <a:lnTo>
                    <a:pt x="3991970" y="887104"/>
                  </a:lnTo>
                  <a:lnTo>
                    <a:pt x="3684896" y="921224"/>
                  </a:lnTo>
                  <a:lnTo>
                    <a:pt x="3343702" y="1030406"/>
                  </a:lnTo>
                  <a:lnTo>
                    <a:pt x="2954740" y="1255594"/>
                  </a:lnTo>
                  <a:lnTo>
                    <a:pt x="2681785" y="1419367"/>
                  </a:lnTo>
                  <a:lnTo>
                    <a:pt x="2477069" y="1624083"/>
                  </a:lnTo>
                  <a:lnTo>
                    <a:pt x="2306472" y="1821976"/>
                  </a:lnTo>
                  <a:lnTo>
                    <a:pt x="2135875" y="2019868"/>
                  </a:lnTo>
                  <a:lnTo>
                    <a:pt x="1937982" y="2299647"/>
                  </a:lnTo>
                  <a:lnTo>
                    <a:pt x="1753737" y="2640842"/>
                  </a:lnTo>
                  <a:lnTo>
                    <a:pt x="1644555" y="2872853"/>
                  </a:lnTo>
                  <a:lnTo>
                    <a:pt x="1480782" y="3241343"/>
                  </a:lnTo>
                  <a:lnTo>
                    <a:pt x="1385248" y="3555242"/>
                  </a:lnTo>
                  <a:lnTo>
                    <a:pt x="1282890" y="3896436"/>
                  </a:lnTo>
                  <a:lnTo>
                    <a:pt x="1207827" y="4223982"/>
                  </a:lnTo>
                  <a:lnTo>
                    <a:pt x="1098645" y="4633415"/>
                  </a:lnTo>
                  <a:lnTo>
                    <a:pt x="1016758" y="5029200"/>
                  </a:lnTo>
                  <a:lnTo>
                    <a:pt x="900752" y="5568286"/>
                  </a:lnTo>
                  <a:lnTo>
                    <a:pt x="839337" y="5998191"/>
                  </a:lnTo>
                  <a:lnTo>
                    <a:pt x="784746" y="6339385"/>
                  </a:lnTo>
                  <a:lnTo>
                    <a:pt x="743803" y="6625988"/>
                  </a:lnTo>
                  <a:lnTo>
                    <a:pt x="627797" y="6537277"/>
                  </a:lnTo>
                  <a:lnTo>
                    <a:pt x="477672" y="6393976"/>
                  </a:lnTo>
                  <a:lnTo>
                    <a:pt x="293427" y="6168788"/>
                  </a:lnTo>
                  <a:lnTo>
                    <a:pt x="129654" y="5950424"/>
                  </a:lnTo>
                  <a:lnTo>
                    <a:pt x="34120" y="5820770"/>
                  </a:lnTo>
                  <a:lnTo>
                    <a:pt x="0" y="5745707"/>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 name="Picture 12" descr="A high angle view of a building under construction&#10;&#10;Description automatically generated with medium confidence">
            <a:extLst>
              <a:ext uri="{FF2B5EF4-FFF2-40B4-BE49-F238E27FC236}">
                <a16:creationId xmlns:a16="http://schemas.microsoft.com/office/drawing/2014/main" id="{D799CD63-0FC3-4D86-B146-AB44F88E6701}"/>
              </a:ext>
            </a:extLst>
          </p:cNvPr>
          <p:cNvPicPr>
            <a:picLocks noChangeAspect="1"/>
          </p:cNvPicPr>
          <p:nvPr/>
        </p:nvPicPr>
        <p:blipFill rotWithShape="1">
          <a:blip r:embed="rId4">
            <a:extLst>
              <a:ext uri="{28A0092B-C50C-407E-A947-70E740481C1C}">
                <a14:useLocalDpi xmlns:a14="http://schemas.microsoft.com/office/drawing/2010/main" val="0"/>
              </a:ext>
            </a:extLst>
          </a:blip>
          <a:srcRect t="12431" b="19087"/>
          <a:stretch/>
        </p:blipFill>
        <p:spPr>
          <a:xfrm>
            <a:off x="4928992" y="1289277"/>
            <a:ext cx="9676116" cy="4330941"/>
          </a:xfrm>
          <a:prstGeom prst="rect">
            <a:avLst/>
          </a:prstGeom>
          <a:ln w="9525">
            <a:solidFill>
              <a:schemeClr val="tx1"/>
            </a:solidFill>
          </a:ln>
          <a:effectLst>
            <a:outerShdw blurRad="50800" dist="38100" dir="2700000" algn="tl" rotWithShape="0">
              <a:prstClr val="black">
                <a:alpha val="40000"/>
              </a:prstClr>
            </a:outerShdw>
          </a:effectLst>
        </p:spPr>
      </p:pic>
      <p:pic>
        <p:nvPicPr>
          <p:cNvPr id="3" name="Picture 2" descr="A picture containing text, LEGO, toy&#10;&#10;Description automatically generated">
            <a:extLst>
              <a:ext uri="{FF2B5EF4-FFF2-40B4-BE49-F238E27FC236}">
                <a16:creationId xmlns:a16="http://schemas.microsoft.com/office/drawing/2014/main" id="{50D1D9A1-6B0D-43E4-AA2F-A31A077BF4D4}"/>
              </a:ext>
            </a:extLst>
          </p:cNvPr>
          <p:cNvPicPr>
            <a:picLocks noChangeAspect="1"/>
          </p:cNvPicPr>
          <p:nvPr/>
        </p:nvPicPr>
        <p:blipFill rotWithShape="1">
          <a:blip r:embed="rId5">
            <a:extLst>
              <a:ext uri="{28A0092B-C50C-407E-A947-70E740481C1C}">
                <a14:useLocalDpi xmlns:a14="http://schemas.microsoft.com/office/drawing/2010/main" val="0"/>
              </a:ext>
            </a:extLst>
          </a:blip>
          <a:srcRect l="5370" t="1822" r="9901" b="10180"/>
          <a:stretch/>
        </p:blipFill>
        <p:spPr>
          <a:xfrm>
            <a:off x="4928992" y="5884753"/>
            <a:ext cx="4633336" cy="3287780"/>
          </a:xfrm>
          <a:prstGeom prst="rect">
            <a:avLst/>
          </a:prstGeom>
          <a:ln w="9525">
            <a:solidFill>
              <a:schemeClr val="tx1"/>
            </a:solidFill>
          </a:ln>
          <a:effectLst>
            <a:outerShdw blurRad="50800" dist="38100" dir="2700000" algn="tl" rotWithShape="0">
              <a:prstClr val="black">
                <a:alpha val="40000"/>
              </a:prstClr>
            </a:outerShdw>
          </a:effectLst>
        </p:spPr>
      </p:pic>
      <p:sp>
        <p:nvSpPr>
          <p:cNvPr id="36" name="TextBox 35">
            <a:extLst>
              <a:ext uri="{FF2B5EF4-FFF2-40B4-BE49-F238E27FC236}">
                <a16:creationId xmlns:a16="http://schemas.microsoft.com/office/drawing/2014/main" id="{C4F779E8-A053-4AA5-B5CB-D28D47CB93EC}"/>
              </a:ext>
            </a:extLst>
          </p:cNvPr>
          <p:cNvSpPr txBox="1"/>
          <p:nvPr/>
        </p:nvSpPr>
        <p:spPr>
          <a:xfrm>
            <a:off x="4928992" y="9178172"/>
            <a:ext cx="2937673" cy="252019"/>
          </a:xfrm>
          <a:prstGeom prst="rect">
            <a:avLst/>
          </a:prstGeom>
          <a:noFill/>
        </p:spPr>
        <p:txBody>
          <a:bodyPr wrap="square">
            <a:spAutoFit/>
          </a:bodyPr>
          <a:lstStyle/>
          <a:p>
            <a:r>
              <a:rPr lang="en-US" sz="1200" dirty="0"/>
              <a:t>Actual </a:t>
            </a:r>
          </a:p>
        </p:txBody>
      </p:sp>
      <p:pic>
        <p:nvPicPr>
          <p:cNvPr id="8" name="Picture 7" descr="A screenshot of a video game&#10;&#10;Description automatically generated with medium confidence">
            <a:extLst>
              <a:ext uri="{FF2B5EF4-FFF2-40B4-BE49-F238E27FC236}">
                <a16:creationId xmlns:a16="http://schemas.microsoft.com/office/drawing/2014/main" id="{5EDE3B13-A4DE-4255-9D09-3A74FD121A0F}"/>
              </a:ext>
            </a:extLst>
          </p:cNvPr>
          <p:cNvPicPr>
            <a:picLocks noChangeAspect="1"/>
          </p:cNvPicPr>
          <p:nvPr/>
        </p:nvPicPr>
        <p:blipFill rotWithShape="1">
          <a:blip r:embed="rId6">
            <a:extLst>
              <a:ext uri="{28A0092B-C50C-407E-A947-70E740481C1C}">
                <a14:useLocalDpi xmlns:a14="http://schemas.microsoft.com/office/drawing/2010/main" val="0"/>
              </a:ext>
            </a:extLst>
          </a:blip>
          <a:srcRect l="14247" t="2133" r="22088" b="25538"/>
          <a:stretch/>
        </p:blipFill>
        <p:spPr>
          <a:xfrm>
            <a:off x="9971772" y="5884753"/>
            <a:ext cx="4633336" cy="3322237"/>
          </a:xfrm>
          <a:prstGeom prst="rect">
            <a:avLst/>
          </a:prstGeom>
          <a:ln w="9525">
            <a:solidFill>
              <a:schemeClr val="tx1"/>
            </a:solidFill>
          </a:ln>
          <a:effectLst>
            <a:outerShdw blurRad="50800" dist="38100" dir="2700000" algn="tl" rotWithShape="0">
              <a:prstClr val="black">
                <a:alpha val="40000"/>
              </a:prstClr>
            </a:outerShdw>
          </a:effectLst>
        </p:spPr>
      </p:pic>
      <p:sp>
        <p:nvSpPr>
          <p:cNvPr id="37" name="TextBox 36">
            <a:extLst>
              <a:ext uri="{FF2B5EF4-FFF2-40B4-BE49-F238E27FC236}">
                <a16:creationId xmlns:a16="http://schemas.microsoft.com/office/drawing/2014/main" id="{92D95A68-33F9-4BE0-8D94-572C5A3689F9}"/>
              </a:ext>
            </a:extLst>
          </p:cNvPr>
          <p:cNvSpPr txBox="1"/>
          <p:nvPr/>
        </p:nvSpPr>
        <p:spPr>
          <a:xfrm>
            <a:off x="9971772" y="9206990"/>
            <a:ext cx="3235706" cy="251835"/>
          </a:xfrm>
          <a:prstGeom prst="rect">
            <a:avLst/>
          </a:prstGeom>
          <a:noFill/>
        </p:spPr>
        <p:txBody>
          <a:bodyPr wrap="square">
            <a:spAutoFit/>
          </a:bodyPr>
          <a:lstStyle/>
          <a:p>
            <a:r>
              <a:rPr lang="en-US" sz="1200" dirty="0"/>
              <a:t>Planned</a:t>
            </a:r>
          </a:p>
        </p:txBody>
      </p:sp>
      <p:pic>
        <p:nvPicPr>
          <p:cNvPr id="53" name="Picture 52" descr="Shape&#10;&#10;Description automatically generated with low confidence">
            <a:hlinkClick r:id="rId7" action="ppaction://hlinkfile"/>
            <a:extLst>
              <a:ext uri="{FF2B5EF4-FFF2-40B4-BE49-F238E27FC236}">
                <a16:creationId xmlns:a16="http://schemas.microsoft.com/office/drawing/2014/main" id="{959C4FC4-6241-4EF6-B2FB-608AD85526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42379" y="2766180"/>
            <a:ext cx="752694" cy="752694"/>
          </a:xfrm>
          <a:prstGeom prst="rect">
            <a:avLst/>
          </a:prstGeom>
        </p:spPr>
      </p:pic>
    </p:spTree>
    <p:extLst>
      <p:ext uri="{BB962C8B-B14F-4D97-AF65-F5344CB8AC3E}">
        <p14:creationId xmlns:p14="http://schemas.microsoft.com/office/powerpoint/2010/main" val="45229153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ike Template">
  <a:themeElements>
    <a:clrScheme name="Pike Theme">
      <a:dk1>
        <a:sysClr val="windowText" lastClr="000000"/>
      </a:dk1>
      <a:lt1>
        <a:srgbClr val="FFFFFF"/>
      </a:lt1>
      <a:dk2>
        <a:srgbClr val="005EB8"/>
      </a:dk2>
      <a:lt2>
        <a:srgbClr val="FFFFFF"/>
      </a:lt2>
      <a:accent1>
        <a:srgbClr val="D6492A"/>
      </a:accent1>
      <a:accent2>
        <a:srgbClr val="005EB8"/>
      </a:accent2>
      <a:accent3>
        <a:srgbClr val="837976"/>
      </a:accent3>
      <a:accent4>
        <a:srgbClr val="E5EFF9"/>
      </a:accent4>
      <a:accent5>
        <a:srgbClr val="101820"/>
      </a:accent5>
      <a:accent6>
        <a:srgbClr val="CCDFF1"/>
      </a:accent6>
      <a:hlink>
        <a:srgbClr val="005EB8"/>
      </a:hlink>
      <a:folHlink>
        <a:srgbClr val="D6492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4553</TotalTime>
  <Words>3043</Words>
  <Application>Microsoft Office PowerPoint</Application>
  <PresentationFormat>Custom</PresentationFormat>
  <Paragraphs>283</Paragraphs>
  <Slides>25</Slides>
  <Notes>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25</vt:i4>
      </vt:variant>
    </vt:vector>
  </HeadingPairs>
  <TitlesOfParts>
    <vt:vector size="37" baseType="lpstr">
      <vt:lpstr>Arial</vt:lpstr>
      <vt:lpstr>Avenir LT Std 45 Book</vt:lpstr>
      <vt:lpstr>AvenirLTStd-Book</vt:lpstr>
      <vt:lpstr>AvenirLTStd-LightOblique</vt:lpstr>
      <vt:lpstr>Calibri</vt:lpstr>
      <vt:lpstr>Calibri Light</vt:lpstr>
      <vt:lpstr>Gill Sans MT</vt:lpstr>
      <vt:lpstr>Lucida Sans</vt:lpstr>
      <vt:lpstr>Times New Roman</vt:lpstr>
      <vt:lpstr>Office Theme</vt:lpstr>
      <vt:lpstr>Custom Design</vt:lpstr>
      <vt:lpstr>Pike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Sherman</dc:creator>
  <cp:lastModifiedBy>Jason Socola</cp:lastModifiedBy>
  <cp:revision>520</cp:revision>
  <cp:lastPrinted>2024-08-20T12:41:13Z</cp:lastPrinted>
  <dcterms:created xsi:type="dcterms:W3CDTF">2021-06-10T13:24:59Z</dcterms:created>
  <dcterms:modified xsi:type="dcterms:W3CDTF">2024-08-26T01:40:17Z</dcterms:modified>
</cp:coreProperties>
</file>