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7"/>
  </p:notesMasterIdLst>
  <p:sldIdLst>
    <p:sldId id="257" r:id="rId2"/>
    <p:sldId id="258" r:id="rId3"/>
    <p:sldId id="310" r:id="rId4"/>
    <p:sldId id="260" r:id="rId5"/>
    <p:sldId id="261" r:id="rId6"/>
    <p:sldId id="262" r:id="rId7"/>
    <p:sldId id="303" r:id="rId8"/>
    <p:sldId id="300" r:id="rId9"/>
    <p:sldId id="301" r:id="rId10"/>
    <p:sldId id="304" r:id="rId11"/>
    <p:sldId id="305" r:id="rId12"/>
    <p:sldId id="306" r:id="rId13"/>
    <p:sldId id="307" r:id="rId14"/>
    <p:sldId id="308" r:id="rId15"/>
    <p:sldId id="309" r:id="rId16"/>
    <p:sldId id="266" r:id="rId17"/>
    <p:sldId id="267" r:id="rId18"/>
    <p:sldId id="268" r:id="rId19"/>
    <p:sldId id="265" r:id="rId20"/>
    <p:sldId id="269" r:id="rId21"/>
    <p:sldId id="270" r:id="rId22"/>
    <p:sldId id="271" r:id="rId23"/>
    <p:sldId id="272" r:id="rId24"/>
    <p:sldId id="273" r:id="rId25"/>
    <p:sldId id="274" r:id="rId26"/>
    <p:sldId id="264" r:id="rId27"/>
    <p:sldId id="275" r:id="rId28"/>
    <p:sldId id="289" r:id="rId29"/>
    <p:sldId id="290" r:id="rId30"/>
    <p:sldId id="291" r:id="rId31"/>
    <p:sldId id="292" r:id="rId32"/>
    <p:sldId id="277" r:id="rId33"/>
    <p:sldId id="278" r:id="rId34"/>
    <p:sldId id="279" r:id="rId35"/>
    <p:sldId id="280" r:id="rId36"/>
    <p:sldId id="281" r:id="rId37"/>
    <p:sldId id="282" r:id="rId38"/>
    <p:sldId id="276" r:id="rId39"/>
    <p:sldId id="293" r:id="rId40"/>
    <p:sldId id="283" r:id="rId41"/>
    <p:sldId id="286" r:id="rId42"/>
    <p:sldId id="296" r:id="rId43"/>
    <p:sldId id="297" r:id="rId44"/>
    <p:sldId id="287" r:id="rId45"/>
    <p:sldId id="288"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E54"/>
    <a:srgbClr val="FF3E54"/>
    <a:srgbClr val="97BF61"/>
    <a:srgbClr val="97BF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1" autoAdjust="0"/>
    <p:restoredTop sz="94660"/>
  </p:normalViewPr>
  <p:slideViewPr>
    <p:cSldViewPr snapToGrid="0">
      <p:cViewPr varScale="1">
        <p:scale>
          <a:sx n="100" d="100"/>
          <a:sy n="100" d="100"/>
        </p:scale>
        <p:origin x="2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A8726-0E97-43A4-9AD1-3DE9DAE51A61}" type="datetimeFigureOut">
              <a:rPr lang="en-US" smtClean="0"/>
              <a:t>8/15/2024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F5ED4A-26F7-4B75-8C23-A475C7EDE2F4}" type="slidenum">
              <a:rPr lang="en-US" smtClean="0"/>
              <a:t>‹#›</a:t>
            </a:fld>
            <a:endParaRPr lang="en-US"/>
          </a:p>
        </p:txBody>
      </p:sp>
    </p:spTree>
    <p:extLst>
      <p:ext uri="{BB962C8B-B14F-4D97-AF65-F5344CB8AC3E}">
        <p14:creationId xmlns:p14="http://schemas.microsoft.com/office/powerpoint/2010/main" val="2609052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p:txBody>
          <a:bodyPr/>
          <a:lstStyle/>
          <a:p>
            <a:pPr marL="0" marR="0" lvl="0" indent="0" algn="r" defTabSz="915013" rtl="0" eaLnBrk="0" fontAlgn="base" latinLnBrk="0" hangingPunct="0">
              <a:lnSpc>
                <a:spcPct val="100000"/>
              </a:lnSpc>
              <a:spcBef>
                <a:spcPct val="0"/>
              </a:spcBef>
              <a:spcAft>
                <a:spcPct val="0"/>
              </a:spcAft>
              <a:buClrTx/>
              <a:buSzTx/>
              <a:buFontTx/>
              <a:buNone/>
              <a:tabLst/>
              <a:defRPr/>
            </a:pPr>
            <a:fld id="{E916DDD4-390F-4763-A0C8-470BF8E3EA7F}" type="slidenum">
              <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5013" rtl="0" eaLnBrk="0" fontAlgn="base" latinLnBrk="0" hangingPunct="0">
                <a:lnSpc>
                  <a:spcPct val="100000"/>
                </a:lnSpc>
                <a:spcBef>
                  <a:spcPct val="0"/>
                </a:spcBef>
                <a:spcAft>
                  <a:spcPct val="0"/>
                </a:spcAft>
                <a:buClrTx/>
                <a:buSzTx/>
                <a:buFontTx/>
                <a:buNone/>
                <a:tabLst/>
                <a:defRPr/>
              </a:pPr>
              <a:t>1</a:t>
            </a:fld>
            <a:endPar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extLst>
      <p:ext uri="{BB962C8B-B14F-4D97-AF65-F5344CB8AC3E}">
        <p14:creationId xmlns:p14="http://schemas.microsoft.com/office/powerpoint/2010/main" val="1258765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13</a:t>
            </a:fld>
            <a:endParaRPr lang="en-US" dirty="0"/>
          </a:p>
        </p:txBody>
      </p:sp>
    </p:spTree>
    <p:extLst>
      <p:ext uri="{BB962C8B-B14F-4D97-AF65-F5344CB8AC3E}">
        <p14:creationId xmlns:p14="http://schemas.microsoft.com/office/powerpoint/2010/main" val="283301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14</a:t>
            </a:fld>
            <a:endParaRPr lang="en-US" dirty="0"/>
          </a:p>
        </p:txBody>
      </p:sp>
    </p:spTree>
    <p:extLst>
      <p:ext uri="{BB962C8B-B14F-4D97-AF65-F5344CB8AC3E}">
        <p14:creationId xmlns:p14="http://schemas.microsoft.com/office/powerpoint/2010/main" val="4279785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15</a:t>
            </a:fld>
            <a:endParaRPr lang="en-US" dirty="0"/>
          </a:p>
        </p:txBody>
      </p:sp>
    </p:spTree>
    <p:extLst>
      <p:ext uri="{BB962C8B-B14F-4D97-AF65-F5344CB8AC3E}">
        <p14:creationId xmlns:p14="http://schemas.microsoft.com/office/powerpoint/2010/main" val="3583258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5013" rtl="0" eaLnBrk="0" fontAlgn="base" latinLnBrk="0" hangingPunct="0">
              <a:lnSpc>
                <a:spcPct val="100000"/>
              </a:lnSpc>
              <a:spcBef>
                <a:spcPct val="0"/>
              </a:spcBef>
              <a:spcAft>
                <a:spcPct val="0"/>
              </a:spcAft>
              <a:buClrTx/>
              <a:buSzTx/>
              <a:buFontTx/>
              <a:buNone/>
              <a:tabLst/>
              <a:defRPr/>
            </a:pPr>
            <a:fld id="{B18E54C4-7D7C-474B-9D95-6AC00445F0ED}" type="slidenum">
              <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5013" rtl="0" eaLnBrk="0" fontAlgn="base" latinLnBrk="0" hangingPunct="0">
                <a:lnSpc>
                  <a:spcPct val="100000"/>
                </a:lnSpc>
                <a:spcBef>
                  <a:spcPct val="0"/>
                </a:spcBef>
                <a:spcAft>
                  <a:spcPct val="0"/>
                </a:spcAft>
                <a:buClrTx/>
                <a:buSzTx/>
                <a:buFontTx/>
                <a:buNone/>
                <a:tabLst/>
                <a:defRPr/>
              </a:pPr>
              <a:t>22</a:t>
            </a:fld>
            <a:endParaRPr kumimoji="0" lang="en-US" sz="11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744574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28</a:t>
            </a:fld>
            <a:endParaRPr lang="en-US" dirty="0"/>
          </a:p>
        </p:txBody>
      </p:sp>
    </p:spTree>
    <p:extLst>
      <p:ext uri="{BB962C8B-B14F-4D97-AF65-F5344CB8AC3E}">
        <p14:creationId xmlns:p14="http://schemas.microsoft.com/office/powerpoint/2010/main" val="3972846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29</a:t>
            </a:fld>
            <a:endParaRPr lang="en-US" dirty="0"/>
          </a:p>
        </p:txBody>
      </p:sp>
    </p:spTree>
    <p:extLst>
      <p:ext uri="{BB962C8B-B14F-4D97-AF65-F5344CB8AC3E}">
        <p14:creationId xmlns:p14="http://schemas.microsoft.com/office/powerpoint/2010/main" val="4072509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30</a:t>
            </a:fld>
            <a:endParaRPr lang="en-US" dirty="0"/>
          </a:p>
        </p:txBody>
      </p:sp>
    </p:spTree>
    <p:extLst>
      <p:ext uri="{BB962C8B-B14F-4D97-AF65-F5344CB8AC3E}">
        <p14:creationId xmlns:p14="http://schemas.microsoft.com/office/powerpoint/2010/main" val="261269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31</a:t>
            </a:fld>
            <a:endParaRPr lang="en-US" dirty="0"/>
          </a:p>
        </p:txBody>
      </p:sp>
    </p:spTree>
    <p:extLst>
      <p:ext uri="{BB962C8B-B14F-4D97-AF65-F5344CB8AC3E}">
        <p14:creationId xmlns:p14="http://schemas.microsoft.com/office/powerpoint/2010/main" val="2925238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39</a:t>
            </a:fld>
            <a:endParaRPr lang="en-US" dirty="0"/>
          </a:p>
        </p:txBody>
      </p:sp>
    </p:spTree>
    <p:extLst>
      <p:ext uri="{BB962C8B-B14F-4D97-AF65-F5344CB8AC3E}">
        <p14:creationId xmlns:p14="http://schemas.microsoft.com/office/powerpoint/2010/main" val="672444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42</a:t>
            </a:fld>
            <a:endParaRPr lang="en-US" dirty="0"/>
          </a:p>
        </p:txBody>
      </p:sp>
    </p:spTree>
    <p:extLst>
      <p:ext uri="{BB962C8B-B14F-4D97-AF65-F5344CB8AC3E}">
        <p14:creationId xmlns:p14="http://schemas.microsoft.com/office/powerpoint/2010/main" val="285604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endParaRPr lang="en-US" dirty="0" smtClean="0">
              <a:latin typeface="Arial" charset="0"/>
            </a:endParaRPr>
          </a:p>
        </p:txBody>
      </p:sp>
      <p:sp>
        <p:nvSpPr>
          <p:cNvPr id="4" name="Slide Number Placeholder 3"/>
          <p:cNvSpPr>
            <a:spLocks noGrp="1"/>
          </p:cNvSpPr>
          <p:nvPr>
            <p:ph type="sldNum" sz="quarter" idx="5"/>
          </p:nvPr>
        </p:nvSpPr>
        <p:spPr/>
        <p:txBody>
          <a:bodyPr/>
          <a:lstStyle/>
          <a:p>
            <a:pPr marL="0" marR="0" lvl="0" indent="0" algn="r" defTabSz="915013" rtl="0" eaLnBrk="0" fontAlgn="base" latinLnBrk="0" hangingPunct="0">
              <a:lnSpc>
                <a:spcPct val="100000"/>
              </a:lnSpc>
              <a:spcBef>
                <a:spcPct val="0"/>
              </a:spcBef>
              <a:spcAft>
                <a:spcPct val="0"/>
              </a:spcAft>
              <a:buClrTx/>
              <a:buSzTx/>
              <a:buFontTx/>
              <a:buNone/>
              <a:tabLst/>
              <a:defRPr/>
            </a:pPr>
            <a:fld id="{F8994093-C74E-4B36-B607-12CF1E4A0525}" type="slidenum">
              <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5013" rtl="0" eaLnBrk="0" fontAlgn="base" latinLnBrk="0" hangingPunct="0">
                <a:lnSpc>
                  <a:spcPct val="100000"/>
                </a:lnSpc>
                <a:spcBef>
                  <a:spcPct val="0"/>
                </a:spcBef>
                <a:spcAft>
                  <a:spcPct val="0"/>
                </a:spcAft>
                <a:buClrTx/>
                <a:buSzTx/>
                <a:buFontTx/>
                <a:buNone/>
                <a:tabLst/>
                <a:defRPr/>
              </a:pPr>
              <a:t>2</a:t>
            </a:fld>
            <a:endParaRPr kumimoji="0" lang="en-US" sz="11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860657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43</a:t>
            </a:fld>
            <a:endParaRPr lang="en-US" dirty="0"/>
          </a:p>
        </p:txBody>
      </p:sp>
    </p:spTree>
    <p:extLst>
      <p:ext uri="{BB962C8B-B14F-4D97-AF65-F5344CB8AC3E}">
        <p14:creationId xmlns:p14="http://schemas.microsoft.com/office/powerpoint/2010/main" val="2833581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5013" rtl="0" eaLnBrk="0" fontAlgn="base" latinLnBrk="0" hangingPunct="0">
              <a:lnSpc>
                <a:spcPct val="100000"/>
              </a:lnSpc>
              <a:spcBef>
                <a:spcPct val="0"/>
              </a:spcBef>
              <a:spcAft>
                <a:spcPct val="0"/>
              </a:spcAft>
              <a:buClrTx/>
              <a:buSzTx/>
              <a:buFontTx/>
              <a:buNone/>
              <a:tabLst/>
              <a:defRPr/>
            </a:pPr>
            <a:fld id="{B18E54C4-7D7C-474B-9D95-6AC00445F0ED}" type="slidenum">
              <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5013" rtl="0" eaLnBrk="0" fontAlgn="base" latinLnBrk="0" hangingPunct="0">
                <a:lnSpc>
                  <a:spcPct val="100000"/>
                </a:lnSpc>
                <a:spcBef>
                  <a:spcPct val="0"/>
                </a:spcBef>
                <a:spcAft>
                  <a:spcPct val="0"/>
                </a:spcAft>
                <a:buClrTx/>
                <a:buSzTx/>
                <a:buFontTx/>
                <a:buNone/>
                <a:tabLst/>
                <a:defRPr/>
              </a:pPr>
              <a:t>44</a:t>
            </a:fld>
            <a:endParaRPr kumimoji="0" lang="en-US" sz="11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696986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p:txBody>
          <a:bodyPr/>
          <a:lstStyle/>
          <a:p>
            <a:pPr marL="0" marR="0" lvl="0" indent="0" algn="r" defTabSz="915013" rtl="0" eaLnBrk="0" fontAlgn="base" latinLnBrk="0" hangingPunct="0">
              <a:lnSpc>
                <a:spcPct val="100000"/>
              </a:lnSpc>
              <a:spcBef>
                <a:spcPct val="0"/>
              </a:spcBef>
              <a:spcAft>
                <a:spcPct val="0"/>
              </a:spcAft>
              <a:buClrTx/>
              <a:buSzTx/>
              <a:buFontTx/>
              <a:buNone/>
              <a:tabLst/>
              <a:defRPr/>
            </a:pPr>
            <a:fld id="{B172F0BB-A687-4BAF-9A5D-5B795EE41A44}" type="slidenum">
              <a:rPr kumimoji="0" lang="en-US" sz="11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5013" rtl="0" eaLnBrk="0" fontAlgn="base" latinLnBrk="0" hangingPunct="0">
                <a:lnSpc>
                  <a:spcPct val="100000"/>
                </a:lnSpc>
                <a:spcBef>
                  <a:spcPct val="0"/>
                </a:spcBef>
                <a:spcAft>
                  <a:spcPct val="0"/>
                </a:spcAft>
                <a:buClrTx/>
                <a:buSzTx/>
                <a:buFontTx/>
                <a:buNone/>
                <a:tabLst/>
                <a:defRPr/>
              </a:pPr>
              <a:t>45</a:t>
            </a:fld>
            <a:endParaRPr kumimoji="0" lang="en-US" sz="1100" b="0"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extLst>
      <p:ext uri="{BB962C8B-B14F-4D97-AF65-F5344CB8AC3E}">
        <p14:creationId xmlns:p14="http://schemas.microsoft.com/office/powerpoint/2010/main" val="85429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latin typeface="Arial" charset="0"/>
            </a:endParaRPr>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3</a:t>
            </a:fld>
            <a:endParaRPr lang="en-US" dirty="0"/>
          </a:p>
        </p:txBody>
      </p:sp>
    </p:spTree>
    <p:extLst>
      <p:ext uri="{BB962C8B-B14F-4D97-AF65-F5344CB8AC3E}">
        <p14:creationId xmlns:p14="http://schemas.microsoft.com/office/powerpoint/2010/main" val="1682751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7</a:t>
            </a:fld>
            <a:endParaRPr lang="en-US" dirty="0"/>
          </a:p>
        </p:txBody>
      </p:sp>
    </p:spTree>
    <p:extLst>
      <p:ext uri="{BB962C8B-B14F-4D97-AF65-F5344CB8AC3E}">
        <p14:creationId xmlns:p14="http://schemas.microsoft.com/office/powerpoint/2010/main" val="4149922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8</a:t>
            </a:fld>
            <a:endParaRPr lang="en-US" dirty="0"/>
          </a:p>
        </p:txBody>
      </p:sp>
    </p:spTree>
    <p:extLst>
      <p:ext uri="{BB962C8B-B14F-4D97-AF65-F5344CB8AC3E}">
        <p14:creationId xmlns:p14="http://schemas.microsoft.com/office/powerpoint/2010/main" val="3091325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9</a:t>
            </a:fld>
            <a:endParaRPr lang="en-US" dirty="0"/>
          </a:p>
        </p:txBody>
      </p:sp>
    </p:spTree>
    <p:extLst>
      <p:ext uri="{BB962C8B-B14F-4D97-AF65-F5344CB8AC3E}">
        <p14:creationId xmlns:p14="http://schemas.microsoft.com/office/powerpoint/2010/main" val="4265179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10</a:t>
            </a:fld>
            <a:endParaRPr lang="en-US" dirty="0"/>
          </a:p>
        </p:txBody>
      </p:sp>
    </p:spTree>
    <p:extLst>
      <p:ext uri="{BB962C8B-B14F-4D97-AF65-F5344CB8AC3E}">
        <p14:creationId xmlns:p14="http://schemas.microsoft.com/office/powerpoint/2010/main" val="3008812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11</a:t>
            </a:fld>
            <a:endParaRPr lang="en-US" dirty="0"/>
          </a:p>
        </p:txBody>
      </p:sp>
    </p:spTree>
    <p:extLst>
      <p:ext uri="{BB962C8B-B14F-4D97-AF65-F5344CB8AC3E}">
        <p14:creationId xmlns:p14="http://schemas.microsoft.com/office/powerpoint/2010/main" val="3841662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18E54C4-7D7C-474B-9D95-6AC00445F0ED}" type="slidenum">
              <a:rPr lang="en-US" smtClean="0"/>
              <a:pPr>
                <a:defRPr/>
              </a:pPr>
              <a:t>12</a:t>
            </a:fld>
            <a:endParaRPr lang="en-US" dirty="0"/>
          </a:p>
        </p:txBody>
      </p:sp>
    </p:spTree>
    <p:extLst>
      <p:ext uri="{BB962C8B-B14F-4D97-AF65-F5344CB8AC3E}">
        <p14:creationId xmlns:p14="http://schemas.microsoft.com/office/powerpoint/2010/main" val="31738218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15556" t="52905" b="7167"/>
          <a:stretch/>
        </p:blipFill>
        <p:spPr>
          <a:xfrm>
            <a:off x="445770" y="990600"/>
            <a:ext cx="8252460" cy="3902075"/>
          </a:xfrm>
          <a:prstGeom prst="rect">
            <a:avLst/>
          </a:prstGeom>
        </p:spPr>
      </p:pic>
      <p:sp>
        <p:nvSpPr>
          <p:cNvPr id="2" name="Rectangle 13"/>
          <p:cNvSpPr>
            <a:spLocks noChangeArrowheads="1"/>
          </p:cNvSpPr>
          <p:nvPr/>
        </p:nvSpPr>
        <p:spPr bwMode="auto">
          <a:xfrm>
            <a:off x="457200" y="1143000"/>
            <a:ext cx="8229600" cy="762000"/>
          </a:xfrm>
          <a:prstGeom prst="rect">
            <a:avLst/>
          </a:prstGeom>
          <a:noFill/>
          <a:ln w="9525">
            <a:noFill/>
            <a:miter lim="800000"/>
            <a:headEnd/>
            <a:tailEnd/>
          </a:ln>
          <a:effectLst/>
        </p:spPr>
        <p:txBody>
          <a:bodyPr anchor="ctr"/>
          <a:lstStyle/>
          <a:p>
            <a:pPr eaLnBrk="0" hangingPunct="0">
              <a:defRPr/>
            </a:pPr>
            <a:endParaRPr lang="en-US" sz="3800" dirty="0">
              <a:cs typeface="+mn-cs"/>
            </a:endParaRPr>
          </a:p>
        </p:txBody>
      </p:sp>
      <p:pic>
        <p:nvPicPr>
          <p:cNvPr id="4" name="Picture 9" descr="Full Color w-line.wmf"/>
          <p:cNvPicPr>
            <a:picLocks noChangeAspect="1"/>
          </p:cNvPicPr>
          <p:nvPr userDrawn="1"/>
        </p:nvPicPr>
        <p:blipFill>
          <a:blip r:embed="rId3" cstate="print"/>
          <a:stretch>
            <a:fillRect/>
          </a:stretch>
        </p:blipFill>
        <p:spPr bwMode="auto">
          <a:xfrm>
            <a:off x="1752600" y="228600"/>
            <a:ext cx="5253829" cy="613108"/>
          </a:xfrm>
          <a:prstGeom prst="rect">
            <a:avLst/>
          </a:prstGeom>
          <a:noFill/>
          <a:ln w="9525">
            <a:noFill/>
            <a:miter lim="800000"/>
            <a:headEnd/>
            <a:tailEnd/>
          </a:ln>
        </p:spPr>
      </p:pic>
    </p:spTree>
    <p:extLst>
      <p:ext uri="{BB962C8B-B14F-4D97-AF65-F5344CB8AC3E}">
        <p14:creationId xmlns:p14="http://schemas.microsoft.com/office/powerpoint/2010/main" val="371362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1600200" y="6415315"/>
            <a:ext cx="5874090" cy="351969"/>
          </a:xfrm>
          <a:prstGeom prst="rect">
            <a:avLst/>
          </a:prstGeom>
          <a:noFill/>
          <a:ln w="9525">
            <a:noFill/>
            <a:miter lim="800000"/>
            <a:headEnd/>
            <a:tailEnd/>
          </a:ln>
        </p:spPr>
      </p:pic>
      <p:sp>
        <p:nvSpPr>
          <p:cNvPr id="2" name="Title 1"/>
          <p:cNvSpPr>
            <a:spLocks noGrp="1"/>
          </p:cNvSpPr>
          <p:nvPr>
            <p:ph type="title"/>
          </p:nvPr>
        </p:nvSpPr>
        <p:spPr/>
        <p:txBody>
          <a:bodyPr/>
          <a:lstStyle>
            <a:lvl1pPr>
              <a:defRPr b="1" i="0" cap="all" baseline="0">
                <a:solidFill>
                  <a:srgbClr val="0096C5"/>
                </a:solidFill>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rgbClr val="93BB3E"/>
              </a:buClr>
              <a:defRPr sz="2400" b="1" baseline="0">
                <a:solidFill>
                  <a:srgbClr val="003E54"/>
                </a:solidFill>
                <a:latin typeface="Calibri" pitchFamily="34" charset="0"/>
              </a:defRPr>
            </a:lvl1pPr>
            <a:lvl2pPr>
              <a:buClr>
                <a:srgbClr val="93BB3E"/>
              </a:buClr>
              <a:buFont typeface="Arial" pitchFamily="34" charset="0"/>
              <a:buChar char="•"/>
              <a:defRPr sz="2000" b="0" baseline="0">
                <a:solidFill>
                  <a:srgbClr val="003E54"/>
                </a:solidFill>
                <a:latin typeface="Calibri" pitchFamily="34" charset="0"/>
              </a:defRPr>
            </a:lvl2pPr>
            <a:lvl3pPr>
              <a:buClr>
                <a:srgbClr val="93BB3E"/>
              </a:buClr>
              <a:buFont typeface="Arial" pitchFamily="34" charset="0"/>
              <a:buChar char="•"/>
              <a:defRPr b="0" baseline="0">
                <a:solidFill>
                  <a:srgbClr val="003E54"/>
                </a:solidFill>
                <a:latin typeface="Calibri" pitchFamily="34" charset="0"/>
              </a:defRPr>
            </a:lvl3pPr>
            <a:lvl4pPr>
              <a:buClr>
                <a:srgbClr val="93BB3E"/>
              </a:buClr>
              <a:defRPr b="0" baseline="0">
                <a:solidFill>
                  <a:srgbClr val="003E54"/>
                </a:solidFill>
                <a:latin typeface="Calibri" pitchFamily="34" charset="0"/>
              </a:defRPr>
            </a:lvl4pPr>
            <a:lvl5pPr>
              <a:buClr>
                <a:srgbClr val="93BB3E"/>
              </a:buClr>
              <a:defRPr b="0" baseline="0">
                <a:solidFill>
                  <a:srgbClr val="003E54"/>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7"/>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aseline="0">
                <a:solidFill>
                  <a:srgbClr val="013E5D"/>
                </a:solidFill>
              </a:defRPr>
            </a:lvl1pPr>
          </a:lstStyle>
          <a:p>
            <a:fld id="{CEA1D0C8-EFB8-4FEE-8DB5-60B3410779D9}" type="slidenum">
              <a:rPr lang="en-US" smtClean="0"/>
              <a:pPr/>
              <a:t>‹#›</a:t>
            </a:fld>
            <a:endParaRPr lang="en-US" dirty="0"/>
          </a:p>
        </p:txBody>
      </p:sp>
    </p:spTree>
    <p:extLst>
      <p:ext uri="{BB962C8B-B14F-4D97-AF65-F5344CB8AC3E}">
        <p14:creationId xmlns:p14="http://schemas.microsoft.com/office/powerpoint/2010/main" val="3477294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11430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3075" name="Rectangle 3"/>
          <p:cNvSpPr>
            <a:spLocks noGrp="1" noChangeArrowheads="1"/>
          </p:cNvSpPr>
          <p:nvPr>
            <p:ph type="body" idx="1"/>
          </p:nvPr>
        </p:nvSpPr>
        <p:spPr bwMode="auto">
          <a:xfrm>
            <a:off x="457200" y="21336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437701" name="Line 5"/>
          <p:cNvSpPr>
            <a:spLocks noChangeShapeType="1"/>
          </p:cNvSpPr>
          <p:nvPr userDrawn="1"/>
        </p:nvSpPr>
        <p:spPr bwMode="auto">
          <a:xfrm flipH="1">
            <a:off x="457200" y="1981200"/>
            <a:ext cx="8229600" cy="0"/>
          </a:xfrm>
          <a:prstGeom prst="line">
            <a:avLst/>
          </a:prstGeom>
          <a:noFill/>
          <a:ln w="6350">
            <a:solidFill>
              <a:srgbClr val="C0C0C0"/>
            </a:solidFill>
            <a:round/>
            <a:headEnd/>
            <a:tailEnd/>
          </a:ln>
          <a:effectLst/>
        </p:spPr>
        <p:txBody>
          <a:bodyPr wrap="none" anchor="ctr"/>
          <a:lstStyle/>
          <a:p>
            <a:pPr eaLnBrk="0" hangingPunct="0">
              <a:defRPr/>
            </a:pPr>
            <a:endParaRPr lang="en-US" dirty="0">
              <a:cs typeface="+mn-cs"/>
            </a:endParaRPr>
          </a:p>
        </p:txBody>
      </p:sp>
      <p:sp>
        <p:nvSpPr>
          <p:cNvPr id="1437702" name="Line 6"/>
          <p:cNvSpPr>
            <a:spLocks noChangeShapeType="1"/>
          </p:cNvSpPr>
          <p:nvPr userDrawn="1"/>
        </p:nvSpPr>
        <p:spPr bwMode="auto">
          <a:xfrm flipH="1">
            <a:off x="457200" y="1066800"/>
            <a:ext cx="8229600" cy="0"/>
          </a:xfrm>
          <a:prstGeom prst="line">
            <a:avLst/>
          </a:prstGeom>
          <a:noFill/>
          <a:ln w="6350">
            <a:solidFill>
              <a:srgbClr val="C0C0C0"/>
            </a:solidFill>
            <a:round/>
            <a:headEnd/>
            <a:tailEnd/>
          </a:ln>
          <a:effectLst/>
        </p:spPr>
        <p:txBody>
          <a:bodyPr wrap="none" anchor="ctr"/>
          <a:lstStyle/>
          <a:p>
            <a:pPr eaLnBrk="0" hangingPunct="0">
              <a:defRPr/>
            </a:pPr>
            <a:endParaRPr lang="en-US" dirty="0">
              <a:cs typeface="+mn-cs"/>
            </a:endParaRPr>
          </a:p>
        </p:txBody>
      </p:sp>
      <p:sp>
        <p:nvSpPr>
          <p:cNvPr id="1437705" name="Line 9"/>
          <p:cNvSpPr>
            <a:spLocks noChangeShapeType="1"/>
          </p:cNvSpPr>
          <p:nvPr/>
        </p:nvSpPr>
        <p:spPr bwMode="auto">
          <a:xfrm flipH="1">
            <a:off x="457200" y="6311900"/>
            <a:ext cx="8229600" cy="0"/>
          </a:xfrm>
          <a:prstGeom prst="line">
            <a:avLst/>
          </a:prstGeom>
          <a:noFill/>
          <a:ln w="9525">
            <a:solidFill>
              <a:srgbClr val="C0C0C0"/>
            </a:solidFill>
            <a:round/>
            <a:headEnd/>
            <a:tailEnd/>
          </a:ln>
          <a:effectLst/>
        </p:spPr>
        <p:txBody>
          <a:bodyPr wrap="none" anchor="ctr"/>
          <a:lstStyle/>
          <a:p>
            <a:pPr eaLnBrk="0" hangingPunct="0">
              <a:defRPr/>
            </a:pPr>
            <a:endParaRPr lang="en-US" dirty="0">
              <a:cs typeface="+mn-cs"/>
            </a:endParaRPr>
          </a:p>
        </p:txBody>
      </p:sp>
      <p:pic>
        <p:nvPicPr>
          <p:cNvPr id="3079" name="Picture 11" descr="Full Color w-line.wmf"/>
          <p:cNvPicPr>
            <a:picLocks noChangeAspect="1"/>
          </p:cNvPicPr>
          <p:nvPr userDrawn="1"/>
        </p:nvPicPr>
        <p:blipFill>
          <a:blip r:embed="rId4" cstate="print"/>
          <a:stretch>
            <a:fillRect/>
          </a:stretch>
        </p:blipFill>
        <p:spPr bwMode="auto">
          <a:xfrm>
            <a:off x="1905000" y="304800"/>
            <a:ext cx="5253829" cy="613108"/>
          </a:xfrm>
          <a:prstGeom prst="rect">
            <a:avLst/>
          </a:prstGeom>
          <a:noFill/>
          <a:ln w="9525">
            <a:noFill/>
            <a:miter lim="800000"/>
            <a:headEnd/>
            <a:tailEnd/>
          </a:ln>
        </p:spPr>
      </p:pic>
      <p:sp>
        <p:nvSpPr>
          <p:cNvPr id="8" name="Slide Number Placeholder 7"/>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1D0C8-EFB8-4FEE-8DB5-60B3410779D9}" type="slidenum">
              <a:rPr lang="en-US" smtClean="0"/>
              <a:t>‹#›</a:t>
            </a:fld>
            <a:endParaRPr lang="en-US"/>
          </a:p>
        </p:txBody>
      </p:sp>
    </p:spTree>
    <p:extLst>
      <p:ext uri="{BB962C8B-B14F-4D97-AF65-F5344CB8AC3E}">
        <p14:creationId xmlns:p14="http://schemas.microsoft.com/office/powerpoint/2010/main" val="1464970551"/>
      </p:ext>
    </p:extLst>
  </p:cSld>
  <p:clrMap bg1="lt1" tx1="dk1" bg2="lt2" tx2="dk2" accent1="accent1" accent2="accent2" accent3="accent3" accent4="accent4" accent5="accent5" accent6="accent6" hlink="hlink" folHlink="folHlink"/>
  <p:sldLayoutIdLst>
    <p:sldLayoutId id="2147483673" r:id="rId1"/>
    <p:sldLayoutId id="2147483674"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defRPr sz="3600" baseline="0">
          <a:solidFill>
            <a:srgbClr val="0096C5"/>
          </a:solidFill>
          <a:latin typeface="+mj-lt"/>
          <a:ea typeface="+mj-ea"/>
          <a:cs typeface="+mj-cs"/>
        </a:defRPr>
      </a:lvl1pPr>
      <a:lvl2pPr algn="l" rtl="0" eaLnBrk="0" fontAlgn="base" hangingPunct="0">
        <a:spcBef>
          <a:spcPct val="0"/>
        </a:spcBef>
        <a:spcAft>
          <a:spcPct val="0"/>
        </a:spcAft>
        <a:defRPr sz="3600">
          <a:solidFill>
            <a:srgbClr val="529CBD"/>
          </a:solidFill>
          <a:latin typeface="Arial" charset="0"/>
        </a:defRPr>
      </a:lvl2pPr>
      <a:lvl3pPr algn="l" rtl="0" eaLnBrk="0" fontAlgn="base" hangingPunct="0">
        <a:spcBef>
          <a:spcPct val="0"/>
        </a:spcBef>
        <a:spcAft>
          <a:spcPct val="0"/>
        </a:spcAft>
        <a:defRPr sz="3600">
          <a:solidFill>
            <a:srgbClr val="529CBD"/>
          </a:solidFill>
          <a:latin typeface="Arial" charset="0"/>
        </a:defRPr>
      </a:lvl3pPr>
      <a:lvl4pPr algn="l" rtl="0" eaLnBrk="0" fontAlgn="base" hangingPunct="0">
        <a:spcBef>
          <a:spcPct val="0"/>
        </a:spcBef>
        <a:spcAft>
          <a:spcPct val="0"/>
        </a:spcAft>
        <a:defRPr sz="3600">
          <a:solidFill>
            <a:srgbClr val="529CBD"/>
          </a:solidFill>
          <a:latin typeface="Arial" charset="0"/>
        </a:defRPr>
      </a:lvl4pPr>
      <a:lvl5pPr algn="l" rtl="0" eaLnBrk="0" fontAlgn="base" hangingPunct="0">
        <a:spcBef>
          <a:spcPct val="0"/>
        </a:spcBef>
        <a:spcAft>
          <a:spcPct val="0"/>
        </a:spcAft>
        <a:defRPr sz="3600">
          <a:solidFill>
            <a:srgbClr val="529CBD"/>
          </a:solidFill>
          <a:latin typeface="Arial" charset="0"/>
        </a:defRPr>
      </a:lvl5pPr>
      <a:lvl6pPr marL="457200" algn="l" rtl="0" eaLnBrk="0" fontAlgn="base" hangingPunct="0">
        <a:spcBef>
          <a:spcPct val="0"/>
        </a:spcBef>
        <a:spcAft>
          <a:spcPct val="0"/>
        </a:spcAft>
        <a:defRPr sz="3600">
          <a:solidFill>
            <a:schemeClr val="tx1"/>
          </a:solidFill>
          <a:latin typeface="Arial" charset="0"/>
        </a:defRPr>
      </a:lvl6pPr>
      <a:lvl7pPr marL="914400" algn="l" rtl="0" eaLnBrk="0" fontAlgn="base" hangingPunct="0">
        <a:spcBef>
          <a:spcPct val="0"/>
        </a:spcBef>
        <a:spcAft>
          <a:spcPct val="0"/>
        </a:spcAft>
        <a:defRPr sz="3600">
          <a:solidFill>
            <a:schemeClr val="tx1"/>
          </a:solidFill>
          <a:latin typeface="Arial" charset="0"/>
        </a:defRPr>
      </a:lvl7pPr>
      <a:lvl8pPr marL="1371600" algn="l" rtl="0" eaLnBrk="0" fontAlgn="base" hangingPunct="0">
        <a:spcBef>
          <a:spcPct val="0"/>
        </a:spcBef>
        <a:spcAft>
          <a:spcPct val="0"/>
        </a:spcAft>
        <a:defRPr sz="3600">
          <a:solidFill>
            <a:schemeClr val="tx1"/>
          </a:solidFill>
          <a:latin typeface="Arial" charset="0"/>
        </a:defRPr>
      </a:lvl8pPr>
      <a:lvl9pPr marL="1828800" algn="l" rtl="0" eaLnBrk="0" fontAlgn="base" hangingPunct="0">
        <a:spcBef>
          <a:spcPct val="0"/>
        </a:spcBef>
        <a:spcAft>
          <a:spcPct val="0"/>
        </a:spcAft>
        <a:defRPr sz="3600">
          <a:solidFill>
            <a:schemeClr val="tx1"/>
          </a:solidFill>
          <a:latin typeface="Arial" charset="0"/>
        </a:defRPr>
      </a:lvl9pPr>
    </p:titleStyle>
    <p:bodyStyle>
      <a:lvl1pPr marL="219075" indent="-111125" algn="l" rtl="0" eaLnBrk="0" fontAlgn="base" hangingPunct="0">
        <a:spcBef>
          <a:spcPct val="20000"/>
        </a:spcBef>
        <a:spcAft>
          <a:spcPct val="0"/>
        </a:spcAft>
        <a:buClr>
          <a:srgbClr val="93BB3E"/>
        </a:buClr>
        <a:buFont typeface="Wingdings" pitchFamily="2" charset="2"/>
        <a:buChar char="§"/>
        <a:defRPr sz="2000" baseline="0">
          <a:solidFill>
            <a:srgbClr val="003E54"/>
          </a:solidFill>
          <a:latin typeface="+mn-lt"/>
          <a:ea typeface="+mn-ea"/>
          <a:cs typeface="+mn-cs"/>
        </a:defRPr>
      </a:lvl1pPr>
      <a:lvl2pPr marL="569913" indent="-168275" algn="l" rtl="0" eaLnBrk="0" fontAlgn="base" hangingPunct="0">
        <a:spcBef>
          <a:spcPct val="20000"/>
        </a:spcBef>
        <a:spcAft>
          <a:spcPct val="0"/>
        </a:spcAft>
        <a:buClr>
          <a:srgbClr val="93BB3E"/>
        </a:buClr>
        <a:buFont typeface="Wingdings" pitchFamily="2" charset="2"/>
        <a:buChar char="§"/>
        <a:defRPr sz="2800" baseline="0">
          <a:solidFill>
            <a:srgbClr val="003E54"/>
          </a:solidFill>
          <a:latin typeface="+mn-lt"/>
        </a:defRPr>
      </a:lvl2pPr>
      <a:lvl3pPr marL="800100" indent="-111125" algn="l" rtl="0" eaLnBrk="0" fontAlgn="base" hangingPunct="0">
        <a:spcBef>
          <a:spcPct val="20000"/>
        </a:spcBef>
        <a:spcAft>
          <a:spcPct val="0"/>
        </a:spcAft>
        <a:buClr>
          <a:srgbClr val="93BB3E"/>
        </a:buClr>
        <a:buFont typeface="Wingdings" pitchFamily="2" charset="2"/>
        <a:buChar char="§"/>
        <a:defRPr sz="1600" baseline="0">
          <a:solidFill>
            <a:srgbClr val="003E54"/>
          </a:solidFill>
          <a:latin typeface="+mn-lt"/>
        </a:defRPr>
      </a:lvl3pPr>
      <a:lvl4pPr marL="1076325" indent="-161925" algn="l" rtl="0" eaLnBrk="0" fontAlgn="base" hangingPunct="0">
        <a:spcBef>
          <a:spcPct val="20000"/>
        </a:spcBef>
        <a:spcAft>
          <a:spcPct val="0"/>
        </a:spcAft>
        <a:buClr>
          <a:srgbClr val="93BB3E"/>
        </a:buClr>
        <a:buFont typeface="Wingdings" pitchFamily="2" charset="2"/>
        <a:buChar char="§"/>
        <a:defRPr sz="1400" baseline="0">
          <a:solidFill>
            <a:srgbClr val="003E54"/>
          </a:solidFill>
          <a:latin typeface="+mn-lt"/>
        </a:defRPr>
      </a:lvl4pPr>
      <a:lvl5pPr marL="1376363" indent="-171450" algn="l" rtl="0" eaLnBrk="0" fontAlgn="base" hangingPunct="0">
        <a:spcBef>
          <a:spcPct val="20000"/>
        </a:spcBef>
        <a:spcAft>
          <a:spcPct val="0"/>
        </a:spcAft>
        <a:buClr>
          <a:srgbClr val="93BB3E"/>
        </a:buClr>
        <a:buFont typeface="Wingdings" pitchFamily="2" charset="2"/>
        <a:buChar char="§"/>
        <a:defRPr sz="1200" baseline="0">
          <a:solidFill>
            <a:srgbClr val="003E54"/>
          </a:solidFill>
          <a:latin typeface="+mn-lt"/>
        </a:defRPr>
      </a:lvl5pPr>
      <a:lvl6pPr marL="18335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6pPr>
      <a:lvl7pPr marL="22907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7pPr>
      <a:lvl8pPr marL="27479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8pPr>
      <a:lvl9pPr marL="32051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Placeholder 30"/>
          <p:cNvSpPr>
            <a:spLocks noGrp="1"/>
          </p:cNvSpPr>
          <p:nvPr>
            <p:ph type="body" sz="quarter" idx="4294967295"/>
          </p:nvPr>
        </p:nvSpPr>
        <p:spPr>
          <a:xfrm>
            <a:off x="457200" y="5105400"/>
            <a:ext cx="8215313" cy="1466850"/>
          </a:xfrm>
          <a:solidFill>
            <a:srgbClr val="013E5D"/>
          </a:solidFill>
        </p:spPr>
        <p:txBody>
          <a:bodyPr anchor="ctr"/>
          <a:lstStyle/>
          <a:p>
            <a:pPr marL="0" indent="0" algn="ctr">
              <a:buFontTx/>
              <a:buNone/>
            </a:pPr>
            <a:r>
              <a:rPr lang="en-US" b="1" dirty="0" smtClean="0">
                <a:solidFill>
                  <a:schemeClr val="bg1"/>
                </a:solidFill>
              </a:rPr>
              <a:t>Public Policy Forum: Unraveling National Trends in State and Local Policy </a:t>
            </a:r>
            <a:endParaRPr lang="en-US" b="1" dirty="0" smtClean="0">
              <a:solidFill>
                <a:schemeClr val="bg1"/>
              </a:solidFill>
            </a:endParaRPr>
          </a:p>
          <a:p>
            <a:pPr marL="0" indent="0" algn="ctr">
              <a:buFontTx/>
              <a:buNone/>
            </a:pPr>
            <a:r>
              <a:rPr lang="en-US" sz="1800" dirty="0" smtClean="0">
                <a:solidFill>
                  <a:schemeClr val="bg1"/>
                </a:solidFill>
                <a:latin typeface="Calibri" pitchFamily="34" charset="0"/>
                <a:cs typeface="Arial" charset="0"/>
              </a:rPr>
              <a:t>Presented by Nicole Neugebauer MacInnes</a:t>
            </a:r>
          </a:p>
          <a:p>
            <a:pPr marL="0" indent="0" algn="ctr">
              <a:buFontTx/>
              <a:buNone/>
            </a:pPr>
            <a:r>
              <a:rPr lang="en-US" b="1" dirty="0" smtClean="0">
                <a:solidFill>
                  <a:schemeClr val="bg1"/>
                </a:solidFill>
                <a:latin typeface="Calibri" pitchFamily="34" charset="0"/>
                <a:cs typeface="Arial" charset="0"/>
              </a:rPr>
              <a:t>August </a:t>
            </a:r>
            <a:r>
              <a:rPr lang="en-US" b="1" dirty="0" smtClean="0">
                <a:solidFill>
                  <a:schemeClr val="bg1"/>
                </a:solidFill>
                <a:latin typeface="Calibri" pitchFamily="34" charset="0"/>
                <a:cs typeface="Arial" charset="0"/>
              </a:rPr>
              <a:t>26, </a:t>
            </a:r>
            <a:r>
              <a:rPr lang="en-US" b="1" dirty="0" smtClean="0">
                <a:solidFill>
                  <a:schemeClr val="bg1"/>
                </a:solidFill>
                <a:latin typeface="Calibri" pitchFamily="34" charset="0"/>
                <a:cs typeface="Arial" charset="0"/>
              </a:rPr>
              <a:t>2024</a:t>
            </a:r>
            <a:endParaRPr lang="en-US" b="1" dirty="0">
              <a:solidFill>
                <a:schemeClr val="bg1"/>
              </a:solidFill>
              <a:latin typeface="Calibri" pitchFamily="34" charset="0"/>
              <a:cs typeface="Arial" charset="0"/>
            </a:endParaRPr>
          </a:p>
        </p:txBody>
      </p:sp>
    </p:spTree>
    <p:extLst>
      <p:ext uri="{BB962C8B-B14F-4D97-AF65-F5344CB8AC3E}">
        <p14:creationId xmlns:p14="http://schemas.microsoft.com/office/powerpoint/2010/main" val="41910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5134"/>
            <a:ext cx="8382000" cy="3691081"/>
          </a:xfrm>
        </p:spPr>
        <p:txBody>
          <a:bodyPr/>
          <a:lstStyle/>
          <a:p>
            <a:pPr marL="107950" indent="0">
              <a:buNone/>
            </a:pPr>
            <a:r>
              <a:rPr lang="en-US" sz="2800" dirty="0" smtClean="0">
                <a:solidFill>
                  <a:srgbClr val="97BF61"/>
                </a:solidFill>
              </a:rPr>
              <a:t>Step 1</a:t>
            </a:r>
            <a:r>
              <a:rPr lang="en-US" sz="2800" b="0" dirty="0" smtClean="0">
                <a:solidFill>
                  <a:srgbClr val="97BF61"/>
                </a:solidFill>
              </a:rPr>
              <a:t>:</a:t>
            </a:r>
          </a:p>
          <a:p>
            <a:r>
              <a:rPr lang="en-US" b="0" dirty="0" smtClean="0"/>
              <a:t> Is the area zoned for commercial</a:t>
            </a:r>
            <a:r>
              <a:rPr lang="en-US" b="0" dirty="0"/>
              <a:t>, industrial, or </a:t>
            </a:r>
            <a:r>
              <a:rPr lang="en-US" b="0" dirty="0" smtClean="0"/>
              <a:t>mixed-use?</a:t>
            </a:r>
            <a:endParaRPr lang="en-US"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10</a:t>
            </a:fld>
            <a:endParaRPr lang="en-US" dirty="0"/>
          </a:p>
        </p:txBody>
      </p:sp>
      <p:sp>
        <p:nvSpPr>
          <p:cNvPr id="7" name="Title 1"/>
          <p:cNvSpPr>
            <a:spLocks noGrp="1"/>
          </p:cNvSpPr>
          <p:nvPr>
            <p:ph type="title"/>
          </p:nvPr>
        </p:nvSpPr>
        <p:spPr>
          <a:xfrm>
            <a:off x="457200" y="1143000"/>
            <a:ext cx="8229600"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Tree>
    <p:extLst>
      <p:ext uri="{BB962C8B-B14F-4D97-AF65-F5344CB8AC3E}">
        <p14:creationId xmlns:p14="http://schemas.microsoft.com/office/powerpoint/2010/main" val="1651955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Why Parking Lots Are Not Full, Even on Black Friday - Bloomber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4038600"/>
            <a:ext cx="3117273" cy="212753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77982" y="2051339"/>
            <a:ext cx="3152404" cy="4191000"/>
          </a:xfrm>
        </p:spPr>
        <p:txBody>
          <a:bodyPr/>
          <a:lstStyle/>
          <a:p>
            <a:pPr marL="107950" indent="0">
              <a:buNone/>
            </a:pPr>
            <a:r>
              <a:rPr lang="en-US" sz="2800" dirty="0" smtClean="0">
                <a:solidFill>
                  <a:srgbClr val="97BF61"/>
                </a:solidFill>
              </a:rPr>
              <a:t>Step 2</a:t>
            </a:r>
            <a:r>
              <a:rPr lang="en-US" sz="2800" b="0" dirty="0" smtClean="0">
                <a:solidFill>
                  <a:srgbClr val="97BF61"/>
                </a:solidFill>
              </a:rPr>
              <a:t>: </a:t>
            </a:r>
          </a:p>
          <a:p>
            <a:pPr marL="107950" indent="0">
              <a:buNone/>
            </a:pPr>
            <a:r>
              <a:rPr lang="en-US" sz="2000" b="0" dirty="0" smtClean="0"/>
              <a:t>Can the developer design a project to meet other land development code standards for multifamily projects in the multi-family zoning district permitting the greatest density in the jurisdiction? </a:t>
            </a:r>
          </a:p>
          <a:p>
            <a:pPr marL="107950" indent="0">
              <a:buNone/>
            </a:pPr>
            <a:r>
              <a:rPr lang="en-US" sz="2000" b="0" dirty="0" smtClean="0"/>
              <a:t>This includes setbacks, parking, open space, buffers, etc. </a:t>
            </a:r>
            <a:endParaRPr lang="en-US" sz="20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11</a:t>
            </a:fld>
            <a:endParaRPr lang="en-US" dirty="0"/>
          </a:p>
        </p:txBody>
      </p:sp>
      <p:pic>
        <p:nvPicPr>
          <p:cNvPr id="1026" name="Picture 2" descr="cid:image001.png@01D97DB6.567701E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2209800"/>
            <a:ext cx="3581767" cy="241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477982" y="1143000"/>
            <a:ext cx="8278091"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Tree>
    <p:extLst>
      <p:ext uri="{BB962C8B-B14F-4D97-AF65-F5344CB8AC3E}">
        <p14:creationId xmlns:p14="http://schemas.microsoft.com/office/powerpoint/2010/main" val="3410570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3600"/>
            <a:ext cx="8229600" cy="3962400"/>
          </a:xfrm>
        </p:spPr>
        <p:txBody>
          <a:bodyPr/>
          <a:lstStyle/>
          <a:p>
            <a:pPr marL="107950" indent="0">
              <a:buNone/>
            </a:pPr>
            <a:r>
              <a:rPr lang="en-US" sz="2800" dirty="0" smtClean="0">
                <a:solidFill>
                  <a:srgbClr val="97BF61"/>
                </a:solidFill>
              </a:rPr>
              <a:t>Step 3</a:t>
            </a:r>
            <a:r>
              <a:rPr lang="en-US" sz="2800" b="0" dirty="0" smtClean="0">
                <a:solidFill>
                  <a:srgbClr val="97BF61"/>
                </a:solidFill>
              </a:rPr>
              <a:t>: </a:t>
            </a:r>
            <a:r>
              <a:rPr lang="en-US" sz="2000" b="0" dirty="0" smtClean="0"/>
              <a:t>Can the project meet all other applicable state and local laws and regulations? </a:t>
            </a:r>
          </a:p>
        </p:txBody>
      </p:sp>
      <p:sp>
        <p:nvSpPr>
          <p:cNvPr id="4" name="Slide Number Placeholder 3"/>
          <p:cNvSpPr>
            <a:spLocks noGrp="1"/>
          </p:cNvSpPr>
          <p:nvPr>
            <p:ph type="sldNum" sz="quarter" idx="4"/>
          </p:nvPr>
        </p:nvSpPr>
        <p:spPr/>
        <p:txBody>
          <a:bodyPr/>
          <a:lstStyle/>
          <a:p>
            <a:fld id="{CEA1D0C8-EFB8-4FEE-8DB5-60B3410779D9}" type="slidenum">
              <a:rPr lang="en-US" smtClean="0"/>
              <a:pPr/>
              <a:t>12</a:t>
            </a:fld>
            <a:endParaRPr lang="en-US" dirty="0"/>
          </a:p>
        </p:txBody>
      </p:sp>
      <p:sp>
        <p:nvSpPr>
          <p:cNvPr id="6" name="Title 1"/>
          <p:cNvSpPr>
            <a:spLocks noGrp="1"/>
          </p:cNvSpPr>
          <p:nvPr>
            <p:ph type="title"/>
          </p:nvPr>
        </p:nvSpPr>
        <p:spPr>
          <a:xfrm>
            <a:off x="457200" y="1143000"/>
            <a:ext cx="8229600"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Tree>
    <p:extLst>
      <p:ext uri="{BB962C8B-B14F-4D97-AF65-F5344CB8AC3E}">
        <p14:creationId xmlns:p14="http://schemas.microsoft.com/office/powerpoint/2010/main" val="27938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4038600"/>
          </a:xfrm>
        </p:spPr>
        <p:txBody>
          <a:bodyPr/>
          <a:lstStyle/>
          <a:p>
            <a:pPr marL="107950" indent="0">
              <a:buNone/>
            </a:pPr>
            <a:r>
              <a:rPr lang="en-US" sz="2800" dirty="0" smtClean="0">
                <a:solidFill>
                  <a:srgbClr val="97BF61"/>
                </a:solidFill>
              </a:rPr>
              <a:t>Step 4</a:t>
            </a:r>
            <a:r>
              <a:rPr lang="en-US" sz="2800" b="0" dirty="0" smtClean="0">
                <a:solidFill>
                  <a:srgbClr val="97BF61"/>
                </a:solidFill>
              </a:rPr>
              <a:t>: </a:t>
            </a:r>
            <a:r>
              <a:rPr lang="en-US" sz="2000" b="0" dirty="0" smtClean="0"/>
              <a:t>Is the Project affordable?</a:t>
            </a:r>
          </a:p>
          <a:p>
            <a:pPr lvl="2"/>
            <a:r>
              <a:rPr lang="en-US" sz="2000" dirty="0" smtClean="0"/>
              <a:t>At </a:t>
            </a:r>
            <a:r>
              <a:rPr lang="en-US" sz="2000" dirty="0"/>
              <a:t>least </a:t>
            </a:r>
            <a:r>
              <a:rPr lang="en-US" sz="2000" b="1" dirty="0">
                <a:solidFill>
                  <a:srgbClr val="97BF61"/>
                </a:solidFill>
              </a:rPr>
              <a:t>40% </a:t>
            </a:r>
            <a:r>
              <a:rPr lang="en-US" sz="2000" dirty="0"/>
              <a:t>of multifamily residential units are affordable for </a:t>
            </a:r>
            <a:r>
              <a:rPr lang="en-US" sz="2000" b="1" dirty="0">
                <a:solidFill>
                  <a:srgbClr val="97BF61"/>
                </a:solidFill>
              </a:rPr>
              <a:t>at least 30 years</a:t>
            </a:r>
            <a:r>
              <a:rPr lang="en-US" sz="2000" dirty="0" smtClean="0"/>
              <a:t>;</a:t>
            </a:r>
          </a:p>
          <a:p>
            <a:pPr lvl="2"/>
            <a:r>
              <a:rPr lang="en-US" sz="2000" dirty="0"/>
              <a:t>A</a:t>
            </a:r>
            <a:r>
              <a:rPr lang="en-US" sz="2000" dirty="0" smtClean="0"/>
              <a:t>ffordable = monthly rents, </a:t>
            </a:r>
            <a:r>
              <a:rPr lang="en-US" sz="2000" u="sng" dirty="0" smtClean="0"/>
              <a:t>including taxes, insurance and utilities</a:t>
            </a:r>
            <a:r>
              <a:rPr lang="en-US" sz="2000" dirty="0" smtClean="0"/>
              <a:t> </a:t>
            </a:r>
          </a:p>
          <a:p>
            <a:pPr lvl="3"/>
            <a:r>
              <a:rPr lang="en-US" sz="2000" dirty="0" smtClean="0"/>
              <a:t>Extremely-low-income persons (&lt; 30</a:t>
            </a:r>
            <a:r>
              <a:rPr lang="en-US" sz="2000" dirty="0"/>
              <a:t>% </a:t>
            </a:r>
            <a:r>
              <a:rPr lang="en-US" sz="2000" dirty="0" smtClean="0"/>
              <a:t>AMI),</a:t>
            </a:r>
          </a:p>
          <a:p>
            <a:pPr lvl="3"/>
            <a:r>
              <a:rPr lang="en-US" sz="2000" dirty="0" smtClean="0"/>
              <a:t>Very-low-income </a:t>
            </a:r>
            <a:r>
              <a:rPr lang="en-US" sz="2000" dirty="0"/>
              <a:t>persons (50% AMI),  </a:t>
            </a:r>
            <a:endParaRPr lang="en-US" sz="2000" dirty="0" smtClean="0"/>
          </a:p>
          <a:p>
            <a:pPr lvl="3"/>
            <a:r>
              <a:rPr lang="en-US" sz="2000" dirty="0"/>
              <a:t>L</a:t>
            </a:r>
            <a:r>
              <a:rPr lang="en-US" sz="2000" dirty="0" smtClean="0"/>
              <a:t>ow-income </a:t>
            </a:r>
            <a:r>
              <a:rPr lang="en-US" sz="2000" dirty="0"/>
              <a:t>persons (80% AMI), </a:t>
            </a:r>
            <a:r>
              <a:rPr lang="en-US" sz="2000" dirty="0" smtClean="0"/>
              <a:t>and </a:t>
            </a:r>
          </a:p>
          <a:p>
            <a:pPr lvl="3"/>
            <a:r>
              <a:rPr lang="en-US" sz="2000" dirty="0" smtClean="0"/>
              <a:t>Moderate-income </a:t>
            </a:r>
            <a:r>
              <a:rPr lang="en-US" sz="2000" dirty="0"/>
              <a:t>persons (120% AMI</a:t>
            </a:r>
            <a:r>
              <a:rPr lang="en-US" sz="2000" dirty="0" smtClean="0"/>
              <a:t>).</a:t>
            </a:r>
          </a:p>
        </p:txBody>
      </p:sp>
      <p:sp>
        <p:nvSpPr>
          <p:cNvPr id="4" name="Slide Number Placeholder 3"/>
          <p:cNvSpPr>
            <a:spLocks noGrp="1"/>
          </p:cNvSpPr>
          <p:nvPr>
            <p:ph type="sldNum" sz="quarter" idx="4"/>
          </p:nvPr>
        </p:nvSpPr>
        <p:spPr/>
        <p:txBody>
          <a:bodyPr/>
          <a:lstStyle/>
          <a:p>
            <a:fld id="{CEA1D0C8-EFB8-4FEE-8DB5-60B3410779D9}" type="slidenum">
              <a:rPr lang="en-US" smtClean="0"/>
              <a:pPr/>
              <a:t>13</a:t>
            </a:fld>
            <a:endParaRPr lang="en-US" dirty="0"/>
          </a:p>
        </p:txBody>
      </p:sp>
      <p:sp>
        <p:nvSpPr>
          <p:cNvPr id="7" name="Title 1"/>
          <p:cNvSpPr>
            <a:spLocks noGrp="1"/>
          </p:cNvSpPr>
          <p:nvPr>
            <p:ph type="title"/>
          </p:nvPr>
        </p:nvSpPr>
        <p:spPr>
          <a:xfrm>
            <a:off x="457200" y="1143000"/>
            <a:ext cx="8229600"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Tree>
    <p:extLst>
      <p:ext uri="{BB962C8B-B14F-4D97-AF65-F5344CB8AC3E}">
        <p14:creationId xmlns:p14="http://schemas.microsoft.com/office/powerpoint/2010/main" val="34788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2057399"/>
            <a:ext cx="8153400" cy="3989173"/>
          </a:xfrm>
        </p:spPr>
        <p:txBody>
          <a:bodyPr/>
          <a:lstStyle/>
          <a:p>
            <a:pPr marL="50800" indent="0">
              <a:buNone/>
            </a:pPr>
            <a:r>
              <a:rPr lang="en-US" sz="2800" dirty="0" smtClean="0">
                <a:solidFill>
                  <a:srgbClr val="97BF61"/>
                </a:solidFill>
              </a:rPr>
              <a:t>Step 5</a:t>
            </a:r>
            <a:r>
              <a:rPr lang="en-US" sz="2800" b="0" dirty="0" smtClean="0">
                <a:solidFill>
                  <a:srgbClr val="97BF61"/>
                </a:solidFill>
              </a:rPr>
              <a:t>: </a:t>
            </a:r>
            <a:r>
              <a:rPr lang="en-US" sz="2000" b="0" dirty="0" smtClean="0"/>
              <a:t>If the Project is mixed use (or required to be mixed-use), is it </a:t>
            </a:r>
            <a:r>
              <a:rPr lang="en-US" sz="2000" dirty="0" smtClean="0">
                <a:solidFill>
                  <a:srgbClr val="97BF61"/>
                </a:solidFill>
              </a:rPr>
              <a:t>at least 65% residential</a:t>
            </a:r>
            <a:r>
              <a:rPr lang="en-US" sz="2000" b="0" dirty="0" smtClean="0"/>
              <a:t> (based on square footage)?</a:t>
            </a:r>
          </a:p>
          <a:p>
            <a:pPr marL="50800" indent="0">
              <a:buNone/>
            </a:pPr>
            <a:endParaRPr lang="en-US" sz="2000" b="0" dirty="0" smtClean="0"/>
          </a:p>
          <a:p>
            <a:pPr marL="744538" lvl="1" indent="-342900">
              <a:buFont typeface="+mj-lt"/>
              <a:buAutoNum type="arabicPeriod" startAt="4"/>
            </a:pPr>
            <a:endParaRPr lang="en-US" sz="16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14</a:t>
            </a:fld>
            <a:endParaRPr lang="en-US" dirty="0"/>
          </a:p>
        </p:txBody>
      </p:sp>
      <p:sp>
        <p:nvSpPr>
          <p:cNvPr id="7" name="Title 1"/>
          <p:cNvSpPr txBox="1">
            <a:spLocks/>
          </p:cNvSpPr>
          <p:nvPr/>
        </p:nvSpPr>
        <p:spPr bwMode="auto">
          <a:xfrm>
            <a:off x="533400" y="11430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cap="all" baseline="0">
                <a:solidFill>
                  <a:srgbClr val="0096C5"/>
                </a:solidFill>
                <a:latin typeface="Calibri" pitchFamily="34" charset="0"/>
                <a:ea typeface="+mj-ea"/>
                <a:cs typeface="+mj-cs"/>
              </a:defRPr>
            </a:lvl1pPr>
            <a:lvl2pPr algn="l" rtl="0" eaLnBrk="0" fontAlgn="base" hangingPunct="0">
              <a:spcBef>
                <a:spcPct val="0"/>
              </a:spcBef>
              <a:spcAft>
                <a:spcPct val="0"/>
              </a:spcAft>
              <a:defRPr sz="3600">
                <a:solidFill>
                  <a:srgbClr val="529CBD"/>
                </a:solidFill>
                <a:latin typeface="Arial" charset="0"/>
              </a:defRPr>
            </a:lvl2pPr>
            <a:lvl3pPr algn="l" rtl="0" eaLnBrk="0" fontAlgn="base" hangingPunct="0">
              <a:spcBef>
                <a:spcPct val="0"/>
              </a:spcBef>
              <a:spcAft>
                <a:spcPct val="0"/>
              </a:spcAft>
              <a:defRPr sz="3600">
                <a:solidFill>
                  <a:srgbClr val="529CBD"/>
                </a:solidFill>
                <a:latin typeface="Arial" charset="0"/>
              </a:defRPr>
            </a:lvl3pPr>
            <a:lvl4pPr algn="l" rtl="0" eaLnBrk="0" fontAlgn="base" hangingPunct="0">
              <a:spcBef>
                <a:spcPct val="0"/>
              </a:spcBef>
              <a:spcAft>
                <a:spcPct val="0"/>
              </a:spcAft>
              <a:defRPr sz="3600">
                <a:solidFill>
                  <a:srgbClr val="529CBD"/>
                </a:solidFill>
                <a:latin typeface="Arial" charset="0"/>
              </a:defRPr>
            </a:lvl4pPr>
            <a:lvl5pPr algn="l" rtl="0" eaLnBrk="0" fontAlgn="base" hangingPunct="0">
              <a:spcBef>
                <a:spcPct val="0"/>
              </a:spcBef>
              <a:spcAft>
                <a:spcPct val="0"/>
              </a:spcAft>
              <a:defRPr sz="3600">
                <a:solidFill>
                  <a:srgbClr val="529CBD"/>
                </a:solidFill>
                <a:latin typeface="Arial" charset="0"/>
              </a:defRPr>
            </a:lvl5pPr>
            <a:lvl6pPr marL="457200" algn="l" rtl="0" eaLnBrk="0" fontAlgn="base" hangingPunct="0">
              <a:spcBef>
                <a:spcPct val="0"/>
              </a:spcBef>
              <a:spcAft>
                <a:spcPct val="0"/>
              </a:spcAft>
              <a:defRPr sz="3600">
                <a:solidFill>
                  <a:schemeClr val="tx1"/>
                </a:solidFill>
                <a:latin typeface="Arial" charset="0"/>
              </a:defRPr>
            </a:lvl6pPr>
            <a:lvl7pPr marL="914400" algn="l" rtl="0" eaLnBrk="0" fontAlgn="base" hangingPunct="0">
              <a:spcBef>
                <a:spcPct val="0"/>
              </a:spcBef>
              <a:spcAft>
                <a:spcPct val="0"/>
              </a:spcAft>
              <a:defRPr sz="3600">
                <a:solidFill>
                  <a:schemeClr val="tx1"/>
                </a:solidFill>
                <a:latin typeface="Arial" charset="0"/>
              </a:defRPr>
            </a:lvl7pPr>
            <a:lvl8pPr marL="1371600" algn="l" rtl="0" eaLnBrk="0" fontAlgn="base" hangingPunct="0">
              <a:spcBef>
                <a:spcPct val="0"/>
              </a:spcBef>
              <a:spcAft>
                <a:spcPct val="0"/>
              </a:spcAft>
              <a:defRPr sz="3600">
                <a:solidFill>
                  <a:schemeClr val="tx1"/>
                </a:solidFill>
                <a:latin typeface="Arial" charset="0"/>
              </a:defRPr>
            </a:lvl8pPr>
            <a:lvl9pPr marL="1828800" algn="l" rtl="0" eaLnBrk="0" fontAlgn="base" hangingPunct="0">
              <a:spcBef>
                <a:spcPct val="0"/>
              </a:spcBef>
              <a:spcAft>
                <a:spcPct val="0"/>
              </a:spcAft>
              <a:defRPr sz="3600">
                <a:solidFill>
                  <a:schemeClr val="tx1"/>
                </a:solidFill>
                <a:latin typeface="Arial" charset="0"/>
              </a:defRPr>
            </a:lvl9pPr>
          </a:lstStyle>
          <a:p>
            <a:pPr algn="ctr"/>
            <a:r>
              <a:rPr lang="en-US" sz="2800" kern="0" dirty="0" smtClean="0"/>
              <a:t>Local Government and Land Use Changes</a:t>
            </a:r>
            <a:endParaRPr lang="en-US" sz="2800" kern="0" dirty="0"/>
          </a:p>
        </p:txBody>
      </p:sp>
      <p:sp>
        <p:nvSpPr>
          <p:cNvPr id="5" name="AutoShape 2" descr="Helpful Tips icon PNG and SVG Vector Free Downloa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59486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3600"/>
            <a:ext cx="8229600" cy="3886200"/>
          </a:xfrm>
        </p:spPr>
        <p:txBody>
          <a:bodyPr/>
          <a:lstStyle/>
          <a:p>
            <a:r>
              <a:rPr lang="en-US" sz="2000" b="0" dirty="0" smtClean="0"/>
              <a:t>If the project can meet all of the foregoing, then</a:t>
            </a:r>
            <a:r>
              <a:rPr lang="en-US" sz="2000" b="0" dirty="0"/>
              <a:t>: </a:t>
            </a:r>
            <a:r>
              <a:rPr lang="en-US" sz="2000" b="0" dirty="0" smtClean="0"/>
              <a:t>a county/ municipality</a:t>
            </a:r>
            <a:r>
              <a:rPr lang="en-US" sz="2000" b="0" dirty="0"/>
              <a:t> </a:t>
            </a:r>
            <a:r>
              <a:rPr lang="en-US" sz="2000" dirty="0" smtClean="0">
                <a:solidFill>
                  <a:srgbClr val="97BF61"/>
                </a:solidFill>
              </a:rPr>
              <a:t>MUST</a:t>
            </a:r>
            <a:r>
              <a:rPr lang="en-US" sz="2000" b="0" dirty="0">
                <a:solidFill>
                  <a:srgbClr val="97BF61"/>
                </a:solidFill>
              </a:rPr>
              <a:t> </a:t>
            </a:r>
            <a:r>
              <a:rPr lang="en-US" sz="2000" b="0" dirty="0"/>
              <a:t>administratively approve a multifamily and mixed-use residential </a:t>
            </a:r>
            <a:r>
              <a:rPr lang="en-US" sz="2000" b="0" dirty="0" smtClean="0"/>
              <a:t>project.</a:t>
            </a:r>
          </a:p>
          <a:p>
            <a:r>
              <a:rPr lang="en-US" sz="2000" b="0" dirty="0" smtClean="0"/>
              <a:t>The local government </a:t>
            </a:r>
            <a:r>
              <a:rPr lang="en-US" sz="2000" dirty="0" smtClean="0">
                <a:solidFill>
                  <a:srgbClr val="97BF61"/>
                </a:solidFill>
              </a:rPr>
              <a:t>CANNOT</a:t>
            </a:r>
            <a:r>
              <a:rPr lang="en-US" sz="2000" b="0" dirty="0" smtClean="0"/>
              <a:t> require a rezoning, land use change, comprehensive plan amendment, variance, special exception, or conditional use. </a:t>
            </a:r>
            <a:endParaRPr lang="en-US" sz="1600" b="0" dirty="0"/>
          </a:p>
          <a:p>
            <a:r>
              <a:rPr lang="en-US" sz="2000" b="0" dirty="0"/>
              <a:t> </a:t>
            </a:r>
            <a:r>
              <a:rPr lang="en-US" sz="2000" dirty="0" smtClean="0"/>
              <a:t>Key Takeaway:</a:t>
            </a:r>
          </a:p>
          <a:p>
            <a:pPr lvl="1"/>
            <a:r>
              <a:rPr lang="en-US" b="0" dirty="0" smtClean="0"/>
              <a:t>This is </a:t>
            </a:r>
            <a:r>
              <a:rPr lang="en-US" b="1" dirty="0" smtClean="0">
                <a:solidFill>
                  <a:srgbClr val="97BF61"/>
                </a:solidFill>
              </a:rPr>
              <a:t>HUGE</a:t>
            </a:r>
            <a:r>
              <a:rPr lang="en-US" b="0" dirty="0" smtClean="0"/>
              <a:t> because it </a:t>
            </a:r>
            <a:r>
              <a:rPr lang="en-US" b="1" dirty="0" smtClean="0">
                <a:solidFill>
                  <a:srgbClr val="97BF61"/>
                </a:solidFill>
              </a:rPr>
              <a:t>removes the politics </a:t>
            </a:r>
            <a:r>
              <a:rPr lang="en-US" b="0" dirty="0" smtClean="0"/>
              <a:t>and </a:t>
            </a:r>
            <a:r>
              <a:rPr lang="en-US" b="1" dirty="0" smtClean="0">
                <a:solidFill>
                  <a:srgbClr val="97BF61"/>
                </a:solidFill>
              </a:rPr>
              <a:t>risk</a:t>
            </a:r>
            <a:r>
              <a:rPr lang="en-US" b="0" dirty="0" smtClean="0"/>
              <a:t> from a traditional rezoning or comprehensive plan application. </a:t>
            </a:r>
          </a:p>
        </p:txBody>
      </p:sp>
      <p:sp>
        <p:nvSpPr>
          <p:cNvPr id="4" name="Slide Number Placeholder 3"/>
          <p:cNvSpPr>
            <a:spLocks noGrp="1"/>
          </p:cNvSpPr>
          <p:nvPr>
            <p:ph type="sldNum" sz="quarter" idx="4"/>
          </p:nvPr>
        </p:nvSpPr>
        <p:spPr/>
        <p:txBody>
          <a:bodyPr/>
          <a:lstStyle/>
          <a:p>
            <a:fld id="{CEA1D0C8-EFB8-4FEE-8DB5-60B3410779D9}" type="slidenum">
              <a:rPr lang="en-US" smtClean="0"/>
              <a:pPr/>
              <a:t>15</a:t>
            </a:fld>
            <a:endParaRPr lang="en-US" dirty="0"/>
          </a:p>
        </p:txBody>
      </p:sp>
      <p:sp>
        <p:nvSpPr>
          <p:cNvPr id="7" name="Title 1"/>
          <p:cNvSpPr>
            <a:spLocks noGrp="1"/>
          </p:cNvSpPr>
          <p:nvPr>
            <p:ph type="title"/>
          </p:nvPr>
        </p:nvSpPr>
        <p:spPr>
          <a:xfrm>
            <a:off x="457200" y="1143000"/>
            <a:ext cx="8229600"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Tree>
    <p:extLst>
      <p:ext uri="{BB962C8B-B14F-4D97-AF65-F5344CB8AC3E}">
        <p14:creationId xmlns:p14="http://schemas.microsoft.com/office/powerpoint/2010/main" val="319993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Density</a:t>
            </a:r>
            <a:endParaRPr lang="en-US" sz="3200" dirty="0"/>
          </a:p>
        </p:txBody>
      </p:sp>
      <p:sp>
        <p:nvSpPr>
          <p:cNvPr id="9"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prohibits local governments from restricting the density below the highest allowed density in any land in the jurisdiction where residential development is allowed</a:t>
            </a:r>
            <a:r>
              <a:rPr lang="en-US" sz="2000" b="0" dirty="0" smtClean="0"/>
              <a:t>.</a:t>
            </a:r>
          </a:p>
          <a:p>
            <a:pPr marL="107950" indent="0">
              <a:buNone/>
            </a:pPr>
            <a:endParaRPr lang="en-US" sz="1000" b="0" dirty="0"/>
          </a:p>
          <a:p>
            <a:r>
              <a:rPr lang="en-US" sz="2000" b="0" dirty="0" smtClean="0"/>
              <a:t> </a:t>
            </a:r>
            <a:r>
              <a:rPr lang="en-US" sz="2000" b="0" u="sng" dirty="0" smtClean="0"/>
              <a:t>2024 LLA</a:t>
            </a:r>
            <a:r>
              <a:rPr lang="en-US" sz="2000" b="0" dirty="0"/>
              <a:t>: prohibits local governments from restricting the density below the highest currently allowed density in any land in the jurisdiction where residential development is allowed under the local government’s land development regulations. </a:t>
            </a:r>
            <a:endParaRPr lang="en-US" sz="2000" b="0" dirty="0" smtClean="0"/>
          </a:p>
          <a:p>
            <a:pPr lvl="1"/>
            <a:r>
              <a:rPr lang="en-US" sz="1800" b="0" dirty="0" smtClean="0"/>
              <a:t>The </a:t>
            </a:r>
            <a:r>
              <a:rPr lang="en-US" sz="1800" b="0" dirty="0"/>
              <a:t>highest currently allowed density does not include the density of a development that received an administrative approval under the Live Local Act, or that received a bonus, variance, or special exception for density or floor area ratio provided as an incentive for </a:t>
            </a:r>
            <a:r>
              <a:rPr lang="en-US" sz="1800" b="0" dirty="0" smtClean="0"/>
              <a:t>development.</a:t>
            </a:r>
          </a:p>
        </p:txBody>
      </p:sp>
    </p:spTree>
    <p:extLst>
      <p:ext uri="{BB962C8B-B14F-4D97-AF65-F5344CB8AC3E}">
        <p14:creationId xmlns:p14="http://schemas.microsoft.com/office/powerpoint/2010/main" val="151270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Floor area ratio</a:t>
            </a:r>
            <a:endParaRPr lang="en-US" sz="3200" dirty="0"/>
          </a:p>
        </p:txBody>
      </p:sp>
      <p:sp>
        <p:nvSpPr>
          <p:cNvPr id="9" name="Content Placeholder 2"/>
          <p:cNvSpPr>
            <a:spLocks noGrp="1"/>
          </p:cNvSpPr>
          <p:nvPr>
            <p:ph idx="1"/>
          </p:nvPr>
        </p:nvSpPr>
        <p:spPr>
          <a:xfrm>
            <a:off x="152400" y="2133600"/>
            <a:ext cx="5410200" cy="4114800"/>
          </a:xfrm>
        </p:spPr>
        <p:txBody>
          <a:bodyPr/>
          <a:lstStyle/>
          <a:p>
            <a:r>
              <a:rPr lang="en-US" sz="2000" b="0" dirty="0" smtClean="0"/>
              <a:t> </a:t>
            </a:r>
            <a:r>
              <a:rPr lang="en-US" sz="1900" b="0" u="sng" dirty="0" smtClean="0"/>
              <a:t>2023 LLA</a:t>
            </a:r>
            <a:r>
              <a:rPr lang="en-US" sz="1900" b="0" dirty="0"/>
              <a:t>: </a:t>
            </a:r>
            <a:r>
              <a:rPr lang="en-US" sz="1900" b="0" dirty="0" smtClean="0"/>
              <a:t>Floor Area Ratio (“FAR”) is not expressly mentioned. </a:t>
            </a:r>
          </a:p>
          <a:p>
            <a:pPr marL="107950" indent="0">
              <a:buNone/>
            </a:pPr>
            <a:endParaRPr lang="en-US" sz="1000" b="0" dirty="0"/>
          </a:p>
          <a:p>
            <a:r>
              <a:rPr lang="en-US" sz="2000" b="0" dirty="0" smtClean="0"/>
              <a:t> </a:t>
            </a:r>
            <a:r>
              <a:rPr lang="en-US" sz="1900" b="0" u="sng" dirty="0" smtClean="0"/>
              <a:t>2024 LLA</a:t>
            </a:r>
            <a:r>
              <a:rPr lang="en-US" sz="1900" b="0" dirty="0"/>
              <a:t>: prohibits local governments from restricting the </a:t>
            </a:r>
            <a:r>
              <a:rPr lang="en-US" sz="1900" b="0" dirty="0" smtClean="0"/>
              <a:t>FAR below 150% of the </a:t>
            </a:r>
            <a:r>
              <a:rPr lang="en-US" sz="1900" b="0" dirty="0"/>
              <a:t>highest allowed FAR in any land in the jurisdiction where residential development is </a:t>
            </a:r>
            <a:r>
              <a:rPr lang="en-US" sz="1900" b="0" dirty="0" smtClean="0"/>
              <a:t>allowed under the local government’s land development regulations.</a:t>
            </a:r>
            <a:endParaRPr lang="en-US" sz="1900" b="0" dirty="0"/>
          </a:p>
          <a:p>
            <a:pPr lvl="1"/>
            <a:r>
              <a:rPr lang="en-US" sz="1800" b="0" dirty="0" smtClean="0"/>
              <a:t>The </a:t>
            </a:r>
            <a:r>
              <a:rPr lang="en-US" sz="1800" b="0" dirty="0"/>
              <a:t>highest currently allowed density does not include the density of a development that received an administrative approval under the Live Local Act, or that received a bonus, variance, or special exception for density or floor area ratio provided as an incentive for </a:t>
            </a:r>
            <a:r>
              <a:rPr lang="en-US" sz="1800" b="0" dirty="0" smtClean="0"/>
              <a:t>development.</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48779"/>
          <a:stretch/>
        </p:blipFill>
        <p:spPr>
          <a:xfrm>
            <a:off x="5715000" y="2292096"/>
            <a:ext cx="3197352" cy="33467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3965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Height</a:t>
            </a:r>
            <a:endParaRPr lang="en-US" sz="3200" dirty="0"/>
          </a:p>
        </p:txBody>
      </p:sp>
      <p:sp>
        <p:nvSpPr>
          <p:cNvPr id="9"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a:t>
            </a:r>
            <a:r>
              <a:rPr lang="en-US" sz="2000" b="0" dirty="0" smtClean="0"/>
              <a:t>must be allowed to develop up to the highest </a:t>
            </a:r>
            <a:r>
              <a:rPr lang="en-US" sz="2000" b="0" dirty="0"/>
              <a:t>currently allowed height for a commercial or residential development in its jurisdiction within 1 mile or 3 stories, whichever is </a:t>
            </a:r>
            <a:r>
              <a:rPr lang="en-US" sz="2000" b="0" dirty="0" smtClean="0"/>
              <a:t>higher.</a:t>
            </a:r>
          </a:p>
          <a:p>
            <a:r>
              <a:rPr lang="en-US" sz="2000" b="0" u="sng" dirty="0" smtClean="0"/>
              <a:t>2024 LLA</a:t>
            </a:r>
            <a:r>
              <a:rPr lang="en-US" sz="2000" b="0" dirty="0"/>
              <a:t>: </a:t>
            </a:r>
            <a:r>
              <a:rPr lang="en-US" sz="2000" b="0" dirty="0" smtClean="0"/>
              <a:t>same as 2023 LLA, except</a:t>
            </a:r>
            <a:r>
              <a:rPr lang="en-US" sz="2800" b="0" dirty="0" smtClean="0"/>
              <a:t>, </a:t>
            </a:r>
            <a:r>
              <a:rPr lang="en-US" sz="2000" b="0" dirty="0" smtClean="0"/>
              <a:t>if adjacent to, on two or more sides, a parcel or parcels zoned for </a:t>
            </a:r>
            <a:r>
              <a:rPr lang="en-US" sz="2000" b="0" dirty="0"/>
              <a:t>single family residential development with at least 25 contiguous single-family </a:t>
            </a:r>
            <a:r>
              <a:rPr lang="en-US" sz="2000" b="0" dirty="0" smtClean="0"/>
              <a:t>homes, then height is limited to 150</a:t>
            </a:r>
            <a:r>
              <a:rPr lang="en-US" sz="2000" b="0" dirty="0"/>
              <a:t>% of the tallest building on property within ¼ mile of the proposed development or 3 stories, whichever is </a:t>
            </a:r>
            <a:r>
              <a:rPr lang="en-US" sz="2000" b="0" dirty="0" smtClean="0"/>
              <a:t>higher. </a:t>
            </a:r>
          </a:p>
          <a:p>
            <a:pPr lvl="1"/>
            <a:r>
              <a:rPr lang="en-US" sz="1600" b="0" dirty="0" smtClean="0"/>
              <a:t>“Adjacent </a:t>
            </a:r>
            <a:r>
              <a:rPr lang="en-US" sz="1600" b="0" dirty="0"/>
              <a:t>to” means properties that share more than one point of a property line, but not property separated by a public road. </a:t>
            </a:r>
            <a:endParaRPr lang="en-US" sz="1600" b="0" dirty="0" smtClean="0"/>
          </a:p>
          <a:p>
            <a:pPr lvl="1"/>
            <a:r>
              <a:rPr lang="en-US" sz="1600" b="0" dirty="0" smtClean="0"/>
              <a:t>Highest </a:t>
            </a:r>
            <a:r>
              <a:rPr lang="en-US" sz="1600" b="0" dirty="0"/>
              <a:t>currently allowed height does not include the height of any building approved through the administrative approval process, or any bonus, variance, or other special exception provided as an incentive for development.</a:t>
            </a:r>
            <a:endParaRPr lang="en-US" sz="1400" b="0" dirty="0" smtClean="0"/>
          </a:p>
        </p:txBody>
      </p:sp>
    </p:spTree>
    <p:extLst>
      <p:ext uri="{BB962C8B-B14F-4D97-AF65-F5344CB8AC3E}">
        <p14:creationId xmlns:p14="http://schemas.microsoft.com/office/powerpoint/2010/main" val="35361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241550"/>
            <a:ext cx="8153400" cy="4114800"/>
          </a:xfrm>
        </p:spPr>
        <p:txBody>
          <a:bodyPr/>
          <a:lstStyle/>
          <a:p>
            <a:r>
              <a:rPr lang="en-US" sz="2000" b="0" dirty="0" smtClean="0"/>
              <a:t> </a:t>
            </a:r>
            <a:r>
              <a:rPr lang="en-US" sz="2000" b="0" u="sng" dirty="0" smtClean="0"/>
              <a:t>2023 LLA</a:t>
            </a:r>
            <a:r>
              <a:rPr lang="en-US" sz="2000" b="0" dirty="0" smtClean="0"/>
              <a:t>: </a:t>
            </a:r>
            <a:r>
              <a:rPr lang="en-US" sz="2000" b="0" dirty="0"/>
              <a:t>requires the proposed multifamily project to be comprised of rental units only</a:t>
            </a:r>
            <a:r>
              <a:rPr lang="en-US" sz="2000" b="0" dirty="0" smtClean="0"/>
              <a:t>.</a:t>
            </a:r>
          </a:p>
          <a:p>
            <a:pPr marL="107950" indent="0">
              <a:buNone/>
            </a:pPr>
            <a:endParaRPr lang="en-US" sz="1000" b="0" dirty="0"/>
          </a:p>
          <a:p>
            <a:r>
              <a:rPr lang="en-US" sz="2000" b="0" dirty="0" smtClean="0"/>
              <a:t> </a:t>
            </a:r>
            <a:r>
              <a:rPr lang="en-US" sz="2000" b="0" u="sng" dirty="0" smtClean="0"/>
              <a:t>2024 LLA</a:t>
            </a:r>
            <a:r>
              <a:rPr lang="en-US" sz="2000" b="0" dirty="0" smtClean="0"/>
              <a:t>: </a:t>
            </a:r>
            <a:r>
              <a:rPr lang="en-US" sz="2000" b="0" dirty="0"/>
              <a:t>requires 40% of the residential units to be affordable rental units, but the remainder of the residential units can be for sale or rental market rate units.</a:t>
            </a:r>
            <a:endParaRPr lang="en-US" sz="2000" b="0" dirty="0" smtClean="0"/>
          </a:p>
          <a:p>
            <a:pPr marL="458788" lvl="1" indent="0">
              <a:buNone/>
            </a:pPr>
            <a:endParaRPr lang="en-US" sz="1400" b="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5" name="5-Point Star 4"/>
          <p:cNvSpPr/>
          <p:nvPr/>
        </p:nvSpPr>
        <p:spPr bwMode="auto">
          <a:xfrm>
            <a:off x="457200" y="3886200"/>
            <a:ext cx="533400" cy="533400"/>
          </a:xfrm>
          <a:prstGeom prst="star5">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6" name="5-Point Star 5"/>
          <p:cNvSpPr/>
          <p:nvPr/>
        </p:nvSpPr>
        <p:spPr bwMode="auto">
          <a:xfrm>
            <a:off x="228600" y="4648200"/>
            <a:ext cx="1524000" cy="1066800"/>
          </a:xfrm>
          <a:prstGeom prst="star5">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7" name="Plus 6"/>
          <p:cNvSpPr/>
          <p:nvPr/>
        </p:nvSpPr>
        <p:spPr bwMode="auto">
          <a:xfrm>
            <a:off x="381000" y="5105400"/>
            <a:ext cx="457200" cy="457200"/>
          </a:xfrm>
          <a:prstGeom prst="mathPlus">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11" name="Title 1"/>
          <p:cNvSpPr>
            <a:spLocks noGrp="1"/>
          </p:cNvSpPr>
          <p:nvPr>
            <p:ph type="title"/>
          </p:nvPr>
        </p:nvSpPr>
        <p:spPr>
          <a:xfrm>
            <a:off x="-152400" y="1143000"/>
            <a:ext cx="9525000" cy="762000"/>
          </a:xfrm>
        </p:spPr>
        <p:txBody>
          <a:bodyPr/>
          <a:lstStyle/>
          <a:p>
            <a:pPr algn="ctr"/>
            <a:r>
              <a:rPr lang="en-US" sz="3200" dirty="0" smtClean="0"/>
              <a:t>For Sale Units</a:t>
            </a:r>
            <a:endParaRPr lang="en-US" sz="3200" dirty="0"/>
          </a:p>
        </p:txBody>
      </p:sp>
    </p:spTree>
    <p:extLst>
      <p:ext uri="{BB962C8B-B14F-4D97-AF65-F5344CB8AC3E}">
        <p14:creationId xmlns:p14="http://schemas.microsoft.com/office/powerpoint/2010/main" val="282608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dirty="0" smtClean="0"/>
              <a:t>disclaimer</a:t>
            </a:r>
            <a:endParaRPr lang="en-US" sz="3200" dirty="0"/>
          </a:p>
        </p:txBody>
      </p:sp>
      <p:sp>
        <p:nvSpPr>
          <p:cNvPr id="3" name="Content Placeholder 2"/>
          <p:cNvSpPr>
            <a:spLocks noGrp="1"/>
          </p:cNvSpPr>
          <p:nvPr>
            <p:ph idx="1"/>
          </p:nvPr>
        </p:nvSpPr>
        <p:spPr>
          <a:xfrm>
            <a:off x="304800" y="1981200"/>
            <a:ext cx="8382000" cy="4343400"/>
          </a:xfrm>
        </p:spPr>
        <p:txBody>
          <a:bodyPr/>
          <a:lstStyle/>
          <a:p>
            <a:pPr marL="107950" indent="0" algn="just">
              <a:lnSpc>
                <a:spcPct val="150000"/>
              </a:lnSpc>
              <a:buNone/>
            </a:pPr>
            <a:r>
              <a:rPr lang="en-US" sz="1600" i="1" dirty="0" smtClean="0"/>
              <a:t>The </a:t>
            </a:r>
            <a:r>
              <a:rPr lang="en-US" sz="1600" i="1" dirty="0"/>
              <a:t>information provided in this </a:t>
            </a:r>
            <a:r>
              <a:rPr lang="en-US" sz="1600" i="1" dirty="0" smtClean="0"/>
              <a:t>presentation </a:t>
            </a:r>
            <a:r>
              <a:rPr lang="en-US" sz="1600" i="1" dirty="0"/>
              <a:t>does not, and is not intended to, constitute legal advice; it is for general informational purposes only. Information in this </a:t>
            </a:r>
            <a:r>
              <a:rPr lang="en-US" sz="1600" i="1" dirty="0" smtClean="0"/>
              <a:t>presentation </a:t>
            </a:r>
            <a:r>
              <a:rPr lang="en-US" sz="1600" i="1" dirty="0"/>
              <a:t>may quickly become outdated. Viewers of this </a:t>
            </a:r>
            <a:r>
              <a:rPr lang="en-US" sz="1600" i="1" dirty="0" smtClean="0"/>
              <a:t>presentation </a:t>
            </a:r>
            <a:r>
              <a:rPr lang="en-US" sz="1600" i="1" dirty="0"/>
              <a:t>should contact their attorney to obtain advice with respect to any particular matter. No one should act or refrain from acting on the basis of information in this </a:t>
            </a:r>
            <a:r>
              <a:rPr lang="en-US" sz="1600" i="1" dirty="0" smtClean="0"/>
              <a:t>presentation </a:t>
            </a:r>
            <a:r>
              <a:rPr lang="en-US" sz="1600" i="1" dirty="0"/>
              <a:t>without first seeking legal advice from counsel. Only your attorney can provide assurance that the information contained in this </a:t>
            </a:r>
            <a:r>
              <a:rPr lang="en-US" sz="1600" i="1" dirty="0" smtClean="0"/>
              <a:t>presentation, </a:t>
            </a:r>
            <a:r>
              <a:rPr lang="en-US" sz="1600" i="1" dirty="0"/>
              <a:t>as well as the reader's interpretation of that information, is appropriate to any particular situation. </a:t>
            </a:r>
            <a:endParaRPr lang="en-US" sz="1600" i="1" dirty="0" smtClean="0"/>
          </a:p>
          <a:p>
            <a:pPr marL="107950" indent="0" algn="just">
              <a:lnSpc>
                <a:spcPct val="150000"/>
              </a:lnSpc>
              <a:buNone/>
            </a:pPr>
            <a:endParaRPr lang="en-US" sz="1600" dirty="0"/>
          </a:p>
          <a:p>
            <a:pPr marL="107950" indent="0" algn="just">
              <a:lnSpc>
                <a:spcPct val="150000"/>
              </a:lnSpc>
              <a:buNone/>
            </a:pPr>
            <a:r>
              <a:rPr lang="en-US" sz="1600" i="1" dirty="0" smtClean="0"/>
              <a:t>This </a:t>
            </a:r>
            <a:r>
              <a:rPr lang="en-US" sz="1600" i="1" dirty="0"/>
              <a:t>presentation is the property of Stearns Weaver Miller, P.A. and distribution and publication </a:t>
            </a:r>
            <a:r>
              <a:rPr lang="en-US" sz="1600" i="1" dirty="0" smtClean="0"/>
              <a:t>of </a:t>
            </a:r>
            <a:r>
              <a:rPr lang="en-US" sz="1600" i="1" dirty="0"/>
              <a:t>such presentation is prohibited without the consent of Stearns Weaver Miller, P.A. </a:t>
            </a:r>
            <a:endParaRPr lang="en-US" sz="1600" dirty="0"/>
          </a:p>
          <a:p>
            <a:pPr>
              <a:buFont typeface="Wingdings" pitchFamily="2" charset="2"/>
              <a:buNone/>
              <a:defRPr/>
            </a:pPr>
            <a:endParaRPr lang="en-US" dirty="0" smtClean="0"/>
          </a:p>
        </p:txBody>
      </p:sp>
    </p:spTree>
    <p:extLst>
      <p:ext uri="{BB962C8B-B14F-4D97-AF65-F5344CB8AC3E}">
        <p14:creationId xmlns:p14="http://schemas.microsoft.com/office/powerpoint/2010/main" val="134520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parking</a:t>
            </a:r>
            <a:endParaRPr lang="en-US" sz="3200" dirty="0"/>
          </a:p>
        </p:txBody>
      </p:sp>
      <p:sp>
        <p:nvSpPr>
          <p:cNvPr id="9" name="Content Placeholder 2"/>
          <p:cNvSpPr>
            <a:spLocks noGrp="1"/>
          </p:cNvSpPr>
          <p:nvPr>
            <p:ph idx="1"/>
          </p:nvPr>
        </p:nvSpPr>
        <p:spPr>
          <a:xfrm>
            <a:off x="228600" y="2133600"/>
            <a:ext cx="5562600" cy="4114800"/>
          </a:xfrm>
        </p:spPr>
        <p:txBody>
          <a:bodyPr/>
          <a:lstStyle/>
          <a:p>
            <a:r>
              <a:rPr lang="en-US" sz="1700" b="0" dirty="0" smtClean="0"/>
              <a:t> </a:t>
            </a:r>
            <a:r>
              <a:rPr lang="en-US" sz="1700" b="0" u="sng" dirty="0" smtClean="0"/>
              <a:t>2023 LLA</a:t>
            </a:r>
            <a:r>
              <a:rPr lang="en-US" sz="1700" b="0" dirty="0"/>
              <a:t>: </a:t>
            </a:r>
            <a:r>
              <a:rPr lang="en-US" sz="1700" b="0" dirty="0" smtClean="0"/>
              <a:t>local governments must consider a parking reduction if the project is within ½ mile of a major transit stop and the stop is accessible from the development. </a:t>
            </a:r>
          </a:p>
          <a:p>
            <a:pPr marL="107950" indent="0">
              <a:buNone/>
            </a:pPr>
            <a:endParaRPr lang="en-US" sz="700" b="0" dirty="0"/>
          </a:p>
          <a:p>
            <a:r>
              <a:rPr lang="en-US" sz="1700" b="0" dirty="0" smtClean="0"/>
              <a:t> </a:t>
            </a:r>
            <a:r>
              <a:rPr lang="en-US" sz="1700" b="0" u="sng" dirty="0" smtClean="0"/>
              <a:t>2024 LLA</a:t>
            </a:r>
            <a:r>
              <a:rPr lang="en-US" sz="1700" b="0" dirty="0"/>
              <a:t>: </a:t>
            </a:r>
            <a:r>
              <a:rPr lang="en-US" sz="1700" b="0" dirty="0" smtClean="0"/>
              <a:t>same as the 2023 LLA, but further requires </a:t>
            </a:r>
            <a:r>
              <a:rPr lang="en-US" sz="1700" b="0" dirty="0"/>
              <a:t>the local government to reduce parking by 20% if the development is located within ½ mile of a major transportation hub that is accessible from the proposed development by safe, pedestrian-friendly </a:t>
            </a:r>
            <a:r>
              <a:rPr lang="en-US" sz="1700" b="0" dirty="0" smtClean="0"/>
              <a:t>means, and </a:t>
            </a:r>
            <a:r>
              <a:rPr lang="en-US" sz="1700" b="0" dirty="0"/>
              <a:t>has available parking within 600 feet of the proposed </a:t>
            </a:r>
            <a:r>
              <a:rPr lang="en-US" sz="1700" b="0" dirty="0" smtClean="0"/>
              <a:t>development available </a:t>
            </a:r>
            <a:r>
              <a:rPr lang="en-US" sz="1700" b="0" dirty="0"/>
              <a:t>for use by the residents of the proposed development. </a:t>
            </a:r>
            <a:endParaRPr lang="en-US" sz="1700" b="0" dirty="0" smtClean="0"/>
          </a:p>
          <a:p>
            <a:pPr lvl="1"/>
            <a:r>
              <a:rPr lang="en-US" sz="1600" b="0" dirty="0" smtClean="0"/>
              <a:t>Eliminates </a:t>
            </a:r>
            <a:r>
              <a:rPr lang="en-US" sz="1600" b="0" dirty="0"/>
              <a:t>parking for a proposed mixed-use residential development if it is within an area recognized by the local government as a transit oriented development area.</a:t>
            </a:r>
            <a:endParaRPr lang="en-US" sz="1600" b="0"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3155" y="2209800"/>
            <a:ext cx="3038456" cy="22130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44285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Military installations</a:t>
            </a:r>
            <a:endParaRPr lang="en-US" sz="3200" dirty="0"/>
          </a:p>
        </p:txBody>
      </p:sp>
      <p:sp>
        <p:nvSpPr>
          <p:cNvPr id="9" name="Content Placeholder 2"/>
          <p:cNvSpPr>
            <a:spLocks noGrp="1"/>
          </p:cNvSpPr>
          <p:nvPr>
            <p:ph idx="1"/>
          </p:nvPr>
        </p:nvSpPr>
        <p:spPr>
          <a:xfrm>
            <a:off x="457200" y="1981200"/>
            <a:ext cx="28194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prohibits local governments from administratively approving a proposed development within ¼ mile of a military installation as defined in section 163.3175(2), Florida Statutes.</a:t>
            </a:r>
            <a:endParaRPr lang="en-US" sz="1050" b="0" dirty="0" smtClean="0"/>
          </a:p>
        </p:txBody>
      </p:sp>
      <p:graphicFrame>
        <p:nvGraphicFramePr>
          <p:cNvPr id="2" name="Table 1"/>
          <p:cNvGraphicFramePr>
            <a:graphicFrameLocks noGrp="1"/>
          </p:cNvGraphicFramePr>
          <p:nvPr>
            <p:extLst/>
          </p:nvPr>
        </p:nvGraphicFramePr>
        <p:xfrm>
          <a:off x="3276601" y="2111258"/>
          <a:ext cx="5638800" cy="4083204"/>
        </p:xfrm>
        <a:graphic>
          <a:graphicData uri="http://schemas.openxmlformats.org/drawingml/2006/table">
            <a:tbl>
              <a:tblPr bandRow="1">
                <a:tableStyleId>{5C22544A-7EE6-4342-B048-85BDC9FD1C3A}</a:tableStyleId>
              </a:tblPr>
              <a:tblGrid>
                <a:gridCol w="2466976">
                  <a:extLst>
                    <a:ext uri="{9D8B030D-6E8A-4147-A177-3AD203B41FA5}">
                      <a16:colId xmlns:a16="http://schemas.microsoft.com/office/drawing/2014/main" val="4063322544"/>
                    </a:ext>
                  </a:extLst>
                </a:gridCol>
                <a:gridCol w="3171824">
                  <a:extLst>
                    <a:ext uri="{9D8B030D-6E8A-4147-A177-3AD203B41FA5}">
                      <a16:colId xmlns:a16="http://schemas.microsoft.com/office/drawing/2014/main" val="2883842450"/>
                    </a:ext>
                  </a:extLst>
                </a:gridCol>
              </a:tblGrid>
              <a:tr h="392563">
                <a:tc>
                  <a:txBody>
                    <a:bodyPr/>
                    <a:lstStyle/>
                    <a:p>
                      <a:r>
                        <a:rPr lang="en-US" sz="1600" dirty="0" smtClean="0">
                          <a:latin typeface="Calibri" panose="020F0502020204030204" pitchFamily="34" charset="0"/>
                          <a:cs typeface="Calibri" panose="020F0502020204030204" pitchFamily="34" charset="0"/>
                        </a:rPr>
                        <a:t>Avon Park Air Force Range</a:t>
                      </a:r>
                      <a:endParaRPr lang="en-US" sz="1600" dirty="0">
                        <a:latin typeface="Calibri" panose="020F0502020204030204" pitchFamily="34" charset="0"/>
                        <a:cs typeface="Calibri" panose="020F0502020204030204" pitchFamily="34" charset="0"/>
                      </a:endParaRPr>
                    </a:p>
                  </a:txBody>
                  <a:tcPr/>
                </a:tc>
                <a:tc>
                  <a:txBody>
                    <a:bodyPr/>
                    <a:lstStyle/>
                    <a:p>
                      <a:r>
                        <a:rPr lang="en-US" sz="1600" dirty="0" smtClean="0">
                          <a:latin typeface="Calibri" panose="020F0502020204030204" pitchFamily="34" charset="0"/>
                          <a:cs typeface="Calibri" panose="020F0502020204030204" pitchFamily="34" charset="0"/>
                        </a:rPr>
                        <a:t>Camp Blanding</a:t>
                      </a:r>
                      <a:endParaRPr 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574534359"/>
                  </a:ext>
                </a:extLst>
              </a:tr>
              <a:tr h="339338">
                <a:tc>
                  <a:txBody>
                    <a:bodyPr/>
                    <a:lstStyle/>
                    <a:p>
                      <a:r>
                        <a:rPr lang="en-US" sz="1600" dirty="0" smtClean="0">
                          <a:latin typeface="Calibri" panose="020F0502020204030204" pitchFamily="34" charset="0"/>
                          <a:cs typeface="Calibri" panose="020F0502020204030204" pitchFamily="34" charset="0"/>
                        </a:rPr>
                        <a:t>Eglin Air Force Base</a:t>
                      </a:r>
                      <a:endParaRPr lang="en-US" sz="1600" dirty="0">
                        <a:latin typeface="Calibri" panose="020F0502020204030204" pitchFamily="34" charset="0"/>
                        <a:cs typeface="Calibri" panose="020F0502020204030204" pitchFamily="34" charset="0"/>
                      </a:endParaRPr>
                    </a:p>
                  </a:txBody>
                  <a:tcPr/>
                </a:tc>
                <a:tc>
                  <a:txBody>
                    <a:bodyPr/>
                    <a:lstStyle/>
                    <a:p>
                      <a:r>
                        <a:rPr lang="en-US" sz="1600" dirty="0" smtClean="0">
                          <a:latin typeface="Calibri" panose="020F0502020204030204" pitchFamily="34" charset="0"/>
                          <a:cs typeface="Calibri" panose="020F0502020204030204" pitchFamily="34" charset="0"/>
                        </a:rPr>
                        <a:t>Homestead Air Reserve Base</a:t>
                      </a:r>
                      <a:endParaRPr 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73113368"/>
                  </a:ext>
                </a:extLst>
              </a:tr>
              <a:tr h="586128">
                <a:tc>
                  <a:txBody>
                    <a:bodyPr/>
                    <a:lstStyle/>
                    <a:p>
                      <a:r>
                        <a:rPr lang="en-US" sz="1600" dirty="0" smtClean="0">
                          <a:latin typeface="Calibri" panose="020F0502020204030204" pitchFamily="34" charset="0"/>
                          <a:cs typeface="Calibri" panose="020F0502020204030204" pitchFamily="34" charset="0"/>
                        </a:rPr>
                        <a:t>Jacksonville Training Range Complex</a:t>
                      </a:r>
                      <a:endParaRPr lang="en-US" sz="1600" dirty="0">
                        <a:latin typeface="Calibri" panose="020F0502020204030204" pitchFamily="34" charset="0"/>
                        <a:cs typeface="Calibri" panose="020F0502020204030204" pitchFamily="34" charset="0"/>
                      </a:endParaRPr>
                    </a:p>
                  </a:txBody>
                  <a:tcPr/>
                </a:tc>
                <a:tc>
                  <a:txBody>
                    <a:bodyPr/>
                    <a:lstStyle/>
                    <a:p>
                      <a:r>
                        <a:rPr lang="en-US" sz="1600" dirty="0" smtClean="0">
                          <a:latin typeface="Calibri" panose="020F0502020204030204" pitchFamily="34" charset="0"/>
                          <a:cs typeface="Calibri" panose="020F0502020204030204" pitchFamily="34" charset="0"/>
                        </a:rPr>
                        <a:t>MacDill Air Force Base</a:t>
                      </a:r>
                      <a:endParaRPr 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71450631"/>
                  </a:ext>
                </a:extLst>
              </a:tr>
              <a:tr h="436105">
                <a:tc>
                  <a:txBody>
                    <a:bodyPr/>
                    <a:lstStyle/>
                    <a:p>
                      <a:r>
                        <a:rPr lang="en-US" sz="1600" dirty="0" smtClean="0">
                          <a:latin typeface="Calibri" panose="020F0502020204030204" pitchFamily="34" charset="0"/>
                          <a:cs typeface="Calibri" panose="020F0502020204030204" pitchFamily="34" charset="0"/>
                        </a:rPr>
                        <a:t>Naval Air Station</a:t>
                      </a:r>
                      <a:r>
                        <a:rPr lang="en-US" sz="1600" baseline="0" dirty="0" smtClean="0">
                          <a:latin typeface="Calibri" panose="020F0502020204030204" pitchFamily="34" charset="0"/>
                          <a:cs typeface="Calibri" panose="020F0502020204030204" pitchFamily="34" charset="0"/>
                        </a:rPr>
                        <a:t> Jacksonville</a:t>
                      </a:r>
                      <a:endParaRPr lang="en-US" sz="1600" dirty="0">
                        <a:latin typeface="Calibri" panose="020F0502020204030204" pitchFamily="34" charset="0"/>
                        <a:cs typeface="Calibri" panose="020F0502020204030204" pitchFamily="34" charset="0"/>
                      </a:endParaRPr>
                    </a:p>
                  </a:txBody>
                  <a:tcPr/>
                </a:tc>
                <a:tc>
                  <a:txBody>
                    <a:bodyPr/>
                    <a:lstStyle/>
                    <a:p>
                      <a:r>
                        <a:rPr lang="en-US" sz="1600" dirty="0" smtClean="0">
                          <a:latin typeface="Calibri" panose="020F0502020204030204" pitchFamily="34" charset="0"/>
                          <a:cs typeface="Calibri" panose="020F0502020204030204" pitchFamily="34" charset="0"/>
                        </a:rPr>
                        <a:t>Naval Air Station Key West</a:t>
                      </a:r>
                      <a:endParaRPr 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921940850"/>
                  </a:ext>
                </a:extLst>
              </a:tr>
              <a:tr h="586128">
                <a:tc>
                  <a:txBody>
                    <a:bodyPr/>
                    <a:lstStyle/>
                    <a:p>
                      <a:r>
                        <a:rPr lang="en-US" sz="1600" dirty="0" smtClean="0">
                          <a:latin typeface="Calibri" panose="020F0502020204030204" pitchFamily="34" charset="0"/>
                          <a:cs typeface="Calibri" panose="020F0502020204030204" pitchFamily="34" charset="0"/>
                        </a:rPr>
                        <a:t>Naval Support Activity Panama</a:t>
                      </a:r>
                      <a:r>
                        <a:rPr lang="en-US" sz="1600" baseline="0" dirty="0" smtClean="0">
                          <a:latin typeface="Calibri" panose="020F0502020204030204" pitchFamily="34" charset="0"/>
                          <a:cs typeface="Calibri" panose="020F0502020204030204" pitchFamily="34" charset="0"/>
                        </a:rPr>
                        <a:t> City</a:t>
                      </a:r>
                      <a:endParaRPr lang="en-US" sz="16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Naval Support Activity Panama</a:t>
                      </a:r>
                      <a:r>
                        <a:rPr lang="en-US" sz="1600" baseline="0" dirty="0" smtClean="0">
                          <a:latin typeface="Calibri" panose="020F0502020204030204" pitchFamily="34" charset="0"/>
                          <a:cs typeface="Calibri" panose="020F0502020204030204" pitchFamily="34" charset="0"/>
                        </a:rPr>
                        <a:t> City</a:t>
                      </a:r>
                      <a:endParaRPr lang="en-US" sz="1600" dirty="0" smtClean="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157928801"/>
                  </a:ext>
                </a:extLst>
              </a:tr>
              <a:tr h="459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Naval Air Station Pensacola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Naval Air Station Whiting Field</a:t>
                      </a:r>
                    </a:p>
                  </a:txBody>
                  <a:tcPr/>
                </a:tc>
                <a:extLst>
                  <a:ext uri="{0D108BD9-81ED-4DB2-BD59-A6C34878D82A}">
                    <a16:rowId xmlns:a16="http://schemas.microsoft.com/office/drawing/2014/main" val="2220317998"/>
                  </a:ext>
                </a:extLst>
              </a:tr>
              <a:tr h="5913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Naval Station </a:t>
                      </a:r>
                      <a:r>
                        <a:rPr lang="en-US" sz="1600" dirty="0" err="1" smtClean="0">
                          <a:latin typeface="Calibri" panose="020F0502020204030204" pitchFamily="34" charset="0"/>
                          <a:cs typeface="Calibri" panose="020F0502020204030204" pitchFamily="34" charset="0"/>
                        </a:rPr>
                        <a:t>Mayport</a:t>
                      </a:r>
                      <a:endParaRPr lang="en-US" sz="1600" dirty="0" smtClean="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Patrick</a:t>
                      </a:r>
                      <a:r>
                        <a:rPr lang="en-US" sz="1600" baseline="0" dirty="0" smtClean="0">
                          <a:latin typeface="Calibri" panose="020F0502020204030204" pitchFamily="34" charset="0"/>
                          <a:cs typeface="Calibri" panose="020F0502020204030204" pitchFamily="34" charset="0"/>
                        </a:rPr>
                        <a:t> Space Force Base and Cape Canaveral Space Force Station</a:t>
                      </a:r>
                      <a:endParaRPr lang="en-US" sz="1600" dirty="0" smtClean="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86448305"/>
                  </a:ext>
                </a:extLst>
              </a:tr>
              <a:tr h="5487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Tyndall Air Force Base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Calibri" panose="020F0502020204030204" pitchFamily="34" charset="0"/>
                          <a:cs typeface="Calibri" panose="020F0502020204030204" pitchFamily="34" charset="0"/>
                        </a:rPr>
                        <a:t>United States Southern Command</a:t>
                      </a:r>
                    </a:p>
                  </a:txBody>
                  <a:tcPr/>
                </a:tc>
                <a:extLst>
                  <a:ext uri="{0D108BD9-81ED-4DB2-BD59-A6C34878D82A}">
                    <a16:rowId xmlns:a16="http://schemas.microsoft.com/office/drawing/2014/main" val="1380563335"/>
                  </a:ext>
                </a:extLst>
              </a:tr>
            </a:tbl>
          </a:graphicData>
        </a:graphic>
      </p:graphicFrame>
    </p:spTree>
    <p:extLst>
      <p:ext uri="{BB962C8B-B14F-4D97-AF65-F5344CB8AC3E}">
        <p14:creationId xmlns:p14="http://schemas.microsoft.com/office/powerpoint/2010/main" val="363663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Mixed use projects in a </a:t>
            </a:r>
            <a:br>
              <a:rPr lang="en-US" sz="3200" dirty="0" smtClean="0"/>
            </a:br>
            <a:r>
              <a:rPr lang="en-US" sz="3200" dirty="0" smtClean="0"/>
              <a:t>transit oriented development or area </a:t>
            </a:r>
            <a:endParaRPr lang="en-US" sz="3200" dirty="0"/>
          </a:p>
        </p:txBody>
      </p:sp>
      <p:sp>
        <p:nvSpPr>
          <p:cNvPr id="9" name="Content Placeholder 2"/>
          <p:cNvSpPr>
            <a:spLocks noGrp="1"/>
          </p:cNvSpPr>
          <p:nvPr>
            <p:ph idx="1"/>
          </p:nvPr>
        </p:nvSpPr>
        <p:spPr>
          <a:xfrm>
            <a:off x="304800" y="2133600"/>
            <a:ext cx="52578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requires proposed developments located in a transit oriented development or area to be mixed-use residential (residential and non-residential uses) and otherwise comply with the local government’s regulations for transit oriented developments or areas except for use, height, density, and FAR unless otherwise agreed to by the local government and the </a:t>
            </a:r>
            <a:r>
              <a:rPr lang="en-US" sz="2000" b="0" dirty="0" smtClean="0"/>
              <a:t>applicant.</a:t>
            </a:r>
          </a:p>
          <a:p>
            <a:pPr lvl="1"/>
            <a:r>
              <a:rPr lang="en-US" sz="1800" dirty="0" smtClean="0"/>
              <a:t>Per the 2023 LLA, mixed use projects must be 65% residential (square feet). </a:t>
            </a:r>
            <a:endParaRPr lang="en-US" sz="1800" b="0" dirty="0"/>
          </a:p>
          <a:p>
            <a:endParaRPr lang="en-US" sz="2000" b="0" dirty="0" smtClean="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2234482"/>
            <a:ext cx="3324220" cy="24899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5281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Negotiated bonus opportunity</a:t>
            </a:r>
            <a:endParaRPr lang="en-US" sz="3200" dirty="0"/>
          </a:p>
        </p:txBody>
      </p:sp>
      <p:pic>
        <p:nvPicPr>
          <p:cNvPr id="2" name="Picture 1"/>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86000" y="3581400"/>
            <a:ext cx="4572000" cy="2575560"/>
          </a:xfrm>
          <a:prstGeom prst="rect">
            <a:avLst/>
          </a:prstGeom>
          <a:effectLst>
            <a:outerShdw blurRad="215900" dist="88900" dir="5400000" sx="99000" sy="99000" algn="t" rotWithShape="0">
              <a:prstClr val="black">
                <a:alpha val="40000"/>
              </a:prstClr>
            </a:outerShdw>
          </a:effectLst>
        </p:spPr>
      </p:pic>
      <p:sp>
        <p:nvSpPr>
          <p:cNvPr id="9"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allows, but does not require, local governments to grant a bonus, variance, conditional use, or special exception for height, density, or FAR for a proposed development.</a:t>
            </a:r>
            <a:endParaRPr lang="en-US" sz="1050" b="0" dirty="0" smtClean="0"/>
          </a:p>
        </p:txBody>
      </p:sp>
    </p:spTree>
    <p:extLst>
      <p:ext uri="{BB962C8B-B14F-4D97-AF65-F5344CB8AC3E}">
        <p14:creationId xmlns:p14="http://schemas.microsoft.com/office/powerpoint/2010/main" val="358402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Airport regulations</a:t>
            </a:r>
            <a:endParaRPr lang="en-US" sz="3200" dirty="0"/>
          </a:p>
        </p:txBody>
      </p:sp>
      <p:sp>
        <p:nvSpPr>
          <p:cNvPr id="9"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prohibits the use of the administrative approval process for airport-impacted areas as provided in section 333.03. Section 333.03 is amended to include the following:</a:t>
            </a:r>
          </a:p>
          <a:p>
            <a:pPr lvl="1"/>
            <a:r>
              <a:rPr lang="en-US" sz="1600" b="0" dirty="0"/>
              <a:t>A proposed development near a runway within ¼ mile laterally from the runway edge and within an area that is the width of ¼ mile extending at right angles from the end of the runway for a distance of 10,000 feet of any existing airport runway or planned airport runway identified in the local government’s airport master plan.</a:t>
            </a:r>
          </a:p>
          <a:p>
            <a:pPr lvl="1"/>
            <a:r>
              <a:rPr lang="en-US" sz="1600" b="0" dirty="0"/>
              <a:t>A proposed development within any airport noise zone identified in the federal land use compatibility table or in a land-use zoning or airport noise regulation adopted by the local government.</a:t>
            </a:r>
          </a:p>
          <a:p>
            <a:pPr lvl="1"/>
            <a:r>
              <a:rPr lang="en-US" sz="1600" b="0" dirty="0"/>
              <a:t>A proposed development that exceeds maximum height restrictions identified in the political subdivision’s airport zoning regulation adopted pursuant to this section.</a:t>
            </a:r>
            <a:endParaRPr lang="en-US" sz="700" b="0" dirty="0" smtClean="0"/>
          </a:p>
        </p:txBody>
      </p:sp>
    </p:spTree>
    <p:extLst>
      <p:ext uri="{BB962C8B-B14F-4D97-AF65-F5344CB8AC3E}">
        <p14:creationId xmlns:p14="http://schemas.microsoft.com/office/powerpoint/2010/main" val="613453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Title 1"/>
          <p:cNvSpPr>
            <a:spLocks noGrp="1"/>
          </p:cNvSpPr>
          <p:nvPr>
            <p:ph type="title"/>
          </p:nvPr>
        </p:nvSpPr>
        <p:spPr>
          <a:xfrm>
            <a:off x="-152400" y="1143000"/>
            <a:ext cx="9525000" cy="762000"/>
          </a:xfrm>
        </p:spPr>
        <p:txBody>
          <a:bodyPr/>
          <a:lstStyle/>
          <a:p>
            <a:pPr algn="ctr"/>
            <a:r>
              <a:rPr lang="en-US" sz="3200" dirty="0" smtClean="0"/>
              <a:t>Local Government procedures</a:t>
            </a:r>
            <a:endParaRPr lang="en-US" sz="3200" dirty="0"/>
          </a:p>
        </p:txBody>
      </p:sp>
      <p:sp>
        <p:nvSpPr>
          <p:cNvPr id="9"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smtClean="0"/>
              <a:t>: n/a</a:t>
            </a:r>
          </a:p>
          <a:p>
            <a:pPr marL="107950" indent="0">
              <a:buNone/>
            </a:pPr>
            <a:endParaRPr lang="en-US" sz="1000" b="0" dirty="0"/>
          </a:p>
          <a:p>
            <a:r>
              <a:rPr lang="en-US" sz="2000" b="0" dirty="0" smtClean="0"/>
              <a:t> </a:t>
            </a:r>
            <a:r>
              <a:rPr lang="en-US" sz="2000" b="0" u="sng" dirty="0" smtClean="0"/>
              <a:t>2024 LLA</a:t>
            </a:r>
            <a:r>
              <a:rPr lang="en-US" sz="2000" b="0" dirty="0"/>
              <a:t>: requires local governments to maintain a policy on their websites with procedures and expectations for the administrative approval process.</a:t>
            </a:r>
            <a:endParaRPr lang="en-US" sz="1050" b="0" dirty="0" smtClean="0"/>
          </a:p>
        </p:txBody>
      </p:sp>
      <p:pic>
        <p:nvPicPr>
          <p:cNvPr id="2" name="Picture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22842"/>
          <a:stretch/>
        </p:blipFill>
        <p:spPr>
          <a:xfrm>
            <a:off x="2855119" y="2913163"/>
            <a:ext cx="3433762" cy="2649438"/>
          </a:xfrm>
          <a:prstGeom prst="rect">
            <a:avLst/>
          </a:prstGeom>
          <a:effectLst>
            <a:reflection blurRad="6350" stA="20000" endPos="35000" dir="5400000" sy="-100000" algn="bl" rotWithShape="0"/>
          </a:effectLst>
        </p:spPr>
      </p:pic>
    </p:spTree>
    <p:extLst>
      <p:ext uri="{BB962C8B-B14F-4D97-AF65-F5344CB8AC3E}">
        <p14:creationId xmlns:p14="http://schemas.microsoft.com/office/powerpoint/2010/main" val="130473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Grandfathering of projects</a:t>
            </a:r>
            <a:endParaRPr lang="en-US" sz="3200" dirty="0"/>
          </a:p>
        </p:txBody>
      </p:sp>
      <p:sp>
        <p:nvSpPr>
          <p:cNvPr id="3" name="Content Placeholder 2"/>
          <p:cNvSpPr>
            <a:spLocks noGrp="1"/>
          </p:cNvSpPr>
          <p:nvPr>
            <p:ph idx="1"/>
          </p:nvPr>
        </p:nvSpPr>
        <p:spPr>
          <a:xfrm>
            <a:off x="457200" y="1981200"/>
            <a:ext cx="8229600" cy="4114800"/>
          </a:xfrm>
        </p:spPr>
        <p:txBody>
          <a:bodyPr/>
          <a:lstStyle/>
          <a:p>
            <a:pPr marL="565150" indent="-457200">
              <a:buFont typeface="+mj-lt"/>
              <a:buAutoNum type="alphaUcPeriod"/>
            </a:pPr>
            <a:endParaRPr lang="en-US" sz="2000" b="0" dirty="0" smtClean="0"/>
          </a:p>
          <a:p>
            <a:pPr marL="458788" lvl="1" indent="0">
              <a:buNone/>
            </a:pPr>
            <a:endParaRPr lang="en-US" sz="1400" b="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5" name="5-Point Star 4"/>
          <p:cNvSpPr/>
          <p:nvPr/>
        </p:nvSpPr>
        <p:spPr bwMode="auto">
          <a:xfrm>
            <a:off x="457200" y="3886200"/>
            <a:ext cx="533400" cy="533400"/>
          </a:xfrm>
          <a:prstGeom prst="star5">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6" name="5-Point Star 5"/>
          <p:cNvSpPr/>
          <p:nvPr/>
        </p:nvSpPr>
        <p:spPr bwMode="auto">
          <a:xfrm>
            <a:off x="228600" y="4648200"/>
            <a:ext cx="1524000" cy="1066800"/>
          </a:xfrm>
          <a:prstGeom prst="star5">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7" name="Plus 6"/>
          <p:cNvSpPr/>
          <p:nvPr/>
        </p:nvSpPr>
        <p:spPr bwMode="auto">
          <a:xfrm>
            <a:off x="381000" y="5105400"/>
            <a:ext cx="457200" cy="457200"/>
          </a:xfrm>
          <a:prstGeom prst="mathPlus">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smtClean="0">
              <a:ln>
                <a:noFill/>
              </a:ln>
              <a:solidFill>
                <a:prstClr val="black"/>
              </a:solidFill>
              <a:effectLst/>
              <a:uLnTx/>
              <a:uFillTx/>
              <a:latin typeface="Arial" charset="0"/>
              <a:ea typeface="+mn-ea"/>
              <a:cs typeface="Arial" charset="0"/>
            </a:endParaRPr>
          </a:p>
        </p:txBody>
      </p:sp>
      <p:sp>
        <p:nvSpPr>
          <p:cNvPr id="9" name="Content Placeholder 2"/>
          <p:cNvSpPr txBox="1">
            <a:spLocks/>
          </p:cNvSpPr>
          <p:nvPr/>
        </p:nvSpPr>
        <p:spPr bwMode="auto">
          <a:xfrm>
            <a:off x="228600" y="2225716"/>
            <a:ext cx="5943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19075" indent="-111125" algn="l" rtl="0" eaLnBrk="0" fontAlgn="base" hangingPunct="0">
              <a:spcBef>
                <a:spcPct val="20000"/>
              </a:spcBef>
              <a:spcAft>
                <a:spcPct val="0"/>
              </a:spcAft>
              <a:buClr>
                <a:srgbClr val="93BB3E"/>
              </a:buClr>
              <a:buFont typeface="Wingdings" pitchFamily="2" charset="2"/>
              <a:buChar char="§"/>
              <a:defRPr sz="2400" b="1" baseline="0">
                <a:solidFill>
                  <a:srgbClr val="003E54"/>
                </a:solidFill>
                <a:latin typeface="Calibri" pitchFamily="34" charset="0"/>
                <a:ea typeface="+mn-ea"/>
                <a:cs typeface="+mn-cs"/>
              </a:defRPr>
            </a:lvl1pPr>
            <a:lvl2pPr marL="569913" indent="-168275" algn="l" rtl="0" eaLnBrk="0" fontAlgn="base" hangingPunct="0">
              <a:spcBef>
                <a:spcPct val="20000"/>
              </a:spcBef>
              <a:spcAft>
                <a:spcPct val="0"/>
              </a:spcAft>
              <a:buClr>
                <a:srgbClr val="93BB3E"/>
              </a:buClr>
              <a:buFont typeface="Arial" pitchFamily="34" charset="0"/>
              <a:buChar char="•"/>
              <a:defRPr sz="2000" b="0" baseline="0">
                <a:solidFill>
                  <a:srgbClr val="003E54"/>
                </a:solidFill>
                <a:latin typeface="Calibri" pitchFamily="34" charset="0"/>
              </a:defRPr>
            </a:lvl2pPr>
            <a:lvl3pPr marL="800100" indent="-111125" algn="l" rtl="0" eaLnBrk="0" fontAlgn="base" hangingPunct="0">
              <a:spcBef>
                <a:spcPct val="20000"/>
              </a:spcBef>
              <a:spcAft>
                <a:spcPct val="0"/>
              </a:spcAft>
              <a:buClr>
                <a:srgbClr val="93BB3E"/>
              </a:buClr>
              <a:buFont typeface="Arial" pitchFamily="34" charset="0"/>
              <a:buChar char="•"/>
              <a:defRPr sz="1600" b="0" baseline="0">
                <a:solidFill>
                  <a:srgbClr val="003E54"/>
                </a:solidFill>
                <a:latin typeface="Calibri" pitchFamily="34" charset="0"/>
              </a:defRPr>
            </a:lvl3pPr>
            <a:lvl4pPr marL="1076325" indent="-161925" algn="l" rtl="0" eaLnBrk="0" fontAlgn="base" hangingPunct="0">
              <a:spcBef>
                <a:spcPct val="20000"/>
              </a:spcBef>
              <a:spcAft>
                <a:spcPct val="0"/>
              </a:spcAft>
              <a:buClr>
                <a:srgbClr val="93BB3E"/>
              </a:buClr>
              <a:buFont typeface="Wingdings" pitchFamily="2" charset="2"/>
              <a:buChar char="§"/>
              <a:defRPr sz="1400" b="0" baseline="0">
                <a:solidFill>
                  <a:srgbClr val="003E54"/>
                </a:solidFill>
                <a:latin typeface="Calibri" pitchFamily="34" charset="0"/>
              </a:defRPr>
            </a:lvl4pPr>
            <a:lvl5pPr marL="1376363" indent="-171450" algn="l" rtl="0" eaLnBrk="0" fontAlgn="base" hangingPunct="0">
              <a:spcBef>
                <a:spcPct val="20000"/>
              </a:spcBef>
              <a:spcAft>
                <a:spcPct val="0"/>
              </a:spcAft>
              <a:buClr>
                <a:srgbClr val="93BB3E"/>
              </a:buClr>
              <a:buFont typeface="Wingdings" pitchFamily="2" charset="2"/>
              <a:buChar char="§"/>
              <a:defRPr sz="1200" b="0" baseline="0">
                <a:solidFill>
                  <a:srgbClr val="003E54"/>
                </a:solidFill>
                <a:latin typeface="Calibri" pitchFamily="34" charset="0"/>
              </a:defRPr>
            </a:lvl5pPr>
            <a:lvl6pPr marL="18335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6pPr>
            <a:lvl7pPr marL="22907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7pPr>
            <a:lvl8pPr marL="27479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8pPr>
            <a:lvl9pPr marL="3205163" indent="-171450" algn="l" rtl="0" eaLnBrk="0" fontAlgn="base" hangingPunct="0">
              <a:spcBef>
                <a:spcPct val="20000"/>
              </a:spcBef>
              <a:spcAft>
                <a:spcPct val="0"/>
              </a:spcAft>
              <a:buClr>
                <a:schemeClr val="tx1"/>
              </a:buClr>
              <a:buFont typeface="Wingdings" pitchFamily="2" charset="2"/>
              <a:buChar char="§"/>
              <a:defRPr sz="1200">
                <a:solidFill>
                  <a:schemeClr val="tx1"/>
                </a:solidFill>
                <a:latin typeface="+mn-lt"/>
              </a:defRPr>
            </a:lvl9pPr>
          </a:lstStyle>
          <a:p>
            <a:pPr marL="219075" marR="0" lvl="0" indent="-111125" algn="l" defTabSz="914400" rtl="0" eaLnBrk="0" fontAlgn="base" latinLnBrk="0" hangingPunct="0">
              <a:lnSpc>
                <a:spcPct val="100000"/>
              </a:lnSpc>
              <a:spcBef>
                <a:spcPct val="20000"/>
              </a:spcBef>
              <a:spcAft>
                <a:spcPct val="0"/>
              </a:spcAft>
              <a:buClr>
                <a:srgbClr val="93BB3E"/>
              </a:buClr>
              <a:buSzTx/>
              <a:buFont typeface="Wingdings" pitchFamily="2" charset="2"/>
              <a:buChar char="§"/>
              <a:tabLst/>
              <a:defRPr/>
            </a:pPr>
            <a:r>
              <a:rPr kumimoji="0" lang="en-US" sz="2000" b="0" i="0" u="none" strike="noStrike" kern="0" cap="none" spc="0" normalizeH="0" baseline="0" noProof="0" dirty="0" smtClean="0">
                <a:ln>
                  <a:noFill/>
                </a:ln>
                <a:solidFill>
                  <a:srgbClr val="003E54"/>
                </a:solidFill>
                <a:effectLst/>
                <a:uLnTx/>
                <a:uFillTx/>
                <a:latin typeface="Calibri" pitchFamily="34" charset="0"/>
                <a:ea typeface="+mn-ea"/>
                <a:cs typeface="+mn-cs"/>
              </a:rPr>
              <a:t> 2023 LLA: n/a</a:t>
            </a:r>
          </a:p>
          <a:p>
            <a:pPr marL="107950" marR="0" lvl="0" indent="0" algn="l" defTabSz="914400" rtl="0" eaLnBrk="0" fontAlgn="base" latinLnBrk="0" hangingPunct="0">
              <a:lnSpc>
                <a:spcPct val="100000"/>
              </a:lnSpc>
              <a:spcBef>
                <a:spcPct val="20000"/>
              </a:spcBef>
              <a:spcAft>
                <a:spcPct val="0"/>
              </a:spcAft>
              <a:buClr>
                <a:srgbClr val="93BB3E"/>
              </a:buClr>
              <a:buSzTx/>
              <a:buFont typeface="Wingdings" pitchFamily="2" charset="2"/>
              <a:buNone/>
              <a:tabLst/>
              <a:defRPr/>
            </a:pPr>
            <a:endParaRPr kumimoji="0" lang="en-US" sz="1000" b="0" i="0" u="none" strike="noStrike" kern="0" cap="none" spc="0" normalizeH="0" baseline="0" noProof="0" dirty="0" smtClean="0">
              <a:ln>
                <a:noFill/>
              </a:ln>
              <a:solidFill>
                <a:srgbClr val="003E54"/>
              </a:solidFill>
              <a:effectLst/>
              <a:uLnTx/>
              <a:uFillTx/>
              <a:latin typeface="Calibri" pitchFamily="34" charset="0"/>
              <a:ea typeface="+mn-ea"/>
              <a:cs typeface="+mn-cs"/>
            </a:endParaRPr>
          </a:p>
          <a:p>
            <a:pPr marL="219075" marR="0" lvl="0" indent="-111125" algn="l" defTabSz="914400" rtl="0" eaLnBrk="0" fontAlgn="base" latinLnBrk="0" hangingPunct="0">
              <a:lnSpc>
                <a:spcPct val="100000"/>
              </a:lnSpc>
              <a:spcBef>
                <a:spcPct val="20000"/>
              </a:spcBef>
              <a:spcAft>
                <a:spcPct val="0"/>
              </a:spcAft>
              <a:buClr>
                <a:srgbClr val="93BB3E"/>
              </a:buClr>
              <a:buSzTx/>
              <a:buFont typeface="Wingdings" pitchFamily="2" charset="2"/>
              <a:buChar char="§"/>
              <a:tabLst/>
              <a:defRPr/>
            </a:pPr>
            <a:r>
              <a:rPr kumimoji="0" lang="en-US" sz="2000" b="0" i="0" u="none" strike="noStrike" kern="0" cap="none" spc="0" normalizeH="0" baseline="0" noProof="0" dirty="0" smtClean="0">
                <a:ln>
                  <a:noFill/>
                </a:ln>
                <a:solidFill>
                  <a:srgbClr val="003E54"/>
                </a:solidFill>
                <a:effectLst/>
                <a:uLnTx/>
                <a:uFillTx/>
                <a:latin typeface="Calibri" pitchFamily="34" charset="0"/>
                <a:ea typeface="+mn-ea"/>
                <a:cs typeface="+mn-cs"/>
              </a:rPr>
              <a:t> 2024 LLA</a:t>
            </a:r>
            <a:r>
              <a:rPr kumimoji="0" lang="en-US" sz="2000" b="0" i="0" u="none" strike="noStrike" kern="0" cap="none" spc="0" normalizeH="0" baseline="0" noProof="0" dirty="0">
                <a:ln>
                  <a:noFill/>
                </a:ln>
                <a:solidFill>
                  <a:srgbClr val="003E54"/>
                </a:solidFill>
                <a:effectLst/>
                <a:uLnTx/>
                <a:uFillTx/>
                <a:latin typeface="Calibri" pitchFamily="34" charset="0"/>
                <a:ea typeface="+mn-ea"/>
                <a:cs typeface="+mn-cs"/>
              </a:rPr>
              <a:t>: applicants have the option to proceed under the 2023 Live Local Act or the 2024 Live Local Act, so long as the application, written request, or notice of intent was submitted and received by the local government prior to the effective date of the 2024 Live Local Act.</a:t>
            </a:r>
          </a:p>
          <a:p>
            <a:pPr marL="569913" marR="0" lvl="1" indent="-168275" algn="l" defTabSz="914400" rtl="0" eaLnBrk="0" fontAlgn="base" latinLnBrk="0" hangingPunct="0">
              <a:lnSpc>
                <a:spcPct val="100000"/>
              </a:lnSpc>
              <a:spcBef>
                <a:spcPct val="20000"/>
              </a:spcBef>
              <a:spcAft>
                <a:spcPct val="0"/>
              </a:spcAft>
              <a:buClr>
                <a:srgbClr val="93BB3E"/>
              </a:buClr>
              <a:buSzTx/>
              <a:buFont typeface="Arial" pitchFamily="34" charset="0"/>
              <a:buChar char="•"/>
              <a:tabLst/>
              <a:defRPr/>
            </a:pPr>
            <a:r>
              <a:rPr kumimoji="0" lang="en-US" sz="1800" b="0" i="0" u="none" strike="noStrike" kern="0" cap="none" spc="0" normalizeH="0" baseline="0" noProof="0" dirty="0">
                <a:ln>
                  <a:noFill/>
                </a:ln>
                <a:solidFill>
                  <a:srgbClr val="003E54"/>
                </a:solidFill>
                <a:effectLst/>
                <a:uLnTx/>
                <a:uFillTx/>
                <a:latin typeface="Calibri" pitchFamily="34" charset="0"/>
                <a:ea typeface="+mn-ea"/>
                <a:cs typeface="Arial" charset="0"/>
              </a:rPr>
              <a:t>Based on this language, developers should submit applications, written requests, or notices of intent as soon as possible if the developer desires to be grandfathered under the 2023 Live Local Act.</a:t>
            </a:r>
            <a:endParaRPr kumimoji="0" lang="en-US" sz="1800" b="0" i="0" u="none" strike="noStrike" kern="0" cap="none" spc="0" normalizeH="0" baseline="0" noProof="0" dirty="0" smtClean="0">
              <a:ln>
                <a:noFill/>
              </a:ln>
              <a:solidFill>
                <a:srgbClr val="003E54"/>
              </a:solidFill>
              <a:effectLst/>
              <a:uLnTx/>
              <a:uFillTx/>
              <a:latin typeface="Calibri" pitchFamily="34" charset="0"/>
              <a:ea typeface="+mn-ea"/>
              <a:cs typeface="Arial" charset="0"/>
            </a:endParaRPr>
          </a:p>
          <a:p>
            <a:pPr marL="458788" marR="0" lvl="1" indent="0" algn="l" defTabSz="914400" rtl="0" eaLnBrk="0" fontAlgn="base" latinLnBrk="0" hangingPunct="0">
              <a:lnSpc>
                <a:spcPct val="100000"/>
              </a:lnSpc>
              <a:spcBef>
                <a:spcPct val="20000"/>
              </a:spcBef>
              <a:spcAft>
                <a:spcPct val="0"/>
              </a:spcAft>
              <a:buClr>
                <a:srgbClr val="93BB3E"/>
              </a:buClr>
              <a:buSzTx/>
              <a:buFont typeface="Arial" pitchFamily="34" charset="0"/>
              <a:buNone/>
              <a:tabLst/>
              <a:defRPr/>
            </a:pPr>
            <a:endParaRPr kumimoji="0" lang="en-US" sz="1400" b="0" i="0" u="none" strike="noStrike" kern="0" cap="none" spc="0" normalizeH="0" baseline="0" noProof="0" dirty="0">
              <a:ln>
                <a:noFill/>
              </a:ln>
              <a:solidFill>
                <a:srgbClr val="003E54"/>
              </a:solidFill>
              <a:effectLst/>
              <a:uLnTx/>
              <a:uFillTx/>
              <a:latin typeface="Calibri" pitchFamily="34" charset="0"/>
              <a:ea typeface="+mn-ea"/>
              <a:cs typeface="Arial" charset="0"/>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3719" y="2895600"/>
            <a:ext cx="2898720" cy="21717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4130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t>Ad valorem Exemptions</a:t>
            </a:r>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8094" y="2209800"/>
            <a:ext cx="5127812" cy="3962400"/>
          </a:xfrm>
          <a:prstGeom prst="roundRect">
            <a:avLst>
              <a:gd name="adj" fmla="val 8594"/>
            </a:avLst>
          </a:prstGeom>
          <a:solidFill>
            <a:srgbClr val="FFFFFF">
              <a:shade val="85000"/>
            </a:srgbClr>
          </a:solidFill>
          <a:ln>
            <a:noFill/>
          </a:ln>
          <a:effectLst>
            <a:reflection blurRad="12700" stA="19000" endPos="28000" dist="5000" dir="5400000" sy="-100000" algn="bl" rotWithShape="0"/>
          </a:effectLst>
        </p:spPr>
      </p:pic>
    </p:spTree>
    <p:extLst>
      <p:ext uri="{BB962C8B-B14F-4D97-AF65-F5344CB8AC3E}">
        <p14:creationId xmlns:p14="http://schemas.microsoft.com/office/powerpoint/2010/main" val="221698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153400" cy="762000"/>
          </a:xfrm>
        </p:spPr>
        <p:txBody>
          <a:bodyPr/>
          <a:lstStyle/>
          <a:p>
            <a:pPr algn="ctr"/>
            <a:r>
              <a:rPr lang="en-US" sz="3200" dirty="0" smtClean="0"/>
              <a:t>Nonprofits</a:t>
            </a:r>
            <a:endParaRPr lang="en-US" sz="3200" dirty="0"/>
          </a:p>
        </p:txBody>
      </p:sp>
      <p:sp>
        <p:nvSpPr>
          <p:cNvPr id="3" name="Content Placeholder 2"/>
          <p:cNvSpPr>
            <a:spLocks noGrp="1"/>
          </p:cNvSpPr>
          <p:nvPr>
            <p:ph idx="1"/>
          </p:nvPr>
        </p:nvSpPr>
        <p:spPr>
          <a:xfrm>
            <a:off x="381000" y="2057400"/>
            <a:ext cx="8229600" cy="4114800"/>
          </a:xfrm>
        </p:spPr>
        <p:txBody>
          <a:bodyPr/>
          <a:lstStyle/>
          <a:p>
            <a:pPr marL="565150" indent="-457200">
              <a:buFont typeface="+mj-lt"/>
              <a:buAutoNum type="alphaUcPeriod"/>
            </a:pPr>
            <a:r>
              <a:rPr lang="en-US" sz="2000" u="sng" dirty="0" smtClean="0"/>
              <a:t>Nonprofits</a:t>
            </a:r>
            <a:r>
              <a:rPr lang="en-US" sz="2000" dirty="0"/>
              <a:t>: </a:t>
            </a:r>
            <a:r>
              <a:rPr lang="en-US" sz="2000" dirty="0">
                <a:solidFill>
                  <a:srgbClr val="97BF61"/>
                </a:solidFill>
              </a:rPr>
              <a:t>Land</a:t>
            </a:r>
            <a:r>
              <a:rPr lang="en-US" sz="2000" b="0" dirty="0"/>
              <a:t> that is owned entirely by a qualified Section 501(c)(3) organization is eligible for </a:t>
            </a:r>
            <a:r>
              <a:rPr lang="en-US" sz="2000" b="0" dirty="0" smtClean="0"/>
              <a:t>a </a:t>
            </a:r>
            <a:r>
              <a:rPr lang="en-US" sz="2000" dirty="0" smtClean="0">
                <a:solidFill>
                  <a:srgbClr val="97BF61"/>
                </a:solidFill>
              </a:rPr>
              <a:t>100% ad </a:t>
            </a:r>
            <a:r>
              <a:rPr lang="en-US" sz="2000" dirty="0">
                <a:solidFill>
                  <a:srgbClr val="97BF61"/>
                </a:solidFill>
              </a:rPr>
              <a:t>valorem property tax exemption </a:t>
            </a:r>
            <a:r>
              <a:rPr lang="en-US" sz="2000" b="0" dirty="0"/>
              <a:t>if </a:t>
            </a:r>
            <a:r>
              <a:rPr lang="en-US" sz="2000" b="0" dirty="0" smtClean="0"/>
              <a:t>the </a:t>
            </a:r>
            <a:r>
              <a:rPr lang="en-US" sz="2000" b="0" dirty="0"/>
              <a:t>land is leased for a </a:t>
            </a:r>
            <a:r>
              <a:rPr lang="en-US" sz="2000" dirty="0">
                <a:solidFill>
                  <a:srgbClr val="97BF61"/>
                </a:solidFill>
              </a:rPr>
              <a:t>minimum of 99 years </a:t>
            </a:r>
            <a:r>
              <a:rPr lang="en-US" sz="2000" b="0" dirty="0"/>
              <a:t>for the purpose of and is predominantly used for affordable housing that </a:t>
            </a:r>
            <a:r>
              <a:rPr lang="en-US" sz="2000" b="0" dirty="0" smtClean="0"/>
              <a:t>serves demographic between &lt;30% AMI and 120% AMI. </a:t>
            </a:r>
            <a:r>
              <a:rPr lang="en-US" sz="2000" dirty="0" smtClean="0">
                <a:solidFill>
                  <a:srgbClr val="97BF61"/>
                </a:solidFill>
              </a:rPr>
              <a:t>At least 50% </a:t>
            </a:r>
            <a:r>
              <a:rPr lang="en-US" sz="2000" b="0" dirty="0" smtClean="0"/>
              <a:t>of the square footage for improvements on the property must be used </a:t>
            </a:r>
            <a:r>
              <a:rPr lang="en-US" sz="2000" b="0" dirty="0"/>
              <a:t>for affordable </a:t>
            </a:r>
            <a:r>
              <a:rPr lang="en-US" sz="2000" b="0" dirty="0" smtClean="0"/>
              <a:t>housing.</a:t>
            </a:r>
          </a:p>
          <a:p>
            <a:pPr lvl="2"/>
            <a:r>
              <a:rPr lang="en-US" sz="2000" b="1" u="sng" dirty="0"/>
              <a:t>Time Frame</a:t>
            </a:r>
            <a:r>
              <a:rPr lang="en-US" sz="2000" dirty="0"/>
              <a:t>: first applies to the 2024 tax roll and expire December 31, </a:t>
            </a:r>
            <a:r>
              <a:rPr lang="en-US" sz="2000" dirty="0" smtClean="0"/>
              <a:t>2059</a:t>
            </a:r>
            <a:r>
              <a:rPr lang="en-US" sz="2000" dirty="0"/>
              <a:t>.</a:t>
            </a:r>
            <a:endParaRPr lang="en-US" sz="2000" b="0" i="1" dirty="0" smtClean="0"/>
          </a:p>
        </p:txBody>
      </p:sp>
      <p:sp>
        <p:nvSpPr>
          <p:cNvPr id="4" name="Slide Number Placeholder 3"/>
          <p:cNvSpPr>
            <a:spLocks noGrp="1"/>
          </p:cNvSpPr>
          <p:nvPr>
            <p:ph type="sldNum" sz="quarter" idx="4"/>
          </p:nvPr>
        </p:nvSpPr>
        <p:spPr/>
        <p:txBody>
          <a:bodyPr/>
          <a:lstStyle/>
          <a:p>
            <a:fld id="{CEA1D0C8-EFB8-4FEE-8DB5-60B3410779D9}" type="slidenum">
              <a:rPr lang="en-US" smtClean="0"/>
              <a:pPr/>
              <a:t>28</a:t>
            </a:fld>
            <a:endParaRPr lang="en-US" dirty="0"/>
          </a:p>
        </p:txBody>
      </p:sp>
    </p:spTree>
    <p:extLst>
      <p:ext uri="{BB962C8B-B14F-4D97-AF65-F5344CB8AC3E}">
        <p14:creationId xmlns:p14="http://schemas.microsoft.com/office/powerpoint/2010/main" val="18556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142" y="1143000"/>
            <a:ext cx="8233458" cy="762000"/>
          </a:xfrm>
        </p:spPr>
        <p:txBody>
          <a:bodyPr/>
          <a:lstStyle/>
          <a:p>
            <a:pPr algn="ctr"/>
            <a:r>
              <a:rPr lang="en-US" sz="3200" dirty="0" smtClean="0"/>
              <a:t>THE missing middle</a:t>
            </a:r>
            <a:endParaRPr lang="en-US" sz="3200" dirty="0"/>
          </a:p>
        </p:txBody>
      </p:sp>
      <p:sp>
        <p:nvSpPr>
          <p:cNvPr id="3" name="Content Placeholder 2"/>
          <p:cNvSpPr>
            <a:spLocks noGrp="1"/>
          </p:cNvSpPr>
          <p:nvPr>
            <p:ph idx="1"/>
          </p:nvPr>
        </p:nvSpPr>
        <p:spPr>
          <a:xfrm>
            <a:off x="381000" y="2057400"/>
            <a:ext cx="8305800" cy="4114800"/>
          </a:xfrm>
        </p:spPr>
        <p:txBody>
          <a:bodyPr/>
          <a:lstStyle/>
          <a:p>
            <a:pPr marL="565150" indent="-457200">
              <a:buFont typeface="+mj-lt"/>
              <a:buAutoNum type="alphaUcPeriod" startAt="2"/>
            </a:pPr>
            <a:r>
              <a:rPr lang="en-US" sz="2000" u="sng" dirty="0"/>
              <a:t>The “Missing Middle</a:t>
            </a:r>
            <a:r>
              <a:rPr lang="en-US" sz="2000" b="0" u="sng" dirty="0" smtClean="0"/>
              <a:t>”</a:t>
            </a:r>
            <a:r>
              <a:rPr lang="en-US" sz="2000" b="0" dirty="0" smtClean="0"/>
              <a:t>: Up to 100% ad valorem exemption for “Missing Middle” units on a unit by unit basis:</a:t>
            </a:r>
            <a:endParaRPr lang="en-US" sz="2000" b="0" dirty="0"/>
          </a:p>
          <a:p>
            <a:pPr lvl="2"/>
            <a:r>
              <a:rPr lang="en-US" sz="2000" b="1" dirty="0">
                <a:solidFill>
                  <a:srgbClr val="013E5D"/>
                </a:solidFill>
              </a:rPr>
              <a:t>75%</a:t>
            </a:r>
            <a:r>
              <a:rPr lang="en-US" sz="2000" dirty="0">
                <a:solidFill>
                  <a:srgbClr val="013E5D"/>
                </a:solidFill>
              </a:rPr>
              <a:t> of the assessed value of the </a:t>
            </a:r>
            <a:r>
              <a:rPr lang="en-US" sz="2000" dirty="0" smtClean="0">
                <a:solidFill>
                  <a:srgbClr val="013E5D"/>
                </a:solidFill>
              </a:rPr>
              <a:t>qualified property </a:t>
            </a:r>
            <a:r>
              <a:rPr lang="en-US" sz="2000" dirty="0">
                <a:solidFill>
                  <a:srgbClr val="013E5D"/>
                </a:solidFill>
              </a:rPr>
              <a:t>if </a:t>
            </a:r>
            <a:r>
              <a:rPr lang="en-US" sz="2000" dirty="0" smtClean="0">
                <a:solidFill>
                  <a:srgbClr val="013E5D"/>
                </a:solidFill>
              </a:rPr>
              <a:t>the property is restricted to greater </a:t>
            </a:r>
            <a:r>
              <a:rPr lang="en-US" sz="2000" dirty="0">
                <a:solidFill>
                  <a:srgbClr val="013E5D"/>
                </a:solidFill>
              </a:rPr>
              <a:t>than </a:t>
            </a:r>
            <a:r>
              <a:rPr lang="en-US" sz="2000" b="1" dirty="0">
                <a:solidFill>
                  <a:srgbClr val="013E5D"/>
                </a:solidFill>
              </a:rPr>
              <a:t>80%</a:t>
            </a:r>
            <a:r>
              <a:rPr lang="en-US" sz="2000" dirty="0">
                <a:solidFill>
                  <a:srgbClr val="013E5D"/>
                </a:solidFill>
              </a:rPr>
              <a:t> and no more than </a:t>
            </a:r>
            <a:r>
              <a:rPr lang="en-US" sz="2000" b="1" dirty="0">
                <a:solidFill>
                  <a:srgbClr val="013E5D"/>
                </a:solidFill>
              </a:rPr>
              <a:t>120% AMI</a:t>
            </a:r>
            <a:r>
              <a:rPr lang="en-US" sz="2000" dirty="0">
                <a:solidFill>
                  <a:srgbClr val="013E5D"/>
                </a:solidFill>
              </a:rPr>
              <a:t>, or</a:t>
            </a:r>
          </a:p>
          <a:p>
            <a:pPr lvl="2"/>
            <a:r>
              <a:rPr lang="en-US" sz="2000" b="1" dirty="0">
                <a:solidFill>
                  <a:srgbClr val="013E5D"/>
                </a:solidFill>
              </a:rPr>
              <a:t>100% </a:t>
            </a:r>
            <a:r>
              <a:rPr lang="en-US" sz="2000" dirty="0">
                <a:solidFill>
                  <a:srgbClr val="013E5D"/>
                </a:solidFill>
              </a:rPr>
              <a:t>of the assessed value of the qualified property if the </a:t>
            </a:r>
            <a:r>
              <a:rPr lang="en-US" sz="2000" dirty="0" smtClean="0">
                <a:solidFill>
                  <a:srgbClr val="013E5D"/>
                </a:solidFill>
              </a:rPr>
              <a:t>property is restricted to not exceed </a:t>
            </a:r>
            <a:r>
              <a:rPr lang="en-US" sz="2000" b="1" dirty="0" smtClean="0">
                <a:solidFill>
                  <a:srgbClr val="013E5D"/>
                </a:solidFill>
              </a:rPr>
              <a:t>80</a:t>
            </a:r>
            <a:r>
              <a:rPr lang="en-US" sz="2000" b="1" dirty="0">
                <a:solidFill>
                  <a:srgbClr val="013E5D"/>
                </a:solidFill>
              </a:rPr>
              <a:t>% </a:t>
            </a:r>
            <a:r>
              <a:rPr lang="en-US" sz="2000" dirty="0">
                <a:solidFill>
                  <a:srgbClr val="013E5D"/>
                </a:solidFill>
              </a:rPr>
              <a:t>AMI</a:t>
            </a:r>
            <a:r>
              <a:rPr lang="en-US" sz="2000" dirty="0" smtClean="0">
                <a:solidFill>
                  <a:srgbClr val="013E5D"/>
                </a:solidFill>
              </a:rPr>
              <a:t>.</a:t>
            </a:r>
          </a:p>
          <a:p>
            <a:pPr marL="401638" lvl="1" indent="0">
              <a:buNone/>
            </a:pPr>
            <a:endParaRPr lang="en-US" sz="180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29</a:t>
            </a:fld>
            <a:endParaRPr lang="en-US" dirty="0"/>
          </a:p>
        </p:txBody>
      </p:sp>
      <p:sp>
        <p:nvSpPr>
          <p:cNvPr id="5" name="5-Point Star 4"/>
          <p:cNvSpPr/>
          <p:nvPr/>
        </p:nvSpPr>
        <p:spPr bwMode="auto">
          <a:xfrm>
            <a:off x="377142" y="1905965"/>
            <a:ext cx="609600" cy="603337"/>
          </a:xfrm>
          <a:prstGeom prst="star5">
            <a:avLst/>
          </a:prstGeom>
          <a:solidFill>
            <a:srgbClr val="97BF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45108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dirty="0" smtClean="0"/>
              <a:t>Introduction</a:t>
            </a:r>
            <a:endParaRPr lang="en-US" sz="2800" dirty="0"/>
          </a:p>
        </p:txBody>
      </p:sp>
      <p:sp>
        <p:nvSpPr>
          <p:cNvPr id="3" name="Content Placeholder 2"/>
          <p:cNvSpPr>
            <a:spLocks noGrp="1"/>
          </p:cNvSpPr>
          <p:nvPr>
            <p:ph idx="1"/>
          </p:nvPr>
        </p:nvSpPr>
        <p:spPr>
          <a:xfrm>
            <a:off x="457200" y="2133600"/>
            <a:ext cx="3124200" cy="3962400"/>
          </a:xfrm>
        </p:spPr>
        <p:txBody>
          <a:bodyPr/>
          <a:lstStyle/>
          <a:p>
            <a:r>
              <a:rPr lang="en-US" sz="2000" b="0" dirty="0" smtClean="0"/>
              <a:t>Florida has experienced extraordinary </a:t>
            </a:r>
            <a:r>
              <a:rPr lang="en-US" sz="2000" b="0" dirty="0"/>
              <a:t>growth </a:t>
            </a:r>
            <a:r>
              <a:rPr lang="en-US" sz="2000" b="0" dirty="0" smtClean="0"/>
              <a:t>&amp; a booming </a:t>
            </a:r>
            <a:r>
              <a:rPr lang="en-US" sz="2000" b="0" dirty="0"/>
              <a:t>real estate market</a:t>
            </a:r>
            <a:r>
              <a:rPr lang="en-US" sz="2000" b="0" dirty="0" smtClean="0"/>
              <a:t>.</a:t>
            </a:r>
          </a:p>
          <a:p>
            <a:r>
              <a:rPr lang="en-US" sz="2000" b="0" dirty="0" smtClean="0"/>
              <a:t>This success has created a lack </a:t>
            </a:r>
            <a:r>
              <a:rPr lang="en-US" sz="2000" b="0" dirty="0"/>
              <a:t>of affordable and workforce housing for Floridians</a:t>
            </a:r>
            <a:r>
              <a:rPr lang="en-US" sz="2000" b="0" dirty="0" smtClean="0"/>
              <a:t>.</a:t>
            </a:r>
          </a:p>
        </p:txBody>
      </p:sp>
      <p:sp>
        <p:nvSpPr>
          <p:cNvPr id="4" name="Slide Number Placeholder 3"/>
          <p:cNvSpPr>
            <a:spLocks noGrp="1"/>
          </p:cNvSpPr>
          <p:nvPr>
            <p:ph type="sldNum" sz="quarter" idx="4"/>
          </p:nvPr>
        </p:nvSpPr>
        <p:spPr/>
        <p:txBody>
          <a:bodyPr/>
          <a:lstStyle/>
          <a:p>
            <a:fld id="{CEA1D0C8-EFB8-4FEE-8DB5-60B3410779D9}" type="slidenum">
              <a:rPr lang="en-US" smtClean="0"/>
              <a:pPr/>
              <a:t>3</a:t>
            </a:fld>
            <a:endParaRPr lang="en-US" dirty="0"/>
          </a:p>
        </p:txBody>
      </p:sp>
      <p:pic>
        <p:nvPicPr>
          <p:cNvPr id="6" name="Picture 5"/>
          <p:cNvPicPr>
            <a:picLocks noChangeAspect="1"/>
          </p:cNvPicPr>
          <p:nvPr/>
        </p:nvPicPr>
        <p:blipFill>
          <a:blip r:embed="rId3"/>
          <a:stretch>
            <a:fillRect/>
          </a:stretch>
        </p:blipFill>
        <p:spPr>
          <a:xfrm>
            <a:off x="3657600" y="2285999"/>
            <a:ext cx="5105400" cy="3660195"/>
          </a:xfrm>
          <a:prstGeom prst="rect">
            <a:avLst/>
          </a:prstGeom>
        </p:spPr>
      </p:pic>
    </p:spTree>
    <p:extLst>
      <p:ext uri="{BB962C8B-B14F-4D97-AF65-F5344CB8AC3E}">
        <p14:creationId xmlns:p14="http://schemas.microsoft.com/office/powerpoint/2010/main" val="217872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057400"/>
            <a:ext cx="8229600" cy="4191000"/>
          </a:xfrm>
        </p:spPr>
        <p:txBody>
          <a:bodyPr/>
          <a:lstStyle/>
          <a:p>
            <a:r>
              <a:rPr lang="en-US" sz="2000" dirty="0" smtClean="0"/>
              <a:t>QUALIFICATIONS: </a:t>
            </a:r>
          </a:p>
          <a:p>
            <a:pPr lvl="1"/>
            <a:r>
              <a:rPr lang="en-US" b="1" u="sng" dirty="0" smtClean="0"/>
              <a:t>Number of units:</a:t>
            </a:r>
            <a:r>
              <a:rPr lang="en-US" b="1" dirty="0" smtClean="0"/>
              <a:t> </a:t>
            </a:r>
            <a:r>
              <a:rPr lang="en-US" b="0" dirty="0" smtClean="0"/>
              <a:t>must have </a:t>
            </a:r>
            <a:r>
              <a:rPr lang="en-US" b="1" dirty="0" smtClean="0">
                <a:solidFill>
                  <a:srgbClr val="97BF61"/>
                </a:solidFill>
              </a:rPr>
              <a:t>more than 70 affordable units</a:t>
            </a:r>
            <a:r>
              <a:rPr lang="en-US" b="0" dirty="0" smtClean="0"/>
              <a:t>.</a:t>
            </a:r>
          </a:p>
          <a:p>
            <a:pPr lvl="1"/>
            <a:r>
              <a:rPr lang="en-US" b="1" u="sng" dirty="0" smtClean="0"/>
              <a:t>Construction:</a:t>
            </a:r>
            <a:r>
              <a:rPr lang="en-US" b="1" dirty="0" smtClean="0"/>
              <a:t> </a:t>
            </a:r>
            <a:r>
              <a:rPr lang="en-US" b="0" dirty="0" smtClean="0"/>
              <a:t>The </a:t>
            </a:r>
            <a:r>
              <a:rPr lang="en-US" b="0" dirty="0"/>
              <a:t>multifamily project must be </a:t>
            </a:r>
            <a:r>
              <a:rPr lang="en-US" b="1" dirty="0">
                <a:solidFill>
                  <a:srgbClr val="97BF61"/>
                </a:solidFill>
              </a:rPr>
              <a:t>newly </a:t>
            </a:r>
            <a:r>
              <a:rPr lang="en-US" b="1" dirty="0" smtClean="0">
                <a:solidFill>
                  <a:srgbClr val="97BF61"/>
                </a:solidFill>
              </a:rPr>
              <a:t>constructed</a:t>
            </a:r>
            <a:r>
              <a:rPr lang="en-US" b="1" dirty="0" smtClean="0"/>
              <a:t>.</a:t>
            </a:r>
          </a:p>
          <a:p>
            <a:pPr lvl="2"/>
            <a:r>
              <a:rPr lang="en-US" sz="2000" dirty="0" smtClean="0"/>
              <a:t>Newly </a:t>
            </a:r>
            <a:r>
              <a:rPr lang="en-US" sz="2000" dirty="0"/>
              <a:t>constructed means an improvement to property which was substantially completed within </a:t>
            </a:r>
            <a:r>
              <a:rPr lang="en-US" sz="2000" dirty="0" smtClean="0"/>
              <a:t>five years before first certification application to FHFC.</a:t>
            </a:r>
          </a:p>
          <a:p>
            <a:pPr lvl="1"/>
            <a:r>
              <a:rPr lang="en-US" b="1" u="sng" dirty="0" smtClean="0"/>
              <a:t>Income:</a:t>
            </a:r>
            <a:r>
              <a:rPr lang="en-US" dirty="0" smtClean="0"/>
              <a:t> units must be restricted to not exceed </a:t>
            </a:r>
            <a:r>
              <a:rPr lang="en-US" b="1" dirty="0" smtClean="0">
                <a:solidFill>
                  <a:srgbClr val="97BF61"/>
                </a:solidFill>
              </a:rPr>
              <a:t>120% AMI </a:t>
            </a:r>
            <a:r>
              <a:rPr lang="en-US" dirty="0" smtClean="0"/>
              <a:t>(75% exemption) </a:t>
            </a:r>
            <a:r>
              <a:rPr lang="en-US" b="1" dirty="0" smtClean="0">
                <a:solidFill>
                  <a:srgbClr val="97BF61"/>
                </a:solidFill>
              </a:rPr>
              <a:t>or 80% AMI </a:t>
            </a:r>
            <a:r>
              <a:rPr lang="en-US" dirty="0" smtClean="0"/>
              <a:t>(100% exemption) </a:t>
            </a:r>
            <a:r>
              <a:rPr lang="en-US" dirty="0" smtClean="0">
                <a:solidFill>
                  <a:srgbClr val="013E5D"/>
                </a:solidFill>
              </a:rPr>
              <a:t>or</a:t>
            </a:r>
            <a:r>
              <a:rPr lang="en-US" dirty="0" smtClean="0">
                <a:solidFill>
                  <a:srgbClr val="97BF61"/>
                </a:solidFill>
              </a:rPr>
              <a:t> </a:t>
            </a:r>
            <a:r>
              <a:rPr lang="en-US" b="1" dirty="0" smtClean="0">
                <a:solidFill>
                  <a:srgbClr val="97BF61"/>
                </a:solidFill>
              </a:rPr>
              <a:t>90% of fair market value</a:t>
            </a:r>
            <a:r>
              <a:rPr lang="en-US" dirty="0" smtClean="0"/>
              <a:t>, whichever is less. </a:t>
            </a:r>
            <a:endParaRPr lang="en-US" sz="2000" dirty="0" smtClean="0"/>
          </a:p>
          <a:p>
            <a:pPr lvl="1"/>
            <a:endParaRPr lang="en-US"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30</a:t>
            </a:fld>
            <a:endParaRPr lang="en-US" dirty="0"/>
          </a:p>
        </p:txBody>
      </p:sp>
      <p:sp>
        <p:nvSpPr>
          <p:cNvPr id="6" name="Title 1"/>
          <p:cNvSpPr>
            <a:spLocks noGrp="1"/>
          </p:cNvSpPr>
          <p:nvPr>
            <p:ph type="title"/>
          </p:nvPr>
        </p:nvSpPr>
        <p:spPr>
          <a:xfrm>
            <a:off x="377142" y="1143000"/>
            <a:ext cx="8233458" cy="762000"/>
          </a:xfrm>
        </p:spPr>
        <p:txBody>
          <a:bodyPr/>
          <a:lstStyle/>
          <a:p>
            <a:pPr algn="ctr"/>
            <a:r>
              <a:rPr lang="en-US" sz="3200" dirty="0" smtClean="0"/>
              <a:t>THE missing middle</a:t>
            </a:r>
            <a:endParaRPr lang="en-US" sz="3200" dirty="0"/>
          </a:p>
        </p:txBody>
      </p:sp>
    </p:spTree>
    <p:extLst>
      <p:ext uri="{BB962C8B-B14F-4D97-AF65-F5344CB8AC3E}">
        <p14:creationId xmlns:p14="http://schemas.microsoft.com/office/powerpoint/2010/main" val="427118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762000"/>
          </a:xfrm>
        </p:spPr>
        <p:txBody>
          <a:bodyPr/>
          <a:lstStyle/>
          <a:p>
            <a:pPr algn="ctr"/>
            <a:r>
              <a:rPr lang="en-US" sz="3200" dirty="0" smtClean="0"/>
              <a:t>THE missing </a:t>
            </a:r>
            <a:r>
              <a:rPr lang="en-US" sz="3200" dirty="0"/>
              <a:t>middle</a:t>
            </a:r>
          </a:p>
        </p:txBody>
      </p:sp>
      <p:sp>
        <p:nvSpPr>
          <p:cNvPr id="3" name="Content Placeholder 2"/>
          <p:cNvSpPr>
            <a:spLocks noGrp="1"/>
          </p:cNvSpPr>
          <p:nvPr>
            <p:ph idx="1"/>
          </p:nvPr>
        </p:nvSpPr>
        <p:spPr>
          <a:xfrm>
            <a:off x="388716" y="2062665"/>
            <a:ext cx="8229600" cy="4114800"/>
          </a:xfrm>
        </p:spPr>
        <p:txBody>
          <a:bodyPr/>
          <a:lstStyle/>
          <a:p>
            <a:r>
              <a:rPr lang="en-US" sz="1800" u="sng" dirty="0"/>
              <a:t>Application Process</a:t>
            </a:r>
            <a:r>
              <a:rPr lang="en-US" sz="1800" dirty="0"/>
              <a:t>: </a:t>
            </a:r>
            <a:endParaRPr lang="en-US" sz="1800" dirty="0" smtClean="0"/>
          </a:p>
          <a:p>
            <a:pPr lvl="1"/>
            <a:r>
              <a:rPr lang="en-US" sz="1800" dirty="0" smtClean="0"/>
              <a:t>Apply for certification to FHFC. </a:t>
            </a:r>
          </a:p>
          <a:p>
            <a:pPr lvl="2"/>
            <a:r>
              <a:rPr lang="en-US" sz="1800" dirty="0"/>
              <a:t>Application includes a rental market study by a qualified appraiser, sworn statement that units will be income restricted for at least 3 more years, a list of qualifying units, and a list of rents received for those </a:t>
            </a:r>
            <a:r>
              <a:rPr lang="en-US" sz="1800" dirty="0" smtClean="0"/>
              <a:t>units.</a:t>
            </a:r>
          </a:p>
          <a:p>
            <a:pPr lvl="1"/>
            <a:r>
              <a:rPr lang="en-US" sz="1800" dirty="0" smtClean="0"/>
              <a:t>Send FHFC certification and exemption form to local property appraiser by March 1.</a:t>
            </a:r>
            <a:endParaRPr lang="en-US" sz="1800" b="0" dirty="0" smtClean="0"/>
          </a:p>
          <a:p>
            <a:r>
              <a:rPr lang="en-US" sz="1800" u="sng" dirty="0" smtClean="0"/>
              <a:t>Special </a:t>
            </a:r>
            <a:r>
              <a:rPr lang="en-US" sz="1800" u="sng" dirty="0"/>
              <a:t>considerations</a:t>
            </a:r>
            <a:r>
              <a:rPr lang="en-US" sz="1800" dirty="0"/>
              <a:t>: </a:t>
            </a:r>
            <a:r>
              <a:rPr lang="en-US" sz="1800" b="0" dirty="0"/>
              <a:t>this exemption is not </a:t>
            </a:r>
            <a:r>
              <a:rPr lang="en-US" sz="1800" b="0" dirty="0" smtClean="0"/>
              <a:t>available for units in which </a:t>
            </a:r>
            <a:r>
              <a:rPr lang="en-US" sz="1800" b="0" dirty="0"/>
              <a:t>the property owner has entered into an agreement with the Florida Housing Financing Corporation pursuant to Chapter 420 to provide housing to natural persons or families meeting the extremely-low-income, very-low-income, or low-income limits or if the property receives an exemption pursuant to the new section 196.1979, Fla. Stat. </a:t>
            </a:r>
            <a:r>
              <a:rPr lang="en-US" sz="1800" b="0" dirty="0" smtClean="0"/>
              <a:t>(local government exemption).</a:t>
            </a:r>
          </a:p>
          <a:p>
            <a:r>
              <a:rPr lang="en-US" sz="1800" u="sng" dirty="0"/>
              <a:t>Time Frame</a:t>
            </a:r>
            <a:r>
              <a:rPr lang="en-US" sz="1800" dirty="0"/>
              <a:t>: </a:t>
            </a:r>
            <a:r>
              <a:rPr lang="en-US" sz="1800" b="0" dirty="0" smtClean="0"/>
              <a:t>first applies </a:t>
            </a:r>
            <a:r>
              <a:rPr lang="en-US" sz="1800" b="0" dirty="0"/>
              <a:t>to the 2024 tax roll and </a:t>
            </a:r>
            <a:r>
              <a:rPr lang="en-US" sz="1800" b="0" dirty="0" smtClean="0"/>
              <a:t>expires </a:t>
            </a:r>
            <a:r>
              <a:rPr lang="en-US" sz="1800" b="0" dirty="0"/>
              <a:t>December 31, 2059. </a:t>
            </a:r>
          </a:p>
          <a:p>
            <a:pPr lvl="2"/>
            <a:endParaRPr lang="en-US" sz="2000" dirty="0"/>
          </a:p>
          <a:p>
            <a:pPr lvl="1"/>
            <a:endParaRPr lang="en-US"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31</a:t>
            </a:fld>
            <a:endParaRPr lang="en-US" dirty="0"/>
          </a:p>
        </p:txBody>
      </p:sp>
    </p:spTree>
    <p:extLst>
      <p:ext uri="{BB962C8B-B14F-4D97-AF65-F5344CB8AC3E}">
        <p14:creationId xmlns:p14="http://schemas.microsoft.com/office/powerpoint/2010/main" val="218599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Area of Critical state concern</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1981200"/>
            <a:ext cx="8229600" cy="2438400"/>
          </a:xfrm>
        </p:spPr>
        <p:txBody>
          <a:bodyPr/>
          <a:lstStyle/>
          <a:p>
            <a:r>
              <a:rPr lang="en-US" sz="2000" b="0" dirty="0" smtClean="0"/>
              <a:t> </a:t>
            </a:r>
            <a:r>
              <a:rPr lang="en-US" sz="2000" b="0" u="sng" dirty="0" smtClean="0"/>
              <a:t>2023 LLA</a:t>
            </a:r>
            <a:r>
              <a:rPr lang="en-US" sz="2000" b="0" dirty="0" smtClean="0"/>
              <a:t>: n/a</a:t>
            </a:r>
          </a:p>
          <a:p>
            <a:pPr marL="107950" indent="0">
              <a:buNone/>
            </a:pPr>
            <a:endParaRPr lang="en-US" sz="1000" b="0" dirty="0"/>
          </a:p>
          <a:p>
            <a:r>
              <a:rPr lang="en-US" sz="2000" b="0" dirty="0" smtClean="0"/>
              <a:t> </a:t>
            </a:r>
            <a:r>
              <a:rPr lang="en-US" sz="2000" b="0" u="sng" dirty="0" smtClean="0"/>
              <a:t>2024 LLA</a:t>
            </a:r>
            <a:r>
              <a:rPr lang="en-US" sz="2000" b="0" dirty="0"/>
              <a:t>: </a:t>
            </a:r>
            <a:r>
              <a:rPr lang="en-US" sz="2000" b="0" dirty="0" smtClean="0"/>
              <a:t>projects within an area of critical state concern (section 380.0552, Fla. Stat or chapter 28-36, Florida Administrative Code) can qualify for the exemption if the project contains more than 10 units dedicated to housing persons or families meeting 120% AMI or below.</a:t>
            </a:r>
          </a:p>
          <a:p>
            <a:pPr lvl="1"/>
            <a:r>
              <a:rPr lang="en-US" sz="1600" dirty="0" smtClean="0"/>
              <a:t>Section 380.0552: designates the Florida Keys/City of Key West as an area of critical state concern</a:t>
            </a:r>
            <a:endParaRPr lang="en-US" sz="1600" b="0"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5329" y="4455143"/>
            <a:ext cx="2724750" cy="1783829"/>
          </a:xfrm>
          <a:prstGeom prst="roundRect">
            <a:avLst>
              <a:gd name="adj" fmla="val 8594"/>
            </a:avLst>
          </a:prstGeom>
          <a:solidFill>
            <a:srgbClr val="FFFFFF">
              <a:shade val="85000"/>
            </a:srgbClr>
          </a:solidFill>
          <a:ln>
            <a:noFill/>
          </a:ln>
          <a:effectLst>
            <a:reflection blurRad="12700" stA="17000" endPos="28000" dist="5000" dir="5400000" sy="-100000" algn="bl" rotWithShape="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3921" y="4455143"/>
            <a:ext cx="3160687" cy="1784112"/>
          </a:xfrm>
          <a:prstGeom prst="roundRect">
            <a:avLst>
              <a:gd name="adj" fmla="val 8594"/>
            </a:avLst>
          </a:prstGeom>
          <a:solidFill>
            <a:srgbClr val="FFFFFF">
              <a:shade val="85000"/>
            </a:srgbClr>
          </a:solidFill>
          <a:ln>
            <a:noFill/>
          </a:ln>
          <a:effectLst>
            <a:reflection blurRad="12700" stA="17000" endPos="28000" dist="5000" dir="5400000" sy="-100000" algn="bl" rotWithShape="0"/>
          </a:effectLst>
        </p:spPr>
      </p:pic>
    </p:spTree>
    <p:extLst>
      <p:ext uri="{BB962C8B-B14F-4D97-AF65-F5344CB8AC3E}">
        <p14:creationId xmlns:p14="http://schemas.microsoft.com/office/powerpoint/2010/main" val="94033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Vacant Units</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states that if a unit in a previous year </a:t>
            </a:r>
            <a:r>
              <a:rPr lang="en-US" sz="2000" b="0" u="sng" dirty="0"/>
              <a:t>qualified</a:t>
            </a:r>
            <a:r>
              <a:rPr lang="en-US" sz="2000" b="0" dirty="0"/>
              <a:t> for the Missing Middle exemption and is now vacant on January 1, the vacant unit is still eligible provided the unit is restricted to providing affordable housing that otherwise meets the requirements of the Missing Middle program and a reasonable effort is made to lease the unit to eligible persons or families</a:t>
            </a:r>
            <a:r>
              <a:rPr lang="en-US" sz="2000" b="0" dirty="0" smtClean="0"/>
              <a:t>.</a:t>
            </a:r>
          </a:p>
          <a:p>
            <a:pPr marL="107950" indent="0">
              <a:buNone/>
            </a:pPr>
            <a:endParaRPr lang="en-US" sz="1000" b="0" dirty="0"/>
          </a:p>
          <a:p>
            <a:r>
              <a:rPr lang="en-US" sz="2000" b="0" dirty="0" smtClean="0"/>
              <a:t> </a:t>
            </a:r>
            <a:r>
              <a:rPr lang="en-US" sz="2000" b="0" u="sng" dirty="0" smtClean="0"/>
              <a:t>2024 LLA</a:t>
            </a:r>
            <a:r>
              <a:rPr lang="en-US" sz="2000" b="0" dirty="0"/>
              <a:t>: clarifies that if a unit in a previous year </a:t>
            </a:r>
            <a:r>
              <a:rPr lang="en-US" sz="2000" b="0" u="sng" dirty="0"/>
              <a:t>received</a:t>
            </a:r>
            <a:r>
              <a:rPr lang="en-US" sz="2000" b="0" dirty="0"/>
              <a:t> the Missing Middle exemption and is now vacant on January 1, the vacant unit is still eligible provided the unit is restricted to providing affordable housing that otherwise meets the requirements of the Missing Middle program and a reasonable effort is made to lease the unit to eligible persons or families.</a:t>
            </a:r>
            <a:endParaRPr lang="en-US" sz="1050" b="0" dirty="0" smtClean="0"/>
          </a:p>
        </p:txBody>
      </p:sp>
    </p:spTree>
    <p:extLst>
      <p:ext uri="{BB962C8B-B14F-4D97-AF65-F5344CB8AC3E}">
        <p14:creationId xmlns:p14="http://schemas.microsoft.com/office/powerpoint/2010/main" val="365971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valuation of common areas</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1981200"/>
            <a:ext cx="82296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requires the property appraiser to include in the valuation of a unit the proportionate share of the residential common areas, including the land, fairly attributable to such unit.</a:t>
            </a:r>
            <a:endParaRPr lang="en-US" sz="1050" b="0"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9363" y="3566096"/>
            <a:ext cx="4105275" cy="2739408"/>
          </a:xfrm>
          <a:prstGeom prst="rect">
            <a:avLst/>
          </a:prstGeom>
        </p:spPr>
      </p:pic>
    </p:spTree>
    <p:extLst>
      <p:ext uri="{BB962C8B-B14F-4D97-AF65-F5344CB8AC3E}">
        <p14:creationId xmlns:p14="http://schemas.microsoft.com/office/powerpoint/2010/main" val="3596485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Property appraiser request for information</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2209800"/>
            <a:ext cx="4343400" cy="38862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allows the property appraiser to ask for additional information as necessary</a:t>
            </a:r>
            <a:r>
              <a:rPr lang="en-US" sz="2000" b="0" dirty="0" smtClean="0"/>
              <a:t>.</a:t>
            </a:r>
          </a:p>
          <a:p>
            <a:pPr lvl="1"/>
            <a:r>
              <a:rPr lang="en-US" sz="1800" b="0" dirty="0"/>
              <a:t>Please note that this language allows the property appraiser to request </a:t>
            </a:r>
            <a:r>
              <a:rPr lang="en-US" sz="1800" b="0" smtClean="0"/>
              <a:t>additional information. </a:t>
            </a:r>
            <a:r>
              <a:rPr lang="en-US" sz="1800" b="0" dirty="0"/>
              <a:t>The property appraiser does not have discretion to deny the exemption if the project otherwise complies with the exemption requirements</a:t>
            </a:r>
            <a:r>
              <a:rPr lang="en-US" sz="1800" b="0" dirty="0" smtClean="0"/>
              <a:t>.	</a:t>
            </a:r>
            <a:endParaRPr lang="en-US" sz="1800" b="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8020" y="2209800"/>
            <a:ext cx="4088780"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26548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Transient public lodging establishments</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228600" y="2133600"/>
            <a:ext cx="45720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a:p>
          <a:p>
            <a:r>
              <a:rPr lang="en-US" sz="2000" b="0" dirty="0" smtClean="0"/>
              <a:t> </a:t>
            </a:r>
            <a:r>
              <a:rPr lang="en-US" sz="2000" b="0" u="sng" dirty="0" smtClean="0"/>
              <a:t>2024 LLA</a:t>
            </a:r>
            <a:r>
              <a:rPr lang="en-US" sz="2000" b="0" dirty="0"/>
              <a:t>:  prohibits units used as a transient public lodging establishment as defined in section 509.013 from qualifying for the exemption.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2238136"/>
            <a:ext cx="4121868" cy="2791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993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Remedial effect</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1981200"/>
            <a:ext cx="4114800" cy="4114800"/>
          </a:xfrm>
        </p:spPr>
        <p:txBody>
          <a:bodyPr/>
          <a:lstStyle/>
          <a:p>
            <a:r>
              <a:rPr lang="en-US" sz="2000" b="0" dirty="0" smtClean="0"/>
              <a:t> </a:t>
            </a:r>
            <a:r>
              <a:rPr lang="en-US" sz="2000" b="0" u="sng" dirty="0" smtClean="0"/>
              <a:t>2023 LLA</a:t>
            </a:r>
            <a:r>
              <a:rPr lang="en-US" sz="2000" b="0" dirty="0"/>
              <a:t>: </a:t>
            </a:r>
            <a:r>
              <a:rPr lang="en-US" sz="2000" b="0" dirty="0" smtClean="0"/>
              <a:t>n/a</a:t>
            </a:r>
          </a:p>
          <a:p>
            <a:pPr marL="107950" indent="0">
              <a:buNone/>
            </a:pPr>
            <a:endParaRPr lang="en-US" sz="1000" b="0" dirty="0" smtClean="0"/>
          </a:p>
          <a:p>
            <a:r>
              <a:rPr lang="en-US" sz="2000" b="0" dirty="0" smtClean="0"/>
              <a:t> </a:t>
            </a:r>
            <a:r>
              <a:rPr lang="en-US" sz="2000" b="0" u="sng" dirty="0" smtClean="0"/>
              <a:t>2024 </a:t>
            </a:r>
            <a:r>
              <a:rPr lang="en-US" sz="2000" b="0" u="sng" dirty="0" err="1" smtClean="0"/>
              <a:t>LLA</a:t>
            </a:r>
            <a:r>
              <a:rPr lang="en-US" sz="2000" b="0" dirty="0" smtClean="0"/>
              <a:t>:  these amendments to the Missing Middle program are intended to be remedial and clarifying in nature and apply retroactively to January 1, 2024. </a:t>
            </a:r>
            <a:endParaRPr lang="en-US" sz="2000" b="0" dirty="0"/>
          </a:p>
        </p:txBody>
      </p:sp>
      <p:pic>
        <p:nvPicPr>
          <p:cNvPr id="3" name="Picture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05200" y="3000375"/>
            <a:ext cx="5638800" cy="3171825"/>
          </a:xfrm>
          <a:prstGeom prst="rect">
            <a:avLst/>
          </a:prstGeom>
          <a:effectLst>
            <a:outerShdw blurRad="127000" dist="63500" dir="5400000" algn="t" rotWithShape="0">
              <a:prstClr val="black">
                <a:alpha val="40000"/>
              </a:prstClr>
            </a:outerShdw>
          </a:effectLst>
        </p:spPr>
      </p:pic>
    </p:spTree>
    <p:extLst>
      <p:ext uri="{BB962C8B-B14F-4D97-AF65-F5344CB8AC3E}">
        <p14:creationId xmlns:p14="http://schemas.microsoft.com/office/powerpoint/2010/main" val="183450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Missing middle ad valorem tax exemption</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7" name="Content Placeholder 2"/>
          <p:cNvSpPr>
            <a:spLocks noGrp="1"/>
          </p:cNvSpPr>
          <p:nvPr>
            <p:ph idx="1"/>
          </p:nvPr>
        </p:nvSpPr>
        <p:spPr>
          <a:xfrm>
            <a:off x="457200" y="1981200"/>
            <a:ext cx="8229600" cy="4114800"/>
          </a:xfrm>
        </p:spPr>
        <p:txBody>
          <a:bodyPr/>
          <a:lstStyle/>
          <a:p>
            <a:r>
              <a:rPr lang="en-US" sz="2000" b="0" dirty="0" smtClean="0"/>
              <a:t> Overall, there have been relatively minor changes to the Missing Middle Tax Exemption in Senate Bill 328. </a:t>
            </a:r>
          </a:p>
          <a:p>
            <a:r>
              <a:rPr lang="en-US" sz="2000" b="0" dirty="0" smtClean="0"/>
              <a:t>These changes conform the law to the Florida Housing Finance Corporation process for administering the Missing Middle </a:t>
            </a:r>
            <a:r>
              <a:rPr lang="en-US" sz="2000" b="0" dirty="0"/>
              <a:t>Tax </a:t>
            </a:r>
            <a:r>
              <a:rPr lang="en-US" sz="2000" b="0" dirty="0" smtClean="0"/>
              <a:t>Exemption.</a:t>
            </a:r>
          </a:p>
          <a:p>
            <a:r>
              <a:rPr lang="en-US" sz="2000" b="0" dirty="0" smtClean="0"/>
              <a:t>Florida Housing Finance Corporation has done a wonderful job of implementing this program.</a:t>
            </a:r>
          </a:p>
          <a:p>
            <a:pPr lvl="1"/>
            <a:r>
              <a:rPr lang="en-US" sz="1800" b="0" dirty="0" smtClean="0"/>
              <a:t>120 projects were certified across the State of Florida </a:t>
            </a:r>
          </a:p>
          <a:p>
            <a:pPr lvl="1"/>
            <a:r>
              <a:rPr lang="en-US" sz="1800" b="0" dirty="0" smtClean="0"/>
              <a:t>2,002 units @ 80% AMI certified </a:t>
            </a:r>
            <a:r>
              <a:rPr lang="en-US" sz="1800" dirty="0"/>
              <a:t>across the State of Florida </a:t>
            </a:r>
            <a:endParaRPr lang="en-US" sz="1800" b="0" dirty="0" smtClean="0"/>
          </a:p>
          <a:p>
            <a:pPr lvl="1"/>
            <a:r>
              <a:rPr lang="en-US" sz="1800" b="0" dirty="0" smtClean="0"/>
              <a:t>12,879 units @ 120% AMI certified </a:t>
            </a:r>
            <a:r>
              <a:rPr lang="en-US" sz="1800" dirty="0"/>
              <a:t>across the State of </a:t>
            </a:r>
            <a:r>
              <a:rPr lang="en-US" sz="1800" dirty="0" smtClean="0"/>
              <a:t>Florida</a:t>
            </a:r>
            <a:endParaRPr lang="en-US" sz="1800" b="0" dirty="0" smtClean="0"/>
          </a:p>
          <a:p>
            <a:pPr marL="107950" indent="0">
              <a:buNone/>
            </a:pPr>
            <a:endParaRPr lang="en-US" sz="2000" b="0" dirty="0" smtClean="0"/>
          </a:p>
        </p:txBody>
      </p:sp>
    </p:spTree>
    <p:extLst>
      <p:ext uri="{BB962C8B-B14F-4D97-AF65-F5344CB8AC3E}">
        <p14:creationId xmlns:p14="http://schemas.microsoft.com/office/powerpoint/2010/main" val="219134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057400"/>
            <a:ext cx="8229600" cy="4114800"/>
          </a:xfrm>
        </p:spPr>
        <p:txBody>
          <a:bodyPr/>
          <a:lstStyle/>
          <a:p>
            <a:pPr marL="565150" indent="-457200">
              <a:buFont typeface="+mj-lt"/>
              <a:buAutoNum type="alphaUcPeriod" startAt="3"/>
            </a:pPr>
            <a:r>
              <a:rPr lang="en-US" sz="2000" u="sng" dirty="0" smtClean="0"/>
              <a:t>Local Government Ad Valorem Exemption:</a:t>
            </a:r>
            <a:r>
              <a:rPr lang="en-US" sz="2000" b="0" dirty="0"/>
              <a:t> the board of county commissioners or governing body of a municipality </a:t>
            </a:r>
            <a:r>
              <a:rPr lang="en-US" sz="2000" dirty="0">
                <a:solidFill>
                  <a:srgbClr val="97BF61"/>
                </a:solidFill>
              </a:rPr>
              <a:t>may</a:t>
            </a:r>
            <a:r>
              <a:rPr lang="en-US" sz="2000" b="0" dirty="0"/>
              <a:t> adopt an ordinance exempting qualifying portions of property from ad </a:t>
            </a:r>
            <a:r>
              <a:rPr lang="en-US" sz="2000" b="0" dirty="0" smtClean="0"/>
              <a:t>valorem taxes levied by the county or municipality.</a:t>
            </a:r>
          </a:p>
          <a:p>
            <a:pPr lvl="1"/>
            <a:r>
              <a:rPr lang="en-US" b="1" u="sng" dirty="0" smtClean="0"/>
              <a:t>Income restrictions</a:t>
            </a:r>
            <a:r>
              <a:rPr lang="en-US" b="1" dirty="0" smtClean="0"/>
              <a:t>:</a:t>
            </a:r>
          </a:p>
          <a:p>
            <a:pPr lvl="2"/>
            <a:r>
              <a:rPr lang="en-US" sz="2000" dirty="0" smtClean="0"/>
              <a:t>Units are </a:t>
            </a:r>
            <a:r>
              <a:rPr lang="en-US" sz="2000" dirty="0"/>
              <a:t>greater than </a:t>
            </a:r>
            <a:r>
              <a:rPr lang="en-US" sz="2000" b="1" dirty="0">
                <a:solidFill>
                  <a:srgbClr val="97BF61"/>
                </a:solidFill>
              </a:rPr>
              <a:t>30% </a:t>
            </a:r>
            <a:r>
              <a:rPr lang="en-US" sz="2000" dirty="0"/>
              <a:t>but not more than </a:t>
            </a:r>
            <a:r>
              <a:rPr lang="en-US" sz="2000" b="1" dirty="0">
                <a:solidFill>
                  <a:srgbClr val="97BF61"/>
                </a:solidFill>
              </a:rPr>
              <a:t>60% </a:t>
            </a:r>
            <a:r>
              <a:rPr lang="en-US" sz="2000" dirty="0"/>
              <a:t>AMI; or</a:t>
            </a:r>
          </a:p>
          <a:p>
            <a:pPr lvl="2"/>
            <a:r>
              <a:rPr lang="en-US" sz="2000" dirty="0" smtClean="0"/>
              <a:t>Do </a:t>
            </a:r>
            <a:r>
              <a:rPr lang="en-US" sz="2000" dirty="0"/>
              <a:t>not exceed </a:t>
            </a:r>
            <a:r>
              <a:rPr lang="en-US" sz="2000" b="1" dirty="0">
                <a:solidFill>
                  <a:srgbClr val="97BF61"/>
                </a:solidFill>
              </a:rPr>
              <a:t>30%</a:t>
            </a:r>
            <a:r>
              <a:rPr lang="en-US" sz="2000" dirty="0"/>
              <a:t> AMI</a:t>
            </a:r>
            <a:r>
              <a:rPr lang="en-US" sz="2000" dirty="0" smtClean="0"/>
              <a:t>.</a:t>
            </a:r>
          </a:p>
          <a:p>
            <a:pPr lvl="2"/>
            <a:r>
              <a:rPr lang="en-US" sz="2000" dirty="0" smtClean="0"/>
              <a:t>Units </a:t>
            </a:r>
            <a:r>
              <a:rPr lang="en-US" sz="2000" dirty="0"/>
              <a:t>must be restricted to not exceed </a:t>
            </a:r>
            <a:r>
              <a:rPr lang="en-US" sz="2000" b="1" dirty="0">
                <a:solidFill>
                  <a:srgbClr val="97BF61"/>
                </a:solidFill>
              </a:rPr>
              <a:t>FHFC published income limits or 90% of fair market value</a:t>
            </a:r>
            <a:r>
              <a:rPr lang="en-US" sz="2000" dirty="0"/>
              <a:t>, whichever is less. </a:t>
            </a:r>
            <a:endParaRPr lang="en-US" sz="2000" b="0" dirty="0" smtClean="0"/>
          </a:p>
          <a:p>
            <a:pPr lvl="2"/>
            <a:endParaRPr lang="en-US" sz="1400" b="0" dirty="0" smtClean="0"/>
          </a:p>
          <a:p>
            <a:pPr lvl="1"/>
            <a:endParaRPr lang="en-US" sz="18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39</a:t>
            </a:fld>
            <a:endParaRPr lang="en-US" dirty="0"/>
          </a:p>
        </p:txBody>
      </p:sp>
      <p:sp>
        <p:nvSpPr>
          <p:cNvPr id="7" name="Title 1"/>
          <p:cNvSpPr>
            <a:spLocks noGrp="1"/>
          </p:cNvSpPr>
          <p:nvPr>
            <p:ph type="title"/>
          </p:nvPr>
        </p:nvSpPr>
        <p:spPr>
          <a:xfrm>
            <a:off x="-152400" y="1143000"/>
            <a:ext cx="9525000" cy="762000"/>
          </a:xfrm>
        </p:spPr>
        <p:txBody>
          <a:bodyPr/>
          <a:lstStyle/>
          <a:p>
            <a:pPr algn="ctr"/>
            <a:r>
              <a:rPr lang="en-US" sz="3200" dirty="0" smtClean="0"/>
              <a:t>Local government property tax exemption</a:t>
            </a:r>
            <a:endParaRPr lang="en-US" sz="3200" dirty="0"/>
          </a:p>
        </p:txBody>
      </p:sp>
    </p:spTree>
    <p:extLst>
      <p:ext uri="{BB962C8B-B14F-4D97-AF65-F5344CB8AC3E}">
        <p14:creationId xmlns:p14="http://schemas.microsoft.com/office/powerpoint/2010/main" val="3844359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Introduction – Senate Bill 102</a:t>
            </a:r>
            <a:endParaRPr lang="en-US" sz="3200" dirty="0"/>
          </a:p>
        </p:txBody>
      </p:sp>
      <p:sp>
        <p:nvSpPr>
          <p:cNvPr id="3" name="Content Placeholder 2"/>
          <p:cNvSpPr>
            <a:spLocks noGrp="1"/>
          </p:cNvSpPr>
          <p:nvPr>
            <p:ph idx="1"/>
          </p:nvPr>
        </p:nvSpPr>
        <p:spPr>
          <a:xfrm>
            <a:off x="304800" y="1981200"/>
            <a:ext cx="5943600" cy="4114800"/>
          </a:xfrm>
        </p:spPr>
        <p:txBody>
          <a:bodyPr/>
          <a:lstStyle/>
          <a:p>
            <a:r>
              <a:rPr lang="en-US" b="0" dirty="0" smtClean="0"/>
              <a:t>Florida has experienced extraordinary </a:t>
            </a:r>
            <a:r>
              <a:rPr lang="en-US" b="0" dirty="0"/>
              <a:t>growth </a:t>
            </a:r>
            <a:r>
              <a:rPr lang="en-US" b="0" dirty="0" smtClean="0"/>
              <a:t>&amp; a booming </a:t>
            </a:r>
            <a:r>
              <a:rPr lang="en-US" b="0" dirty="0"/>
              <a:t>real estate market</a:t>
            </a:r>
            <a:r>
              <a:rPr lang="en-US" b="0" dirty="0" smtClean="0"/>
              <a:t>.</a:t>
            </a:r>
          </a:p>
          <a:p>
            <a:r>
              <a:rPr lang="en-US" b="0" dirty="0" smtClean="0"/>
              <a:t>This success has created a lack </a:t>
            </a:r>
            <a:r>
              <a:rPr lang="en-US" b="0" dirty="0"/>
              <a:t>of affordable and workforce housing for Floridians. </a:t>
            </a:r>
            <a:endParaRPr lang="en-US" b="0" dirty="0" smtClean="0"/>
          </a:p>
          <a:p>
            <a:r>
              <a:rPr lang="en-US" b="0" dirty="0" smtClean="0"/>
              <a:t>On March </a:t>
            </a:r>
            <a:r>
              <a:rPr lang="en-US" b="0" dirty="0"/>
              <a:t>29, </a:t>
            </a:r>
            <a:r>
              <a:rPr lang="en-US" b="0" dirty="0" smtClean="0"/>
              <a:t>2023, Governor DeSantis </a:t>
            </a:r>
            <a:r>
              <a:rPr lang="en-US" b="0" dirty="0"/>
              <a:t>signed Senate Bill 102—the Live Local </a:t>
            </a:r>
            <a:r>
              <a:rPr lang="en-US" b="0" dirty="0" smtClean="0"/>
              <a:t>Act—to provide </a:t>
            </a:r>
            <a:r>
              <a:rPr lang="en-US" b="0" dirty="0"/>
              <a:t>developers with incentives to construct affordable and workforce housing </a:t>
            </a:r>
            <a:endParaRPr lang="en-US" b="0" dirty="0" smtClean="0"/>
          </a:p>
          <a:p>
            <a:r>
              <a:rPr lang="en-US" b="0" dirty="0" smtClean="0"/>
              <a:t>Transformative </a:t>
            </a:r>
            <a:r>
              <a:rPr lang="en-US" b="0" dirty="0"/>
              <a:t>legislation </a:t>
            </a:r>
            <a:r>
              <a:rPr lang="en-US" b="0" dirty="0" smtClean="0"/>
              <a:t>- </a:t>
            </a:r>
            <a:r>
              <a:rPr lang="en-US" b="0" dirty="0"/>
              <a:t>largest housing investment in Florida’s history. </a:t>
            </a:r>
            <a:endParaRPr lang="en-US" b="0" dirty="0" smtClean="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600" y="2133600"/>
            <a:ext cx="2604618" cy="297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97318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Local government property tax exemption</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
        <p:nvSpPr>
          <p:cNvPr id="6" name="Content Placeholder 2"/>
          <p:cNvSpPr>
            <a:spLocks noGrp="1"/>
          </p:cNvSpPr>
          <p:nvPr>
            <p:ph idx="1"/>
          </p:nvPr>
        </p:nvSpPr>
        <p:spPr>
          <a:xfrm>
            <a:off x="304800" y="2057400"/>
            <a:ext cx="4267200" cy="4114800"/>
          </a:xfrm>
        </p:spPr>
        <p:txBody>
          <a:bodyPr/>
          <a:lstStyle/>
          <a:p>
            <a:r>
              <a:rPr lang="en-US" sz="2000" b="0" dirty="0" smtClean="0"/>
              <a:t> Overall, there have been relatively minor changes to the Local Government Property Tax Exemption. </a:t>
            </a:r>
          </a:p>
          <a:p>
            <a:r>
              <a:rPr lang="en-US" sz="2000" b="0" dirty="0" smtClean="0"/>
              <a:t>This program has not been widely implemented, likely because the local government has discretion to grant or deny the exemption and the AMI level is restricted to 60% AMI and below. </a:t>
            </a:r>
          </a:p>
          <a:p>
            <a:pPr marL="107950" indent="0">
              <a:buNone/>
            </a:pPr>
            <a:endParaRPr lang="en-US" sz="2000" b="0"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2133599"/>
            <a:ext cx="4025803" cy="3716751"/>
          </a:xfrm>
          <a:prstGeom prst="roundRect">
            <a:avLst>
              <a:gd name="adj" fmla="val 8594"/>
            </a:avLst>
          </a:prstGeom>
          <a:solidFill>
            <a:srgbClr val="FFFFFF">
              <a:shade val="85000"/>
            </a:srgbClr>
          </a:solidFill>
          <a:ln>
            <a:noFill/>
          </a:ln>
          <a:effectLst>
            <a:reflection blurRad="12700" stA="8000" endPos="28000" dist="5000" dir="5400000" sy="-100000" algn="bl" rotWithShape="0"/>
          </a:effectLst>
        </p:spPr>
      </p:pic>
    </p:spTree>
    <p:extLst>
      <p:ext uri="{BB962C8B-B14F-4D97-AF65-F5344CB8AC3E}">
        <p14:creationId xmlns:p14="http://schemas.microsoft.com/office/powerpoint/2010/main" val="777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New </a:t>
            </a:r>
            <a:r>
              <a:rPr lang="en-US" sz="3200" dirty="0"/>
              <a:t>Funding Sources</a:t>
            </a:r>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400" y="2217098"/>
            <a:ext cx="5791200" cy="3860800"/>
          </a:xfrm>
          <a:prstGeom prst="roundRect">
            <a:avLst>
              <a:gd name="adj" fmla="val 8594"/>
            </a:avLst>
          </a:prstGeom>
          <a:solidFill>
            <a:srgbClr val="FFFFFF">
              <a:shade val="85000"/>
            </a:srgbClr>
          </a:solidFill>
          <a:ln>
            <a:noFill/>
          </a:ln>
          <a:effectLst>
            <a:reflection blurRad="12700" stA="50000" endPos="10000" dist="5000" dir="5400000" sy="-100000" algn="bl" rotWithShape="0"/>
          </a:effectLst>
        </p:spPr>
      </p:pic>
    </p:spTree>
    <p:extLst>
      <p:ext uri="{BB962C8B-B14F-4D97-AF65-F5344CB8AC3E}">
        <p14:creationId xmlns:p14="http://schemas.microsoft.com/office/powerpoint/2010/main" val="4041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05800" cy="762000"/>
          </a:xfrm>
        </p:spPr>
        <p:txBody>
          <a:bodyPr/>
          <a:lstStyle/>
          <a:p>
            <a:pPr algn="ctr"/>
            <a:r>
              <a:rPr lang="en-US" sz="3200" dirty="0" smtClean="0"/>
              <a:t>Distribution </a:t>
            </a:r>
            <a:r>
              <a:rPr lang="en-US" sz="3200" dirty="0"/>
              <a:t>of </a:t>
            </a:r>
            <a:r>
              <a:rPr lang="en-US" sz="3200" dirty="0" smtClean="0"/>
              <a:t>Taxes</a:t>
            </a:r>
            <a:endParaRPr lang="en-US" sz="3200" dirty="0"/>
          </a:p>
        </p:txBody>
      </p:sp>
      <p:sp>
        <p:nvSpPr>
          <p:cNvPr id="3" name="Content Placeholder 2"/>
          <p:cNvSpPr>
            <a:spLocks noGrp="1"/>
          </p:cNvSpPr>
          <p:nvPr>
            <p:ph idx="1"/>
          </p:nvPr>
        </p:nvSpPr>
        <p:spPr>
          <a:xfrm>
            <a:off x="381000" y="2133600"/>
            <a:ext cx="8229600" cy="3886200"/>
          </a:xfrm>
        </p:spPr>
        <p:txBody>
          <a:bodyPr/>
          <a:lstStyle/>
          <a:p>
            <a:r>
              <a:rPr lang="en-US" sz="2000" b="0" dirty="0" smtClean="0"/>
              <a:t>  </a:t>
            </a:r>
            <a:r>
              <a:rPr lang="en-US" sz="2000" u="sng" dirty="0" smtClean="0"/>
              <a:t>Distributions </a:t>
            </a:r>
            <a:r>
              <a:rPr lang="en-US" sz="2000" u="sng" dirty="0"/>
              <a:t>to State Housing Trust Fund</a:t>
            </a:r>
            <a:r>
              <a:rPr lang="en-US" sz="2000" b="0" dirty="0"/>
              <a:t>: </a:t>
            </a:r>
            <a:endParaRPr lang="en-US" sz="2000" b="0" dirty="0" smtClean="0"/>
          </a:p>
          <a:p>
            <a:pPr marL="565150" indent="-457200">
              <a:buFont typeface="+mj-lt"/>
              <a:buAutoNum type="alphaUcPeriod"/>
            </a:pPr>
            <a:r>
              <a:rPr lang="en-US" sz="2000" b="0" dirty="0" smtClean="0"/>
              <a:t>After </a:t>
            </a:r>
            <a:r>
              <a:rPr lang="en-US" sz="2000" b="0" dirty="0"/>
              <a:t>required distributions to the Land Acquisition Trust Fund, the </a:t>
            </a:r>
            <a:r>
              <a:rPr lang="en-US" sz="2000" dirty="0">
                <a:solidFill>
                  <a:srgbClr val="97BF61"/>
                </a:solidFill>
              </a:rPr>
              <a:t>lesser of 8% </a:t>
            </a:r>
            <a:r>
              <a:rPr lang="en-US" sz="2000" b="0" dirty="0"/>
              <a:t>of the remainder or </a:t>
            </a:r>
            <a:r>
              <a:rPr lang="en-US" sz="2000" dirty="0">
                <a:solidFill>
                  <a:srgbClr val="97BF61"/>
                </a:solidFill>
              </a:rPr>
              <a:t>$150 million </a:t>
            </a:r>
            <a:r>
              <a:rPr lang="en-US" sz="2000" b="0" dirty="0"/>
              <a:t>in each fiscal year shall be paid into the State Treasury to the credit of the State Housing Trust Fund and shall be expended </a:t>
            </a:r>
            <a:r>
              <a:rPr lang="en-US" sz="2000" b="0" dirty="0" smtClean="0"/>
              <a:t>on innovative </a:t>
            </a:r>
            <a:r>
              <a:rPr lang="en-US" sz="2000" b="0" dirty="0"/>
              <a:t>projects that provide affordable and attainable housing for persons and families working, going to school, or living in </a:t>
            </a:r>
            <a:r>
              <a:rPr lang="en-US" sz="2000" b="0" dirty="0" smtClean="0"/>
              <a:t>Florida.</a:t>
            </a:r>
          </a:p>
          <a:p>
            <a:pPr marL="744538" lvl="1" indent="-285750">
              <a:buFont typeface="Wingdings" panose="05000000000000000000" pitchFamily="2" charset="2"/>
              <a:buChar char="§"/>
            </a:pPr>
            <a:r>
              <a:rPr lang="en-US" b="1" u="sng" dirty="0"/>
              <a:t>Time Frame</a:t>
            </a:r>
            <a:r>
              <a:rPr lang="en-US" b="1" dirty="0"/>
              <a:t>: </a:t>
            </a:r>
            <a:r>
              <a:rPr lang="en-US" dirty="0" smtClean="0"/>
              <a:t>The above distribution expires </a:t>
            </a:r>
            <a:r>
              <a:rPr lang="en-US" dirty="0"/>
              <a:t>July 1, </a:t>
            </a:r>
            <a:r>
              <a:rPr lang="en-US" dirty="0" smtClean="0"/>
              <a:t>2033 and it shall revert to the language in effect on June 30, 2023. </a:t>
            </a:r>
          </a:p>
          <a:p>
            <a:pPr marL="107950" indent="0">
              <a:buNone/>
            </a:pPr>
            <a:endParaRPr lang="en-US" sz="20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42</a:t>
            </a:fld>
            <a:endParaRPr lang="en-US" dirty="0"/>
          </a:p>
        </p:txBody>
      </p:sp>
      <p:sp>
        <p:nvSpPr>
          <p:cNvPr id="5" name="5-Point Star 4"/>
          <p:cNvSpPr/>
          <p:nvPr/>
        </p:nvSpPr>
        <p:spPr bwMode="auto">
          <a:xfrm>
            <a:off x="358140" y="1981200"/>
            <a:ext cx="533400" cy="533400"/>
          </a:xfrm>
          <a:prstGeom prst="star5">
            <a:avLst/>
          </a:prstGeom>
          <a:solidFill>
            <a:srgbClr val="97BF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953361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05800" cy="762000"/>
          </a:xfrm>
        </p:spPr>
        <p:txBody>
          <a:bodyPr/>
          <a:lstStyle/>
          <a:p>
            <a:pPr algn="ctr"/>
            <a:r>
              <a:rPr lang="en-US" sz="3200" dirty="0" smtClean="0"/>
              <a:t>Distribution </a:t>
            </a:r>
            <a:r>
              <a:rPr lang="en-US" sz="3200" dirty="0"/>
              <a:t>of </a:t>
            </a:r>
            <a:r>
              <a:rPr lang="en-US" sz="3200" dirty="0" smtClean="0"/>
              <a:t>Taxes</a:t>
            </a:r>
            <a:endParaRPr lang="en-US" sz="3200" dirty="0"/>
          </a:p>
        </p:txBody>
      </p:sp>
      <p:sp>
        <p:nvSpPr>
          <p:cNvPr id="3" name="Content Placeholder 2"/>
          <p:cNvSpPr>
            <a:spLocks noGrp="1"/>
          </p:cNvSpPr>
          <p:nvPr>
            <p:ph idx="1"/>
          </p:nvPr>
        </p:nvSpPr>
        <p:spPr>
          <a:xfrm>
            <a:off x="381000" y="2051090"/>
            <a:ext cx="8229600" cy="4114800"/>
          </a:xfrm>
        </p:spPr>
        <p:txBody>
          <a:bodyPr/>
          <a:lstStyle/>
          <a:p>
            <a:r>
              <a:rPr lang="en-US" sz="2000" u="sng" dirty="0"/>
              <a:t>Requirements</a:t>
            </a:r>
            <a:r>
              <a:rPr lang="en-US" sz="2000" u="sng" dirty="0" smtClean="0"/>
              <a:t>:</a:t>
            </a:r>
          </a:p>
          <a:p>
            <a:pPr lvl="1"/>
            <a:r>
              <a:rPr lang="en-US" b="0" dirty="0" smtClean="0"/>
              <a:t>FHFC shall </a:t>
            </a:r>
            <a:r>
              <a:rPr lang="en-US" b="0" dirty="0"/>
              <a:t>allocate </a:t>
            </a:r>
            <a:r>
              <a:rPr lang="en-US" b="1" dirty="0">
                <a:solidFill>
                  <a:srgbClr val="97BF61"/>
                </a:solidFill>
              </a:rPr>
              <a:t>70%</a:t>
            </a:r>
            <a:r>
              <a:rPr lang="en-US" b="0" dirty="0"/>
              <a:t> of the funds to issue </a:t>
            </a:r>
            <a:r>
              <a:rPr lang="en-US" b="0" dirty="0" smtClean="0"/>
              <a:t>RFAs </a:t>
            </a:r>
            <a:r>
              <a:rPr lang="en-US" b="0" dirty="0"/>
              <a:t>for </a:t>
            </a:r>
            <a:r>
              <a:rPr lang="en-US" b="0" dirty="0" smtClean="0"/>
              <a:t>the following:</a:t>
            </a:r>
          </a:p>
          <a:p>
            <a:pPr lvl="2"/>
            <a:r>
              <a:rPr lang="en-US" sz="2000" dirty="0"/>
              <a:t>Redevelopment of an existing affordable housing development and the construction of a new </a:t>
            </a:r>
            <a:r>
              <a:rPr lang="en-US" sz="2000" dirty="0" smtClean="0"/>
              <a:t>development </a:t>
            </a:r>
            <a:r>
              <a:rPr lang="en-US" sz="2000" dirty="0"/>
              <a:t>within close proximity to the existing development to be rehabilitated.</a:t>
            </a:r>
          </a:p>
          <a:p>
            <a:pPr lvl="2"/>
            <a:r>
              <a:rPr lang="en-US" sz="2000" dirty="0"/>
              <a:t>Affordable housing that addresses urban infill opportunities; </a:t>
            </a:r>
          </a:p>
          <a:p>
            <a:pPr lvl="2"/>
            <a:r>
              <a:rPr lang="en-US" sz="2000" dirty="0"/>
              <a:t>Affordable housing that provides a mix of uses;</a:t>
            </a:r>
          </a:p>
          <a:p>
            <a:pPr lvl="2"/>
            <a:r>
              <a:rPr lang="en-US" sz="2000" dirty="0"/>
              <a:t>Affordable housing near military installations; </a:t>
            </a:r>
            <a:endParaRPr lang="en-US" sz="2000" b="0" dirty="0" smtClean="0"/>
          </a:p>
          <a:p>
            <a:pPr lvl="1"/>
            <a:r>
              <a:rPr lang="en-US" dirty="0" smtClean="0"/>
              <a:t>Remaining </a:t>
            </a:r>
            <a:r>
              <a:rPr lang="en-US" b="1" dirty="0">
                <a:solidFill>
                  <a:srgbClr val="97BF61"/>
                </a:solidFill>
              </a:rPr>
              <a:t>30% </a:t>
            </a:r>
            <a:r>
              <a:rPr lang="en-US" dirty="0"/>
              <a:t>of funds </a:t>
            </a:r>
            <a:r>
              <a:rPr lang="en-US" dirty="0" smtClean="0"/>
              <a:t>are for affordable housing projects </a:t>
            </a:r>
            <a:r>
              <a:rPr lang="en-US" dirty="0"/>
              <a:t>that propose using or leasing public lands, address the needs of young adults who aged-out of foster care, address the needs of elderly persons, or provide housings in areas of rural opportunity.</a:t>
            </a:r>
          </a:p>
          <a:p>
            <a:pPr lvl="1"/>
            <a:endParaRPr lang="en-US" b="0" dirty="0" smtClean="0"/>
          </a:p>
          <a:p>
            <a:pPr marL="688975" lvl="2" indent="0">
              <a:buNone/>
            </a:pPr>
            <a:r>
              <a:rPr lang="en-US" sz="2000" dirty="0"/>
              <a:t/>
            </a:r>
            <a:br>
              <a:rPr lang="en-US" sz="2000" dirty="0"/>
            </a:br>
            <a:r>
              <a:rPr lang="en-US" dirty="0"/>
              <a:t/>
            </a:r>
            <a:br>
              <a:rPr lang="en-US" dirty="0"/>
            </a:br>
            <a:endParaRPr lang="en-US" sz="20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43</a:t>
            </a:fld>
            <a:endParaRPr lang="en-US" dirty="0"/>
          </a:p>
        </p:txBody>
      </p:sp>
    </p:spTree>
    <p:extLst>
      <p:ext uri="{BB962C8B-B14F-4D97-AF65-F5344CB8AC3E}">
        <p14:creationId xmlns:p14="http://schemas.microsoft.com/office/powerpoint/2010/main" val="318821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9525000" cy="762000"/>
          </a:xfrm>
        </p:spPr>
        <p:txBody>
          <a:bodyPr/>
          <a:lstStyle/>
          <a:p>
            <a:pPr algn="ctr"/>
            <a:r>
              <a:rPr lang="en-US" sz="3200" dirty="0" smtClean="0"/>
              <a:t>Florida hometown hero program</a:t>
            </a:r>
            <a:endParaRPr lang="en-US" sz="3200" dirty="0"/>
          </a:p>
        </p:txBody>
      </p:sp>
      <p:sp>
        <p:nvSpPr>
          <p:cNvPr id="3" name="Content Placeholder 2"/>
          <p:cNvSpPr>
            <a:spLocks noGrp="1"/>
          </p:cNvSpPr>
          <p:nvPr>
            <p:ph idx="1"/>
          </p:nvPr>
        </p:nvSpPr>
        <p:spPr>
          <a:xfrm>
            <a:off x="381000" y="1981200"/>
            <a:ext cx="8382000" cy="1447800"/>
          </a:xfrm>
        </p:spPr>
        <p:txBody>
          <a:bodyPr/>
          <a:lstStyle/>
          <a:p>
            <a:r>
              <a:rPr lang="en-US" sz="2000" b="0" dirty="0" smtClean="0"/>
              <a:t> Appropriates $100 million in nonrecurring funds from the funds received and deposited into the General Revenue Fund from </a:t>
            </a:r>
            <a:r>
              <a:rPr lang="en-US" sz="2000" b="0" dirty="0"/>
              <a:t>the State’s allocation from the federal Coronavirus State Fiscal Recovery Fund to the State Housing Trust Fund for use to implement the Florida Hometown Hero Program.</a:t>
            </a:r>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14892"/>
          <a:stretch/>
        </p:blipFill>
        <p:spPr>
          <a:xfrm>
            <a:off x="880539" y="3483134"/>
            <a:ext cx="7382923" cy="2612866"/>
          </a:xfrm>
          <a:prstGeom prst="rect">
            <a:avLst/>
          </a:prstGeom>
        </p:spPr>
      </p:pic>
    </p:spTree>
    <p:extLst>
      <p:ext uri="{BB962C8B-B14F-4D97-AF65-F5344CB8AC3E}">
        <p14:creationId xmlns:p14="http://schemas.microsoft.com/office/powerpoint/2010/main" val="71336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Placeholder 30"/>
          <p:cNvSpPr>
            <a:spLocks noGrp="1"/>
          </p:cNvSpPr>
          <p:nvPr>
            <p:ph type="body" sz="quarter" idx="4294967295"/>
          </p:nvPr>
        </p:nvSpPr>
        <p:spPr>
          <a:xfrm>
            <a:off x="457200" y="5105400"/>
            <a:ext cx="8215313" cy="1466850"/>
          </a:xfrm>
          <a:solidFill>
            <a:srgbClr val="013E5D"/>
          </a:solidFill>
          <a:ln>
            <a:solidFill>
              <a:schemeClr val="accent1"/>
            </a:solidFill>
          </a:ln>
        </p:spPr>
        <p:txBody>
          <a:bodyPr anchor="ctr"/>
          <a:lstStyle/>
          <a:p>
            <a:pPr marL="0" indent="0" algn="ctr">
              <a:buFontTx/>
              <a:buNone/>
            </a:pPr>
            <a:r>
              <a:rPr lang="en-US" sz="3600" dirty="0" smtClean="0">
                <a:solidFill>
                  <a:schemeClr val="bg1"/>
                </a:solidFill>
                <a:latin typeface="Calibri" pitchFamily="34" charset="0"/>
              </a:rPr>
              <a:t>QUESTIONS?</a:t>
            </a:r>
          </a:p>
        </p:txBody>
      </p:sp>
    </p:spTree>
    <p:extLst>
      <p:ext uri="{BB962C8B-B14F-4D97-AF65-F5344CB8AC3E}">
        <p14:creationId xmlns:p14="http://schemas.microsoft.com/office/powerpoint/2010/main" val="122760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Introduction – Senate Bill 328</a:t>
            </a:r>
            <a:endParaRPr lang="en-US" sz="3200" dirty="0"/>
          </a:p>
        </p:txBody>
      </p:sp>
      <p:sp>
        <p:nvSpPr>
          <p:cNvPr id="3" name="Content Placeholder 2"/>
          <p:cNvSpPr>
            <a:spLocks noGrp="1"/>
          </p:cNvSpPr>
          <p:nvPr>
            <p:ph idx="1"/>
          </p:nvPr>
        </p:nvSpPr>
        <p:spPr>
          <a:xfrm>
            <a:off x="457200" y="1981200"/>
            <a:ext cx="8229600" cy="4114800"/>
          </a:xfrm>
        </p:spPr>
        <p:txBody>
          <a:bodyPr/>
          <a:lstStyle/>
          <a:p>
            <a:r>
              <a:rPr lang="en-US" b="0" dirty="0" smtClean="0"/>
              <a:t>The land use administrative approval process from the 2023 Live Local Act has been inconsistently implemented across the State of Florida. </a:t>
            </a:r>
          </a:p>
          <a:p>
            <a:r>
              <a:rPr lang="en-US" b="0" dirty="0" smtClean="0"/>
              <a:t>The ad valorem tax exemptions also went through the first application cycle and the implementation process was slightly different than outlined in the </a:t>
            </a:r>
            <a:r>
              <a:rPr lang="en-US" b="0" dirty="0"/>
              <a:t>2023 Live Local </a:t>
            </a:r>
            <a:r>
              <a:rPr lang="en-US" b="0" dirty="0" smtClean="0"/>
              <a:t>Act.</a:t>
            </a:r>
          </a:p>
          <a:p>
            <a:r>
              <a:rPr lang="en-US" b="0" dirty="0" smtClean="0"/>
              <a:t>The Senate (</a:t>
            </a:r>
            <a:r>
              <a:rPr lang="en-US" b="0" dirty="0"/>
              <a:t>S</a:t>
            </a:r>
            <a:r>
              <a:rPr lang="en-US" b="0" dirty="0" smtClean="0"/>
              <a:t>enate Bill 328) and House (House Bill 1239) filed companion amendments to the 2023 Live Local Act.</a:t>
            </a:r>
          </a:p>
          <a:p>
            <a:r>
              <a:rPr lang="en-US" b="0" dirty="0" smtClean="0"/>
              <a:t>On February 28, 2024, the Florida Legislature passed Senate Bill 328. It was signed by the Governor on May 16, 2024.</a:t>
            </a:r>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spTree>
    <p:extLst>
      <p:ext uri="{BB962C8B-B14F-4D97-AF65-F5344CB8AC3E}">
        <p14:creationId xmlns:p14="http://schemas.microsoft.com/office/powerpoint/2010/main" val="385419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Summary Of Key components</a:t>
            </a:r>
            <a:endParaRPr lang="en-US" sz="3200" dirty="0"/>
          </a:p>
        </p:txBody>
      </p:sp>
      <p:sp>
        <p:nvSpPr>
          <p:cNvPr id="4" name="Slide Number Placehold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EA1D0C8-EFB8-4FEE-8DB5-60B3410779D9}" type="slidenum">
              <a:rPr kumimoji="0" lang="en-US" sz="1200" b="0" i="0" u="none" strike="noStrike" kern="1200" cap="none" spc="0" normalizeH="0" baseline="0" noProof="0" smtClean="0">
                <a:ln>
                  <a:noFill/>
                </a:ln>
                <a:solidFill>
                  <a:srgbClr val="013E5D"/>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srgbClr val="013E5D"/>
              </a:solidFill>
              <a:effectLst/>
              <a:uLnTx/>
              <a:uFillTx/>
              <a:latin typeface="Arial" charset="0"/>
              <a:ea typeface="+mn-ea"/>
              <a:cs typeface="Arial"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2068554"/>
            <a:ext cx="3150216" cy="3875046"/>
          </a:xfrm>
          <a:prstGeom prst="rect">
            <a:avLst/>
          </a:prstGeom>
          <a:effectLst>
            <a:outerShdw blurRad="76200" dir="13500000" sy="23000" kx="1200000" algn="br" rotWithShape="0">
              <a:prstClr val="black">
                <a:alpha val="20000"/>
              </a:prstClr>
            </a:outerShdw>
          </a:effectLst>
        </p:spPr>
      </p:pic>
      <p:sp>
        <p:nvSpPr>
          <p:cNvPr id="5" name="Content Placeholder 2"/>
          <p:cNvSpPr>
            <a:spLocks noGrp="1"/>
          </p:cNvSpPr>
          <p:nvPr>
            <p:ph idx="1"/>
          </p:nvPr>
        </p:nvSpPr>
        <p:spPr>
          <a:xfrm>
            <a:off x="457200" y="2068554"/>
            <a:ext cx="4876800" cy="4287796"/>
          </a:xfrm>
        </p:spPr>
        <p:txBody>
          <a:bodyPr/>
          <a:lstStyle/>
          <a:p>
            <a:pPr marL="565150" indent="-457200">
              <a:buFont typeface="+mj-lt"/>
              <a:buAutoNum type="arabicPeriod"/>
            </a:pPr>
            <a:r>
              <a:rPr lang="en-US" sz="4000" b="0" dirty="0" smtClean="0"/>
              <a:t>Land Use</a:t>
            </a:r>
          </a:p>
          <a:p>
            <a:pPr marL="565150" indent="-457200">
              <a:buFont typeface="+mj-lt"/>
              <a:buAutoNum type="arabicPeriod"/>
            </a:pPr>
            <a:r>
              <a:rPr lang="en-US" sz="4000" b="0" dirty="0" smtClean="0"/>
              <a:t>Ad Valorem </a:t>
            </a:r>
          </a:p>
          <a:p>
            <a:pPr marL="565150" indent="-457200">
              <a:buFont typeface="+mj-lt"/>
              <a:buAutoNum type="arabicPeriod"/>
            </a:pPr>
            <a:r>
              <a:rPr lang="en-US" sz="4000" b="0" smtClean="0"/>
              <a:t>New Funding </a:t>
            </a:r>
            <a:r>
              <a:rPr lang="en-US" sz="4000" b="0" dirty="0" smtClean="0"/>
              <a:t>Opportunities </a:t>
            </a:r>
          </a:p>
        </p:txBody>
      </p:sp>
    </p:spTree>
    <p:extLst>
      <p:ext uri="{BB962C8B-B14F-4D97-AF65-F5344CB8AC3E}">
        <p14:creationId xmlns:p14="http://schemas.microsoft.com/office/powerpoint/2010/main" val="1292807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305800" cy="762000"/>
          </a:xfrm>
        </p:spPr>
        <p:txBody>
          <a:bodyPr/>
          <a:lstStyle/>
          <a:p>
            <a:pPr algn="ctr"/>
            <a:r>
              <a:rPr lang="en-US" sz="2800" dirty="0" smtClean="0"/>
              <a:t>County &amp; </a:t>
            </a:r>
            <a:r>
              <a:rPr lang="en-US" sz="2800" dirty="0"/>
              <a:t>Municipal Property </a:t>
            </a:r>
            <a:r>
              <a:rPr lang="en-US" sz="2800" dirty="0" smtClean="0"/>
              <a:t>Appropriate </a:t>
            </a:r>
            <a:r>
              <a:rPr lang="en-US" sz="2800" dirty="0"/>
              <a:t>for Affordable Housing (Sections 4 &amp; 7</a:t>
            </a:r>
            <a:r>
              <a:rPr lang="en-US" sz="2800" dirty="0" smtClean="0"/>
              <a:t>)</a:t>
            </a:r>
            <a:endParaRPr lang="en-US" sz="2800" dirty="0"/>
          </a:p>
        </p:txBody>
      </p:sp>
      <p:sp>
        <p:nvSpPr>
          <p:cNvPr id="3" name="Content Placeholder 2"/>
          <p:cNvSpPr>
            <a:spLocks noGrp="1"/>
          </p:cNvSpPr>
          <p:nvPr>
            <p:ph idx="1"/>
          </p:nvPr>
        </p:nvSpPr>
        <p:spPr>
          <a:xfrm>
            <a:off x="457200" y="2286000"/>
            <a:ext cx="4267200" cy="3810000"/>
          </a:xfrm>
        </p:spPr>
        <p:txBody>
          <a:bodyPr/>
          <a:lstStyle/>
          <a:p>
            <a:pPr marL="565150" indent="-457200">
              <a:buFont typeface="+mj-lt"/>
              <a:buAutoNum type="alphaUcPeriod"/>
            </a:pPr>
            <a:r>
              <a:rPr lang="en-US" sz="2000" b="0" dirty="0" smtClean="0"/>
              <a:t>Local governments are required to prepare an inventory list of all property in its jurisdiction that may be appropriate for affordable housing and publish the list on its website. </a:t>
            </a:r>
          </a:p>
          <a:p>
            <a:pPr marL="565150" indent="-457200">
              <a:buFont typeface="+mj-lt"/>
              <a:buAutoNum type="alphaUcPeriod"/>
            </a:pPr>
            <a:r>
              <a:rPr lang="en-US" sz="2000" b="0" dirty="0" smtClean="0"/>
              <a:t>Local governments are encouraged to develop best practices manual for surplus land programs.</a:t>
            </a:r>
            <a:endParaRPr lang="en-US" sz="20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7</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5239" y="2105025"/>
            <a:ext cx="5009735" cy="3447964"/>
          </a:xfrm>
          <a:prstGeom prst="rect">
            <a:avLst/>
          </a:prstGeom>
        </p:spPr>
      </p:pic>
    </p:spTree>
    <p:extLst>
      <p:ext uri="{BB962C8B-B14F-4D97-AF65-F5344CB8AC3E}">
        <p14:creationId xmlns:p14="http://schemas.microsoft.com/office/powerpoint/2010/main" val="754828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762000"/>
          </a:xfrm>
        </p:spPr>
        <p:txBody>
          <a:bodyPr/>
          <a:lstStyle/>
          <a:p>
            <a:pPr algn="ctr"/>
            <a:r>
              <a:rPr lang="en-US" sz="2800" dirty="0" smtClean="0"/>
              <a:t>Local </a:t>
            </a:r>
            <a:r>
              <a:rPr lang="en-US" sz="2800" dirty="0"/>
              <a:t>Government and Land Use </a:t>
            </a:r>
            <a:r>
              <a:rPr lang="en-US" sz="2800" dirty="0" smtClean="0"/>
              <a:t>Changes</a:t>
            </a:r>
            <a:endParaRPr lang="en-US" sz="2800" dirty="0"/>
          </a:p>
        </p:txBody>
      </p:sp>
      <p:sp>
        <p:nvSpPr>
          <p:cNvPr id="3" name="Content Placeholder 2"/>
          <p:cNvSpPr>
            <a:spLocks noGrp="1"/>
          </p:cNvSpPr>
          <p:nvPr>
            <p:ph idx="1"/>
          </p:nvPr>
        </p:nvSpPr>
        <p:spPr>
          <a:xfrm>
            <a:off x="457200" y="2057400"/>
            <a:ext cx="8229600" cy="4038600"/>
          </a:xfrm>
        </p:spPr>
        <p:txBody>
          <a:bodyPr/>
          <a:lstStyle/>
          <a:p>
            <a:pPr marL="565150" indent="-457200">
              <a:buFont typeface="+mj-lt"/>
              <a:buAutoNum type="alphaUcPeriod"/>
            </a:pPr>
            <a:r>
              <a:rPr lang="en-US" sz="2000" b="0" dirty="0" smtClean="0"/>
              <a:t>If 10% of the project’s units are affordable, a local government </a:t>
            </a:r>
            <a:r>
              <a:rPr lang="en-US" sz="2000" u="sng" dirty="0" smtClean="0">
                <a:solidFill>
                  <a:srgbClr val="97BF61"/>
                </a:solidFill>
              </a:rPr>
              <a:t>may</a:t>
            </a:r>
            <a:r>
              <a:rPr lang="en-US" sz="2000" b="0" dirty="0" smtClean="0"/>
              <a:t> approve a housing development on property zoned commercial or industrial.</a:t>
            </a:r>
          </a:p>
          <a:p>
            <a:pPr marL="744538" lvl="1" indent="-285750"/>
            <a:r>
              <a:rPr lang="en-US" dirty="0"/>
              <a:t>Law used to prohibit projects from using this local government process if the developer applied for or received SAIL funding under section 420.5087, Florida Statutes. </a:t>
            </a:r>
          </a:p>
          <a:p>
            <a:pPr marL="565150" indent="-457200">
              <a:buFont typeface="+mj-lt"/>
              <a:buAutoNum type="alphaUcPeriod"/>
            </a:pPr>
            <a:r>
              <a:rPr lang="en-US" sz="2000" u="sng" dirty="0" smtClean="0"/>
              <a:t>Administrative </a:t>
            </a:r>
            <a:r>
              <a:rPr lang="en-US" sz="2000" u="sng" dirty="0"/>
              <a:t>Approval </a:t>
            </a:r>
            <a:r>
              <a:rPr lang="en-US" sz="2000" u="sng" dirty="0" smtClean="0"/>
              <a:t>for 40% Affordable </a:t>
            </a:r>
            <a:r>
              <a:rPr lang="en-US" sz="2000" u="sng" dirty="0"/>
              <a:t>Multifamily Projects</a:t>
            </a:r>
            <a:r>
              <a:rPr lang="en-US" sz="2000" b="0" dirty="0"/>
              <a:t>: a county/municipality </a:t>
            </a:r>
            <a:r>
              <a:rPr lang="en-US" sz="2000" dirty="0">
                <a:solidFill>
                  <a:srgbClr val="97BF61"/>
                </a:solidFill>
              </a:rPr>
              <a:t>must</a:t>
            </a:r>
            <a:r>
              <a:rPr lang="en-US" sz="2000" b="0" dirty="0"/>
              <a:t> administratively approve a multifamily and mixed-use residential project and cannot require a rezoning, land use change, special exception, conditional use approval, variance, or comprehensive plan amendment for the building height, zoning, or </a:t>
            </a:r>
            <a:r>
              <a:rPr lang="en-US" sz="2000" b="0" dirty="0" smtClean="0"/>
              <a:t>density</a:t>
            </a:r>
            <a:r>
              <a:rPr lang="en-US" sz="2000" b="0" dirty="0"/>
              <a:t> </a:t>
            </a:r>
            <a:r>
              <a:rPr lang="en-US" sz="2000" b="0" dirty="0" smtClean="0"/>
              <a:t>if the 40% of the units are restricted to 120% AMI and below.</a:t>
            </a:r>
          </a:p>
          <a:p>
            <a:pPr lvl="2"/>
            <a:r>
              <a:rPr lang="en-US" sz="2000" b="1" u="sng" dirty="0"/>
              <a:t>Time Frame</a:t>
            </a:r>
            <a:r>
              <a:rPr lang="en-US" sz="2000" dirty="0"/>
              <a:t>: </a:t>
            </a:r>
            <a:r>
              <a:rPr lang="en-US" sz="2000" dirty="0" smtClean="0"/>
              <a:t>expires October 1, 2033. </a:t>
            </a:r>
            <a:endParaRPr lang="en-US" sz="2000" i="1" dirty="0"/>
          </a:p>
          <a:p>
            <a:pPr marL="565150" indent="-457200">
              <a:buFont typeface="+mj-lt"/>
              <a:buAutoNum type="alphaUcPeriod"/>
            </a:pPr>
            <a:endParaRPr lang="en-US" sz="2000" b="0" dirty="0" smtClean="0"/>
          </a:p>
          <a:p>
            <a:pPr marL="458788" lvl="1" indent="0">
              <a:buNone/>
            </a:pPr>
            <a:endParaRPr lang="en-US" sz="1400" b="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8</a:t>
            </a:fld>
            <a:endParaRPr lang="en-US" dirty="0"/>
          </a:p>
        </p:txBody>
      </p:sp>
      <p:sp>
        <p:nvSpPr>
          <p:cNvPr id="5" name="5-Point Star 4"/>
          <p:cNvSpPr/>
          <p:nvPr/>
        </p:nvSpPr>
        <p:spPr bwMode="auto">
          <a:xfrm>
            <a:off x="457200" y="3886200"/>
            <a:ext cx="533400" cy="533400"/>
          </a:xfrm>
          <a:prstGeom prst="star5">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6" name="5-Point Star 5"/>
          <p:cNvSpPr/>
          <p:nvPr/>
        </p:nvSpPr>
        <p:spPr bwMode="auto">
          <a:xfrm>
            <a:off x="228600" y="4648200"/>
            <a:ext cx="1524000" cy="1066800"/>
          </a:xfrm>
          <a:prstGeom prst="star5">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7" name="Plus 6"/>
          <p:cNvSpPr/>
          <p:nvPr/>
        </p:nvSpPr>
        <p:spPr bwMode="auto">
          <a:xfrm>
            <a:off x="381000" y="5105400"/>
            <a:ext cx="457200" cy="457200"/>
          </a:xfrm>
          <a:prstGeom prst="mathPlus">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8" name="5-Point Star 7"/>
          <p:cNvSpPr/>
          <p:nvPr/>
        </p:nvSpPr>
        <p:spPr bwMode="auto">
          <a:xfrm>
            <a:off x="457200" y="3877830"/>
            <a:ext cx="609600" cy="517525"/>
          </a:xfrm>
          <a:prstGeom prst="star5">
            <a:avLst/>
          </a:prstGeom>
          <a:solidFill>
            <a:srgbClr val="97BF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90720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762000"/>
          </a:xfrm>
        </p:spPr>
        <p:txBody>
          <a:bodyPr/>
          <a:lstStyle/>
          <a:p>
            <a:pPr algn="ctr"/>
            <a:r>
              <a:rPr lang="en-US" sz="2800" dirty="0" smtClean="0"/>
              <a:t>Area median income (Hillsborough County)</a:t>
            </a:r>
            <a:endParaRPr lang="en-US" sz="2800" dirty="0"/>
          </a:p>
        </p:txBody>
      </p:sp>
      <p:sp>
        <p:nvSpPr>
          <p:cNvPr id="4" name="Slide Number Placeholder 3"/>
          <p:cNvSpPr>
            <a:spLocks noGrp="1"/>
          </p:cNvSpPr>
          <p:nvPr>
            <p:ph type="sldNum" sz="quarter" idx="4"/>
          </p:nvPr>
        </p:nvSpPr>
        <p:spPr/>
        <p:txBody>
          <a:bodyPr/>
          <a:lstStyle/>
          <a:p>
            <a:fld id="{CEA1D0C8-EFB8-4FEE-8DB5-60B3410779D9}" type="slidenum">
              <a:rPr lang="en-US" smtClean="0"/>
              <a:pPr/>
              <a:t>9</a:t>
            </a:fld>
            <a:endParaRPr lang="en-US" dirty="0"/>
          </a:p>
        </p:txBody>
      </p:sp>
      <p:sp>
        <p:nvSpPr>
          <p:cNvPr id="5" name="5-Point Star 4"/>
          <p:cNvSpPr/>
          <p:nvPr/>
        </p:nvSpPr>
        <p:spPr bwMode="auto">
          <a:xfrm>
            <a:off x="457200" y="3886200"/>
            <a:ext cx="533400" cy="533400"/>
          </a:xfrm>
          <a:prstGeom prst="star5">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6" name="5-Point Star 5"/>
          <p:cNvSpPr/>
          <p:nvPr/>
        </p:nvSpPr>
        <p:spPr bwMode="auto">
          <a:xfrm>
            <a:off x="228600" y="4648200"/>
            <a:ext cx="1524000" cy="1066800"/>
          </a:xfrm>
          <a:prstGeom prst="star5">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7" name="Plus 6"/>
          <p:cNvSpPr/>
          <p:nvPr/>
        </p:nvSpPr>
        <p:spPr bwMode="auto">
          <a:xfrm>
            <a:off x="381000" y="5105400"/>
            <a:ext cx="457200" cy="457200"/>
          </a:xfrm>
          <a:prstGeom prst="mathPlus">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120" y="2257425"/>
            <a:ext cx="8679759" cy="3390900"/>
          </a:xfrm>
          <a:prstGeom prst="rect">
            <a:avLst/>
          </a:prstGeom>
        </p:spPr>
      </p:pic>
      <p:sp>
        <p:nvSpPr>
          <p:cNvPr id="11" name="Rectangle 10"/>
          <p:cNvSpPr/>
          <p:nvPr/>
        </p:nvSpPr>
        <p:spPr bwMode="auto">
          <a:xfrm>
            <a:off x="1828800" y="5219700"/>
            <a:ext cx="7083079" cy="24765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
        <p:nvSpPr>
          <p:cNvPr id="12" name="Rectangle 11"/>
          <p:cNvSpPr/>
          <p:nvPr/>
        </p:nvSpPr>
        <p:spPr bwMode="auto">
          <a:xfrm>
            <a:off x="1828800" y="4981575"/>
            <a:ext cx="7083079" cy="24765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62040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lank Presentatio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2">
        <a:dk1>
          <a:srgbClr val="3B3B3B"/>
        </a:dk1>
        <a:lt1>
          <a:srgbClr val="FFFFFF"/>
        </a:lt1>
        <a:dk2>
          <a:srgbClr val="013C59"/>
        </a:dk2>
        <a:lt2>
          <a:srgbClr val="DDDDDD"/>
        </a:lt2>
        <a:accent1>
          <a:srgbClr val="B50C00"/>
        </a:accent1>
        <a:accent2>
          <a:srgbClr val="C0C0C0"/>
        </a:accent2>
        <a:accent3>
          <a:srgbClr val="FFFFFF"/>
        </a:accent3>
        <a:accent4>
          <a:srgbClr val="313131"/>
        </a:accent4>
        <a:accent5>
          <a:srgbClr val="D7AAAA"/>
        </a:accent5>
        <a:accent6>
          <a:srgbClr val="AEAEAE"/>
        </a:accent6>
        <a:hlink>
          <a:srgbClr val="013C59"/>
        </a:hlink>
        <a:folHlink>
          <a:srgbClr val="969696"/>
        </a:folHlink>
      </a:clrScheme>
      <a:clrMap bg1="lt1" tx1="dk1" bg2="lt2" tx2="dk2" accent1="accent1" accent2="accent2" accent3="accent3" accent4="accent4" accent5="accent5" accent6="accent6" hlink="hlink" folHlink="folHlink"/>
    </a:extraClrScheme>
    <a:extraClrScheme>
      <a:clrScheme name="Blank Presentation 3">
        <a:dk1>
          <a:srgbClr val="3B3B3B"/>
        </a:dk1>
        <a:lt1>
          <a:srgbClr val="FFFFFF"/>
        </a:lt1>
        <a:dk2>
          <a:srgbClr val="013C59"/>
        </a:dk2>
        <a:lt2>
          <a:srgbClr val="808080"/>
        </a:lt2>
        <a:accent1>
          <a:srgbClr val="C0C0C0"/>
        </a:accent1>
        <a:accent2>
          <a:srgbClr val="013C59"/>
        </a:accent2>
        <a:accent3>
          <a:srgbClr val="FFFFFF"/>
        </a:accent3>
        <a:accent4>
          <a:srgbClr val="313131"/>
        </a:accent4>
        <a:accent5>
          <a:srgbClr val="DCDCDC"/>
        </a:accent5>
        <a:accent6>
          <a:srgbClr val="013550"/>
        </a:accent6>
        <a:hlink>
          <a:srgbClr val="B50C00"/>
        </a:hlink>
        <a:folHlink>
          <a:srgbClr val="FFB300"/>
        </a:folHlink>
      </a:clrScheme>
      <a:clrMap bg1="lt1" tx1="dk1" bg2="lt2" tx2="dk2" accent1="accent1" accent2="accent2" accent3="accent3" accent4="accent4" accent5="accent5" accent6="accent6" hlink="hlink" folHlink="folHlink"/>
    </a:extraClrScheme>
    <a:extraClrScheme>
      <a:clrScheme name="Blank Presentation 4">
        <a:dk1>
          <a:srgbClr val="3B3B3B"/>
        </a:dk1>
        <a:lt1>
          <a:srgbClr val="FFFFCC"/>
        </a:lt1>
        <a:dk2>
          <a:srgbClr val="013C59"/>
        </a:dk2>
        <a:lt2>
          <a:srgbClr val="666633"/>
        </a:lt2>
        <a:accent1>
          <a:srgbClr val="C0C0C0"/>
        </a:accent1>
        <a:accent2>
          <a:srgbClr val="800000"/>
        </a:accent2>
        <a:accent3>
          <a:srgbClr val="FFFFE2"/>
        </a:accent3>
        <a:accent4>
          <a:srgbClr val="313131"/>
        </a:accent4>
        <a:accent5>
          <a:srgbClr val="DCDCDC"/>
        </a:accent5>
        <a:accent6>
          <a:srgbClr val="730000"/>
        </a:accent6>
        <a:hlink>
          <a:srgbClr val="013C59"/>
        </a:hlink>
        <a:folHlink>
          <a:srgbClr val="FFB366"/>
        </a:folHlink>
      </a:clrScheme>
      <a:clrMap bg1="lt1" tx1="dk1" bg2="lt2" tx2="dk2" accent1="accent1" accent2="accent2" accent3="accent3" accent4="accent4" accent5="accent5" accent6="accent6" hlink="hlink" folHlink="folHlink"/>
    </a:extraClrScheme>
    <a:extraClrScheme>
      <a:clrScheme name="Blank Presentation 5">
        <a:dk1>
          <a:srgbClr val="3B3B3B"/>
        </a:dk1>
        <a:lt1>
          <a:srgbClr val="EBF5C8"/>
        </a:lt1>
        <a:dk2>
          <a:srgbClr val="013C59"/>
        </a:dk2>
        <a:lt2>
          <a:srgbClr val="808080"/>
        </a:lt2>
        <a:accent1>
          <a:srgbClr val="C0C0C0"/>
        </a:accent1>
        <a:accent2>
          <a:srgbClr val="013C59"/>
        </a:accent2>
        <a:accent3>
          <a:srgbClr val="F3F9E0"/>
        </a:accent3>
        <a:accent4>
          <a:srgbClr val="313131"/>
        </a:accent4>
        <a:accent5>
          <a:srgbClr val="DCDCDC"/>
        </a:accent5>
        <a:accent6>
          <a:srgbClr val="013550"/>
        </a:accent6>
        <a:hlink>
          <a:srgbClr val="B50C00"/>
        </a:hlink>
        <a:folHlink>
          <a:srgbClr val="B8CAD6"/>
        </a:folHlink>
      </a:clrScheme>
      <a:clrMap bg1="lt1" tx1="dk1" bg2="lt2" tx2="dk2" accent1="accent1" accent2="accent2" accent3="accent3" accent4="accent4" accent5="accent5" accent6="accent6" hlink="hlink" folHlink="folHlink"/>
    </a:extraClrScheme>
    <a:extraClrScheme>
      <a:clrScheme name="Blank Presentation 6">
        <a:dk1>
          <a:srgbClr val="3B3B3B"/>
        </a:dk1>
        <a:lt1>
          <a:srgbClr val="B8CAD6"/>
        </a:lt1>
        <a:dk2>
          <a:srgbClr val="013C59"/>
        </a:dk2>
        <a:lt2>
          <a:srgbClr val="808080"/>
        </a:lt2>
        <a:accent1>
          <a:srgbClr val="B50C00"/>
        </a:accent1>
        <a:accent2>
          <a:srgbClr val="FFB300"/>
        </a:accent2>
        <a:accent3>
          <a:srgbClr val="D8E1E8"/>
        </a:accent3>
        <a:accent4>
          <a:srgbClr val="313131"/>
        </a:accent4>
        <a:accent5>
          <a:srgbClr val="D7AAAA"/>
        </a:accent5>
        <a:accent6>
          <a:srgbClr val="E7A200"/>
        </a:accent6>
        <a:hlink>
          <a:srgbClr val="FFFFCC"/>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TotalTime>
  <Words>3352</Words>
  <Application>Microsoft Office PowerPoint</Application>
  <PresentationFormat>On-screen Show (4:3)</PresentationFormat>
  <Paragraphs>271</Paragraphs>
  <Slides>45</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Times New Roman</vt:lpstr>
      <vt:lpstr>Wingdings</vt:lpstr>
      <vt:lpstr>Blank Presentation</vt:lpstr>
      <vt:lpstr>PowerPoint Presentation</vt:lpstr>
      <vt:lpstr>disclaimer</vt:lpstr>
      <vt:lpstr>Introduction</vt:lpstr>
      <vt:lpstr>Introduction – Senate Bill 102</vt:lpstr>
      <vt:lpstr>Introduction – Senate Bill 328</vt:lpstr>
      <vt:lpstr>Summary Of Key components</vt:lpstr>
      <vt:lpstr>County &amp; Municipal Property Appropriate for Affordable Housing (Sections 4 &amp; 7)</vt:lpstr>
      <vt:lpstr>Local Government and Land Use Changes</vt:lpstr>
      <vt:lpstr>Area median income (Hillsborough County)</vt:lpstr>
      <vt:lpstr>Local Government and Land Use Changes</vt:lpstr>
      <vt:lpstr>Local Government and Land Use Changes</vt:lpstr>
      <vt:lpstr>Local Government and Land Use Changes</vt:lpstr>
      <vt:lpstr>Local Government and Land Use Changes</vt:lpstr>
      <vt:lpstr>PowerPoint Presentation</vt:lpstr>
      <vt:lpstr>Local Government and Land Use Changes</vt:lpstr>
      <vt:lpstr>Density</vt:lpstr>
      <vt:lpstr>Floor area ratio</vt:lpstr>
      <vt:lpstr>Height</vt:lpstr>
      <vt:lpstr>For Sale Units</vt:lpstr>
      <vt:lpstr>parking</vt:lpstr>
      <vt:lpstr>Military installations</vt:lpstr>
      <vt:lpstr>Mixed use projects in a  transit oriented development or area </vt:lpstr>
      <vt:lpstr>Negotiated bonus opportunity</vt:lpstr>
      <vt:lpstr>Airport regulations</vt:lpstr>
      <vt:lpstr>Local Government procedures</vt:lpstr>
      <vt:lpstr>Grandfathering of projects</vt:lpstr>
      <vt:lpstr>Ad valorem Exemptions</vt:lpstr>
      <vt:lpstr>Nonprofits</vt:lpstr>
      <vt:lpstr>THE missing middle</vt:lpstr>
      <vt:lpstr>THE missing middle</vt:lpstr>
      <vt:lpstr>THE missing middle</vt:lpstr>
      <vt:lpstr>Area of Critical state concern</vt:lpstr>
      <vt:lpstr>Vacant Units</vt:lpstr>
      <vt:lpstr>valuation of common areas</vt:lpstr>
      <vt:lpstr>Property appraiser request for information</vt:lpstr>
      <vt:lpstr>Transient public lodging establishments</vt:lpstr>
      <vt:lpstr>Remedial effect</vt:lpstr>
      <vt:lpstr>Missing middle ad valorem tax exemption</vt:lpstr>
      <vt:lpstr>Local government property tax exemption</vt:lpstr>
      <vt:lpstr>Local government property tax exemption</vt:lpstr>
      <vt:lpstr>New Funding Sources</vt:lpstr>
      <vt:lpstr>Distribution of Taxes</vt:lpstr>
      <vt:lpstr>Distribution of Taxes</vt:lpstr>
      <vt:lpstr>Florida hometown hero program</vt:lpstr>
      <vt:lpstr>PowerPoint Presentation</vt:lpstr>
    </vt:vector>
  </TitlesOfParts>
  <Company>Stearns Weaver Miller, 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Author</dc:creator>
  <cp:lastModifiedBy>Author</cp:lastModifiedBy>
  <cp:revision>32</cp:revision>
  <dcterms:created xsi:type="dcterms:W3CDTF">2024-08-09T14:51:57Z</dcterms:created>
  <dcterms:modified xsi:type="dcterms:W3CDTF">2024-08-16T03:30:48Z</dcterms:modified>
</cp:coreProperties>
</file>