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66" r:id="rId4"/>
    <p:sldId id="264" r:id="rId5"/>
    <p:sldId id="258" r:id="rId6"/>
    <p:sldId id="263" r:id="rId7"/>
    <p:sldId id="268" r:id="rId8"/>
    <p:sldId id="265" r:id="rId9"/>
    <p:sldId id="271" r:id="rId10"/>
    <p:sldId id="262" r:id="rId11"/>
  </p:sldIdLst>
  <p:sldSz cx="18288000" cy="10287000"/>
  <p:notesSz cx="6858000" cy="9144000"/>
  <p:embeddedFontLst>
    <p:embeddedFont>
      <p:font typeface="Canva Sans Bold" panose="020B0604020202020204" charset="0"/>
      <p:regular r:id="rId13"/>
    </p:embeddedFont>
    <p:embeddedFont>
      <p:font typeface="Raleway Bold" panose="020B0604020202020204" charset="0"/>
      <p:regular r:id="rId14"/>
    </p:embeddedFont>
    <p:embeddedFont>
      <p:font typeface="Raleway Medium" pitchFamily="2" charset="0"/>
      <p:regular r:id="rId15"/>
      <p:italic r:id="rId16"/>
    </p:embeddedFont>
    <p:embeddedFont>
      <p:font typeface="Raleway Ultra-Bold" panose="020B0604020202020204" charset="0"/>
      <p:regular r:id="rId17"/>
    </p:embeddedFont>
    <p:embeddedFont>
      <p:font typeface="Raleway Ultra-Bold Italics" panose="020B0604020202020204" charset="0"/>
      <p:regular r:id="rId18"/>
    </p:embeddedFont>
    <p:embeddedFont>
      <p:font typeface="Tw Cen MT" panose="020B0602020104020603" pitchFamily="34" charset="0"/>
      <p:regular r:id="rId19"/>
      <p:bold r:id="rId20"/>
      <p:italic r:id="rId21"/>
      <p:boldItalic r:id="rId22"/>
    </p:embeddedFont>
    <p:embeddedFont>
      <p:font typeface="Tw Cen MT Condensed" panose="020B0606020104020203" pitchFamily="34" charset="0"/>
      <p:regular r:id="rId23"/>
      <p:bold r:id="rId24"/>
    </p:embeddedFont>
    <p:embeddedFont>
      <p:font typeface="Wingdings 3" panose="05040102010807070707" pitchFamily="18" charset="2"/>
      <p:regular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4622" autoAdjust="0"/>
  </p:normalViewPr>
  <p:slideViewPr>
    <p:cSldViewPr>
      <p:cViewPr varScale="1">
        <p:scale>
          <a:sx n="51" d="100"/>
          <a:sy n="51" d="100"/>
        </p:scale>
        <p:origin x="58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8D4A3-D376-4227-8405-DA20E1046503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70C43-EC74-43FE-8BC4-2B555A442B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77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70C43-EC74-43FE-8BC4-2B555A442B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68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70C43-EC74-43FE-8BC4-2B555A442B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20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70C43-EC74-43FE-8BC4-2B555A442BF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4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8288000" cy="68580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2" y="1"/>
            <a:ext cx="18288000" cy="6858002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440206"/>
            <a:ext cx="11658600" cy="2194560"/>
          </a:xfrm>
        </p:spPr>
        <p:txBody>
          <a:bodyPr anchor="ctr">
            <a:normAutofit/>
          </a:bodyPr>
          <a:lstStyle>
            <a:lvl1pPr algn="r">
              <a:defRPr sz="7500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5900" y="7440206"/>
            <a:ext cx="4800600" cy="219456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5800" indent="0" algn="ctr">
              <a:buNone/>
              <a:defRPr sz="27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700"/>
            </a:lvl4pPr>
            <a:lvl5pPr marL="2743200" indent="0" algn="ctr">
              <a:buNone/>
              <a:defRPr sz="2700"/>
            </a:lvl5pPr>
            <a:lvl6pPr marL="3429000" indent="0" algn="ctr">
              <a:buNone/>
              <a:defRPr sz="2700"/>
            </a:lvl6pPr>
            <a:lvl7pPr marL="4114800" indent="0" algn="ctr">
              <a:buNone/>
              <a:defRPr sz="2700"/>
            </a:lvl7pPr>
            <a:lvl8pPr marL="4800600" indent="0" algn="ctr">
              <a:buNone/>
              <a:defRPr sz="2700"/>
            </a:lvl8pPr>
            <a:lvl9pPr marL="5486400" indent="0" algn="ctr">
              <a:buNone/>
              <a:defRPr sz="27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580265" y="7896159"/>
            <a:ext cx="0" cy="13716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196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7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2" y="1143000"/>
            <a:ext cx="3943350" cy="81153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901" y="1143000"/>
            <a:ext cx="11372850" cy="8115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5087600" y="88895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12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600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"/>
            <a:ext cx="18288000" cy="685800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2" y="1"/>
            <a:ext cx="18288000" cy="6858002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440206"/>
            <a:ext cx="11658600" cy="2194560"/>
          </a:xfrm>
        </p:spPr>
        <p:txBody>
          <a:bodyPr anchor="ctr">
            <a:normAutofit/>
          </a:bodyPr>
          <a:lstStyle>
            <a:lvl1pPr algn="r">
              <a:defRPr sz="7500" b="0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15900" y="7440206"/>
            <a:ext cx="4800600" cy="219456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580265" y="7896159"/>
            <a:ext cx="0" cy="13716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13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6192" y="877824"/>
            <a:ext cx="14580108" cy="22494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6191" y="3429000"/>
            <a:ext cx="7132320" cy="6035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83980" y="3429000"/>
            <a:ext cx="7132320" cy="6035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149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6192" y="3269454"/>
            <a:ext cx="7132320" cy="123444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450" b="0" cap="none" baseline="0">
                <a:solidFill>
                  <a:schemeClr val="accent1"/>
                </a:solidFill>
                <a:latin typeface="+mn-lt"/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6192" y="4451682"/>
            <a:ext cx="7132320" cy="5012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986332" y="3269454"/>
            <a:ext cx="7132320" cy="123444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345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marL="0" lvl="0" indent="0" algn="l" defTabSz="1371600" rtl="0" eaLnBrk="1" latinLnBrk="0" hangingPunct="1">
              <a:lnSpc>
                <a:spcPct val="90000"/>
              </a:lnSpc>
              <a:spcBef>
                <a:spcPts val="27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986332" y="4451682"/>
            <a:ext cx="7132320" cy="5012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0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48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77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36192" y="707264"/>
            <a:ext cx="6583680" cy="260604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500" y="1234440"/>
            <a:ext cx="8517636" cy="777697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6192" y="3386259"/>
            <a:ext cx="6583680" cy="564344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900"/>
              </a:spcBef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52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440207"/>
            <a:ext cx="11658600" cy="2194560"/>
          </a:xfrm>
        </p:spPr>
        <p:txBody>
          <a:bodyPr anchor="ctr">
            <a:normAutofit/>
          </a:bodyPr>
          <a:lstStyle>
            <a:lvl1pPr algn="r">
              <a:defRPr sz="7500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2"/>
            <a:ext cx="18283428" cy="6858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5900" y="7440207"/>
            <a:ext cx="4800600" cy="219456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580265" y="7896159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915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6192" y="877824"/>
            <a:ext cx="14580108" cy="2249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6193" y="3429000"/>
            <a:ext cx="14580110" cy="603504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6194" y="9706056"/>
            <a:ext cx="3231215" cy="411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64399" y="9706056"/>
            <a:ext cx="8852189" cy="411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56000" y="9706056"/>
            <a:ext cx="1460501" cy="411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143000" y="1239486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165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80000"/>
        </a:lnSpc>
        <a:spcBef>
          <a:spcPct val="0"/>
        </a:spcBef>
        <a:buNone/>
        <a:defRPr sz="7500" kern="1200" cap="all" spc="15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1371600" rtl="0" eaLnBrk="1" latinLnBrk="0" hangingPunct="1">
        <a:lnSpc>
          <a:spcPct val="90000"/>
        </a:lnSpc>
        <a:spcBef>
          <a:spcPts val="1800"/>
        </a:spcBef>
        <a:spcAft>
          <a:spcPts val="3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397764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1824228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684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sv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6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5.svg"/><Relationship Id="rId5" Type="http://schemas.openxmlformats.org/officeDocument/2006/relationships/image" Target="../media/image32.png"/><Relationship Id="rId10" Type="http://schemas.openxmlformats.org/officeDocument/2006/relationships/image" Target="../media/image14.png"/><Relationship Id="rId4" Type="http://schemas.openxmlformats.org/officeDocument/2006/relationships/image" Target="../media/image10.svg"/><Relationship Id="rId9" Type="http://schemas.openxmlformats.org/officeDocument/2006/relationships/image" Target="../media/image3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0.svg"/><Relationship Id="rId7" Type="http://schemas.openxmlformats.org/officeDocument/2006/relationships/image" Target="../media/image2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svg"/><Relationship Id="rId7" Type="http://schemas.openxmlformats.org/officeDocument/2006/relationships/image" Target="../media/image2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0.svg"/><Relationship Id="rId7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71342" y="-344438"/>
            <a:ext cx="4075082" cy="3078500"/>
            <a:chOff x="0" y="0"/>
            <a:chExt cx="5433442" cy="410466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20253" t="444" r="9940" b="17905"/>
            <a:stretch>
              <a:fillRect/>
            </a:stretch>
          </p:blipFill>
          <p:spPr>
            <a:xfrm>
              <a:off x="0" y="0"/>
              <a:ext cx="5433442" cy="4104667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9371342" y="8539803"/>
            <a:ext cx="2958558" cy="2031092"/>
            <a:chOff x="0" y="0"/>
            <a:chExt cx="3944744" cy="270812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 l="11251" r="11251"/>
            <a:stretch>
              <a:fillRect/>
            </a:stretch>
          </p:blipFill>
          <p:spPr>
            <a:xfrm>
              <a:off x="0" y="0"/>
              <a:ext cx="3944744" cy="2708122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2553546" y="7141701"/>
            <a:ext cx="2980695" cy="3429194"/>
            <a:chOff x="0" y="0"/>
            <a:chExt cx="3974260" cy="457225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5"/>
            <a:srcRect l="21129" r="21129"/>
            <a:stretch>
              <a:fillRect/>
            </a:stretch>
          </p:blipFill>
          <p:spPr>
            <a:xfrm>
              <a:off x="0" y="0"/>
              <a:ext cx="3974260" cy="4572258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5746282" y="7141701"/>
            <a:ext cx="2659118" cy="3262877"/>
            <a:chOff x="0" y="0"/>
            <a:chExt cx="3545491" cy="4350503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6"/>
            <a:srcRect l="22834" r="22834"/>
            <a:stretch>
              <a:fillRect/>
            </a:stretch>
          </p:blipFill>
          <p:spPr>
            <a:xfrm>
              <a:off x="0" y="0"/>
              <a:ext cx="3545491" cy="4350503"/>
            </a:xfrm>
            <a:prstGeom prst="rect">
              <a:avLst/>
            </a:prstGeom>
          </p:spPr>
        </p:pic>
      </p:grpSp>
      <p:sp>
        <p:nvSpPr>
          <p:cNvPr id="10" name="AutoShape 10"/>
          <p:cNvSpPr/>
          <p:nvPr/>
        </p:nvSpPr>
        <p:spPr>
          <a:xfrm>
            <a:off x="117673" y="-373372"/>
            <a:ext cx="9280279" cy="10845681"/>
          </a:xfrm>
          <a:prstGeom prst="rect">
            <a:avLst/>
          </a:prstGeom>
          <a:solidFill>
            <a:srgbClr val="395164"/>
          </a:solidFill>
        </p:spPr>
        <p:txBody>
          <a:bodyPr/>
          <a:lstStyle/>
          <a:p>
            <a:pPr algn="ctr">
              <a:lnSpc>
                <a:spcPts val="3643"/>
              </a:lnSpc>
            </a:pPr>
            <a:r>
              <a:rPr lang="en-US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endParaRPr lang="en-US" sz="1800" dirty="0">
              <a:solidFill>
                <a:srgbClr val="FFFFFF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2553546" y="2928704"/>
            <a:ext cx="5898288" cy="3996984"/>
            <a:chOff x="0" y="0"/>
            <a:chExt cx="7864383" cy="5329311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 t="506" b="506"/>
            <a:stretch>
              <a:fillRect/>
            </a:stretch>
          </p:blipFill>
          <p:spPr>
            <a:xfrm>
              <a:off x="0" y="0"/>
              <a:ext cx="7864383" cy="5329311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13646449" y="-344438"/>
            <a:ext cx="4805385" cy="3078500"/>
            <a:chOff x="0" y="0"/>
            <a:chExt cx="6407180" cy="4104667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8"/>
            <a:srcRect t="1952" b="1952"/>
            <a:stretch>
              <a:fillRect/>
            </a:stretch>
          </p:blipFill>
          <p:spPr>
            <a:xfrm>
              <a:off x="0" y="0"/>
              <a:ext cx="6407180" cy="4104667"/>
            </a:xfrm>
            <a:prstGeom prst="rect">
              <a:avLst/>
            </a:prstGeom>
          </p:spPr>
        </p:pic>
      </p:grpSp>
      <p:grpSp>
        <p:nvGrpSpPr>
          <p:cNvPr id="15" name="Group 15"/>
          <p:cNvGrpSpPr/>
          <p:nvPr/>
        </p:nvGrpSpPr>
        <p:grpSpPr>
          <a:xfrm>
            <a:off x="9371342" y="2928704"/>
            <a:ext cx="2958558" cy="5440843"/>
            <a:chOff x="0" y="0"/>
            <a:chExt cx="3944744" cy="7254457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9"/>
            <a:srcRect l="25646" r="25646"/>
            <a:stretch>
              <a:fillRect/>
            </a:stretch>
          </p:blipFill>
          <p:spPr>
            <a:xfrm>
              <a:off x="0" y="0"/>
              <a:ext cx="3944744" cy="7254457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>
            <a:off x="-224789" y="-373372"/>
            <a:ext cx="1571924" cy="10845681"/>
            <a:chOff x="0" y="0"/>
            <a:chExt cx="440280" cy="290600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40280" cy="2906007"/>
            </a:xfrm>
            <a:custGeom>
              <a:avLst/>
              <a:gdLst/>
              <a:ahLst/>
              <a:cxnLst/>
              <a:rect l="l" t="t" r="r" b="b"/>
              <a:pathLst>
                <a:path w="440280" h="2906007">
                  <a:moveTo>
                    <a:pt x="0" y="0"/>
                  </a:moveTo>
                  <a:lnTo>
                    <a:pt x="440280" y="0"/>
                  </a:lnTo>
                  <a:lnTo>
                    <a:pt x="440280" y="2906007"/>
                  </a:lnTo>
                  <a:lnTo>
                    <a:pt x="0" y="2906007"/>
                  </a:lnTo>
                  <a:close/>
                </a:path>
              </a:pathLst>
            </a:custGeom>
            <a:solidFill>
              <a:srgbClr val="C35B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440280" cy="29441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AutoShape 20"/>
          <p:cNvSpPr/>
          <p:nvPr/>
        </p:nvSpPr>
        <p:spPr>
          <a:xfrm>
            <a:off x="9371342" y="-131478"/>
            <a:ext cx="9280279" cy="10536056"/>
          </a:xfrm>
          <a:prstGeom prst="rect">
            <a:avLst/>
          </a:prstGeom>
          <a:solidFill>
            <a:srgbClr val="74828F">
              <a:alpha val="43922"/>
            </a:srgb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7324040" y="0"/>
            <a:ext cx="963960" cy="963960"/>
          </a:xfrm>
          <a:custGeom>
            <a:avLst/>
            <a:gdLst/>
            <a:ahLst/>
            <a:cxnLst/>
            <a:rect l="l" t="t" r="r" b="b"/>
            <a:pathLst>
              <a:path w="963960" h="963960">
                <a:moveTo>
                  <a:pt x="0" y="0"/>
                </a:moveTo>
                <a:lnTo>
                  <a:pt x="963960" y="0"/>
                </a:lnTo>
                <a:lnTo>
                  <a:pt x="963960" y="963960"/>
                </a:lnTo>
                <a:lnTo>
                  <a:pt x="0" y="963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510968" y="2173222"/>
            <a:ext cx="7429020" cy="4365354"/>
          </a:xfrm>
          <a:custGeom>
            <a:avLst/>
            <a:gdLst/>
            <a:ahLst/>
            <a:cxnLst/>
            <a:rect l="l" t="t" r="r" b="b"/>
            <a:pathLst>
              <a:path w="7429020" h="4365354">
                <a:moveTo>
                  <a:pt x="0" y="0"/>
                </a:moveTo>
                <a:lnTo>
                  <a:pt x="7429020" y="0"/>
                </a:lnTo>
                <a:lnTo>
                  <a:pt x="7429020" y="4365354"/>
                </a:lnTo>
                <a:lnTo>
                  <a:pt x="0" y="436535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4883A0B0-4C40-8CD8-9036-CF82FE59BBF7}"/>
              </a:ext>
            </a:extLst>
          </p:cNvPr>
          <p:cNvSpPr/>
          <p:nvPr/>
        </p:nvSpPr>
        <p:spPr>
          <a:xfrm>
            <a:off x="3205669" y="6874786"/>
            <a:ext cx="445928" cy="445928"/>
          </a:xfrm>
          <a:custGeom>
            <a:avLst/>
            <a:gdLst/>
            <a:ahLst/>
            <a:cxnLst/>
            <a:rect l="l" t="t" r="r" b="b"/>
            <a:pathLst>
              <a:path w="445928" h="445928">
                <a:moveTo>
                  <a:pt x="0" y="0"/>
                </a:moveTo>
                <a:lnTo>
                  <a:pt x="445928" y="0"/>
                </a:lnTo>
                <a:lnTo>
                  <a:pt x="445928" y="445928"/>
                </a:lnTo>
                <a:lnTo>
                  <a:pt x="0" y="44592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DA98DC-2E29-D9A1-BB7C-1B78592D856C}"/>
              </a:ext>
            </a:extLst>
          </p:cNvPr>
          <p:cNvSpPr txBox="1"/>
          <p:nvPr/>
        </p:nvSpPr>
        <p:spPr>
          <a:xfrm>
            <a:off x="3631905" y="6773648"/>
            <a:ext cx="408085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Raleway Bold"/>
                <a:cs typeface="Times New Roman" panose="02020603050405020304" pitchFamily="18" charset="0"/>
                <a:sym typeface="Raleway Bold"/>
              </a:rPr>
              <a:t>www.smithhenzy.com</a:t>
            </a:r>
          </a:p>
          <a:p>
            <a:endParaRPr lang="en-US" dirty="0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37092B53-4CC5-3473-2F81-27E112A107A7}"/>
              </a:ext>
            </a:extLst>
          </p:cNvPr>
          <p:cNvSpPr/>
          <p:nvPr/>
        </p:nvSpPr>
        <p:spPr>
          <a:xfrm>
            <a:off x="2145679" y="8856298"/>
            <a:ext cx="499743" cy="499743"/>
          </a:xfrm>
          <a:custGeom>
            <a:avLst/>
            <a:gdLst/>
            <a:ahLst/>
            <a:cxnLst/>
            <a:rect l="l" t="t" r="r" b="b"/>
            <a:pathLst>
              <a:path w="499743" h="499743">
                <a:moveTo>
                  <a:pt x="0" y="0"/>
                </a:moveTo>
                <a:lnTo>
                  <a:pt x="499744" y="0"/>
                </a:lnTo>
                <a:lnTo>
                  <a:pt x="499744" y="499743"/>
                </a:lnTo>
                <a:lnTo>
                  <a:pt x="0" y="49974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8E3D236-E299-B8F4-00FD-4355FA88C41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112075" y="9500702"/>
            <a:ext cx="566950" cy="52430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C7C3C1-664C-7F80-3757-62E793B8F4FD}"/>
              </a:ext>
            </a:extLst>
          </p:cNvPr>
          <p:cNvSpPr txBox="1"/>
          <p:nvPr/>
        </p:nvSpPr>
        <p:spPr>
          <a:xfrm>
            <a:off x="2069657" y="8355137"/>
            <a:ext cx="4483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Contact Jake Zunamon:</a:t>
            </a:r>
            <a:endParaRPr lang="en-US" sz="2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F23056-0600-6FEE-495D-47C4E3392A52}"/>
              </a:ext>
            </a:extLst>
          </p:cNvPr>
          <p:cNvSpPr txBox="1"/>
          <p:nvPr/>
        </p:nvSpPr>
        <p:spPr>
          <a:xfrm>
            <a:off x="2853132" y="8889661"/>
            <a:ext cx="2372346" cy="381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7"/>
              </a:lnSpc>
            </a:pPr>
            <a:r>
              <a:rPr lang="en-US" sz="2212" dirty="0">
                <a:solidFill>
                  <a:srgbClr val="FFFFFF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(847) 868-6221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DF572C-4994-3DB2-A222-EFCC16C14B50}"/>
              </a:ext>
            </a:extLst>
          </p:cNvPr>
          <p:cNvSpPr txBox="1"/>
          <p:nvPr/>
        </p:nvSpPr>
        <p:spPr>
          <a:xfrm>
            <a:off x="2762739" y="9522974"/>
            <a:ext cx="3679508" cy="381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7"/>
              </a:lnSpc>
            </a:pPr>
            <a:r>
              <a:rPr lang="en-US" sz="2212" dirty="0">
                <a:solidFill>
                  <a:srgbClr val="FFFFFF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jzunamon@smithhenzy.com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439456" y="0"/>
            <a:ext cx="7848544" cy="10892770"/>
          </a:xfrm>
          <a:custGeom>
            <a:avLst/>
            <a:gdLst/>
            <a:ahLst/>
            <a:cxnLst/>
            <a:rect l="l" t="t" r="r" b="b"/>
            <a:pathLst>
              <a:path w="7848544" h="10892770">
                <a:moveTo>
                  <a:pt x="0" y="0"/>
                </a:moveTo>
                <a:lnTo>
                  <a:pt x="7848544" y="0"/>
                </a:lnTo>
                <a:lnTo>
                  <a:pt x="7848544" y="10892770"/>
                </a:lnTo>
                <a:lnTo>
                  <a:pt x="0" y="108927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632" r="-83548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-3289639" y="0"/>
            <a:ext cx="22548578" cy="11033744"/>
            <a:chOff x="0" y="0"/>
            <a:chExt cx="5938720" cy="29060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938720" cy="2906007"/>
            </a:xfrm>
            <a:custGeom>
              <a:avLst/>
              <a:gdLst/>
              <a:ahLst/>
              <a:cxnLst/>
              <a:rect l="l" t="t" r="r" b="b"/>
              <a:pathLst>
                <a:path w="5938720" h="2906007">
                  <a:moveTo>
                    <a:pt x="0" y="0"/>
                  </a:moveTo>
                  <a:lnTo>
                    <a:pt x="5938720" y="0"/>
                  </a:lnTo>
                  <a:lnTo>
                    <a:pt x="5938720" y="2906007"/>
                  </a:lnTo>
                  <a:lnTo>
                    <a:pt x="0" y="2906007"/>
                  </a:lnTo>
                  <a:close/>
                </a:path>
              </a:pathLst>
            </a:custGeom>
            <a:solidFill>
              <a:srgbClr val="395164">
                <a:alpha val="6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5938720" cy="29441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1175846" y="-832417"/>
            <a:ext cx="11615302" cy="11492789"/>
            <a:chOff x="0" y="0"/>
            <a:chExt cx="3059174" cy="302690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59174" cy="3026907"/>
            </a:xfrm>
            <a:custGeom>
              <a:avLst/>
              <a:gdLst/>
              <a:ahLst/>
              <a:cxnLst/>
              <a:rect l="l" t="t" r="r" b="b"/>
              <a:pathLst>
                <a:path w="3059174" h="3026907">
                  <a:moveTo>
                    <a:pt x="0" y="0"/>
                  </a:moveTo>
                  <a:lnTo>
                    <a:pt x="3059174" y="0"/>
                  </a:lnTo>
                  <a:lnTo>
                    <a:pt x="3059174" y="3026907"/>
                  </a:lnTo>
                  <a:lnTo>
                    <a:pt x="0" y="3026907"/>
                  </a:lnTo>
                  <a:close/>
                </a:path>
              </a:pathLst>
            </a:custGeom>
            <a:solidFill>
              <a:srgbClr val="39516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3059174" cy="30650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-1718678" y="6744739"/>
            <a:ext cx="12158134" cy="5073236"/>
            <a:chOff x="0" y="0"/>
            <a:chExt cx="3202142" cy="133616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2142" cy="1336161"/>
            </a:xfrm>
            <a:custGeom>
              <a:avLst/>
              <a:gdLst/>
              <a:ahLst/>
              <a:cxnLst/>
              <a:rect l="l" t="t" r="r" b="b"/>
              <a:pathLst>
                <a:path w="3202142" h="1336161">
                  <a:moveTo>
                    <a:pt x="0" y="0"/>
                  </a:moveTo>
                  <a:lnTo>
                    <a:pt x="3202142" y="0"/>
                  </a:lnTo>
                  <a:lnTo>
                    <a:pt x="3202142" y="1336161"/>
                  </a:lnTo>
                  <a:lnTo>
                    <a:pt x="0" y="1336161"/>
                  </a:lnTo>
                  <a:close/>
                </a:path>
              </a:pathLst>
            </a:custGeom>
            <a:solidFill>
              <a:srgbClr val="74828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3202142" cy="1374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7324040" y="9325667"/>
            <a:ext cx="1164205" cy="1164205"/>
          </a:xfrm>
          <a:custGeom>
            <a:avLst/>
            <a:gdLst/>
            <a:ahLst/>
            <a:cxnLst/>
            <a:rect l="l" t="t" r="r" b="b"/>
            <a:pathLst>
              <a:path w="1164205" h="1164205">
                <a:moveTo>
                  <a:pt x="0" y="0"/>
                </a:moveTo>
                <a:lnTo>
                  <a:pt x="1164205" y="0"/>
                </a:lnTo>
                <a:lnTo>
                  <a:pt x="1164205" y="1164205"/>
                </a:lnTo>
                <a:lnTo>
                  <a:pt x="0" y="11642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608821" y="2750179"/>
            <a:ext cx="4820746" cy="2553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769"/>
              </a:lnSpc>
            </a:pPr>
            <a:r>
              <a:rPr lang="en-US" sz="14835">
                <a:solidFill>
                  <a:srgbClr val="FFFFFF"/>
                </a:solidFill>
                <a:latin typeface="Raleway Ultra-Bold Italics"/>
                <a:ea typeface="Raleway Ultra-Bold Italics"/>
                <a:cs typeface="Raleway Ultra-Bold Italics"/>
                <a:sym typeface="Raleway Ultra-Bold Italics"/>
              </a:rPr>
              <a:t>YOU!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40675" y="5360660"/>
            <a:ext cx="4688892" cy="0"/>
          </a:xfrm>
          <a:prstGeom prst="line">
            <a:avLst/>
          </a:prstGeom>
          <a:ln w="171450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0916198" y="484051"/>
            <a:ext cx="7177925" cy="1583200"/>
          </a:xfrm>
          <a:custGeom>
            <a:avLst/>
            <a:gdLst/>
            <a:ahLst/>
            <a:cxnLst/>
            <a:rect l="l" t="t" r="r" b="b"/>
            <a:pathLst>
              <a:path w="7177925" h="1583200">
                <a:moveTo>
                  <a:pt x="0" y="0"/>
                </a:moveTo>
                <a:lnTo>
                  <a:pt x="7177925" y="0"/>
                </a:lnTo>
                <a:lnTo>
                  <a:pt x="7177925" y="1583200"/>
                </a:lnTo>
                <a:lnTo>
                  <a:pt x="0" y="15832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881" r="-935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756933" y="6807319"/>
            <a:ext cx="445928" cy="445928"/>
          </a:xfrm>
          <a:custGeom>
            <a:avLst/>
            <a:gdLst/>
            <a:ahLst/>
            <a:cxnLst/>
            <a:rect l="l" t="t" r="r" b="b"/>
            <a:pathLst>
              <a:path w="445928" h="445928">
                <a:moveTo>
                  <a:pt x="0" y="0"/>
                </a:moveTo>
                <a:lnTo>
                  <a:pt x="445928" y="0"/>
                </a:lnTo>
                <a:lnTo>
                  <a:pt x="445928" y="445928"/>
                </a:lnTo>
                <a:lnTo>
                  <a:pt x="0" y="4459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740675" y="7474205"/>
            <a:ext cx="478443" cy="478443"/>
          </a:xfrm>
          <a:custGeom>
            <a:avLst/>
            <a:gdLst/>
            <a:ahLst/>
            <a:cxnLst/>
            <a:rect l="l" t="t" r="r" b="b"/>
            <a:pathLst>
              <a:path w="478443" h="478443">
                <a:moveTo>
                  <a:pt x="0" y="0"/>
                </a:moveTo>
                <a:lnTo>
                  <a:pt x="478443" y="0"/>
                </a:lnTo>
                <a:lnTo>
                  <a:pt x="478443" y="478443"/>
                </a:lnTo>
                <a:lnTo>
                  <a:pt x="0" y="4784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740675" y="8916146"/>
            <a:ext cx="499743" cy="499743"/>
          </a:xfrm>
          <a:custGeom>
            <a:avLst/>
            <a:gdLst/>
            <a:ahLst/>
            <a:cxnLst/>
            <a:rect l="l" t="t" r="r" b="b"/>
            <a:pathLst>
              <a:path w="499743" h="499743">
                <a:moveTo>
                  <a:pt x="0" y="0"/>
                </a:moveTo>
                <a:lnTo>
                  <a:pt x="499744" y="0"/>
                </a:lnTo>
                <a:lnTo>
                  <a:pt x="499744" y="499743"/>
                </a:lnTo>
                <a:lnTo>
                  <a:pt x="0" y="49974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718990" y="9530189"/>
            <a:ext cx="521815" cy="521815"/>
          </a:xfrm>
          <a:custGeom>
            <a:avLst/>
            <a:gdLst/>
            <a:ahLst/>
            <a:cxnLst/>
            <a:rect l="l" t="t" r="r" b="b"/>
            <a:pathLst>
              <a:path w="521815" h="521815">
                <a:moveTo>
                  <a:pt x="0" y="0"/>
                </a:moveTo>
                <a:lnTo>
                  <a:pt x="521814" y="0"/>
                </a:lnTo>
                <a:lnTo>
                  <a:pt x="521814" y="521815"/>
                </a:lnTo>
                <a:lnTo>
                  <a:pt x="0" y="52181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TextBox 20"/>
          <p:cNvSpPr txBox="1"/>
          <p:nvPr/>
        </p:nvSpPr>
        <p:spPr>
          <a:xfrm>
            <a:off x="608821" y="492042"/>
            <a:ext cx="6808341" cy="2553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769"/>
              </a:lnSpc>
            </a:pPr>
            <a:r>
              <a:rPr lang="en-US" sz="14835">
                <a:solidFill>
                  <a:srgbClr val="FFFFFF"/>
                </a:solidFill>
                <a:latin typeface="Raleway Ultra-Bold"/>
                <a:ea typeface="Raleway Ultra-Bold"/>
                <a:cs typeface="Raleway Ultra-Bold"/>
                <a:sym typeface="Raleway Ultra-Bold"/>
              </a:rPr>
              <a:t>THANK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43228" y="6814224"/>
            <a:ext cx="2203743" cy="377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7"/>
              </a:lnSpc>
            </a:pPr>
            <a:r>
              <a:rPr lang="en-US" sz="2212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smithhenzy.com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43228" y="7500661"/>
            <a:ext cx="4744693" cy="377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7"/>
              </a:lnSpc>
            </a:pPr>
            <a:r>
              <a:rPr lang="en-US" sz="2212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Smith &amp; Henzy Affordable Group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56933" y="8349132"/>
            <a:ext cx="4006400" cy="448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3"/>
              </a:lnSpc>
            </a:pPr>
            <a:r>
              <a:rPr lang="en-US" sz="2602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Contact Jake Zunamon 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43228" y="8947761"/>
            <a:ext cx="2372346" cy="381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7"/>
              </a:lnSpc>
            </a:pPr>
            <a:r>
              <a:rPr lang="en-US" sz="2212" dirty="0">
                <a:solidFill>
                  <a:srgbClr val="FFFFFF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(847) 868-6221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43228" y="9576304"/>
            <a:ext cx="3679508" cy="381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7"/>
              </a:lnSpc>
            </a:pPr>
            <a:r>
              <a:rPr lang="en-US" sz="2212" dirty="0">
                <a:solidFill>
                  <a:srgbClr val="FFFFFF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jzunamon@smithhenzy.com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667000" y="-5676900"/>
            <a:ext cx="21745785" cy="18872881"/>
            <a:chOff x="0" y="0"/>
            <a:chExt cx="5727285" cy="49706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27285" cy="4970635"/>
            </a:xfrm>
            <a:custGeom>
              <a:avLst/>
              <a:gdLst/>
              <a:ahLst/>
              <a:cxnLst/>
              <a:rect l="l" t="t" r="r" b="b"/>
              <a:pathLst>
                <a:path w="5727285" h="4970635">
                  <a:moveTo>
                    <a:pt x="0" y="0"/>
                  </a:moveTo>
                  <a:lnTo>
                    <a:pt x="5727285" y="0"/>
                  </a:lnTo>
                  <a:lnTo>
                    <a:pt x="5727285" y="4970635"/>
                  </a:lnTo>
                  <a:lnTo>
                    <a:pt x="0" y="4970635"/>
                  </a:lnTo>
                  <a:close/>
                </a:path>
              </a:pathLst>
            </a:custGeom>
            <a:solidFill>
              <a:srgbClr val="395164">
                <a:alpha val="6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727285" cy="50087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7293091" y="0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706147" y="9408827"/>
            <a:ext cx="378021" cy="565153"/>
          </a:xfrm>
          <a:custGeom>
            <a:avLst/>
            <a:gdLst/>
            <a:ahLst/>
            <a:cxnLst/>
            <a:rect l="l" t="t" r="r" b="b"/>
            <a:pathLst>
              <a:path w="378021" h="565153">
                <a:moveTo>
                  <a:pt x="0" y="0"/>
                </a:moveTo>
                <a:lnTo>
                  <a:pt x="378021" y="0"/>
                </a:lnTo>
                <a:lnTo>
                  <a:pt x="378021" y="565153"/>
                </a:lnTo>
                <a:lnTo>
                  <a:pt x="0" y="565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830119" y="422761"/>
            <a:ext cx="14627759" cy="1375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Identifying Opportunities </a:t>
            </a:r>
          </a:p>
          <a:p>
            <a:pPr algn="l">
              <a:lnSpc>
                <a:spcPts val="5759"/>
              </a:lnSpc>
            </a:pPr>
            <a:endParaRPr lang="en-US" sz="2400" dirty="0">
              <a:solidFill>
                <a:srgbClr val="FFFFFF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sp>
        <p:nvSpPr>
          <p:cNvPr id="9" name="AutoShape 9"/>
          <p:cNvSpPr/>
          <p:nvPr/>
        </p:nvSpPr>
        <p:spPr>
          <a:xfrm flipV="1">
            <a:off x="74246" y="1323764"/>
            <a:ext cx="18139503" cy="76200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514789" y="1323764"/>
            <a:ext cx="10647047" cy="102335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Mission Based Developments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Location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Small, Medium, Large County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Development Type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Land 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Existing asset 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Funding Programs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Low-Income Housing Tax Credits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Historic Tax Credits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Public Housing Revitalization- RAD, Section 18, Section 22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Section 8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Preservation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Local &amp; State Subsidies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Planning &amp; Zoning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Rezoning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Live Local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3577"/>
              </a:lnSpc>
              <a:spcBef>
                <a:spcPct val="0"/>
              </a:spcBef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5CDB6817-F21C-477F-8164-C3056970EF1F}"/>
              </a:ext>
            </a:extLst>
          </p:cNvPr>
          <p:cNvSpPr/>
          <p:nvPr/>
        </p:nvSpPr>
        <p:spPr>
          <a:xfrm flipH="1">
            <a:off x="9906000" y="1399964"/>
            <a:ext cx="76200" cy="8887036"/>
          </a:xfrm>
          <a:custGeom>
            <a:avLst/>
            <a:gdLst/>
            <a:ahLst/>
            <a:cxnLst/>
            <a:rect l="l" t="t" r="r" b="b"/>
            <a:pathLst>
              <a:path w="66408" h="10287000">
                <a:moveTo>
                  <a:pt x="0" y="0"/>
                </a:moveTo>
                <a:lnTo>
                  <a:pt x="66408" y="0"/>
                </a:lnTo>
                <a:lnTo>
                  <a:pt x="664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11770" b="-211770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1" name="Picture 10" descr="A building with trees in front of it">
            <a:extLst>
              <a:ext uri="{FF2B5EF4-FFF2-40B4-BE49-F238E27FC236}">
                <a16:creationId xmlns:a16="http://schemas.microsoft.com/office/drawing/2014/main" id="{0A5BDF82-BC2F-1A72-C315-FBCD62AC3A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068" y="1475086"/>
            <a:ext cx="8172681" cy="86976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24000" y="-6362700"/>
            <a:ext cx="21745785" cy="18872881"/>
            <a:chOff x="0" y="0"/>
            <a:chExt cx="5727285" cy="49706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27285" cy="4970635"/>
            </a:xfrm>
            <a:custGeom>
              <a:avLst/>
              <a:gdLst/>
              <a:ahLst/>
              <a:cxnLst/>
              <a:rect l="l" t="t" r="r" b="b"/>
              <a:pathLst>
                <a:path w="5727285" h="4970635">
                  <a:moveTo>
                    <a:pt x="0" y="0"/>
                  </a:moveTo>
                  <a:lnTo>
                    <a:pt x="5727285" y="0"/>
                  </a:lnTo>
                  <a:lnTo>
                    <a:pt x="5727285" y="4970635"/>
                  </a:lnTo>
                  <a:lnTo>
                    <a:pt x="0" y="4970635"/>
                  </a:lnTo>
                  <a:close/>
                </a:path>
              </a:pathLst>
            </a:custGeom>
            <a:solidFill>
              <a:srgbClr val="395164">
                <a:alpha val="69804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727285" cy="50087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7582680" y="-297656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706147" y="9408827"/>
            <a:ext cx="378021" cy="565153"/>
          </a:xfrm>
          <a:custGeom>
            <a:avLst/>
            <a:gdLst/>
            <a:ahLst/>
            <a:cxnLst/>
            <a:rect l="l" t="t" r="r" b="b"/>
            <a:pathLst>
              <a:path w="378021" h="565153">
                <a:moveTo>
                  <a:pt x="0" y="0"/>
                </a:moveTo>
                <a:lnTo>
                  <a:pt x="378021" y="0"/>
                </a:lnTo>
                <a:lnTo>
                  <a:pt x="378021" y="565153"/>
                </a:lnTo>
                <a:lnTo>
                  <a:pt x="0" y="565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830119" y="1289649"/>
            <a:ext cx="14627759" cy="1375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Evaluating a Project</a:t>
            </a:r>
          </a:p>
          <a:p>
            <a:pPr algn="l">
              <a:lnSpc>
                <a:spcPts val="5759"/>
              </a:lnSpc>
            </a:pPr>
            <a:endParaRPr lang="en-US" sz="2400" dirty="0">
              <a:solidFill>
                <a:srgbClr val="FFFFFF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sp>
        <p:nvSpPr>
          <p:cNvPr id="9" name="AutoShape 9"/>
          <p:cNvSpPr/>
          <p:nvPr/>
        </p:nvSpPr>
        <p:spPr>
          <a:xfrm flipV="1">
            <a:off x="148496" y="2400300"/>
            <a:ext cx="18139503" cy="76200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203832" y="2632548"/>
            <a:ext cx="14627759" cy="87254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Site Suitability/Location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Demand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Land Cost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Operating Expenses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Construction Costs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Real Estate Taxes/Impact Fees</a:t>
            </a:r>
          </a:p>
          <a:p>
            <a:pPr marL="457200" indent="-457200" algn="just">
              <a:lnSpc>
                <a:spcPts val="4209"/>
              </a:lnSpc>
              <a:buFont typeface="Arial" panose="020B0604020202020204" pitchFamily="34" charset="0"/>
              <a:buChar char="•"/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3577"/>
              </a:lnSpc>
              <a:spcBef>
                <a:spcPct val="0"/>
              </a:spcBef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Picture 9" descr="A building with a parking lot">
            <a:extLst>
              <a:ext uri="{FF2B5EF4-FFF2-40B4-BE49-F238E27FC236}">
                <a16:creationId xmlns:a16="http://schemas.microsoft.com/office/drawing/2014/main" id="{3E92D1D8-E319-C91F-CC15-E15B9B2A41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65" y="2556188"/>
            <a:ext cx="10084838" cy="7707095"/>
          </a:xfrm>
          <a:prstGeom prst="rect">
            <a:avLst/>
          </a:prstGeom>
        </p:spPr>
      </p:pic>
      <p:sp>
        <p:nvSpPr>
          <p:cNvPr id="11" name="Freeform 7">
            <a:extLst>
              <a:ext uri="{FF2B5EF4-FFF2-40B4-BE49-F238E27FC236}">
                <a16:creationId xmlns:a16="http://schemas.microsoft.com/office/drawing/2014/main" id="{C34308A1-4F0F-6F9F-FC10-F52EC2B03D7A}"/>
              </a:ext>
            </a:extLst>
          </p:cNvPr>
          <p:cNvSpPr/>
          <p:nvPr/>
        </p:nvSpPr>
        <p:spPr>
          <a:xfrm>
            <a:off x="8215660" y="2583061"/>
            <a:ext cx="67653" cy="7754526"/>
          </a:xfrm>
          <a:custGeom>
            <a:avLst/>
            <a:gdLst/>
            <a:ahLst/>
            <a:cxnLst/>
            <a:rect l="l" t="t" r="r" b="b"/>
            <a:pathLst>
              <a:path w="66408" h="10287000">
                <a:moveTo>
                  <a:pt x="0" y="0"/>
                </a:moveTo>
                <a:lnTo>
                  <a:pt x="66408" y="0"/>
                </a:lnTo>
                <a:lnTo>
                  <a:pt x="664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211770" b="-211770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587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33400" y="-6778239"/>
            <a:ext cx="21745785" cy="18872881"/>
            <a:chOff x="0" y="0"/>
            <a:chExt cx="5727285" cy="49706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27285" cy="4970635"/>
            </a:xfrm>
            <a:custGeom>
              <a:avLst/>
              <a:gdLst/>
              <a:ahLst/>
              <a:cxnLst/>
              <a:rect l="l" t="t" r="r" b="b"/>
              <a:pathLst>
                <a:path w="5727285" h="4970635">
                  <a:moveTo>
                    <a:pt x="0" y="0"/>
                  </a:moveTo>
                  <a:lnTo>
                    <a:pt x="5727285" y="0"/>
                  </a:lnTo>
                  <a:lnTo>
                    <a:pt x="5727285" y="4970635"/>
                  </a:lnTo>
                  <a:lnTo>
                    <a:pt x="0" y="4970635"/>
                  </a:lnTo>
                  <a:close/>
                </a:path>
              </a:pathLst>
            </a:custGeom>
            <a:solidFill>
              <a:srgbClr val="395164">
                <a:alpha val="69804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727285" cy="50087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7285023" y="0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706147" y="9408827"/>
            <a:ext cx="378021" cy="565153"/>
          </a:xfrm>
          <a:custGeom>
            <a:avLst/>
            <a:gdLst/>
            <a:ahLst/>
            <a:cxnLst/>
            <a:rect l="l" t="t" r="r" b="b"/>
            <a:pathLst>
              <a:path w="378021" h="565153">
                <a:moveTo>
                  <a:pt x="0" y="0"/>
                </a:moveTo>
                <a:lnTo>
                  <a:pt x="378021" y="0"/>
                </a:lnTo>
                <a:lnTo>
                  <a:pt x="378021" y="565153"/>
                </a:lnTo>
                <a:lnTo>
                  <a:pt x="0" y="565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9489930" y="0"/>
            <a:ext cx="66408" cy="10287000"/>
          </a:xfrm>
          <a:custGeom>
            <a:avLst/>
            <a:gdLst/>
            <a:ahLst/>
            <a:cxnLst/>
            <a:rect l="l" t="t" r="r" b="b"/>
            <a:pathLst>
              <a:path w="66408" h="10287000">
                <a:moveTo>
                  <a:pt x="0" y="0"/>
                </a:moveTo>
                <a:lnTo>
                  <a:pt x="66408" y="0"/>
                </a:lnTo>
                <a:lnTo>
                  <a:pt x="664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11770" b="-2117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462128" y="458196"/>
            <a:ext cx="14627759" cy="1809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St. Joseph Manor II</a:t>
            </a:r>
          </a:p>
          <a:p>
            <a:pPr algn="ctr">
              <a:lnSpc>
                <a:spcPts val="2880"/>
              </a:lnSpc>
            </a:pPr>
            <a:r>
              <a:rPr lang="en-US" sz="24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Pompano Beach, FL</a:t>
            </a:r>
          </a:p>
          <a:p>
            <a:pPr algn="l">
              <a:lnSpc>
                <a:spcPts val="5759"/>
              </a:lnSpc>
            </a:pPr>
            <a:endParaRPr lang="en-US" sz="2400" dirty="0">
              <a:solidFill>
                <a:srgbClr val="FFFFFF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9556338" y="1658583"/>
            <a:ext cx="8439343" cy="50334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9695248" y="1718714"/>
            <a:ext cx="7637259" cy="9618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150 Elderly Units</a:t>
            </a:r>
          </a:p>
          <a:p>
            <a:pPr algn="just">
              <a:lnSpc>
                <a:spcPts val="4209"/>
              </a:lnSpc>
            </a:pPr>
            <a:endParaRPr lang="en-US" sz="2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4% LIHTC</a:t>
            </a:r>
          </a:p>
          <a:p>
            <a:pPr algn="just">
              <a:lnSpc>
                <a:spcPts val="4209"/>
              </a:lnSpc>
            </a:pPr>
            <a:endParaRPr lang="en-US" sz="2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$8.25 Million in Broward County Loan</a:t>
            </a:r>
          </a:p>
          <a:p>
            <a:pPr algn="just">
              <a:lnSpc>
                <a:spcPts val="4209"/>
              </a:lnSpc>
            </a:pPr>
            <a:endParaRPr lang="en-US" sz="2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Project based vouchers</a:t>
            </a:r>
          </a:p>
          <a:p>
            <a:pPr algn="just">
              <a:lnSpc>
                <a:spcPts val="4209"/>
              </a:lnSpc>
            </a:pPr>
            <a:endParaRPr lang="en-US" sz="2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Tax abatement</a:t>
            </a:r>
          </a:p>
          <a:p>
            <a:pPr algn="just">
              <a:lnSpc>
                <a:spcPts val="4209"/>
              </a:lnSpc>
            </a:pPr>
            <a:endParaRPr lang="en-US" sz="2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Tri-Party Partnership</a:t>
            </a: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Completion Projected Q4 2024</a:t>
            </a:r>
          </a:p>
          <a:p>
            <a:pPr algn="just">
              <a:lnSpc>
                <a:spcPts val="4209"/>
              </a:lnSpc>
            </a:pPr>
            <a:endParaRPr lang="en-US" sz="28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28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$56 Million in Total Development Cost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3577"/>
              </a:lnSpc>
              <a:spcBef>
                <a:spcPct val="0"/>
              </a:spcBef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Picture 14" descr="A building with palm trees and flowers">
            <a:extLst>
              <a:ext uri="{FF2B5EF4-FFF2-40B4-BE49-F238E27FC236}">
                <a16:creationId xmlns:a16="http://schemas.microsoft.com/office/drawing/2014/main" id="{B4E0C2D7-BCE2-03DA-6BE9-71AE443ACD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0" y="5743821"/>
            <a:ext cx="8918429" cy="4230159"/>
          </a:xfrm>
          <a:prstGeom prst="rect">
            <a:avLst/>
          </a:prstGeom>
        </p:spPr>
      </p:pic>
      <p:pic>
        <p:nvPicPr>
          <p:cNvPr id="10" name="Picture 9" descr="A building with trees and a parking lot">
            <a:extLst>
              <a:ext uri="{FF2B5EF4-FFF2-40B4-BE49-F238E27FC236}">
                <a16:creationId xmlns:a16="http://schemas.microsoft.com/office/drawing/2014/main" id="{CD234778-682D-3928-4BE6-625FD1B586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19" y="571500"/>
            <a:ext cx="8823971" cy="483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557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51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745873" y="-104775"/>
            <a:ext cx="10796254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St. Joseph Manor II</a:t>
            </a:r>
          </a:p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Site Plan</a:t>
            </a:r>
          </a:p>
        </p:txBody>
      </p:sp>
      <p:pic>
        <p:nvPicPr>
          <p:cNvPr id="5" name="Picture 4" descr="A blueprint of a building">
            <a:extLst>
              <a:ext uri="{FF2B5EF4-FFF2-40B4-BE49-F238E27FC236}">
                <a16:creationId xmlns:a16="http://schemas.microsoft.com/office/drawing/2014/main" id="{5B776B10-F937-C737-EBC2-3EA8D77D3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154234"/>
            <a:ext cx="15240000" cy="7297168"/>
          </a:xfrm>
          <a:prstGeom prst="rect">
            <a:avLst/>
          </a:prstGeom>
        </p:spPr>
      </p:pic>
      <p:sp>
        <p:nvSpPr>
          <p:cNvPr id="6" name="AutoShape 9">
            <a:extLst>
              <a:ext uri="{FF2B5EF4-FFF2-40B4-BE49-F238E27FC236}">
                <a16:creationId xmlns:a16="http://schemas.microsoft.com/office/drawing/2014/main" id="{CA6AE4C9-0305-6299-AFC8-0138C5B6F5EE}"/>
              </a:ext>
            </a:extLst>
          </p:cNvPr>
          <p:cNvSpPr/>
          <p:nvPr/>
        </p:nvSpPr>
        <p:spPr>
          <a:xfrm flipV="1">
            <a:off x="0" y="1831973"/>
            <a:ext cx="18288001" cy="111126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FAA4C07C-7555-8D8C-A0D9-D0824087A881}"/>
              </a:ext>
            </a:extLst>
          </p:cNvPr>
          <p:cNvSpPr/>
          <p:nvPr/>
        </p:nvSpPr>
        <p:spPr>
          <a:xfrm>
            <a:off x="17285023" y="0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27437" y="-6871527"/>
            <a:ext cx="21745785" cy="18872881"/>
            <a:chOff x="0" y="0"/>
            <a:chExt cx="5727285" cy="49706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27285" cy="4970635"/>
            </a:xfrm>
            <a:custGeom>
              <a:avLst/>
              <a:gdLst/>
              <a:ahLst/>
              <a:cxnLst/>
              <a:rect l="l" t="t" r="r" b="b"/>
              <a:pathLst>
                <a:path w="5727285" h="4970635">
                  <a:moveTo>
                    <a:pt x="0" y="0"/>
                  </a:moveTo>
                  <a:lnTo>
                    <a:pt x="5727285" y="0"/>
                  </a:lnTo>
                  <a:lnTo>
                    <a:pt x="5727285" y="4970635"/>
                  </a:lnTo>
                  <a:lnTo>
                    <a:pt x="0" y="4970635"/>
                  </a:lnTo>
                  <a:close/>
                </a:path>
              </a:pathLst>
            </a:custGeom>
            <a:solidFill>
              <a:srgbClr val="395164">
                <a:alpha val="6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727285" cy="50087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7285023" y="0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706147" y="9408827"/>
            <a:ext cx="378021" cy="565153"/>
          </a:xfrm>
          <a:custGeom>
            <a:avLst/>
            <a:gdLst/>
            <a:ahLst/>
            <a:cxnLst/>
            <a:rect l="l" t="t" r="r" b="b"/>
            <a:pathLst>
              <a:path w="378021" h="565153">
                <a:moveTo>
                  <a:pt x="0" y="0"/>
                </a:moveTo>
                <a:lnTo>
                  <a:pt x="378021" y="0"/>
                </a:lnTo>
                <a:lnTo>
                  <a:pt x="378021" y="565153"/>
                </a:lnTo>
                <a:lnTo>
                  <a:pt x="0" y="565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9308312" y="0"/>
            <a:ext cx="66408" cy="10287000"/>
          </a:xfrm>
          <a:custGeom>
            <a:avLst/>
            <a:gdLst/>
            <a:ahLst/>
            <a:cxnLst/>
            <a:rect l="l" t="t" r="r" b="b"/>
            <a:pathLst>
              <a:path w="66408" h="10287000">
                <a:moveTo>
                  <a:pt x="0" y="0"/>
                </a:moveTo>
                <a:lnTo>
                  <a:pt x="66408" y="0"/>
                </a:lnTo>
                <a:lnTo>
                  <a:pt x="664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11770" b="-2117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308972" y="1198985"/>
            <a:ext cx="14627759" cy="1809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Zion Village</a:t>
            </a:r>
          </a:p>
          <a:p>
            <a:pPr algn="ctr">
              <a:lnSpc>
                <a:spcPts val="2880"/>
              </a:lnSpc>
            </a:pPr>
            <a:r>
              <a:rPr lang="en-US" sz="24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Riverview, FL</a:t>
            </a:r>
          </a:p>
          <a:p>
            <a:pPr algn="l">
              <a:lnSpc>
                <a:spcPts val="5759"/>
              </a:lnSpc>
            </a:pPr>
            <a:endParaRPr lang="en-US" sz="2400" dirty="0">
              <a:solidFill>
                <a:srgbClr val="FFFFFF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9374721" y="2462194"/>
            <a:ext cx="8620960" cy="50334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9556337" y="2658202"/>
            <a:ext cx="8527831" cy="74635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75 Elderly Units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4% Cash Backed Bond deal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$6.8 Million from Hillsborough County 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Non-Profit Tri-party partnership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Project Completion Q3 2025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$34 Million in Total Development Cost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3577"/>
              </a:lnSpc>
              <a:spcBef>
                <a:spcPct val="0"/>
              </a:spcBef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E4D3E51F-099C-A8A7-7178-D2C170F9EFAE}"/>
              </a:ext>
            </a:extLst>
          </p:cNvPr>
          <p:cNvSpPr/>
          <p:nvPr/>
        </p:nvSpPr>
        <p:spPr>
          <a:xfrm>
            <a:off x="358727" y="5524326"/>
            <a:ext cx="8337865" cy="4467317"/>
          </a:xfrm>
          <a:custGeom>
            <a:avLst/>
            <a:gdLst/>
            <a:ahLst/>
            <a:cxnLst/>
            <a:rect l="l" t="t" r="r" b="b"/>
            <a:pathLst>
              <a:path w="7111848" h="4467317">
                <a:moveTo>
                  <a:pt x="0" y="0"/>
                </a:moveTo>
                <a:lnTo>
                  <a:pt x="7111848" y="0"/>
                </a:lnTo>
                <a:lnTo>
                  <a:pt x="7111848" y="4467317"/>
                </a:lnTo>
                <a:lnTo>
                  <a:pt x="0" y="44673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8961" b="-8961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long shot of a building">
            <a:extLst>
              <a:ext uri="{FF2B5EF4-FFF2-40B4-BE49-F238E27FC236}">
                <a16:creationId xmlns:a16="http://schemas.microsoft.com/office/drawing/2014/main" id="{F78E0EB9-7731-7B3E-9237-F88A6AC04F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727" y="129955"/>
            <a:ext cx="8337865" cy="505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22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51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745873" y="-104775"/>
            <a:ext cx="10796254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Zion Village</a:t>
            </a:r>
          </a:p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Site Plan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5B00733-9A72-8C72-70A9-B8549EEF460A}"/>
              </a:ext>
            </a:extLst>
          </p:cNvPr>
          <p:cNvSpPr/>
          <p:nvPr/>
        </p:nvSpPr>
        <p:spPr>
          <a:xfrm>
            <a:off x="17285023" y="0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AutoShape 9">
            <a:extLst>
              <a:ext uri="{FF2B5EF4-FFF2-40B4-BE49-F238E27FC236}">
                <a16:creationId xmlns:a16="http://schemas.microsoft.com/office/drawing/2014/main" id="{4E060546-4610-2FF8-3D5B-DCED8D702498}"/>
              </a:ext>
            </a:extLst>
          </p:cNvPr>
          <p:cNvSpPr/>
          <p:nvPr/>
        </p:nvSpPr>
        <p:spPr>
          <a:xfrm flipV="1">
            <a:off x="0" y="1644650"/>
            <a:ext cx="18288000" cy="0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2CC8F8-C689-3C73-F036-CCE5A28313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1866905"/>
            <a:ext cx="14554200" cy="827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99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27437" y="-6871527"/>
            <a:ext cx="21745785" cy="18872881"/>
            <a:chOff x="0" y="0"/>
            <a:chExt cx="5727285" cy="49706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27285" cy="4970635"/>
            </a:xfrm>
            <a:custGeom>
              <a:avLst/>
              <a:gdLst/>
              <a:ahLst/>
              <a:cxnLst/>
              <a:rect l="l" t="t" r="r" b="b"/>
              <a:pathLst>
                <a:path w="5727285" h="4970635">
                  <a:moveTo>
                    <a:pt x="0" y="0"/>
                  </a:moveTo>
                  <a:lnTo>
                    <a:pt x="5727285" y="0"/>
                  </a:lnTo>
                  <a:lnTo>
                    <a:pt x="5727285" y="4970635"/>
                  </a:lnTo>
                  <a:lnTo>
                    <a:pt x="0" y="4970635"/>
                  </a:lnTo>
                  <a:close/>
                </a:path>
              </a:pathLst>
            </a:custGeom>
            <a:solidFill>
              <a:srgbClr val="395164">
                <a:alpha val="6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727285" cy="50087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7582680" y="-297656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706147" y="9408827"/>
            <a:ext cx="378021" cy="565153"/>
          </a:xfrm>
          <a:custGeom>
            <a:avLst/>
            <a:gdLst/>
            <a:ahLst/>
            <a:cxnLst/>
            <a:rect l="l" t="t" r="r" b="b"/>
            <a:pathLst>
              <a:path w="378021" h="565153">
                <a:moveTo>
                  <a:pt x="0" y="0"/>
                </a:moveTo>
                <a:lnTo>
                  <a:pt x="378021" y="0"/>
                </a:lnTo>
                <a:lnTo>
                  <a:pt x="378021" y="565153"/>
                </a:lnTo>
                <a:lnTo>
                  <a:pt x="0" y="565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9489930" y="0"/>
            <a:ext cx="66408" cy="10287000"/>
          </a:xfrm>
          <a:custGeom>
            <a:avLst/>
            <a:gdLst/>
            <a:ahLst/>
            <a:cxnLst/>
            <a:rect l="l" t="t" r="r" b="b"/>
            <a:pathLst>
              <a:path w="66408" h="10287000">
                <a:moveTo>
                  <a:pt x="0" y="0"/>
                </a:moveTo>
                <a:lnTo>
                  <a:pt x="66408" y="0"/>
                </a:lnTo>
                <a:lnTo>
                  <a:pt x="664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11770" b="-2117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308972" y="1198985"/>
            <a:ext cx="14627759" cy="1809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St. Mary Towers</a:t>
            </a:r>
          </a:p>
          <a:p>
            <a:pPr algn="ctr">
              <a:lnSpc>
                <a:spcPts val="2880"/>
              </a:lnSpc>
            </a:pPr>
            <a:r>
              <a:rPr lang="en-US" sz="2400" dirty="0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Miami, FL</a:t>
            </a:r>
          </a:p>
          <a:p>
            <a:pPr algn="l">
              <a:lnSpc>
                <a:spcPts val="5759"/>
              </a:lnSpc>
            </a:pPr>
            <a:endParaRPr lang="en-US" sz="2400" dirty="0">
              <a:solidFill>
                <a:srgbClr val="FFFFFF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9490253" y="2460140"/>
            <a:ext cx="8505428" cy="52388"/>
          </a:xfrm>
          <a:prstGeom prst="line">
            <a:avLst/>
          </a:prstGeom>
          <a:ln w="104775" cap="flat">
            <a:solidFill>
              <a:srgbClr val="C35B5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9906001" y="2658202"/>
            <a:ext cx="7676680" cy="90794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100 Elderly Units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4% Cash Backed Bond deal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Seller Note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•$2.4 Million in Miami-Dade PHCD Surtax funding 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$2.6 Million in FHFC Loans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Project Completion Q1 of 2025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r>
              <a:rPr lang="en-US" sz="3007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• $40 Million in Total Development Cost</a:t>
            </a: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4209"/>
              </a:lnSpc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3577"/>
              </a:lnSpc>
              <a:spcBef>
                <a:spcPct val="0"/>
              </a:spcBef>
            </a:pPr>
            <a:endParaRPr lang="en-US" sz="3007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B08603B-AC79-EB7F-769A-22C2A759E0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000" y="5143500"/>
            <a:ext cx="8544189" cy="48304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56D3CAB-B850-DD9B-04B2-4BA9BE53FD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1" y="580186"/>
            <a:ext cx="8544190" cy="433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66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43001" y="-7247444"/>
            <a:ext cx="21745785" cy="18872881"/>
            <a:chOff x="0" y="0"/>
            <a:chExt cx="5727285" cy="49706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27285" cy="4970635"/>
            </a:xfrm>
            <a:custGeom>
              <a:avLst/>
              <a:gdLst/>
              <a:ahLst/>
              <a:cxnLst/>
              <a:rect l="l" t="t" r="r" b="b"/>
              <a:pathLst>
                <a:path w="5727285" h="4970635">
                  <a:moveTo>
                    <a:pt x="0" y="0"/>
                  </a:moveTo>
                  <a:lnTo>
                    <a:pt x="5727285" y="0"/>
                  </a:lnTo>
                  <a:lnTo>
                    <a:pt x="5727285" y="4970635"/>
                  </a:lnTo>
                  <a:lnTo>
                    <a:pt x="0" y="4970635"/>
                  </a:lnTo>
                  <a:close/>
                </a:path>
              </a:pathLst>
            </a:custGeom>
            <a:solidFill>
              <a:srgbClr val="395164">
                <a:alpha val="6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727285" cy="50087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7292137" y="-7510"/>
            <a:ext cx="1002977" cy="1002977"/>
          </a:xfrm>
          <a:custGeom>
            <a:avLst/>
            <a:gdLst/>
            <a:ahLst/>
            <a:cxnLst/>
            <a:rect l="l" t="t" r="r" b="b"/>
            <a:pathLst>
              <a:path w="1002977" h="1002977">
                <a:moveTo>
                  <a:pt x="0" y="0"/>
                </a:moveTo>
                <a:lnTo>
                  <a:pt x="1002976" y="0"/>
                </a:lnTo>
                <a:lnTo>
                  <a:pt x="1002976" y="1002976"/>
                </a:lnTo>
                <a:lnTo>
                  <a:pt x="0" y="10029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706147" y="9408827"/>
            <a:ext cx="378021" cy="565153"/>
          </a:xfrm>
          <a:custGeom>
            <a:avLst/>
            <a:gdLst/>
            <a:ahLst/>
            <a:cxnLst/>
            <a:rect l="l" t="t" r="r" b="b"/>
            <a:pathLst>
              <a:path w="378021" h="565153">
                <a:moveTo>
                  <a:pt x="0" y="0"/>
                </a:moveTo>
                <a:lnTo>
                  <a:pt x="378021" y="0"/>
                </a:lnTo>
                <a:lnTo>
                  <a:pt x="378021" y="565153"/>
                </a:lnTo>
                <a:lnTo>
                  <a:pt x="0" y="565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9489930" y="0"/>
            <a:ext cx="66408" cy="10287000"/>
          </a:xfrm>
          <a:custGeom>
            <a:avLst/>
            <a:gdLst/>
            <a:ahLst/>
            <a:cxnLst/>
            <a:rect l="l" t="t" r="r" b="b"/>
            <a:pathLst>
              <a:path w="66408" h="10287000">
                <a:moveTo>
                  <a:pt x="0" y="0"/>
                </a:moveTo>
                <a:lnTo>
                  <a:pt x="66408" y="0"/>
                </a:lnTo>
                <a:lnTo>
                  <a:pt x="664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11770" b="-211770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7" name="Picture 16" descr="A map of the state of florida&#10;&#10;Description automatically generated">
            <a:extLst>
              <a:ext uri="{FF2B5EF4-FFF2-40B4-BE49-F238E27FC236}">
                <a16:creationId xmlns:a16="http://schemas.microsoft.com/office/drawing/2014/main" id="{542A343E-2899-3CB7-25EA-E91665B62A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44661"/>
            <a:ext cx="180594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609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28629</TotalTime>
  <Words>265</Words>
  <Application>Microsoft Office PowerPoint</Application>
  <PresentationFormat>Custom</PresentationFormat>
  <Paragraphs>93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Wingdings 3</vt:lpstr>
      <vt:lpstr>Raleway Ultra-Bold Italics</vt:lpstr>
      <vt:lpstr>Raleway Medium</vt:lpstr>
      <vt:lpstr>Raleway Ultra-Bold</vt:lpstr>
      <vt:lpstr>Raleway Bold</vt:lpstr>
      <vt:lpstr>Aptos</vt:lpstr>
      <vt:lpstr>Arial</vt:lpstr>
      <vt:lpstr>Times New Roman</vt:lpstr>
      <vt:lpstr>Tw Cen MT</vt:lpstr>
      <vt:lpstr>Tw Cen MT Condensed</vt:lpstr>
      <vt:lpstr>Canva Sans Bold</vt:lpstr>
      <vt:lpstr>Integral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Lofts on Lemon Presentation</dc:title>
  <dc:creator>Jake Zunamon</dc:creator>
  <cp:lastModifiedBy>Jake Zunamon</cp:lastModifiedBy>
  <cp:revision>7</cp:revision>
  <dcterms:created xsi:type="dcterms:W3CDTF">2006-08-16T00:00:00Z</dcterms:created>
  <dcterms:modified xsi:type="dcterms:W3CDTF">2024-08-13T18:02:45Z</dcterms:modified>
  <dc:identifier>DAGCGfACGTI</dc:identifier>
</cp:coreProperties>
</file>