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2.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6.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27.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28.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29.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56" r:id="rId2"/>
    <p:sldId id="258" r:id="rId3"/>
    <p:sldId id="555" r:id="rId4"/>
    <p:sldId id="257" r:id="rId5"/>
    <p:sldId id="562" r:id="rId6"/>
    <p:sldId id="560" r:id="rId7"/>
    <p:sldId id="561" r:id="rId8"/>
    <p:sldId id="437" r:id="rId9"/>
    <p:sldId id="558" r:id="rId10"/>
    <p:sldId id="567" r:id="rId11"/>
    <p:sldId id="571" r:id="rId12"/>
    <p:sldId id="577" r:id="rId13"/>
    <p:sldId id="581" r:id="rId14"/>
    <p:sldId id="579" r:id="rId15"/>
    <p:sldId id="578" r:id="rId16"/>
    <p:sldId id="580" r:id="rId17"/>
    <p:sldId id="566" r:id="rId18"/>
    <p:sldId id="573" r:id="rId19"/>
    <p:sldId id="574" r:id="rId20"/>
    <p:sldId id="583" r:id="rId21"/>
    <p:sldId id="584" r:id="rId22"/>
    <p:sldId id="582" r:id="rId23"/>
    <p:sldId id="585" r:id="rId24"/>
    <p:sldId id="569" r:id="rId25"/>
    <p:sldId id="575" r:id="rId26"/>
    <p:sldId id="576" r:id="rId27"/>
    <p:sldId id="586" r:id="rId28"/>
    <p:sldId id="587" r:id="rId29"/>
    <p:sldId id="588" r:id="rId30"/>
    <p:sldId id="589" r:id="rId31"/>
    <p:sldId id="564" r:id="rId32"/>
    <p:sldId id="343" r:id="rId33"/>
    <p:sldId id="590" r:id="rId34"/>
    <p:sldId id="565" r:id="rId35"/>
    <p:sldId id="568" r:id="rId36"/>
    <p:sldId id="570" r:id="rId37"/>
  </p:sldIdLst>
  <p:sldSz cx="18288000" cy="10287000"/>
  <p:notesSz cx="6858000" cy="9144000"/>
  <p:embeddedFontLst>
    <p:embeddedFont>
      <p:font typeface="Droid Serif" panose="020B0604020202020204" charset="0"/>
      <p:regular r:id="rId39"/>
      <p:bold r:id="rId40"/>
      <p:italic r:id="rId41"/>
      <p:boldItalic r:id="rId42"/>
    </p:embeddedFont>
    <p:embeddedFont>
      <p:font typeface="Calibri" panose="020F0502020204030204" pitchFamily="34" charset="0"/>
      <p:regular r:id="rId43"/>
      <p:bold r:id="rId44"/>
      <p:italic r:id="rId45"/>
      <p:boldItalic r:id="rId46"/>
    </p:embeddedFont>
    <p:embeddedFont>
      <p:font typeface="Montserrat"/>
      <p:regular r:id="rId47"/>
      <p:bold r:id="rId48"/>
      <p:italic r:id="rId49"/>
      <p:boldItalic r:id="rId50"/>
    </p:embeddedFont>
    <p:embeddedFont>
      <p:font typeface="Montserrat Ultra-Bold" panose="020B0604020202020204" charset="0"/>
      <p:regular r:id="rId51"/>
      <p:bold r:id="rId52"/>
    </p:embeddedFont>
    <p:embeddedFont>
      <p:font typeface="Garamond" panose="02020404030301010803" pitchFamily="18" charset="0"/>
      <p:regular r:id="rId53"/>
      <p:bold r:id="rId54"/>
      <p:italic r:id="rId55"/>
    </p:embeddedFont>
    <p:embeddedFont>
      <p:font typeface="Droid Serif Bold" panose="020B0604020202020204" charset="0"/>
      <p:bold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CE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7" autoAdjust="0"/>
    <p:restoredTop sz="84694" autoAdjust="0"/>
  </p:normalViewPr>
  <p:slideViewPr>
    <p:cSldViewPr>
      <p:cViewPr varScale="1">
        <p:scale>
          <a:sx n="38" d="100"/>
          <a:sy n="38" d="100"/>
        </p:scale>
        <p:origin x="102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0.xml"/><Relationship Id="rId1" Type="http://schemas.microsoft.com/office/2011/relationships/chartStyle" Target="style30.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baseline="0" dirty="0" smtClean="0"/>
              <a:t>%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1"/>
          <c:order val="1"/>
          <c:tx>
            <c:strRef>
              <c:f>Sheet1!$A$3</c:f>
              <c:strCache>
                <c:ptCount val="1"/>
                <c:pt idx="0">
                  <c:v>Tract MI &gt;= 120% CMI</c:v>
                </c:pt>
              </c:strCache>
            </c:strRef>
          </c:tx>
          <c:spPr>
            <a:solidFill>
              <a:schemeClr val="accent2"/>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0.28834355828220859</c:v>
                </c:pt>
                <c:pt idx="1">
                  <c:v>0.38036809815950923</c:v>
                </c:pt>
                <c:pt idx="2">
                  <c:v>0.31901840490797545</c:v>
                </c:pt>
                <c:pt idx="3">
                  <c:v>0.22085889570552147</c:v>
                </c:pt>
                <c:pt idx="4">
                  <c:v>0.24539877300613497</c:v>
                </c:pt>
                <c:pt idx="5">
                  <c:v>0.31067961165048541</c:v>
                </c:pt>
              </c:numCache>
            </c:numRef>
          </c:val>
        </c:ser>
        <c:ser>
          <c:idx val="2"/>
          <c:order val="2"/>
          <c:tx>
            <c:strRef>
              <c:f>Sheet1!$A$4</c:f>
              <c:strCache>
                <c:ptCount val="1"/>
                <c:pt idx="0">
                  <c:v>Middle Neighborhood (CMI)</c:v>
                </c:pt>
              </c:strCache>
            </c:strRef>
          </c:tx>
          <c:spPr>
            <a:solidFill>
              <a:schemeClr val="accent4"/>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0.58282208588957052</c:v>
                </c:pt>
                <c:pt idx="1">
                  <c:v>0.44785276073619634</c:v>
                </c:pt>
                <c:pt idx="2">
                  <c:v>0.46625766871165641</c:v>
                </c:pt>
                <c:pt idx="3">
                  <c:v>0.51533742331288346</c:v>
                </c:pt>
                <c:pt idx="4">
                  <c:v>0.42944785276073622</c:v>
                </c:pt>
                <c:pt idx="5">
                  <c:v>0.36893203883495146</c:v>
                </c:pt>
              </c:numCache>
            </c:numRef>
          </c:val>
        </c:ser>
        <c:ser>
          <c:idx val="3"/>
          <c:order val="3"/>
          <c:tx>
            <c:strRef>
              <c:f>Sheet1!$A$5</c:f>
              <c:strCache>
                <c:ptCount val="1"/>
                <c:pt idx="0">
                  <c:v>Tract MI &lt; 80% CMI</c:v>
                </c:pt>
              </c:strCache>
            </c:strRef>
          </c:tx>
          <c:spPr>
            <a:solidFill>
              <a:schemeClr val="accent3"/>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0.12883435582822086</c:v>
                </c:pt>
                <c:pt idx="1">
                  <c:v>0.17177914110429449</c:v>
                </c:pt>
                <c:pt idx="2">
                  <c:v>0.21472392638036811</c:v>
                </c:pt>
                <c:pt idx="3">
                  <c:v>0.26380368098159507</c:v>
                </c:pt>
                <c:pt idx="4">
                  <c:v>0.32515337423312884</c:v>
                </c:pt>
                <c:pt idx="5">
                  <c:v>0.32038834951456313</c:v>
                </c:pt>
              </c:numCache>
            </c:numRef>
          </c:val>
        </c:ser>
        <c:dLbls>
          <c:dLblPos val="outEnd"/>
          <c:showLegendKey val="0"/>
          <c:showVal val="1"/>
          <c:showCatName val="0"/>
          <c:showSerName val="0"/>
          <c:showPercent val="0"/>
          <c:showBubbleSize val="0"/>
        </c:dLbls>
        <c:gapWidth val="444"/>
        <c:overlap val="-90"/>
        <c:axId val="-704122672"/>
        <c:axId val="-70411451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Jacksonville Total</c:v>
                      </c:pt>
                    </c:strCache>
                  </c:strRef>
                </c:tx>
                <c:spPr>
                  <a:solidFill>
                    <a:schemeClr val="accent1"/>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c:ext uri="{02D57815-91ED-43cb-92C2-25804820EDAC}">
                        <c15:formulaRef>
                          <c15:sqref>Sheet1!$B$2:$G$2</c15:sqref>
                        </c15:formulaRef>
                      </c:ext>
                    </c:extLst>
                    <c:numCache>
                      <c:formatCode>0%</c:formatCode>
                      <c:ptCount val="6"/>
                      <c:pt idx="0">
                        <c:v>1</c:v>
                      </c:pt>
                      <c:pt idx="1">
                        <c:v>1</c:v>
                      </c:pt>
                      <c:pt idx="2">
                        <c:v>1</c:v>
                      </c:pt>
                      <c:pt idx="3">
                        <c:v>1</c:v>
                      </c:pt>
                      <c:pt idx="4">
                        <c:v>1</c:v>
                      </c:pt>
                      <c:pt idx="5">
                        <c:v>1</c:v>
                      </c:pt>
                    </c:numCache>
                  </c:numRef>
                </c:val>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White Middle</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Sheet1!$B$6:$G$6</c15:sqref>
                        </c15:formulaRef>
                      </c:ext>
                    </c:extLst>
                    <c:numCache>
                      <c:formatCode>0%</c:formatCode>
                      <c:ptCount val="6"/>
                      <c:pt idx="0">
                        <c:v>0.55214723926380371</c:v>
                      </c:pt>
                      <c:pt idx="1">
                        <c:v>0.41104294478527609</c:v>
                      </c:pt>
                      <c:pt idx="2">
                        <c:v>0.42944785276073622</c:v>
                      </c:pt>
                      <c:pt idx="3">
                        <c:v>0.46625766871165641</c:v>
                      </c:pt>
                      <c:pt idx="4">
                        <c:v>0.27607361963190186</c:v>
                      </c:pt>
                      <c:pt idx="5">
                        <c:v>0.1941747572815534</c:v>
                      </c:pt>
                    </c:numCache>
                  </c:numRef>
                </c:val>
              </c15:ser>
            </c15:filteredBarSeries>
            <c15:filteredBarSeries>
              <c15:ser>
                <c:idx val="5"/>
                <c:order val="5"/>
                <c:tx>
                  <c:strRef>
                    <c:extLst xmlns:c15="http://schemas.microsoft.com/office/drawing/2012/chart">
                      <c:ext xmlns:c15="http://schemas.microsoft.com/office/drawing/2012/chart" uri="{02D57815-91ED-43cb-92C2-25804820EDAC}">
                        <c15:formulaRef>
                          <c15:sqref>Sheet1!$A$7</c15:sqref>
                        </c15:formulaRef>
                      </c:ext>
                    </c:extLst>
                    <c:strCache>
                      <c:ptCount val="1"/>
                      <c:pt idx="0">
                        <c:v>Black Middle</c:v>
                      </c:pt>
                    </c:strCache>
                  </c:strRef>
                </c:tx>
                <c:spPr>
                  <a:solidFill>
                    <a:schemeClr val="accent6"/>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Sheet1!$B$7:$G$7</c15:sqref>
                        </c15:formulaRef>
                      </c:ext>
                    </c:extLst>
                    <c:numCache>
                      <c:formatCode>0%</c:formatCode>
                      <c:ptCount val="6"/>
                      <c:pt idx="0">
                        <c:v>3.0674846625766871E-2</c:v>
                      </c:pt>
                      <c:pt idx="1">
                        <c:v>3.6809815950920248E-2</c:v>
                      </c:pt>
                      <c:pt idx="2">
                        <c:v>3.6809815950920248E-2</c:v>
                      </c:pt>
                      <c:pt idx="3">
                        <c:v>4.2944785276073622E-2</c:v>
                      </c:pt>
                      <c:pt idx="4">
                        <c:v>3.6809815950920248E-2</c:v>
                      </c:pt>
                      <c:pt idx="5">
                        <c:v>3.8834951456310676E-2</c:v>
                      </c:pt>
                    </c:numCache>
                  </c:numRef>
                </c:val>
              </c15:ser>
            </c15:filteredBarSeries>
            <c15:filteredBarSeries>
              <c15:ser>
                <c:idx val="6"/>
                <c:order val="6"/>
                <c:tx>
                  <c:strRef>
                    <c:extLst xmlns:c15="http://schemas.microsoft.com/office/drawing/2012/chart">
                      <c:ext xmlns:c15="http://schemas.microsoft.com/office/drawing/2012/chart" uri="{02D57815-91ED-43cb-92C2-25804820EDAC}">
                        <c15:formulaRef>
                          <c15:sqref>Sheet1!$A$8</c15:sqref>
                        </c15:formulaRef>
                      </c:ext>
                    </c:extLst>
                    <c:strCache>
                      <c:ptCount val="1"/>
                      <c:pt idx="0">
                        <c:v>Hispanic/Latino Middle</c:v>
                      </c:pt>
                    </c:strCache>
                  </c:strRef>
                </c:tx>
                <c:spPr>
                  <a:solidFill>
                    <a:schemeClr val="accent1">
                      <a:lumMod val="6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Sheet1!$B$8:$G$8</c15:sqref>
                        </c15:formulaRef>
                      </c:ext>
                    </c:extLst>
                    <c:numCache>
                      <c:formatCode>General</c:formatCode>
                      <c:ptCount val="6"/>
                    </c:numCache>
                  </c:numRef>
                </c:val>
              </c15:ser>
            </c15:filteredBarSeries>
            <c15:filteredBarSeries>
              <c15:ser>
                <c:idx val="7"/>
                <c:order val="7"/>
                <c:tx>
                  <c:strRef>
                    <c:extLst xmlns:c15="http://schemas.microsoft.com/office/drawing/2012/chart">
                      <c:ext xmlns:c15="http://schemas.microsoft.com/office/drawing/2012/chart" uri="{02D57815-91ED-43cb-92C2-25804820EDAC}">
                        <c15:formulaRef>
                          <c15:sqref>Sheet1!$A$9</c15:sqref>
                        </c15:formulaRef>
                      </c:ext>
                    </c:extLst>
                    <c:strCache>
                      <c:ptCount val="1"/>
                      <c:pt idx="0">
                        <c:v>Mixed-Minority Middle</c:v>
                      </c:pt>
                    </c:strCache>
                  </c:strRef>
                </c:tx>
                <c:spPr>
                  <a:solidFill>
                    <a:schemeClr val="accent2">
                      <a:lumMod val="6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Sheet1!$B$9:$G$9</c15:sqref>
                        </c15:formulaRef>
                      </c:ext>
                    </c:extLst>
                    <c:numCache>
                      <c:formatCode>General</c:formatCode>
                      <c:ptCount val="6"/>
                      <c:pt idx="3" formatCode="0%">
                        <c:v>6.1349693251533744E-3</c:v>
                      </c:pt>
                      <c:pt idx="4" formatCode="0%">
                        <c:v>0.1165644171779141</c:v>
                      </c:pt>
                      <c:pt idx="5" formatCode="0%">
                        <c:v>0.13592233009708737</c:v>
                      </c:pt>
                    </c:numCache>
                  </c:numRef>
                </c:val>
              </c15:ser>
            </c15:filteredBarSeries>
          </c:ext>
        </c:extLst>
      </c:barChart>
      <c:catAx>
        <c:axId val="-7041226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704114512"/>
        <c:crosses val="autoZero"/>
        <c:auto val="1"/>
        <c:lblAlgn val="ctr"/>
        <c:lblOffset val="100"/>
        <c:noMultiLvlLbl val="0"/>
      </c:catAx>
      <c:valAx>
        <c:axId val="-704114512"/>
        <c:scaling>
          <c:orientation val="minMax"/>
        </c:scaling>
        <c:delete val="1"/>
        <c:axPos val="l"/>
        <c:numFmt formatCode="0%" sourceLinked="1"/>
        <c:majorTickMark val="none"/>
        <c:minorTickMark val="none"/>
        <c:tickLblPos val="nextTo"/>
        <c:crossAx val="-70412267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a:t>Median Home Value (</a:t>
            </a:r>
            <a:r>
              <a:rPr lang="en-US" dirty="0" smtClean="0"/>
              <a:t>2022$)</a:t>
            </a:r>
            <a:endParaRPr lang="en-US" dirty="0"/>
          </a:p>
        </c:rich>
      </c:tx>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87947.861466519025</c:v>
                </c:pt>
                <c:pt idx="1">
                  <c:v>136258.00358366582</c:v>
                </c:pt>
                <c:pt idx="2">
                  <c:v>152411.85769164792</c:v>
                </c:pt>
                <c:pt idx="3">
                  <c:v>141726.84297881101</c:v>
                </c:pt>
                <c:pt idx="4">
                  <c:v>198031.96144444446</c:v>
                </c:pt>
                <c:pt idx="5">
                  <c:v>261665</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85866.07266356294</c:v>
                </c:pt>
                <c:pt idx="1">
                  <c:v>106360.64286757712</c:v>
                </c:pt>
                <c:pt idx="2">
                  <c:v>121265.9506948878</c:v>
                </c:pt>
                <c:pt idx="3">
                  <c:v>119294.38857142856</c:v>
                </c:pt>
                <c:pt idx="4">
                  <c:v>164018.25966666668</c:v>
                </c:pt>
                <c:pt idx="5">
                  <c:v>185825</c:v>
                </c:pt>
              </c:numCache>
            </c:numRef>
          </c:val>
        </c:ser>
        <c:ser>
          <c:idx val="4"/>
          <c:order val="4"/>
          <c:tx>
            <c:strRef>
              <c:f>Sheet1!$A$6</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3" formatCode="&quot;$&quot;#,##0">
                  <c:v>114479.8030834016</c:v>
                </c:pt>
                <c:pt idx="4" formatCode="&quot;$&quot;#,##0">
                  <c:v>176831.06415789475</c:v>
                </c:pt>
                <c:pt idx="5" formatCode="&quot;$&quot;#,##0">
                  <c:v>203792.85714285713</c:v>
                </c:pt>
              </c:numCache>
            </c:numRef>
          </c:val>
        </c:ser>
        <c:dLbls>
          <c:showLegendKey val="0"/>
          <c:showVal val="0"/>
          <c:showCatName val="0"/>
          <c:showSerName val="0"/>
          <c:showPercent val="0"/>
          <c:showBubbleSize val="0"/>
        </c:dLbls>
        <c:gapWidth val="150"/>
        <c:axId val="-616928800"/>
        <c:axId val="-616941312"/>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c:formatCode>
                <c:ptCount val="6"/>
                <c:pt idx="0">
                  <c:v>102415.19608436622</c:v>
                </c:pt>
                <c:pt idx="1">
                  <c:v>159577.95672524022</c:v>
                </c:pt>
                <c:pt idx="2">
                  <c:v>163472.4935825342</c:v>
                </c:pt>
                <c:pt idx="3">
                  <c:v>151485.22859469175</c:v>
                </c:pt>
                <c:pt idx="4">
                  <c:v>195323.27069325151</c:v>
                </c:pt>
                <c:pt idx="5">
                  <c:v>240357.63546798029</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87838.293634784466</c:v>
                </c:pt>
                <c:pt idx="1">
                  <c:v>133800.6862645353</c:v>
                </c:pt>
                <c:pt idx="2">
                  <c:v>149952.97029716684</c:v>
                </c:pt>
                <c:pt idx="3">
                  <c:v>139533.10225563141</c:v>
                </c:pt>
                <c:pt idx="4">
                  <c:v>189361.97202857144</c:v>
                </c:pt>
                <c:pt idx="5">
                  <c:v>232360.52631578947</c:v>
                </c:pt>
              </c:numCache>
            </c:numRef>
          </c:val>
          <c:smooth val="0"/>
        </c:ser>
        <c:dLbls>
          <c:showLegendKey val="0"/>
          <c:showVal val="0"/>
          <c:showCatName val="0"/>
          <c:showSerName val="0"/>
          <c:showPercent val="0"/>
          <c:showBubbleSize val="0"/>
        </c:dLbls>
        <c:marker val="1"/>
        <c:smooth val="0"/>
        <c:axId val="-616928800"/>
        <c:axId val="-616941312"/>
      </c:lineChart>
      <c:catAx>
        <c:axId val="-6169288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616941312"/>
        <c:crosses val="autoZero"/>
        <c:auto val="1"/>
        <c:lblAlgn val="ctr"/>
        <c:lblOffset val="100"/>
        <c:noMultiLvlLbl val="0"/>
      </c:catAx>
      <c:valAx>
        <c:axId val="-616941312"/>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288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baseline="0" dirty="0" smtClean="0"/>
              <a:t>%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1"/>
          <c:order val="1"/>
          <c:tx>
            <c:strRef>
              <c:f>Sheet1!$A$3</c:f>
              <c:strCache>
                <c:ptCount val="1"/>
                <c:pt idx="0">
                  <c:v>Tract MI &gt;= 120% CMI</c:v>
                </c:pt>
              </c:strCache>
            </c:strRef>
          </c:tx>
          <c:spPr>
            <a:solidFill>
              <a:schemeClr val="accent2"/>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0.25555555555555554</c:v>
                </c:pt>
                <c:pt idx="1">
                  <c:v>0.47619047619047616</c:v>
                </c:pt>
                <c:pt idx="2">
                  <c:v>0.5083333333333333</c:v>
                </c:pt>
                <c:pt idx="3">
                  <c:v>0.375</c:v>
                </c:pt>
                <c:pt idx="4">
                  <c:v>0.33888888888888891</c:v>
                </c:pt>
                <c:pt idx="5">
                  <c:v>0.28985507246376813</c:v>
                </c:pt>
              </c:numCache>
            </c:numRef>
          </c:val>
        </c:ser>
        <c:ser>
          <c:idx val="2"/>
          <c:order val="2"/>
          <c:tx>
            <c:strRef>
              <c:f>Sheet1!$A$4</c:f>
              <c:strCache>
                <c:ptCount val="1"/>
                <c:pt idx="0">
                  <c:v>Middle Neighborhood (CMI)</c:v>
                </c:pt>
              </c:strCache>
            </c:strRef>
          </c:tx>
          <c:spPr>
            <a:solidFill>
              <a:schemeClr val="accent4"/>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0.57222222222222219</c:v>
                </c:pt>
                <c:pt idx="1">
                  <c:v>0.43417366946778713</c:v>
                </c:pt>
                <c:pt idx="2">
                  <c:v>0.38055555555555554</c:v>
                </c:pt>
                <c:pt idx="3">
                  <c:v>0.43333333333333335</c:v>
                </c:pt>
                <c:pt idx="4">
                  <c:v>0.37777777777777777</c:v>
                </c:pt>
                <c:pt idx="5">
                  <c:v>0.35748792270531399</c:v>
                </c:pt>
              </c:numCache>
            </c:numRef>
          </c:val>
        </c:ser>
        <c:ser>
          <c:idx val="3"/>
          <c:order val="3"/>
          <c:tx>
            <c:strRef>
              <c:f>Sheet1!$A$5</c:f>
              <c:strCache>
                <c:ptCount val="1"/>
                <c:pt idx="0">
                  <c:v>Tract MI &lt; 80% CMI</c:v>
                </c:pt>
              </c:strCache>
            </c:strRef>
          </c:tx>
          <c:spPr>
            <a:solidFill>
              <a:schemeClr val="accent3"/>
            </a:solidFill>
            <a:ln>
              <a:noFill/>
            </a:ln>
            <a:effectLst/>
          </c:spPr>
          <c:invertIfNegative val="0"/>
          <c:dLbls>
            <c:spPr>
              <a:noFill/>
              <a:ln>
                <a:noFill/>
              </a:ln>
              <a:effectLst/>
            </c:spPr>
            <c:txPr>
              <a:bodyPr rot="0" spcFirstLastPara="1" vertOverflow="clip" horzOverflow="clip" vert="horz" wrap="square" lIns="38100" tIns="19050" rIns="38100" bIns="19050" anchor="t"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0.17222222222222222</c:v>
                </c:pt>
                <c:pt idx="1">
                  <c:v>8.9635854341736695E-2</c:v>
                </c:pt>
                <c:pt idx="2">
                  <c:v>0.1111111111111111</c:v>
                </c:pt>
                <c:pt idx="3">
                  <c:v>0.19166666666666668</c:v>
                </c:pt>
                <c:pt idx="4">
                  <c:v>0.28333333333333333</c:v>
                </c:pt>
                <c:pt idx="5">
                  <c:v>0.35265700483091789</c:v>
                </c:pt>
              </c:numCache>
            </c:numRef>
          </c:val>
        </c:ser>
        <c:dLbls>
          <c:dLblPos val="outEnd"/>
          <c:showLegendKey val="0"/>
          <c:showVal val="1"/>
          <c:showCatName val="0"/>
          <c:showSerName val="0"/>
          <c:showPercent val="0"/>
          <c:showBubbleSize val="0"/>
        </c:dLbls>
        <c:gapWidth val="444"/>
        <c:overlap val="-90"/>
        <c:axId val="-616935872"/>
        <c:axId val="-616928256"/>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Broward County Total</c:v>
                      </c:pt>
                    </c:strCache>
                  </c:strRef>
                </c:tx>
                <c:spPr>
                  <a:solidFill>
                    <a:schemeClr val="accent1"/>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c:ext uri="{02D57815-91ED-43cb-92C2-25804820EDAC}">
                        <c15:formulaRef>
                          <c15:sqref>Sheet1!$B$2:$G$2</c15:sqref>
                        </c15:formulaRef>
                      </c:ext>
                    </c:extLst>
                    <c:numCache>
                      <c:formatCode>0%</c:formatCode>
                      <c:ptCount val="6"/>
                      <c:pt idx="0">
                        <c:v>1</c:v>
                      </c:pt>
                      <c:pt idx="1">
                        <c:v>1</c:v>
                      </c:pt>
                      <c:pt idx="2">
                        <c:v>1</c:v>
                      </c:pt>
                      <c:pt idx="3">
                        <c:v>1</c:v>
                      </c:pt>
                      <c:pt idx="4">
                        <c:v>1</c:v>
                      </c:pt>
                      <c:pt idx="5">
                        <c:v>1</c:v>
                      </c:pt>
                    </c:numCache>
                  </c:numRef>
                </c:val>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White Middle</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Sheet1!$B$6:$G$6</c15:sqref>
                        </c15:formulaRef>
                      </c:ext>
                    </c:extLst>
                    <c:numCache>
                      <c:formatCode>0%</c:formatCode>
                      <c:ptCount val="6"/>
                      <c:pt idx="0">
                        <c:v>0.56111111111111112</c:v>
                      </c:pt>
                      <c:pt idx="1">
                        <c:v>0.40896358543417366</c:v>
                      </c:pt>
                      <c:pt idx="2">
                        <c:v>0.33611111111111114</c:v>
                      </c:pt>
                      <c:pt idx="3">
                        <c:v>0.35</c:v>
                      </c:pt>
                      <c:pt idx="4">
                        <c:v>0.17777777777777778</c:v>
                      </c:pt>
                      <c:pt idx="5">
                        <c:v>0.11594202898550725</c:v>
                      </c:pt>
                    </c:numCache>
                  </c:numRef>
                </c:val>
              </c15:ser>
            </c15:filteredBarSeries>
            <c15:filteredBarSeries>
              <c15:ser>
                <c:idx val="5"/>
                <c:order val="5"/>
                <c:tx>
                  <c:strRef>
                    <c:extLst xmlns:c15="http://schemas.microsoft.com/office/drawing/2012/chart">
                      <c:ext xmlns:c15="http://schemas.microsoft.com/office/drawing/2012/chart" uri="{02D57815-91ED-43cb-92C2-25804820EDAC}">
                        <c15:formulaRef>
                          <c15:sqref>Sheet1!$A$7</c15:sqref>
                        </c15:formulaRef>
                      </c:ext>
                    </c:extLst>
                    <c:strCache>
                      <c:ptCount val="1"/>
                      <c:pt idx="0">
                        <c:v>Black Middle</c:v>
                      </c:pt>
                    </c:strCache>
                  </c:strRef>
                </c:tx>
                <c:spPr>
                  <a:solidFill>
                    <a:schemeClr val="accent6"/>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Sheet1!$B$7:$G$7</c15:sqref>
                        </c15:formulaRef>
                      </c:ext>
                    </c:extLst>
                    <c:numCache>
                      <c:formatCode>0%</c:formatCode>
                      <c:ptCount val="6"/>
                      <c:pt idx="0">
                        <c:v>1.1111111111111112E-2</c:v>
                      </c:pt>
                      <c:pt idx="1">
                        <c:v>1.9607843137254902E-2</c:v>
                      </c:pt>
                      <c:pt idx="2">
                        <c:v>3.888888888888889E-2</c:v>
                      </c:pt>
                      <c:pt idx="3">
                        <c:v>4.1666666666666664E-2</c:v>
                      </c:pt>
                      <c:pt idx="4">
                        <c:v>0.05</c:v>
                      </c:pt>
                      <c:pt idx="5">
                        <c:v>5.7971014492753624E-2</c:v>
                      </c:pt>
                    </c:numCache>
                  </c:numRef>
                </c:val>
              </c15:ser>
            </c15:filteredBarSeries>
            <c15:filteredBarSeries>
              <c15:ser>
                <c:idx val="6"/>
                <c:order val="6"/>
                <c:tx>
                  <c:strRef>
                    <c:extLst xmlns:c15="http://schemas.microsoft.com/office/drawing/2012/chart">
                      <c:ext xmlns:c15="http://schemas.microsoft.com/office/drawing/2012/chart" uri="{02D57815-91ED-43cb-92C2-25804820EDAC}">
                        <c15:formulaRef>
                          <c15:sqref>Sheet1!$A$8</c15:sqref>
                        </c15:formulaRef>
                      </c:ext>
                    </c:extLst>
                    <c:strCache>
                      <c:ptCount val="1"/>
                      <c:pt idx="0">
                        <c:v>Hispanic/Latino Middle</c:v>
                      </c:pt>
                    </c:strCache>
                  </c:strRef>
                </c:tx>
                <c:spPr>
                  <a:solidFill>
                    <a:schemeClr val="accent1">
                      <a:lumMod val="6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Sheet1!$B$8:$G$8</c15:sqref>
                        </c15:formulaRef>
                      </c:ext>
                    </c:extLst>
                    <c:numCache>
                      <c:formatCode>General</c:formatCode>
                      <c:ptCount val="6"/>
                      <c:pt idx="4" formatCode="0%">
                        <c:v>1.9444444444444445E-2</c:v>
                      </c:pt>
                      <c:pt idx="5" formatCode="0%">
                        <c:v>4.3478260869565216E-2</c:v>
                      </c:pt>
                    </c:numCache>
                  </c:numRef>
                </c:val>
              </c15:ser>
            </c15:filteredBarSeries>
            <c15:filteredBarSeries>
              <c15:ser>
                <c:idx val="7"/>
                <c:order val="7"/>
                <c:tx>
                  <c:strRef>
                    <c:extLst xmlns:c15="http://schemas.microsoft.com/office/drawing/2012/chart">
                      <c:ext xmlns:c15="http://schemas.microsoft.com/office/drawing/2012/chart" uri="{02D57815-91ED-43cb-92C2-25804820EDAC}">
                        <c15:formulaRef>
                          <c15:sqref>Sheet1!$A$9</c15:sqref>
                        </c15:formulaRef>
                      </c:ext>
                    </c:extLst>
                    <c:strCache>
                      <c:ptCount val="1"/>
                      <c:pt idx="0">
                        <c:v>Mixed-Minority Middle</c:v>
                      </c:pt>
                    </c:strCache>
                  </c:strRef>
                </c:tx>
                <c:spPr>
                  <a:solidFill>
                    <a:schemeClr val="accent2">
                      <a:lumMod val="6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Sheet1!$B$9:$G$9</c15:sqref>
                        </c15:formulaRef>
                      </c:ext>
                    </c:extLst>
                    <c:numCache>
                      <c:formatCode>0%</c:formatCode>
                      <c:ptCount val="6"/>
                      <c:pt idx="1">
                        <c:v>5.6022408963585435E-3</c:v>
                      </c:pt>
                      <c:pt idx="2">
                        <c:v>5.5555555555555558E-3</c:v>
                      </c:pt>
                      <c:pt idx="3">
                        <c:v>4.1666666666666664E-2</c:v>
                      </c:pt>
                      <c:pt idx="4">
                        <c:v>0.13055555555555556</c:v>
                      </c:pt>
                      <c:pt idx="5">
                        <c:v>0.14009661835748793</c:v>
                      </c:pt>
                    </c:numCache>
                  </c:numRef>
                </c:val>
              </c15:ser>
            </c15:filteredBarSeries>
          </c:ext>
        </c:extLst>
      </c:barChart>
      <c:catAx>
        <c:axId val="-616935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6928256"/>
        <c:crosses val="autoZero"/>
        <c:auto val="1"/>
        <c:lblAlgn val="ctr"/>
        <c:lblOffset val="100"/>
        <c:noMultiLvlLbl val="0"/>
      </c:catAx>
      <c:valAx>
        <c:axId val="-616928256"/>
        <c:scaling>
          <c:orientation val="minMax"/>
        </c:scaling>
        <c:delete val="1"/>
        <c:axPos val="l"/>
        <c:numFmt formatCode="0%" sourceLinked="1"/>
        <c:majorTickMark val="none"/>
        <c:minorTickMark val="none"/>
        <c:tickLblPos val="nextTo"/>
        <c:crossAx val="-61693587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a:t>%</a:t>
            </a:r>
            <a:r>
              <a:rPr lang="en-US" dirty="0" smtClean="0"/>
              <a:t> </a:t>
            </a:r>
            <a:r>
              <a:rPr lang="en-US" dirty="0"/>
              <a:t>Middle Tracts</a:t>
            </a:r>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4"/>
          <c:order val="4"/>
          <c:tx>
            <c:strRef>
              <c:f>Sheet1!$A$6</c:f>
              <c:strCache>
                <c:ptCount val="1"/>
                <c:pt idx="0">
                  <c:v>White Middle</c:v>
                </c:pt>
              </c:strCache>
            </c:strRef>
          </c:tx>
          <c:spPr>
            <a:solidFill>
              <a:srgbClr val="1F385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Sheet1!$B$6:$G$6</c:f>
              <c:numCache>
                <c:formatCode>0%</c:formatCode>
                <c:ptCount val="6"/>
                <c:pt idx="0">
                  <c:v>0.56111111111111112</c:v>
                </c:pt>
                <c:pt idx="1">
                  <c:v>0.40896358543417366</c:v>
                </c:pt>
                <c:pt idx="2">
                  <c:v>0.33611111111111114</c:v>
                </c:pt>
                <c:pt idx="3">
                  <c:v>0.35</c:v>
                </c:pt>
                <c:pt idx="4">
                  <c:v>0.17777777777777778</c:v>
                </c:pt>
                <c:pt idx="5">
                  <c:v>0.11594202898550725</c:v>
                </c:pt>
              </c:numCache>
            </c:numRef>
          </c:val>
        </c:ser>
        <c:ser>
          <c:idx val="5"/>
          <c:order val="5"/>
          <c:tx>
            <c:strRef>
              <c:f>Sheet1!$A$7</c:f>
              <c:strCache>
                <c:ptCount val="1"/>
                <c:pt idx="0">
                  <c:v>Black Middle</c:v>
                </c:pt>
              </c:strCache>
            </c:strRef>
          </c:tx>
          <c:spPr>
            <a:solidFill>
              <a:srgbClr val="F88F1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Sheet1!$B$7:$G$7</c:f>
              <c:numCache>
                <c:formatCode>0%</c:formatCode>
                <c:ptCount val="6"/>
                <c:pt idx="0">
                  <c:v>1.1111111111111112E-2</c:v>
                </c:pt>
                <c:pt idx="1">
                  <c:v>1.9607843137254902E-2</c:v>
                </c:pt>
                <c:pt idx="2">
                  <c:v>3.888888888888889E-2</c:v>
                </c:pt>
                <c:pt idx="3">
                  <c:v>4.1666666666666664E-2</c:v>
                </c:pt>
                <c:pt idx="4">
                  <c:v>0.05</c:v>
                </c:pt>
                <c:pt idx="5">
                  <c:v>5.7971014492753624E-2</c:v>
                </c:pt>
              </c:numCache>
            </c:numRef>
          </c:val>
        </c:ser>
        <c:ser>
          <c:idx val="6"/>
          <c:order val="6"/>
          <c:tx>
            <c:strRef>
              <c:f>Sheet1!$A$8</c:f>
              <c:strCache>
                <c:ptCount val="1"/>
                <c:pt idx="0">
                  <c:v>Latino Middle</c:v>
                </c:pt>
              </c:strCache>
            </c:strRef>
          </c:tx>
          <c:spPr>
            <a:solidFill>
              <a:srgbClr val="4C81B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Sheet1!$B$8:$G$8</c:f>
              <c:numCache>
                <c:formatCode>General</c:formatCode>
                <c:ptCount val="6"/>
                <c:pt idx="4" formatCode="0%">
                  <c:v>1.9444444444444445E-2</c:v>
                </c:pt>
                <c:pt idx="5" formatCode="0%">
                  <c:v>4.3478260869565216E-2</c:v>
                </c:pt>
              </c:numCache>
            </c:numRef>
          </c:val>
        </c:ser>
        <c:ser>
          <c:idx val="7"/>
          <c:order val="7"/>
          <c:tx>
            <c:strRef>
              <c:f>Sheet1!$A$9</c:f>
              <c:strCache>
                <c:ptCount val="1"/>
                <c:pt idx="0">
                  <c:v>Mixed Middle</c:v>
                </c:pt>
              </c:strCache>
            </c:strRef>
          </c:tx>
          <c:spPr>
            <a:solidFill>
              <a:srgbClr val="F8CE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Sheet1!$B$9:$G$9</c:f>
              <c:numCache>
                <c:formatCode>0%</c:formatCode>
                <c:ptCount val="6"/>
                <c:pt idx="1">
                  <c:v>5.6022408963585435E-3</c:v>
                </c:pt>
                <c:pt idx="2">
                  <c:v>5.5555555555555558E-3</c:v>
                </c:pt>
                <c:pt idx="3">
                  <c:v>4.1666666666666664E-2</c:v>
                </c:pt>
                <c:pt idx="4">
                  <c:v>0.13055555555555556</c:v>
                </c:pt>
                <c:pt idx="5">
                  <c:v>0.14009661835748793</c:v>
                </c:pt>
              </c:numCache>
            </c:numRef>
          </c:val>
        </c:ser>
        <c:dLbls>
          <c:dLblPos val="ctr"/>
          <c:showLegendKey val="0"/>
          <c:showVal val="1"/>
          <c:showCatName val="0"/>
          <c:showSerName val="0"/>
          <c:showPercent val="0"/>
          <c:showBubbleSize val="0"/>
        </c:dLbls>
        <c:gapWidth val="79"/>
        <c:overlap val="100"/>
        <c:axId val="-616943488"/>
        <c:axId val="-616937504"/>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Broward County Total</c:v>
                      </c:pt>
                    </c:strCache>
                  </c:strRef>
                </c:tx>
                <c:spPr>
                  <a:solidFill>
                    <a:srgbClr val="1F385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c:ext uri="{02D57815-91ED-43cb-92C2-25804820EDAC}">
                        <c15:formulaRef>
                          <c15:sqref>Sheet1!$B$2:$G$2</c15:sqref>
                        </c15:formulaRef>
                      </c:ext>
                    </c:extLst>
                    <c:numCache>
                      <c:formatCode>0%</c:formatCode>
                      <c:ptCount val="6"/>
                      <c:pt idx="0">
                        <c:v>1</c:v>
                      </c:pt>
                      <c:pt idx="1">
                        <c:v>1</c:v>
                      </c:pt>
                      <c:pt idx="2">
                        <c:v>1</c:v>
                      </c:pt>
                      <c:pt idx="3">
                        <c:v>1</c:v>
                      </c:pt>
                      <c:pt idx="4">
                        <c:v>1</c:v>
                      </c:pt>
                      <c:pt idx="5">
                        <c:v>1</c:v>
                      </c:pt>
                    </c:numCache>
                  </c:numRef>
                </c:val>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Tract MI &gt;= 120% CMI</c:v>
                      </c:pt>
                    </c:strCache>
                  </c:strRef>
                </c:tx>
                <c:spPr>
                  <a:solidFill>
                    <a:srgbClr val="F88F1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Sheet1!$B$3:$G$3</c15:sqref>
                        </c15:formulaRef>
                      </c:ext>
                    </c:extLst>
                    <c:numCache>
                      <c:formatCode>0%</c:formatCode>
                      <c:ptCount val="6"/>
                      <c:pt idx="0">
                        <c:v>0.25555555555555554</c:v>
                      </c:pt>
                      <c:pt idx="1">
                        <c:v>0.47619047619047616</c:v>
                      </c:pt>
                      <c:pt idx="2">
                        <c:v>0.5083333333333333</c:v>
                      </c:pt>
                      <c:pt idx="3">
                        <c:v>0.375</c:v>
                      </c:pt>
                      <c:pt idx="4">
                        <c:v>0.33888888888888891</c:v>
                      </c:pt>
                      <c:pt idx="5">
                        <c:v>0.28985507246376813</c:v>
                      </c:pt>
                    </c:numCache>
                  </c:numRef>
                </c:val>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Middle Neighborhood (CMI)</c:v>
                      </c:pt>
                    </c:strCache>
                  </c:strRef>
                </c:tx>
                <c:spPr>
                  <a:solidFill>
                    <a:srgbClr val="4C81B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Sheet1!$B$4:$G$4</c15:sqref>
                        </c15:formulaRef>
                      </c:ext>
                    </c:extLst>
                    <c:numCache>
                      <c:formatCode>0%</c:formatCode>
                      <c:ptCount val="6"/>
                      <c:pt idx="0">
                        <c:v>0.57222222222222219</c:v>
                      </c:pt>
                      <c:pt idx="1">
                        <c:v>0.43417366946778713</c:v>
                      </c:pt>
                      <c:pt idx="2">
                        <c:v>0.38055555555555554</c:v>
                      </c:pt>
                      <c:pt idx="3">
                        <c:v>0.43333333333333335</c:v>
                      </c:pt>
                      <c:pt idx="4">
                        <c:v>0.37777777777777777</c:v>
                      </c:pt>
                      <c:pt idx="5">
                        <c:v>0.35748792270531399</c:v>
                      </c:pt>
                    </c:numCache>
                  </c:numRef>
                </c:val>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Tract MI &lt; 80% CMI</c:v>
                      </c:pt>
                    </c:strCache>
                  </c:strRef>
                </c:tx>
                <c:spPr>
                  <a:solidFill>
                    <a:srgbClr val="F8CE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Sheet1!$B$5:$G$5</c15:sqref>
                        </c15:formulaRef>
                      </c:ext>
                    </c:extLst>
                    <c:numCache>
                      <c:formatCode>0%</c:formatCode>
                      <c:ptCount val="6"/>
                      <c:pt idx="0">
                        <c:v>0.17222222222222222</c:v>
                      </c:pt>
                      <c:pt idx="1">
                        <c:v>8.9635854341736695E-2</c:v>
                      </c:pt>
                      <c:pt idx="2">
                        <c:v>0.1111111111111111</c:v>
                      </c:pt>
                      <c:pt idx="3">
                        <c:v>0.19166666666666668</c:v>
                      </c:pt>
                      <c:pt idx="4">
                        <c:v>0.28333333333333333</c:v>
                      </c:pt>
                      <c:pt idx="5">
                        <c:v>0.35265700483091789</c:v>
                      </c:pt>
                    </c:numCache>
                  </c:numRef>
                </c:val>
              </c15:ser>
            </c15:filteredBarSeries>
          </c:ext>
        </c:extLst>
      </c:barChart>
      <c:catAx>
        <c:axId val="-6169434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6937504"/>
        <c:crosses val="autoZero"/>
        <c:auto val="1"/>
        <c:lblAlgn val="ctr"/>
        <c:lblOffset val="100"/>
        <c:noMultiLvlLbl val="0"/>
      </c:catAx>
      <c:valAx>
        <c:axId val="-616937504"/>
        <c:scaling>
          <c:orientation val="minMax"/>
        </c:scaling>
        <c:delete val="1"/>
        <c:axPos val="l"/>
        <c:numFmt formatCode="0%" sourceLinked="1"/>
        <c:majorTickMark val="none"/>
        <c:minorTickMark val="none"/>
        <c:tickLblPos val="nextTo"/>
        <c:crossAx val="-6169434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a:t>All Tracts</a:t>
            </a:r>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White</c:v>
                </c:pt>
              </c:strCache>
            </c:strRef>
          </c:tx>
          <c:spPr>
            <a:ln w="22225" cap="rnd">
              <a:solidFill>
                <a:srgbClr val="1F3854"/>
              </a:solidFill>
              <a:round/>
            </a:ln>
            <a:effectLst/>
          </c:spPr>
          <c:marker>
            <c:symbol val="diamond"/>
            <c:size val="6"/>
            <c:spPr>
              <a:solidFill>
                <a:srgbClr val="1F3854"/>
              </a:solidFill>
              <a:ln w="9525">
                <a:solidFill>
                  <a:srgbClr val="1F3854"/>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0.93945159465478922</c:v>
                </c:pt>
                <c:pt idx="1">
                  <c:v>0.88117303262122648</c:v>
                </c:pt>
                <c:pt idx="2">
                  <c:v>0.7751081621502337</c:v>
                </c:pt>
                <c:pt idx="3">
                  <c:v>0.60496383159536693</c:v>
                </c:pt>
                <c:pt idx="4">
                  <c:v>0.47539233609094411</c:v>
                </c:pt>
                <c:pt idx="5">
                  <c:v>0.3614417082907197</c:v>
                </c:pt>
              </c:numCache>
            </c:numRef>
          </c:val>
          <c:smooth val="0"/>
        </c:ser>
        <c:ser>
          <c:idx val="1"/>
          <c:order val="1"/>
          <c:tx>
            <c:strRef>
              <c:f>Sheet1!$C$1</c:f>
              <c:strCache>
                <c:ptCount val="1"/>
                <c:pt idx="0">
                  <c:v>Black</c:v>
                </c:pt>
              </c:strCache>
            </c:strRef>
          </c:tx>
          <c:spPr>
            <a:ln w="22225" cap="rnd">
              <a:solidFill>
                <a:srgbClr val="F88F1E"/>
              </a:solidFill>
              <a:round/>
            </a:ln>
            <a:effectLst/>
          </c:spPr>
          <c:marker>
            <c:symbol val="diamond"/>
            <c:size val="6"/>
            <c:spPr>
              <a:solidFill>
                <a:srgbClr val="F88F1E"/>
              </a:solidFill>
              <a:ln w="9525">
                <a:solidFill>
                  <a:srgbClr val="F88F1E"/>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5.7943645819493815E-2</c:v>
                </c:pt>
                <c:pt idx="1">
                  <c:v>7.176991671862909E-2</c:v>
                </c:pt>
                <c:pt idx="2">
                  <c:v>0.1235041999847417</c:v>
                </c:pt>
                <c:pt idx="3">
                  <c:v>0.20025841059839852</c:v>
                </c:pt>
                <c:pt idx="4">
                  <c:v>0.24526819545091705</c:v>
                </c:pt>
                <c:pt idx="5">
                  <c:v>0.28537719881993517</c:v>
                </c:pt>
              </c:numCache>
            </c:numRef>
          </c:val>
          <c:smooth val="0"/>
        </c:ser>
        <c:ser>
          <c:idx val="2"/>
          <c:order val="2"/>
          <c:tx>
            <c:strRef>
              <c:f>Sheet1!$D$1</c:f>
              <c:strCache>
                <c:ptCount val="1"/>
                <c:pt idx="0">
                  <c:v>Hispanic</c:v>
                </c:pt>
              </c:strCache>
            </c:strRef>
          </c:tx>
          <c:spPr>
            <a:ln w="22225" cap="rnd">
              <a:solidFill>
                <a:srgbClr val="4E89E0"/>
              </a:solidFill>
              <a:round/>
            </a:ln>
            <a:effectLst/>
          </c:spPr>
          <c:marker>
            <c:symbol val="diamond"/>
            <c:size val="6"/>
            <c:spPr>
              <a:solidFill>
                <a:srgbClr val="4E89E0"/>
              </a:solidFill>
              <a:ln w="9525">
                <a:solidFill>
                  <a:srgbClr val="4E89E0"/>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1">
                  <c:v>3.8975079354221974E-2</c:v>
                </c:pt>
                <c:pt idx="2">
                  <c:v>8.555500436154867E-2</c:v>
                </c:pt>
                <c:pt idx="3">
                  <c:v>0.15933114850339652</c:v>
                </c:pt>
                <c:pt idx="4">
                  <c:v>0.22987076363992379</c:v>
                </c:pt>
                <c:pt idx="5">
                  <c:v>0.30566787667371514</c:v>
                </c:pt>
              </c:numCache>
            </c:numRef>
          </c:val>
          <c:smooth val="0"/>
        </c:ser>
        <c:ser>
          <c:idx val="3"/>
          <c:order val="3"/>
          <c:tx>
            <c:strRef>
              <c:f>Sheet1!$E$1</c:f>
              <c:strCache>
                <c:ptCount val="1"/>
                <c:pt idx="0">
                  <c:v>Other</c:v>
                </c:pt>
              </c:strCache>
            </c:strRef>
          </c:tx>
          <c:spPr>
            <a:ln w="22225" cap="rnd">
              <a:solidFill>
                <a:srgbClr val="F8CE31"/>
              </a:solidFill>
              <a:round/>
            </a:ln>
            <a:effectLst/>
          </c:spPr>
          <c:marker>
            <c:symbol val="diamond"/>
            <c:size val="6"/>
            <c:spPr>
              <a:solidFill>
                <a:srgbClr val="F8CE31"/>
              </a:solidFill>
              <a:ln w="9525">
                <a:solidFill>
                  <a:srgbClr val="F8CE31"/>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Sheet1!$E$2:$E$7</c:f>
              <c:numCache>
                <c:formatCode>0.0%</c:formatCode>
                <c:ptCount val="6"/>
                <c:pt idx="0">
                  <c:v>2.6047595257169612E-3</c:v>
                </c:pt>
                <c:pt idx="1">
                  <c:v>8.0819713059224543E-3</c:v>
                </c:pt>
                <c:pt idx="2">
                  <c:v>1.5832633503475926E-2</c:v>
                </c:pt>
                <c:pt idx="3">
                  <c:v>3.5446609302838022E-2</c:v>
                </c:pt>
                <c:pt idx="4">
                  <c:v>4.9468704818215053E-2</c:v>
                </c:pt>
                <c:pt idx="5">
                  <c:v>4.7513216215629928E-2</c:v>
                </c:pt>
              </c:numCache>
            </c:numRef>
          </c:val>
          <c:smooth val="0"/>
        </c:ser>
        <c:dLbls>
          <c:dLblPos val="ctr"/>
          <c:showLegendKey val="0"/>
          <c:showVal val="1"/>
          <c:showCatName val="0"/>
          <c:showSerName val="0"/>
          <c:showPercent val="0"/>
          <c:showBubbleSize val="0"/>
        </c:dLbls>
        <c:marker val="1"/>
        <c:smooth val="0"/>
        <c:axId val="-616942944"/>
        <c:axId val="-616942400"/>
      </c:lineChart>
      <c:catAx>
        <c:axId val="-61694294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6942400"/>
        <c:crosses val="autoZero"/>
        <c:auto val="1"/>
        <c:lblAlgn val="ctr"/>
        <c:lblOffset val="100"/>
        <c:noMultiLvlLbl val="0"/>
      </c:catAx>
      <c:valAx>
        <c:axId val="-616942400"/>
        <c:scaling>
          <c:orientation val="minMax"/>
          <c:min val="0"/>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4294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All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0.27439113255827097</c:v>
                </c:pt>
                <c:pt idx="1">
                  <c:v>0.19946588075011895</c:v>
                </c:pt>
                <c:pt idx="2">
                  <c:v>0.19940170677579808</c:v>
                </c:pt>
                <c:pt idx="3">
                  <c:v>0.22365865614797345</c:v>
                </c:pt>
                <c:pt idx="4">
                  <c:v>0.20832123031805697</c:v>
                </c:pt>
                <c:pt idx="5">
                  <c:v>0.19599560446754319</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0.46466431989168117</c:v>
                </c:pt>
                <c:pt idx="1">
                  <c:v>0.52117873792820069</c:v>
                </c:pt>
                <c:pt idx="2">
                  <c:v>0.54136289951706995</c:v>
                </c:pt>
                <c:pt idx="3">
                  <c:v>0.56250878682556782</c:v>
                </c:pt>
                <c:pt idx="4">
                  <c:v>0.57356642572242789</c:v>
                </c:pt>
                <c:pt idx="5">
                  <c:v>0.5453409764649062</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0.26094454755004787</c:v>
                </c:pt>
                <c:pt idx="1">
                  <c:v>0.27935538132168036</c:v>
                </c:pt>
                <c:pt idx="2">
                  <c:v>0.259235393707132</c:v>
                </c:pt>
                <c:pt idx="3">
                  <c:v>0.21383255702645876</c:v>
                </c:pt>
                <c:pt idx="4">
                  <c:v>0.2181123439595152</c:v>
                </c:pt>
                <c:pt idx="5">
                  <c:v>0.25866341906755069</c:v>
                </c:pt>
              </c:numCache>
            </c:numRef>
          </c:val>
          <c:smooth val="0"/>
        </c:ser>
        <c:dLbls>
          <c:dLblPos val="ctr"/>
          <c:showLegendKey val="0"/>
          <c:showVal val="1"/>
          <c:showCatName val="0"/>
          <c:showSerName val="0"/>
          <c:showPercent val="0"/>
          <c:showBubbleSize val="0"/>
        </c:dLbls>
        <c:smooth val="0"/>
        <c:axId val="-616941856"/>
        <c:axId val="-616929344"/>
      </c:lineChart>
      <c:catAx>
        <c:axId val="-6169418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6929344"/>
        <c:crosses val="autoZero"/>
        <c:auto val="1"/>
        <c:lblAlgn val="ctr"/>
        <c:lblOffset val="100"/>
        <c:noMultiLvlLbl val="0"/>
      </c:catAx>
      <c:valAx>
        <c:axId val="-616929344"/>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418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BLACK</a:t>
            </a:r>
            <a:r>
              <a:rPr lang="en-US" baseline="0" dirty="0" smtClean="0"/>
              <a:t> MIDDLE</a:t>
            </a:r>
            <a:r>
              <a:rPr lang="en-US" dirty="0" smtClean="0"/>
              <a:t>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0.48856211493742563</c:v>
                </c:pt>
                <c:pt idx="1">
                  <c:v>0.35601927517369841</c:v>
                </c:pt>
                <c:pt idx="2">
                  <c:v>0.2897288475046827</c:v>
                </c:pt>
                <c:pt idx="3">
                  <c:v>0.3094949759767297</c:v>
                </c:pt>
                <c:pt idx="4">
                  <c:v>0.26235447827591135</c:v>
                </c:pt>
                <c:pt idx="5">
                  <c:v>0.22204656312109927</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0.46519931954263666</c:v>
                </c:pt>
                <c:pt idx="1">
                  <c:v>0.52857536541493833</c:v>
                </c:pt>
                <c:pt idx="2">
                  <c:v>0.56330195589887622</c:v>
                </c:pt>
                <c:pt idx="3">
                  <c:v>0.54909038421263678</c:v>
                </c:pt>
                <c:pt idx="4">
                  <c:v>0.5918183966930366</c:v>
                </c:pt>
                <c:pt idx="5">
                  <c:v>0.59872419042012848</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4.6238565519937734E-2</c:v>
                </c:pt>
                <c:pt idx="1">
                  <c:v>0.11540535941136335</c:v>
                </c:pt>
                <c:pt idx="2">
                  <c:v>0.14696919659644112</c:v>
                </c:pt>
                <c:pt idx="3">
                  <c:v>0.14141463981063354</c:v>
                </c:pt>
                <c:pt idx="4">
                  <c:v>0.14582712503105205</c:v>
                </c:pt>
                <c:pt idx="5">
                  <c:v>0.17922924645877222</c:v>
                </c:pt>
              </c:numCache>
            </c:numRef>
          </c:val>
          <c:smooth val="0"/>
        </c:ser>
        <c:dLbls>
          <c:dLblPos val="ctr"/>
          <c:showLegendKey val="0"/>
          <c:showVal val="1"/>
          <c:showCatName val="0"/>
          <c:showSerName val="0"/>
          <c:showPercent val="0"/>
          <c:showBubbleSize val="0"/>
        </c:dLbls>
        <c:smooth val="0"/>
        <c:axId val="-616938592"/>
        <c:axId val="-616933152"/>
      </c:lineChart>
      <c:catAx>
        <c:axId val="-61693859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6933152"/>
        <c:crosses val="autoZero"/>
        <c:auto val="1"/>
        <c:lblAlgn val="ctr"/>
        <c:lblOffset val="100"/>
        <c:noMultiLvlLbl val="0"/>
      </c:catAx>
      <c:valAx>
        <c:axId val="-616933152"/>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385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WHITE Middle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0.24396862945870806</c:v>
                </c:pt>
                <c:pt idx="1">
                  <c:v>0.15397487977117591</c:v>
                </c:pt>
                <c:pt idx="2">
                  <c:v>0.15676939561521516</c:v>
                </c:pt>
                <c:pt idx="3">
                  <c:v>0.16206799516510587</c:v>
                </c:pt>
                <c:pt idx="4">
                  <c:v>0.14967854754214852</c:v>
                </c:pt>
                <c:pt idx="5">
                  <c:v>0.12062205920936114</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0.45126378908093012</c:v>
                </c:pt>
                <c:pt idx="1">
                  <c:v>0.50622088883099337</c:v>
                </c:pt>
                <c:pt idx="2">
                  <c:v>0.5073186623764796</c:v>
                </c:pt>
                <c:pt idx="3">
                  <c:v>0.55464237554663187</c:v>
                </c:pt>
                <c:pt idx="4">
                  <c:v>0.57268029543099797</c:v>
                </c:pt>
                <c:pt idx="5">
                  <c:v>0.49571100489065617</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0.30476758146036187</c:v>
                </c:pt>
                <c:pt idx="1">
                  <c:v>0.33980423139783072</c:v>
                </c:pt>
                <c:pt idx="2">
                  <c:v>0.33591194200830521</c:v>
                </c:pt>
                <c:pt idx="3">
                  <c:v>0.28328962928826223</c:v>
                </c:pt>
                <c:pt idx="4">
                  <c:v>0.27764115702685349</c:v>
                </c:pt>
                <c:pt idx="5">
                  <c:v>0.38366693589998263</c:v>
                </c:pt>
              </c:numCache>
            </c:numRef>
          </c:val>
          <c:smooth val="0"/>
        </c:ser>
        <c:dLbls>
          <c:dLblPos val="ctr"/>
          <c:showLegendKey val="0"/>
          <c:showVal val="1"/>
          <c:showCatName val="0"/>
          <c:showSerName val="0"/>
          <c:showPercent val="0"/>
          <c:showBubbleSize val="0"/>
        </c:dLbls>
        <c:smooth val="0"/>
        <c:axId val="-616932608"/>
        <c:axId val="-616939680"/>
      </c:lineChart>
      <c:catAx>
        <c:axId val="-6169326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6939680"/>
        <c:crosses val="autoZero"/>
        <c:auto val="1"/>
        <c:lblAlgn val="ctr"/>
        <c:lblOffset val="100"/>
        <c:noMultiLvlLbl val="0"/>
      </c:catAx>
      <c:valAx>
        <c:axId val="-616939680"/>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326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smtClean="0"/>
              <a:t>PMULTI </a:t>
            </a:r>
            <a:r>
              <a:rPr lang="en-US" dirty="0"/>
              <a:t>Rate</a:t>
            </a:r>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0.0%</c:formatCode>
                <c:ptCount val="6"/>
                <c:pt idx="0">
                  <c:v>0.20873038904413146</c:v>
                </c:pt>
                <c:pt idx="1">
                  <c:v>0.49632234787899837</c:v>
                </c:pt>
                <c:pt idx="2">
                  <c:v>0.52226201951576956</c:v>
                </c:pt>
                <c:pt idx="3">
                  <c:v>0.5532411669128221</c:v>
                </c:pt>
                <c:pt idx="4">
                  <c:v>0.5555559596830949</c:v>
                </c:pt>
                <c:pt idx="5">
                  <c:v>0.59720886294559528</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0.0%</c:formatCode>
                <c:ptCount val="6"/>
                <c:pt idx="0">
                  <c:v>8.3432322406835902E-2</c:v>
                </c:pt>
                <c:pt idx="1">
                  <c:v>0.2445031392797398</c:v>
                </c:pt>
                <c:pt idx="2">
                  <c:v>0.48098698403473555</c:v>
                </c:pt>
                <c:pt idx="3">
                  <c:v>0.25032292238668086</c:v>
                </c:pt>
                <c:pt idx="4">
                  <c:v>0.2255131086794937</c:v>
                </c:pt>
                <c:pt idx="5">
                  <c:v>0.31947609307404512</c:v>
                </c:pt>
              </c:numCache>
            </c:numRef>
          </c:val>
        </c:ser>
        <c:ser>
          <c:idx val="4"/>
          <c:order val="4"/>
          <c:tx>
            <c:strRef>
              <c:f>Sheet1!$A$6</c:f>
              <c:strCache>
                <c:ptCount val="1"/>
                <c:pt idx="0">
                  <c:v>Hispanic</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4" formatCode="0.0%">
                  <c:v>0.2238641220865796</c:v>
                </c:pt>
                <c:pt idx="5" formatCode="0.0%">
                  <c:v>0.42567498184699359</c:v>
                </c:pt>
              </c:numCache>
            </c:numRef>
          </c:val>
        </c:ser>
        <c:ser>
          <c:idx val="5"/>
          <c:order val="5"/>
          <c:tx>
            <c:strRef>
              <c:f>Sheet1!$A$7</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0.0%</c:formatCode>
                <c:ptCount val="6"/>
                <c:pt idx="1">
                  <c:v>0.70468359857099272</c:v>
                </c:pt>
                <c:pt idx="2">
                  <c:v>0.36819109941866746</c:v>
                </c:pt>
                <c:pt idx="3">
                  <c:v>0.28189438121867111</c:v>
                </c:pt>
                <c:pt idx="4">
                  <c:v>0.44782454214741146</c:v>
                </c:pt>
                <c:pt idx="5">
                  <c:v>0.43702978993218705</c:v>
                </c:pt>
              </c:numCache>
            </c:numRef>
          </c:val>
        </c:ser>
        <c:dLbls>
          <c:showLegendKey val="0"/>
          <c:showVal val="0"/>
          <c:showCatName val="0"/>
          <c:showSerName val="0"/>
          <c:showPercent val="0"/>
          <c:showBubbleSize val="0"/>
        </c:dLbls>
        <c:gapWidth val="150"/>
        <c:axId val="-616940224"/>
        <c:axId val="-616935328"/>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0.0%</c:formatCode>
                <c:ptCount val="6"/>
                <c:pt idx="0">
                  <c:v>0.24735538234134857</c:v>
                </c:pt>
                <c:pt idx="1">
                  <c:v>0.41515915035638845</c:v>
                </c:pt>
                <c:pt idx="2">
                  <c:v>0.45951461539952249</c:v>
                </c:pt>
                <c:pt idx="3">
                  <c:v>0.42919706632654736</c:v>
                </c:pt>
                <c:pt idx="4">
                  <c:v>0.43643918421619038</c:v>
                </c:pt>
                <c:pt idx="5">
                  <c:v>0.44818604690328206</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0.0%</c:formatCode>
                <c:ptCount val="6"/>
                <c:pt idx="0">
                  <c:v>0.20629741687641698</c:v>
                </c:pt>
                <c:pt idx="1">
                  <c:v>0.48763839975763834</c:v>
                </c:pt>
                <c:pt idx="2">
                  <c:v>0.51579492216592526</c:v>
                </c:pt>
                <c:pt idx="3">
                  <c:v>0.49802337554548642</c:v>
                </c:pt>
                <c:pt idx="4">
                  <c:v>0.45757073317267194</c:v>
                </c:pt>
                <c:pt idx="5">
                  <c:v>0.46853600773296217</c:v>
                </c:pt>
              </c:numCache>
            </c:numRef>
          </c:val>
          <c:smooth val="0"/>
        </c:ser>
        <c:dLbls>
          <c:showLegendKey val="0"/>
          <c:showVal val="0"/>
          <c:showCatName val="0"/>
          <c:showSerName val="0"/>
          <c:showPercent val="0"/>
          <c:showBubbleSize val="0"/>
        </c:dLbls>
        <c:marker val="1"/>
        <c:smooth val="0"/>
        <c:axId val="-616940224"/>
        <c:axId val="-616935328"/>
      </c:lineChart>
      <c:catAx>
        <c:axId val="-6169402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616935328"/>
        <c:crosses val="autoZero"/>
        <c:auto val="1"/>
        <c:lblAlgn val="ctr"/>
        <c:lblOffset val="100"/>
        <c:noMultiLvlLbl val="0"/>
      </c:catAx>
      <c:valAx>
        <c:axId val="-61693532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402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a:t>Median HH Income (</a:t>
            </a:r>
            <a:r>
              <a:rPr lang="en-US" dirty="0" smtClean="0"/>
              <a:t>2022$)</a:t>
            </a:r>
            <a:endParaRPr lang="en-US" dirty="0"/>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 Middle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64228.110824013878</c:v>
                </c:pt>
                <c:pt idx="1">
                  <c:v>63519.343530273327</c:v>
                </c:pt>
                <c:pt idx="2">
                  <c:v>63866.044299343448</c:v>
                </c:pt>
                <c:pt idx="3">
                  <c:v>66372.314264739471</c:v>
                </c:pt>
                <c:pt idx="4">
                  <c:v>63370.658346249998</c:v>
                </c:pt>
                <c:pt idx="5">
                  <c:v>75262.4375</c:v>
                </c:pt>
              </c:numCache>
            </c:numRef>
          </c:val>
        </c:ser>
        <c:ser>
          <c:idx val="3"/>
          <c:order val="3"/>
          <c:tx>
            <c:strRef>
              <c:f>Sheet1!$A$5</c:f>
              <c:strCache>
                <c:ptCount val="1"/>
                <c:pt idx="0">
                  <c:v>Black Middle</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62709.01932750953</c:v>
                </c:pt>
                <c:pt idx="1">
                  <c:v>62154.83502379257</c:v>
                </c:pt>
                <c:pt idx="2">
                  <c:v>58561.671552145999</c:v>
                </c:pt>
                <c:pt idx="3">
                  <c:v>60277.237992659568</c:v>
                </c:pt>
                <c:pt idx="4">
                  <c:v>59228.976779444441</c:v>
                </c:pt>
                <c:pt idx="5">
                  <c:v>72319.041666666672</c:v>
                </c:pt>
              </c:numCache>
            </c:numRef>
          </c:val>
        </c:ser>
        <c:ser>
          <c:idx val="4"/>
          <c:order val="4"/>
          <c:tx>
            <c:strRef>
              <c:f>Sheet1!$A$6</c:f>
              <c:strCache>
                <c:ptCount val="1"/>
                <c:pt idx="0">
                  <c:v>Hispanic/Latino Middle</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4" formatCode="&quot;$&quot;#,##0">
                  <c:v>61176.465965714284</c:v>
                </c:pt>
                <c:pt idx="5" formatCode="&quot;$&quot;#,##0">
                  <c:v>70548.222222222219</c:v>
                </c:pt>
              </c:numCache>
            </c:numRef>
          </c:val>
        </c:ser>
        <c:ser>
          <c:idx val="5"/>
          <c:order val="5"/>
          <c:tx>
            <c:strRef>
              <c:f>Sheet1!$A$7</c:f>
              <c:strCache>
                <c:ptCount val="1"/>
                <c:pt idx="0">
                  <c:v>Mixed-Minority Middle</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"$"#,##0</c:formatCode>
                <c:ptCount val="6"/>
                <c:pt idx="1">
                  <c:v>57526.272190729498</c:v>
                </c:pt>
                <c:pt idx="2">
                  <c:v>54335.194944323994</c:v>
                </c:pt>
                <c:pt idx="3">
                  <c:v>63923.985080957384</c:v>
                </c:pt>
                <c:pt idx="4">
                  <c:v>60945.711904255317</c:v>
                </c:pt>
                <c:pt idx="5">
                  <c:v>72461.017241379304</c:v>
                </c:pt>
              </c:numCache>
            </c:numRef>
          </c:val>
        </c:ser>
        <c:dLbls>
          <c:showLegendKey val="0"/>
          <c:showVal val="0"/>
          <c:showCatName val="0"/>
          <c:showSerName val="0"/>
          <c:showPercent val="0"/>
          <c:showBubbleSize val="0"/>
        </c:dLbls>
        <c:gapWidth val="150"/>
        <c:axId val="-616939136"/>
        <c:axId val="-616936960"/>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c:formatCode>
                <c:ptCount val="6"/>
                <c:pt idx="0">
                  <c:v>70053.166038519543</c:v>
                </c:pt>
                <c:pt idx="1">
                  <c:v>76657.256587270997</c:v>
                </c:pt>
                <c:pt idx="2">
                  <c:v>77689.427556871684</c:v>
                </c:pt>
                <c:pt idx="3">
                  <c:v>78384.768828268148</c:v>
                </c:pt>
                <c:pt idx="4">
                  <c:v>69580.484614444445</c:v>
                </c:pt>
                <c:pt idx="5">
                  <c:v>77319.722222222219</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64198.613901751662</c:v>
                </c:pt>
                <c:pt idx="1">
                  <c:v>63380.39061269621</c:v>
                </c:pt>
                <c:pt idx="2">
                  <c:v>63184.855122914232</c:v>
                </c:pt>
                <c:pt idx="3">
                  <c:v>65550.832970906587</c:v>
                </c:pt>
                <c:pt idx="4">
                  <c:v>61871.525275367647</c:v>
                </c:pt>
                <c:pt idx="5">
                  <c:v>73113.92567567568</c:v>
                </c:pt>
              </c:numCache>
            </c:numRef>
          </c:val>
          <c:smooth val="0"/>
        </c:ser>
        <c:dLbls>
          <c:showLegendKey val="0"/>
          <c:showVal val="0"/>
          <c:showCatName val="0"/>
          <c:showSerName val="0"/>
          <c:showPercent val="0"/>
          <c:showBubbleSize val="0"/>
        </c:dLbls>
        <c:marker val="1"/>
        <c:smooth val="0"/>
        <c:axId val="-616939136"/>
        <c:axId val="-616936960"/>
      </c:lineChart>
      <c:catAx>
        <c:axId val="-616939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616936960"/>
        <c:crosses val="autoZero"/>
        <c:auto val="1"/>
        <c:lblAlgn val="ctr"/>
        <c:lblOffset val="100"/>
        <c:noMultiLvlLbl val="0"/>
      </c:catAx>
      <c:valAx>
        <c:axId val="-616936960"/>
        <c:scaling>
          <c:orientation val="minMax"/>
          <c:min val="0"/>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3913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smtClean="0"/>
              <a:t>Homeownership Rate</a:t>
            </a:r>
            <a:endParaRPr lang="en-US" dirty="0"/>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0.0%</c:formatCode>
                <c:ptCount val="6"/>
                <c:pt idx="0">
                  <c:v>0.83987279143824434</c:v>
                </c:pt>
                <c:pt idx="1">
                  <c:v>0.69334475462871648</c:v>
                </c:pt>
                <c:pt idx="2">
                  <c:v>0.66847351862979643</c:v>
                </c:pt>
                <c:pt idx="3">
                  <c:v>0.67829807331152125</c:v>
                </c:pt>
                <c:pt idx="4">
                  <c:v>0.66177766686531325</c:v>
                </c:pt>
                <c:pt idx="5">
                  <c:v>0.6876536944688425</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0.0%</c:formatCode>
                <c:ptCount val="6"/>
                <c:pt idx="0">
                  <c:v>0.84704761944475448</c:v>
                </c:pt>
                <c:pt idx="1">
                  <c:v>0.73301375972729865</c:v>
                </c:pt>
                <c:pt idx="2">
                  <c:v>0.54519996583748931</c:v>
                </c:pt>
                <c:pt idx="3">
                  <c:v>0.72180050594264533</c:v>
                </c:pt>
                <c:pt idx="4">
                  <c:v>0.70772610390971702</c:v>
                </c:pt>
                <c:pt idx="5">
                  <c:v>0.66349889294893272</c:v>
                </c:pt>
              </c:numCache>
            </c:numRef>
          </c:val>
        </c:ser>
        <c:ser>
          <c:idx val="4"/>
          <c:order val="4"/>
          <c:tx>
            <c:strRef>
              <c:f>Sheet1!$A$6</c:f>
              <c:strCache>
                <c:ptCount val="1"/>
                <c:pt idx="0">
                  <c:v>Hispanic</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4" formatCode="0.0%">
                  <c:v>0.73032304481411914</c:v>
                </c:pt>
                <c:pt idx="5" formatCode="0.0%">
                  <c:v>0.58262906312434826</c:v>
                </c:pt>
              </c:numCache>
            </c:numRef>
          </c:val>
        </c:ser>
        <c:ser>
          <c:idx val="5"/>
          <c:order val="5"/>
          <c:tx>
            <c:strRef>
              <c:f>Sheet1!$A$7</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0.0%</c:formatCode>
                <c:ptCount val="6"/>
                <c:pt idx="1">
                  <c:v>0.57193536027538394</c:v>
                </c:pt>
                <c:pt idx="2">
                  <c:v>0.59756901907095483</c:v>
                </c:pt>
                <c:pt idx="3">
                  <c:v>0.66181091122311997</c:v>
                </c:pt>
                <c:pt idx="4">
                  <c:v>0.63714929468999282</c:v>
                </c:pt>
                <c:pt idx="5">
                  <c:v>0.57955035609032857</c:v>
                </c:pt>
              </c:numCache>
            </c:numRef>
          </c:val>
        </c:ser>
        <c:dLbls>
          <c:showLegendKey val="0"/>
          <c:showVal val="0"/>
          <c:showCatName val="0"/>
          <c:showSerName val="0"/>
          <c:showPercent val="0"/>
          <c:showBubbleSize val="0"/>
        </c:dLbls>
        <c:gapWidth val="150"/>
        <c:axId val="-616934240"/>
        <c:axId val="-616933696"/>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0.0%</c:formatCode>
                <c:ptCount val="6"/>
                <c:pt idx="0">
                  <c:v>0.80328231093622315</c:v>
                </c:pt>
                <c:pt idx="1">
                  <c:v>0.75273691614917981</c:v>
                </c:pt>
                <c:pt idx="2">
                  <c:v>0.69097006746158229</c:v>
                </c:pt>
                <c:pt idx="3">
                  <c:v>0.6978118827871953</c:v>
                </c:pt>
                <c:pt idx="4">
                  <c:v>0.66756113989378141</c:v>
                </c:pt>
                <c:pt idx="5">
                  <c:v>0.63131560455573588</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0.0%</c:formatCode>
                <c:ptCount val="6"/>
                <c:pt idx="0">
                  <c:v>0.84001210848691454</c:v>
                </c:pt>
                <c:pt idx="1">
                  <c:v>0.69331293503854974</c:v>
                </c:pt>
                <c:pt idx="2">
                  <c:v>0.65484111908081866</c:v>
                </c:pt>
                <c:pt idx="3">
                  <c:v>0.68089569547909035</c:v>
                </c:pt>
                <c:pt idx="4">
                  <c:v>0.66287587289620176</c:v>
                </c:pt>
                <c:pt idx="5">
                  <c:v>0.62859861185646015</c:v>
                </c:pt>
              </c:numCache>
            </c:numRef>
          </c:val>
          <c:smooth val="0"/>
        </c:ser>
        <c:dLbls>
          <c:showLegendKey val="0"/>
          <c:showVal val="0"/>
          <c:showCatName val="0"/>
          <c:showSerName val="0"/>
          <c:showPercent val="0"/>
          <c:showBubbleSize val="0"/>
        </c:dLbls>
        <c:marker val="1"/>
        <c:smooth val="0"/>
        <c:axId val="-616934240"/>
        <c:axId val="-616933696"/>
      </c:lineChart>
      <c:catAx>
        <c:axId val="-61693424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616933696"/>
        <c:crosses val="autoZero"/>
        <c:auto val="1"/>
        <c:lblAlgn val="ctr"/>
        <c:lblOffset val="100"/>
        <c:noMultiLvlLbl val="0"/>
      </c:catAx>
      <c:valAx>
        <c:axId val="-616933696"/>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3424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a:t>%</a:t>
            </a:r>
            <a:r>
              <a:rPr lang="en-US" dirty="0" smtClean="0"/>
              <a:t> </a:t>
            </a:r>
            <a:r>
              <a:rPr lang="en-US" dirty="0"/>
              <a:t>Middle Tracts</a:t>
            </a:r>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4"/>
          <c:order val="4"/>
          <c:tx>
            <c:strRef>
              <c:f>Sheet1!$A$6</c:f>
              <c:strCache>
                <c:ptCount val="1"/>
                <c:pt idx="0">
                  <c:v>White Middle</c:v>
                </c:pt>
              </c:strCache>
            </c:strRef>
          </c:tx>
          <c:spPr>
            <a:solidFill>
              <a:srgbClr val="1F385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Sheet1!$B$6:$G$6</c:f>
              <c:numCache>
                <c:formatCode>0%</c:formatCode>
                <c:ptCount val="6"/>
                <c:pt idx="0">
                  <c:v>0.55214723926380371</c:v>
                </c:pt>
                <c:pt idx="1">
                  <c:v>0.41104294478527609</c:v>
                </c:pt>
                <c:pt idx="2">
                  <c:v>0.42944785276073622</c:v>
                </c:pt>
                <c:pt idx="3">
                  <c:v>0.46625766871165641</c:v>
                </c:pt>
                <c:pt idx="4">
                  <c:v>0.27607361963190186</c:v>
                </c:pt>
                <c:pt idx="5">
                  <c:v>0.1941747572815534</c:v>
                </c:pt>
              </c:numCache>
            </c:numRef>
          </c:val>
        </c:ser>
        <c:ser>
          <c:idx val="5"/>
          <c:order val="5"/>
          <c:tx>
            <c:strRef>
              <c:f>Sheet1!$A$7</c:f>
              <c:strCache>
                <c:ptCount val="1"/>
                <c:pt idx="0">
                  <c:v>Black Middle</c:v>
                </c:pt>
              </c:strCache>
            </c:strRef>
          </c:tx>
          <c:spPr>
            <a:solidFill>
              <a:srgbClr val="F88F1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Sheet1!$B$7:$G$7</c:f>
              <c:numCache>
                <c:formatCode>0%</c:formatCode>
                <c:ptCount val="6"/>
                <c:pt idx="0">
                  <c:v>3.0674846625766871E-2</c:v>
                </c:pt>
                <c:pt idx="1">
                  <c:v>3.6809815950920248E-2</c:v>
                </c:pt>
                <c:pt idx="2">
                  <c:v>3.6809815950920248E-2</c:v>
                </c:pt>
                <c:pt idx="3">
                  <c:v>4.2944785276073622E-2</c:v>
                </c:pt>
                <c:pt idx="4">
                  <c:v>3.6809815950920248E-2</c:v>
                </c:pt>
                <c:pt idx="5">
                  <c:v>3.8834951456310676E-2</c:v>
                </c:pt>
              </c:numCache>
            </c:numRef>
          </c:val>
        </c:ser>
        <c:ser>
          <c:idx val="6"/>
          <c:order val="6"/>
          <c:tx>
            <c:strRef>
              <c:f>Sheet1!$A$8</c:f>
              <c:strCache>
                <c:ptCount val="1"/>
                <c:pt idx="0">
                  <c:v>Mixed Middle</c:v>
                </c:pt>
              </c:strCache>
            </c:strRef>
          </c:tx>
          <c:spPr>
            <a:solidFill>
              <a:srgbClr val="F8CE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Sheet1!$B$8:$G$8</c:f>
              <c:numCache>
                <c:formatCode>General</c:formatCode>
                <c:ptCount val="6"/>
                <c:pt idx="3" formatCode="0%">
                  <c:v>6.1349693251533744E-3</c:v>
                </c:pt>
                <c:pt idx="4" formatCode="0%">
                  <c:v>0.1165644171779141</c:v>
                </c:pt>
                <c:pt idx="5" formatCode="0%">
                  <c:v>0.13592233009708737</c:v>
                </c:pt>
              </c:numCache>
            </c:numRef>
          </c:val>
        </c:ser>
        <c:dLbls>
          <c:dLblPos val="ctr"/>
          <c:showLegendKey val="0"/>
          <c:showVal val="1"/>
          <c:showCatName val="0"/>
          <c:showSerName val="0"/>
          <c:showPercent val="0"/>
          <c:showBubbleSize val="0"/>
        </c:dLbls>
        <c:gapWidth val="79"/>
        <c:overlap val="100"/>
        <c:axId val="-704127024"/>
        <c:axId val="-704123216"/>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Jacksonville Total</c:v>
                      </c:pt>
                    </c:strCache>
                  </c:strRef>
                </c:tx>
                <c:spPr>
                  <a:solidFill>
                    <a:srgbClr val="1F385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c:ext uri="{02D57815-91ED-43cb-92C2-25804820EDAC}">
                        <c15:formulaRef>
                          <c15:sqref>Sheet1!$B$2:$G$2</c15:sqref>
                        </c15:formulaRef>
                      </c:ext>
                    </c:extLst>
                    <c:numCache>
                      <c:formatCode>0%</c:formatCode>
                      <c:ptCount val="6"/>
                      <c:pt idx="0">
                        <c:v>1</c:v>
                      </c:pt>
                      <c:pt idx="1">
                        <c:v>1</c:v>
                      </c:pt>
                      <c:pt idx="2">
                        <c:v>1</c:v>
                      </c:pt>
                      <c:pt idx="3">
                        <c:v>1</c:v>
                      </c:pt>
                      <c:pt idx="4">
                        <c:v>1</c:v>
                      </c:pt>
                      <c:pt idx="5">
                        <c:v>1</c:v>
                      </c:pt>
                    </c:numCache>
                  </c:numRef>
                </c:val>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Tract MI &gt;= 120% CMI</c:v>
                      </c:pt>
                    </c:strCache>
                  </c:strRef>
                </c:tx>
                <c:spPr>
                  <a:solidFill>
                    <a:srgbClr val="F88F1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Sheet1!$B$3:$G$3</c15:sqref>
                        </c15:formulaRef>
                      </c:ext>
                    </c:extLst>
                    <c:numCache>
                      <c:formatCode>0%</c:formatCode>
                      <c:ptCount val="6"/>
                      <c:pt idx="0">
                        <c:v>0.28834355828220859</c:v>
                      </c:pt>
                      <c:pt idx="1">
                        <c:v>0.38036809815950923</c:v>
                      </c:pt>
                      <c:pt idx="2">
                        <c:v>0.31901840490797545</c:v>
                      </c:pt>
                      <c:pt idx="3">
                        <c:v>0.22085889570552147</c:v>
                      </c:pt>
                      <c:pt idx="4">
                        <c:v>0.24539877300613497</c:v>
                      </c:pt>
                      <c:pt idx="5">
                        <c:v>0.31067961165048541</c:v>
                      </c:pt>
                    </c:numCache>
                  </c:numRef>
                </c:val>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Middle Neighborhood (CMI)</c:v>
                      </c:pt>
                    </c:strCache>
                  </c:strRef>
                </c:tx>
                <c:spPr>
                  <a:solidFill>
                    <a:srgbClr val="4C81B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Sheet1!$B$4:$G$4</c15:sqref>
                        </c15:formulaRef>
                      </c:ext>
                    </c:extLst>
                    <c:numCache>
                      <c:formatCode>0%</c:formatCode>
                      <c:ptCount val="6"/>
                      <c:pt idx="0">
                        <c:v>0.58282208588957052</c:v>
                      </c:pt>
                      <c:pt idx="1">
                        <c:v>0.44785276073619634</c:v>
                      </c:pt>
                      <c:pt idx="2">
                        <c:v>0.46625766871165641</c:v>
                      </c:pt>
                      <c:pt idx="3">
                        <c:v>0.51533742331288346</c:v>
                      </c:pt>
                      <c:pt idx="4">
                        <c:v>0.42944785276073622</c:v>
                      </c:pt>
                      <c:pt idx="5">
                        <c:v>0.36893203883495146</c:v>
                      </c:pt>
                    </c:numCache>
                  </c:numRef>
                </c:val>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Tract MI &lt; 80% CMI</c:v>
                      </c:pt>
                    </c:strCache>
                  </c:strRef>
                </c:tx>
                <c:spPr>
                  <a:solidFill>
                    <a:srgbClr val="F8CE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Sheet1!$B$5:$G$5</c15:sqref>
                        </c15:formulaRef>
                      </c:ext>
                    </c:extLst>
                    <c:numCache>
                      <c:formatCode>0%</c:formatCode>
                      <c:ptCount val="6"/>
                      <c:pt idx="0">
                        <c:v>0.12883435582822086</c:v>
                      </c:pt>
                      <c:pt idx="1">
                        <c:v>0.17177914110429449</c:v>
                      </c:pt>
                      <c:pt idx="2">
                        <c:v>0.21472392638036811</c:v>
                      </c:pt>
                      <c:pt idx="3">
                        <c:v>0.26380368098159507</c:v>
                      </c:pt>
                      <c:pt idx="4">
                        <c:v>0.32515337423312884</c:v>
                      </c:pt>
                      <c:pt idx="5">
                        <c:v>0.32038834951456313</c:v>
                      </c:pt>
                    </c:numCache>
                  </c:numRef>
                </c:val>
              </c15:ser>
            </c15:filteredBarSeries>
          </c:ext>
        </c:extLst>
      </c:barChart>
      <c:catAx>
        <c:axId val="-70412702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704123216"/>
        <c:crosses val="autoZero"/>
        <c:auto val="1"/>
        <c:lblAlgn val="ctr"/>
        <c:lblOffset val="100"/>
        <c:noMultiLvlLbl val="0"/>
      </c:catAx>
      <c:valAx>
        <c:axId val="-704123216"/>
        <c:scaling>
          <c:orientation val="minMax"/>
        </c:scaling>
        <c:delete val="1"/>
        <c:axPos val="l"/>
        <c:numFmt formatCode="0%" sourceLinked="1"/>
        <c:majorTickMark val="none"/>
        <c:minorTickMark val="none"/>
        <c:tickLblPos val="nextTo"/>
        <c:crossAx val="-7041270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a:t>Median Home Value (</a:t>
            </a:r>
            <a:r>
              <a:rPr lang="en-US" dirty="0" smtClean="0"/>
              <a:t>2022$)</a:t>
            </a:r>
            <a:endParaRPr lang="en-US" dirty="0"/>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168700.84684442673</c:v>
                </c:pt>
                <c:pt idx="1">
                  <c:v>272011.82626465283</c:v>
                </c:pt>
                <c:pt idx="2">
                  <c:v>228186.67723697625</c:v>
                </c:pt>
                <c:pt idx="3">
                  <c:v>178882.53348609683</c:v>
                </c:pt>
                <c:pt idx="4">
                  <c:v>281905.09175000002</c:v>
                </c:pt>
                <c:pt idx="5">
                  <c:v>444577.08333333331</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112694.74312777104</c:v>
                </c:pt>
                <c:pt idx="1">
                  <c:v>150023.16147659789</c:v>
                </c:pt>
                <c:pt idx="2">
                  <c:v>151802.42576665879</c:v>
                </c:pt>
                <c:pt idx="3">
                  <c:v>146249.7050310231</c:v>
                </c:pt>
                <c:pt idx="4">
                  <c:v>202056.27299999999</c:v>
                </c:pt>
                <c:pt idx="5">
                  <c:v>275091.66666666669</c:v>
                </c:pt>
              </c:numCache>
            </c:numRef>
          </c:val>
        </c:ser>
        <c:ser>
          <c:idx val="4"/>
          <c:order val="4"/>
          <c:tx>
            <c:strRef>
              <c:f>Sheet1!$A$6</c:f>
              <c:strCache>
                <c:ptCount val="1"/>
                <c:pt idx="0">
                  <c:v>Hispanic</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4" formatCode="&quot;$&quot;#,##0">
                  <c:v>180863.66557142857</c:v>
                </c:pt>
                <c:pt idx="5" formatCode="&quot;$&quot;#,##0">
                  <c:v>288655.55555555556</c:v>
                </c:pt>
              </c:numCache>
            </c:numRef>
          </c:val>
        </c:ser>
        <c:ser>
          <c:idx val="5"/>
          <c:order val="5"/>
          <c:tx>
            <c:strRef>
              <c:f>Sheet1!$A$7</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General</c:formatCode>
                <c:ptCount val="6"/>
                <c:pt idx="2" formatCode="&quot;$&quot;#,##0">
                  <c:v>143708.2763284336</c:v>
                </c:pt>
                <c:pt idx="3" formatCode="&quot;$&quot;#,##0">
                  <c:v>145870.84374336543</c:v>
                </c:pt>
                <c:pt idx="4" formatCode="&quot;$&quot;#,##0">
                  <c:v>205320.82127659573</c:v>
                </c:pt>
                <c:pt idx="5" formatCode="&quot;$&quot;#,##0">
                  <c:v>347909.09090909088</c:v>
                </c:pt>
              </c:numCache>
            </c:numRef>
          </c:val>
        </c:ser>
        <c:dLbls>
          <c:showLegendKey val="0"/>
          <c:showVal val="0"/>
          <c:showCatName val="0"/>
          <c:showSerName val="0"/>
          <c:showPercent val="0"/>
          <c:showBubbleSize val="0"/>
        </c:dLbls>
        <c:gapWidth val="150"/>
        <c:axId val="-616929888"/>
        <c:axId val="-616934784"/>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c:formatCode>
                <c:ptCount val="6"/>
                <c:pt idx="0">
                  <c:v>199010.93307890664</c:v>
                </c:pt>
                <c:pt idx="1">
                  <c:v>314621.86143361829</c:v>
                </c:pt>
                <c:pt idx="2">
                  <c:v>266824.06050769391</c:v>
                </c:pt>
                <c:pt idx="3">
                  <c:v>205016.6203146608</c:v>
                </c:pt>
                <c:pt idx="4">
                  <c:v>271255.82620555552</c:v>
                </c:pt>
                <c:pt idx="5">
                  <c:v>367882.80098280101</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167608.04482068715</c:v>
                </c:pt>
                <c:pt idx="1">
                  <c:v>267066.33985432627</c:v>
                </c:pt>
                <c:pt idx="2">
                  <c:v>219147.72597857093</c:v>
                </c:pt>
                <c:pt idx="3">
                  <c:v>172570.56058246171</c:v>
                </c:pt>
                <c:pt idx="4">
                  <c:v>239669.58121323527</c:v>
                </c:pt>
                <c:pt idx="5">
                  <c:v>360501.37931034481</c:v>
                </c:pt>
              </c:numCache>
            </c:numRef>
          </c:val>
          <c:smooth val="0"/>
        </c:ser>
        <c:dLbls>
          <c:showLegendKey val="0"/>
          <c:showVal val="0"/>
          <c:showCatName val="0"/>
          <c:showSerName val="0"/>
          <c:showPercent val="0"/>
          <c:showBubbleSize val="0"/>
        </c:dLbls>
        <c:marker val="1"/>
        <c:smooth val="0"/>
        <c:axId val="-616929888"/>
        <c:axId val="-616934784"/>
      </c:lineChart>
      <c:catAx>
        <c:axId val="-6169298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616934784"/>
        <c:crosses val="autoZero"/>
        <c:auto val="1"/>
        <c:lblAlgn val="ctr"/>
        <c:lblOffset val="100"/>
        <c:noMultiLvlLbl val="0"/>
      </c:catAx>
      <c:valAx>
        <c:axId val="-616934784"/>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69298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baseline="0" dirty="0" smtClean="0"/>
              <a:t>%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1"/>
          <c:order val="1"/>
          <c:tx>
            <c:strRef>
              <c:f>Sheet1!$A$3</c:f>
              <c:strCache>
                <c:ptCount val="1"/>
                <c:pt idx="0">
                  <c:v>Tract MI &gt;= 120% CMI</c:v>
                </c:pt>
              </c:strCache>
            </c:strRef>
          </c:tx>
          <c:spPr>
            <a:solidFill>
              <a:schemeClr val="accent2"/>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0.4195583596214511</c:v>
                </c:pt>
                <c:pt idx="1">
                  <c:v>0.6123778501628665</c:v>
                </c:pt>
                <c:pt idx="2">
                  <c:v>0.57594936708860756</c:v>
                </c:pt>
                <c:pt idx="3">
                  <c:v>0.44164037854889587</c:v>
                </c:pt>
                <c:pt idx="4">
                  <c:v>0.40894568690095845</c:v>
                </c:pt>
                <c:pt idx="5">
                  <c:v>0.3834355828220859</c:v>
                </c:pt>
              </c:numCache>
            </c:numRef>
          </c:val>
        </c:ser>
        <c:ser>
          <c:idx val="2"/>
          <c:order val="2"/>
          <c:tx>
            <c:strRef>
              <c:f>Sheet1!$A$4</c:f>
              <c:strCache>
                <c:ptCount val="1"/>
                <c:pt idx="0">
                  <c:v>Middle Neighborhood (CMI)</c:v>
                </c:pt>
              </c:strCache>
            </c:strRef>
          </c:tx>
          <c:spPr>
            <a:solidFill>
              <a:schemeClr val="accent4"/>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0.4227129337539432</c:v>
                </c:pt>
                <c:pt idx="1">
                  <c:v>0.27687296416938112</c:v>
                </c:pt>
                <c:pt idx="2">
                  <c:v>0.31329113924050633</c:v>
                </c:pt>
                <c:pt idx="3">
                  <c:v>0.40063091482649843</c:v>
                </c:pt>
                <c:pt idx="4">
                  <c:v>0.34504792332268369</c:v>
                </c:pt>
                <c:pt idx="5">
                  <c:v>0.31901840490797545</c:v>
                </c:pt>
              </c:numCache>
            </c:numRef>
          </c:val>
        </c:ser>
        <c:ser>
          <c:idx val="3"/>
          <c:order val="3"/>
          <c:tx>
            <c:strRef>
              <c:f>Sheet1!$A$5</c:f>
              <c:strCache>
                <c:ptCount val="1"/>
                <c:pt idx="0">
                  <c:v>Tract MI &lt; 80% CMI</c:v>
                </c:pt>
              </c:strCache>
            </c:strRef>
          </c:tx>
          <c:spPr>
            <a:solidFill>
              <a:schemeClr val="accent3"/>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0.15772870662460567</c:v>
                </c:pt>
                <c:pt idx="1">
                  <c:v>0.11074918566775244</c:v>
                </c:pt>
                <c:pt idx="2">
                  <c:v>0.11075949367088607</c:v>
                </c:pt>
                <c:pt idx="3">
                  <c:v>0.15772870662460567</c:v>
                </c:pt>
                <c:pt idx="4">
                  <c:v>0.24600638977635783</c:v>
                </c:pt>
                <c:pt idx="5">
                  <c:v>0.29754601226993865</c:v>
                </c:pt>
              </c:numCache>
            </c:numRef>
          </c:val>
        </c:ser>
        <c:dLbls>
          <c:dLblPos val="outEnd"/>
          <c:showLegendKey val="0"/>
          <c:showVal val="1"/>
          <c:showCatName val="0"/>
          <c:showSerName val="0"/>
          <c:showPercent val="0"/>
          <c:showBubbleSize val="0"/>
        </c:dLbls>
        <c:gapWidth val="444"/>
        <c:overlap val="-90"/>
        <c:axId val="-616932064"/>
        <c:axId val="-616930976"/>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Hillsborough County Total</c:v>
                      </c:pt>
                    </c:strCache>
                  </c:strRef>
                </c:tx>
                <c:spPr>
                  <a:solidFill>
                    <a:schemeClr val="accent1"/>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c:ext uri="{02D57815-91ED-43cb-92C2-25804820EDAC}">
                        <c15:formulaRef>
                          <c15:sqref>Sheet1!$B$2:$G$2</c15:sqref>
                        </c15:formulaRef>
                      </c:ext>
                    </c:extLst>
                    <c:numCache>
                      <c:formatCode>0%</c:formatCode>
                      <c:ptCount val="6"/>
                      <c:pt idx="0">
                        <c:v>1</c:v>
                      </c:pt>
                      <c:pt idx="1">
                        <c:v>1</c:v>
                      </c:pt>
                      <c:pt idx="2">
                        <c:v>1</c:v>
                      </c:pt>
                      <c:pt idx="3">
                        <c:v>1</c:v>
                      </c:pt>
                      <c:pt idx="4">
                        <c:v>1</c:v>
                      </c:pt>
                      <c:pt idx="5">
                        <c:v>1</c:v>
                      </c:pt>
                    </c:numCache>
                  </c:numRef>
                </c:val>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White Middle</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Sheet1!$B$6:$G$6</c15:sqref>
                        </c15:formulaRef>
                      </c:ext>
                    </c:extLst>
                    <c:numCache>
                      <c:formatCode>0%</c:formatCode>
                      <c:ptCount val="6"/>
                      <c:pt idx="0">
                        <c:v>0.41009463722397477</c:v>
                      </c:pt>
                      <c:pt idx="1">
                        <c:v>0.24429967426710097</c:v>
                      </c:pt>
                      <c:pt idx="2">
                        <c:v>0.25632911392405061</c:v>
                      </c:pt>
                      <c:pt idx="3">
                        <c:v>0.29652996845425866</c:v>
                      </c:pt>
                      <c:pt idx="4">
                        <c:v>0.19169329073482427</c:v>
                      </c:pt>
                      <c:pt idx="5">
                        <c:v>0.11042944785276074</c:v>
                      </c:pt>
                    </c:numCache>
                  </c:numRef>
                </c:val>
              </c15:ser>
            </c15:filteredBarSeries>
            <c15:filteredBarSeries>
              <c15:ser>
                <c:idx val="5"/>
                <c:order val="5"/>
                <c:tx>
                  <c:strRef>
                    <c:extLst xmlns:c15="http://schemas.microsoft.com/office/drawing/2012/chart">
                      <c:ext xmlns:c15="http://schemas.microsoft.com/office/drawing/2012/chart" uri="{02D57815-91ED-43cb-92C2-25804820EDAC}">
                        <c15:formulaRef>
                          <c15:sqref>Sheet1!$A$7</c15:sqref>
                        </c15:formulaRef>
                      </c:ext>
                    </c:extLst>
                    <c:strCache>
                      <c:ptCount val="1"/>
                      <c:pt idx="0">
                        <c:v>Black Middle</c:v>
                      </c:pt>
                    </c:strCache>
                  </c:strRef>
                </c:tx>
                <c:spPr>
                  <a:solidFill>
                    <a:schemeClr val="accent6"/>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Sheet1!$B$7:$G$7</c15:sqref>
                        </c15:formulaRef>
                      </c:ext>
                    </c:extLst>
                    <c:numCache>
                      <c:formatCode>0%</c:formatCode>
                      <c:ptCount val="6"/>
                      <c:pt idx="0">
                        <c:v>1.2618296529968454E-2</c:v>
                      </c:pt>
                      <c:pt idx="1">
                        <c:v>2.2801302931596091E-2</c:v>
                      </c:pt>
                      <c:pt idx="2">
                        <c:v>2.5316455696202531E-2</c:v>
                      </c:pt>
                      <c:pt idx="3">
                        <c:v>1.2618296529968454E-2</c:v>
                      </c:pt>
                      <c:pt idx="4">
                        <c:v>6.3897763578274758E-3</c:v>
                      </c:pt>
                      <c:pt idx="5">
                        <c:v>9.202453987730062E-3</c:v>
                      </c:pt>
                    </c:numCache>
                  </c:numRef>
                </c:val>
              </c15:ser>
            </c15:filteredBarSeries>
            <c15:filteredBarSeries>
              <c15:ser>
                <c:idx val="6"/>
                <c:order val="6"/>
                <c:tx>
                  <c:strRef>
                    <c:extLst xmlns:c15="http://schemas.microsoft.com/office/drawing/2012/chart">
                      <c:ext xmlns:c15="http://schemas.microsoft.com/office/drawing/2012/chart" uri="{02D57815-91ED-43cb-92C2-25804820EDAC}">
                        <c15:formulaRef>
                          <c15:sqref>Sheet1!$A$8</c15:sqref>
                        </c15:formulaRef>
                      </c:ext>
                    </c:extLst>
                    <c:strCache>
                      <c:ptCount val="1"/>
                      <c:pt idx="0">
                        <c:v>Hispanic/Latino Middle</c:v>
                      </c:pt>
                    </c:strCache>
                  </c:strRef>
                </c:tx>
                <c:spPr>
                  <a:solidFill>
                    <a:schemeClr val="accent1">
                      <a:lumMod val="6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Sheet1!$B$8:$G$8</c15:sqref>
                        </c15:formulaRef>
                      </c:ext>
                    </c:extLst>
                    <c:numCache>
                      <c:formatCode>0%</c:formatCode>
                      <c:ptCount val="6"/>
                      <c:pt idx="1">
                        <c:v>9.7719869706840382E-3</c:v>
                      </c:pt>
                      <c:pt idx="2">
                        <c:v>6.3291139240506328E-3</c:v>
                      </c:pt>
                      <c:pt idx="3">
                        <c:v>2.2082018927444796E-2</c:v>
                      </c:pt>
                      <c:pt idx="4">
                        <c:v>4.472843450479233E-2</c:v>
                      </c:pt>
                      <c:pt idx="5">
                        <c:v>3.3742331288343558E-2</c:v>
                      </c:pt>
                    </c:numCache>
                  </c:numRef>
                </c:val>
              </c15:ser>
            </c15:filteredBarSeries>
            <c15:filteredBarSeries>
              <c15:ser>
                <c:idx val="7"/>
                <c:order val="7"/>
                <c:tx>
                  <c:strRef>
                    <c:extLst xmlns:c15="http://schemas.microsoft.com/office/drawing/2012/chart">
                      <c:ext xmlns:c15="http://schemas.microsoft.com/office/drawing/2012/chart" uri="{02D57815-91ED-43cb-92C2-25804820EDAC}">
                        <c15:formulaRef>
                          <c15:sqref>Sheet1!$A$9</c15:sqref>
                        </c15:formulaRef>
                      </c:ext>
                    </c:extLst>
                    <c:strCache>
                      <c:ptCount val="1"/>
                      <c:pt idx="0">
                        <c:v>Mixed-Minority Middle</c:v>
                      </c:pt>
                    </c:strCache>
                  </c:strRef>
                </c:tx>
                <c:spPr>
                  <a:solidFill>
                    <a:schemeClr val="accent2">
                      <a:lumMod val="6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Sheet1!$B$9:$G$9</c15:sqref>
                        </c15:formulaRef>
                      </c:ext>
                    </c:extLst>
                    <c:numCache>
                      <c:formatCode>General</c:formatCode>
                      <c:ptCount val="6"/>
                      <c:pt idx="2" formatCode="0%">
                        <c:v>2.5316455696202531E-2</c:v>
                      </c:pt>
                      <c:pt idx="3" formatCode="0%">
                        <c:v>6.9400630914826497E-2</c:v>
                      </c:pt>
                      <c:pt idx="4" formatCode="0%">
                        <c:v>0.10223642172523961</c:v>
                      </c:pt>
                      <c:pt idx="5" formatCode="0%">
                        <c:v>0.16564417177914109</c:v>
                      </c:pt>
                    </c:numCache>
                  </c:numRef>
                </c:val>
              </c15:ser>
            </c15:filteredBarSeries>
          </c:ext>
        </c:extLst>
      </c:barChart>
      <c:catAx>
        <c:axId val="-6169320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6930976"/>
        <c:crosses val="autoZero"/>
        <c:auto val="1"/>
        <c:lblAlgn val="ctr"/>
        <c:lblOffset val="100"/>
        <c:noMultiLvlLbl val="0"/>
      </c:catAx>
      <c:valAx>
        <c:axId val="-616930976"/>
        <c:scaling>
          <c:orientation val="minMax"/>
        </c:scaling>
        <c:delete val="1"/>
        <c:axPos val="l"/>
        <c:numFmt formatCode="0%" sourceLinked="1"/>
        <c:majorTickMark val="none"/>
        <c:minorTickMark val="none"/>
        <c:tickLblPos val="nextTo"/>
        <c:crossAx val="-61693206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a:t>%</a:t>
            </a:r>
            <a:r>
              <a:rPr lang="en-US" dirty="0" smtClean="0"/>
              <a:t> </a:t>
            </a:r>
            <a:r>
              <a:rPr lang="en-US" dirty="0"/>
              <a:t>Middle Tracts</a:t>
            </a:r>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4"/>
          <c:order val="4"/>
          <c:tx>
            <c:strRef>
              <c:f>Sheet1!$A$6</c:f>
              <c:strCache>
                <c:ptCount val="1"/>
                <c:pt idx="0">
                  <c:v>White Middle</c:v>
                </c:pt>
              </c:strCache>
            </c:strRef>
          </c:tx>
          <c:spPr>
            <a:solidFill>
              <a:srgbClr val="1F385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Sheet1!$B$6:$G$6</c:f>
              <c:numCache>
                <c:formatCode>0%</c:formatCode>
                <c:ptCount val="6"/>
                <c:pt idx="0">
                  <c:v>0.41009463722397477</c:v>
                </c:pt>
                <c:pt idx="1">
                  <c:v>0.24429967426710097</c:v>
                </c:pt>
                <c:pt idx="2">
                  <c:v>0.25632911392405061</c:v>
                </c:pt>
                <c:pt idx="3">
                  <c:v>0.29652996845425866</c:v>
                </c:pt>
                <c:pt idx="4">
                  <c:v>0.19169329073482427</c:v>
                </c:pt>
                <c:pt idx="5">
                  <c:v>0.11042944785276074</c:v>
                </c:pt>
              </c:numCache>
            </c:numRef>
          </c:val>
        </c:ser>
        <c:ser>
          <c:idx val="5"/>
          <c:order val="5"/>
          <c:tx>
            <c:strRef>
              <c:f>Sheet1!$A$7</c:f>
              <c:strCache>
                <c:ptCount val="1"/>
                <c:pt idx="0">
                  <c:v>Black Middle</c:v>
                </c:pt>
              </c:strCache>
            </c:strRef>
          </c:tx>
          <c:spPr>
            <a:solidFill>
              <a:srgbClr val="F88F1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Sheet1!$B$7:$G$7</c:f>
              <c:numCache>
                <c:formatCode>0%</c:formatCode>
                <c:ptCount val="6"/>
                <c:pt idx="0">
                  <c:v>1.2618296529968454E-2</c:v>
                </c:pt>
                <c:pt idx="1">
                  <c:v>2.2801302931596091E-2</c:v>
                </c:pt>
                <c:pt idx="2">
                  <c:v>2.5316455696202531E-2</c:v>
                </c:pt>
                <c:pt idx="3">
                  <c:v>1.2618296529968454E-2</c:v>
                </c:pt>
                <c:pt idx="4">
                  <c:v>6.3897763578274758E-3</c:v>
                </c:pt>
                <c:pt idx="5">
                  <c:v>9.202453987730062E-3</c:v>
                </c:pt>
              </c:numCache>
            </c:numRef>
          </c:val>
        </c:ser>
        <c:ser>
          <c:idx val="6"/>
          <c:order val="6"/>
          <c:tx>
            <c:strRef>
              <c:f>Sheet1!$A$8</c:f>
              <c:strCache>
                <c:ptCount val="1"/>
                <c:pt idx="0">
                  <c:v>Latino Middle</c:v>
                </c:pt>
              </c:strCache>
            </c:strRef>
          </c:tx>
          <c:spPr>
            <a:solidFill>
              <a:srgbClr val="4C81B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Sheet1!$B$8:$G$8</c:f>
              <c:numCache>
                <c:formatCode>0%</c:formatCode>
                <c:ptCount val="6"/>
                <c:pt idx="1">
                  <c:v>9.7719869706840382E-3</c:v>
                </c:pt>
                <c:pt idx="2">
                  <c:v>6.3291139240506328E-3</c:v>
                </c:pt>
                <c:pt idx="3">
                  <c:v>2.2082018927444796E-2</c:v>
                </c:pt>
                <c:pt idx="4">
                  <c:v>4.472843450479233E-2</c:v>
                </c:pt>
                <c:pt idx="5">
                  <c:v>3.3742331288343558E-2</c:v>
                </c:pt>
              </c:numCache>
            </c:numRef>
          </c:val>
        </c:ser>
        <c:ser>
          <c:idx val="7"/>
          <c:order val="7"/>
          <c:tx>
            <c:strRef>
              <c:f>Sheet1!$A$9</c:f>
              <c:strCache>
                <c:ptCount val="1"/>
                <c:pt idx="0">
                  <c:v>Mixed Middle</c:v>
                </c:pt>
              </c:strCache>
            </c:strRef>
          </c:tx>
          <c:spPr>
            <a:solidFill>
              <a:srgbClr val="F8CE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Sheet1!$B$1:$G$1</c:f>
              <c:strCache>
                <c:ptCount val="6"/>
                <c:pt idx="0">
                  <c:v>1970</c:v>
                </c:pt>
                <c:pt idx="1">
                  <c:v>1980</c:v>
                </c:pt>
                <c:pt idx="2">
                  <c:v>1990</c:v>
                </c:pt>
                <c:pt idx="3">
                  <c:v>2000</c:v>
                </c:pt>
                <c:pt idx="4">
                  <c:v>2010</c:v>
                </c:pt>
                <c:pt idx="5">
                  <c:v>2020</c:v>
                </c:pt>
              </c:strCache>
            </c:strRef>
          </c:cat>
          <c:val>
            <c:numRef>
              <c:f>Sheet1!$B$9:$G$9</c:f>
              <c:numCache>
                <c:formatCode>General</c:formatCode>
                <c:ptCount val="6"/>
                <c:pt idx="2" formatCode="0%">
                  <c:v>2.5316455696202531E-2</c:v>
                </c:pt>
                <c:pt idx="3" formatCode="0%">
                  <c:v>6.9400630914826497E-2</c:v>
                </c:pt>
                <c:pt idx="4" formatCode="0%">
                  <c:v>0.10223642172523961</c:v>
                </c:pt>
                <c:pt idx="5" formatCode="0%">
                  <c:v>0.16564417177914109</c:v>
                </c:pt>
              </c:numCache>
            </c:numRef>
          </c:val>
        </c:ser>
        <c:dLbls>
          <c:dLblPos val="ctr"/>
          <c:showLegendKey val="0"/>
          <c:showVal val="1"/>
          <c:showCatName val="0"/>
          <c:showSerName val="0"/>
          <c:showPercent val="0"/>
          <c:showBubbleSize val="0"/>
        </c:dLbls>
        <c:gapWidth val="79"/>
        <c:overlap val="100"/>
        <c:axId val="-616930432"/>
        <c:axId val="-553745904"/>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Hillsborough County Total</c:v>
                      </c:pt>
                    </c:strCache>
                  </c:strRef>
                </c:tx>
                <c:spPr>
                  <a:solidFill>
                    <a:srgbClr val="1F385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c:ext uri="{02D57815-91ED-43cb-92C2-25804820EDAC}">
                        <c15:formulaRef>
                          <c15:sqref>Sheet1!$B$2:$G$2</c15:sqref>
                        </c15:formulaRef>
                      </c:ext>
                    </c:extLst>
                    <c:numCache>
                      <c:formatCode>0%</c:formatCode>
                      <c:ptCount val="6"/>
                      <c:pt idx="0">
                        <c:v>1</c:v>
                      </c:pt>
                      <c:pt idx="1">
                        <c:v>1</c:v>
                      </c:pt>
                      <c:pt idx="2">
                        <c:v>1</c:v>
                      </c:pt>
                      <c:pt idx="3">
                        <c:v>1</c:v>
                      </c:pt>
                      <c:pt idx="4">
                        <c:v>1</c:v>
                      </c:pt>
                      <c:pt idx="5">
                        <c:v>1</c:v>
                      </c:pt>
                    </c:numCache>
                  </c:numRef>
                </c:val>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Tract MI &gt;= 120% CMI</c:v>
                      </c:pt>
                    </c:strCache>
                  </c:strRef>
                </c:tx>
                <c:spPr>
                  <a:solidFill>
                    <a:srgbClr val="F88F1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Sheet1!$B$3:$G$3</c15:sqref>
                        </c15:formulaRef>
                      </c:ext>
                    </c:extLst>
                    <c:numCache>
                      <c:formatCode>0%</c:formatCode>
                      <c:ptCount val="6"/>
                      <c:pt idx="0">
                        <c:v>0.4195583596214511</c:v>
                      </c:pt>
                      <c:pt idx="1">
                        <c:v>0.6123778501628665</c:v>
                      </c:pt>
                      <c:pt idx="2">
                        <c:v>0.57594936708860756</c:v>
                      </c:pt>
                      <c:pt idx="3">
                        <c:v>0.44164037854889587</c:v>
                      </c:pt>
                      <c:pt idx="4">
                        <c:v>0.40894568690095845</c:v>
                      </c:pt>
                      <c:pt idx="5">
                        <c:v>0.3834355828220859</c:v>
                      </c:pt>
                    </c:numCache>
                  </c:numRef>
                </c:val>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Middle Neighborhood (CMI)</c:v>
                      </c:pt>
                    </c:strCache>
                  </c:strRef>
                </c:tx>
                <c:spPr>
                  <a:solidFill>
                    <a:srgbClr val="4C81B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Sheet1!$B$4:$G$4</c15:sqref>
                        </c15:formulaRef>
                      </c:ext>
                    </c:extLst>
                    <c:numCache>
                      <c:formatCode>0%</c:formatCode>
                      <c:ptCount val="6"/>
                      <c:pt idx="0">
                        <c:v>0.4227129337539432</c:v>
                      </c:pt>
                      <c:pt idx="1">
                        <c:v>0.27687296416938112</c:v>
                      </c:pt>
                      <c:pt idx="2">
                        <c:v>0.31329113924050633</c:v>
                      </c:pt>
                      <c:pt idx="3">
                        <c:v>0.40063091482649843</c:v>
                      </c:pt>
                      <c:pt idx="4">
                        <c:v>0.34504792332268369</c:v>
                      </c:pt>
                      <c:pt idx="5">
                        <c:v>0.31901840490797545</c:v>
                      </c:pt>
                    </c:numCache>
                  </c:numRef>
                </c:val>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Tract MI &lt; 80% CMI</c:v>
                      </c:pt>
                    </c:strCache>
                  </c:strRef>
                </c:tx>
                <c:spPr>
                  <a:solidFill>
                    <a:srgbClr val="F8CE3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Sheet1!$B$1:$G$1</c15:sqref>
                        </c15:formulaRef>
                      </c:ext>
                    </c:extLst>
                    <c:strCache>
                      <c:ptCount val="6"/>
                      <c:pt idx="0">
                        <c:v>1970</c:v>
                      </c:pt>
                      <c:pt idx="1">
                        <c:v>1980</c:v>
                      </c:pt>
                      <c:pt idx="2">
                        <c:v>1990</c:v>
                      </c:pt>
                      <c:pt idx="3">
                        <c:v>2000</c:v>
                      </c:pt>
                      <c:pt idx="4">
                        <c:v>2010</c:v>
                      </c:pt>
                      <c:pt idx="5">
                        <c:v>2020</c:v>
                      </c:pt>
                    </c:strCache>
                  </c:strRef>
                </c:cat>
                <c:val>
                  <c:numRef>
                    <c:extLst xmlns:c15="http://schemas.microsoft.com/office/drawing/2012/chart">
                      <c:ext xmlns:c15="http://schemas.microsoft.com/office/drawing/2012/chart" uri="{02D57815-91ED-43cb-92C2-25804820EDAC}">
                        <c15:formulaRef>
                          <c15:sqref>Sheet1!$B$5:$G$5</c15:sqref>
                        </c15:formulaRef>
                      </c:ext>
                    </c:extLst>
                    <c:numCache>
                      <c:formatCode>0%</c:formatCode>
                      <c:ptCount val="6"/>
                      <c:pt idx="0">
                        <c:v>0.15772870662460567</c:v>
                      </c:pt>
                      <c:pt idx="1">
                        <c:v>0.11074918566775244</c:v>
                      </c:pt>
                      <c:pt idx="2">
                        <c:v>0.11075949367088607</c:v>
                      </c:pt>
                      <c:pt idx="3">
                        <c:v>0.15772870662460567</c:v>
                      </c:pt>
                      <c:pt idx="4">
                        <c:v>0.24600638977635783</c:v>
                      </c:pt>
                      <c:pt idx="5">
                        <c:v>0.29754601226993865</c:v>
                      </c:pt>
                    </c:numCache>
                  </c:numRef>
                </c:val>
              </c15:ser>
            </c15:filteredBarSeries>
          </c:ext>
        </c:extLst>
      </c:barChart>
      <c:catAx>
        <c:axId val="-6169304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553745904"/>
        <c:crosses val="autoZero"/>
        <c:auto val="1"/>
        <c:lblAlgn val="ctr"/>
        <c:lblOffset val="100"/>
        <c:noMultiLvlLbl val="0"/>
      </c:catAx>
      <c:valAx>
        <c:axId val="-553745904"/>
        <c:scaling>
          <c:orientation val="minMax"/>
        </c:scaling>
        <c:delete val="1"/>
        <c:axPos val="l"/>
        <c:numFmt formatCode="0%" sourceLinked="1"/>
        <c:majorTickMark val="none"/>
        <c:minorTickMark val="none"/>
        <c:tickLblPos val="nextTo"/>
        <c:crossAx val="-61693043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a:t>All Tracts</a:t>
            </a:r>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White</c:v>
                </c:pt>
              </c:strCache>
            </c:strRef>
          </c:tx>
          <c:spPr>
            <a:ln w="22225" cap="rnd">
              <a:solidFill>
                <a:srgbClr val="1F3854"/>
              </a:solidFill>
              <a:round/>
            </a:ln>
            <a:effectLst/>
          </c:spPr>
          <c:marker>
            <c:symbol val="diamond"/>
            <c:size val="6"/>
            <c:spPr>
              <a:solidFill>
                <a:srgbClr val="1F3854"/>
              </a:solidFill>
              <a:ln w="9525">
                <a:solidFill>
                  <a:srgbClr val="1F3854"/>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0.91423029460372129</c:v>
                </c:pt>
                <c:pt idx="1">
                  <c:v>0.8089534265438576</c:v>
                </c:pt>
                <c:pt idx="2">
                  <c:v>0.74999722367161681</c:v>
                </c:pt>
                <c:pt idx="3">
                  <c:v>0.64300261308480233</c:v>
                </c:pt>
                <c:pt idx="4">
                  <c:v>0.55322418781070815</c:v>
                </c:pt>
                <c:pt idx="5">
                  <c:v>0.4682561489119772</c:v>
                </c:pt>
              </c:numCache>
            </c:numRef>
          </c:val>
          <c:smooth val="0"/>
        </c:ser>
        <c:ser>
          <c:idx val="1"/>
          <c:order val="1"/>
          <c:tx>
            <c:strRef>
              <c:f>Sheet1!$C$1</c:f>
              <c:strCache>
                <c:ptCount val="1"/>
                <c:pt idx="0">
                  <c:v>Black</c:v>
                </c:pt>
              </c:strCache>
            </c:strRef>
          </c:tx>
          <c:spPr>
            <a:ln w="22225" cap="rnd">
              <a:solidFill>
                <a:srgbClr val="F88F1E"/>
              </a:solidFill>
              <a:round/>
            </a:ln>
            <a:effectLst/>
          </c:spPr>
          <c:marker>
            <c:symbol val="diamond"/>
            <c:size val="6"/>
            <c:spPr>
              <a:solidFill>
                <a:srgbClr val="F88F1E"/>
              </a:solidFill>
              <a:ln w="9525">
                <a:solidFill>
                  <a:srgbClr val="F88F1E"/>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8.2709761354393799E-2</c:v>
                </c:pt>
                <c:pt idx="1">
                  <c:v>9.8634286819320641E-2</c:v>
                </c:pt>
                <c:pt idx="2">
                  <c:v>0.11951253699259162</c:v>
                </c:pt>
                <c:pt idx="3">
                  <c:v>0.15401838116729524</c:v>
                </c:pt>
                <c:pt idx="4">
                  <c:v>0.16009411871080759</c:v>
                </c:pt>
                <c:pt idx="5">
                  <c:v>0.18570043228035102</c:v>
                </c:pt>
              </c:numCache>
            </c:numRef>
          </c:val>
          <c:smooth val="0"/>
        </c:ser>
        <c:ser>
          <c:idx val="2"/>
          <c:order val="2"/>
          <c:tx>
            <c:strRef>
              <c:f>Sheet1!$D$1</c:f>
              <c:strCache>
                <c:ptCount val="1"/>
                <c:pt idx="0">
                  <c:v>Hispanic</c:v>
                </c:pt>
              </c:strCache>
            </c:strRef>
          </c:tx>
          <c:spPr>
            <a:ln w="22225" cap="rnd">
              <a:solidFill>
                <a:srgbClr val="4E89E0"/>
              </a:solidFill>
              <a:round/>
            </a:ln>
            <a:effectLst/>
          </c:spPr>
          <c:marker>
            <c:symbol val="diamond"/>
            <c:size val="6"/>
            <c:spPr>
              <a:solidFill>
                <a:srgbClr val="4E89E0"/>
              </a:solidFill>
              <a:ln w="9525">
                <a:solidFill>
                  <a:srgbClr val="4E89E0"/>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1">
                  <c:v>8.2730947958767509E-2</c:v>
                </c:pt>
                <c:pt idx="2">
                  <c:v>0.11451491752561062</c:v>
                </c:pt>
                <c:pt idx="3">
                  <c:v>0.16761285491940442</c:v>
                </c:pt>
                <c:pt idx="4">
                  <c:v>0.23319700387529746</c:v>
                </c:pt>
                <c:pt idx="5">
                  <c:v>0.29776862655901865</c:v>
                </c:pt>
              </c:numCache>
            </c:numRef>
          </c:val>
          <c:smooth val="0"/>
        </c:ser>
        <c:ser>
          <c:idx val="3"/>
          <c:order val="3"/>
          <c:tx>
            <c:strRef>
              <c:f>Sheet1!$E$1</c:f>
              <c:strCache>
                <c:ptCount val="1"/>
                <c:pt idx="0">
                  <c:v>Other</c:v>
                </c:pt>
              </c:strCache>
            </c:strRef>
          </c:tx>
          <c:spPr>
            <a:ln w="22225" cap="rnd">
              <a:solidFill>
                <a:srgbClr val="F8CE31"/>
              </a:solidFill>
              <a:round/>
            </a:ln>
            <a:effectLst/>
          </c:spPr>
          <c:marker>
            <c:symbol val="diamond"/>
            <c:size val="6"/>
            <c:spPr>
              <a:solidFill>
                <a:srgbClr val="F8CE31"/>
              </a:solidFill>
              <a:ln w="9525">
                <a:solidFill>
                  <a:srgbClr val="F8CE31"/>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Sheet1!$E$2:$E$7</c:f>
              <c:numCache>
                <c:formatCode>0.0%</c:formatCode>
                <c:ptCount val="6"/>
                <c:pt idx="0">
                  <c:v>3.0599440418849072E-3</c:v>
                </c:pt>
                <c:pt idx="1">
                  <c:v>9.6813386780542493E-3</c:v>
                </c:pt>
                <c:pt idx="2">
                  <c:v>1.5975321810180951E-2</c:v>
                </c:pt>
                <c:pt idx="3">
                  <c:v>3.5366150828498005E-2</c:v>
                </c:pt>
                <c:pt idx="4">
                  <c:v>5.3484689603186808E-2</c:v>
                </c:pt>
                <c:pt idx="5">
                  <c:v>4.8274792248653109E-2</c:v>
                </c:pt>
              </c:numCache>
            </c:numRef>
          </c:val>
          <c:smooth val="0"/>
        </c:ser>
        <c:dLbls>
          <c:dLblPos val="ctr"/>
          <c:showLegendKey val="0"/>
          <c:showVal val="1"/>
          <c:showCatName val="0"/>
          <c:showSerName val="0"/>
          <c:showPercent val="0"/>
          <c:showBubbleSize val="0"/>
        </c:dLbls>
        <c:marker val="1"/>
        <c:smooth val="0"/>
        <c:axId val="-553743728"/>
        <c:axId val="-553743184"/>
      </c:lineChart>
      <c:catAx>
        <c:axId val="-5537437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553743184"/>
        <c:crosses val="autoZero"/>
        <c:auto val="1"/>
        <c:lblAlgn val="ctr"/>
        <c:lblOffset val="100"/>
        <c:noMultiLvlLbl val="0"/>
      </c:catAx>
      <c:valAx>
        <c:axId val="-553743184"/>
        <c:scaling>
          <c:orientation val="minMax"/>
          <c:min val="0"/>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4372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All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0.33904095607279866</c:v>
                </c:pt>
                <c:pt idx="1">
                  <c:v>0.26695312907179231</c:v>
                </c:pt>
                <c:pt idx="2">
                  <c:v>0.23516794158630738</c:v>
                </c:pt>
                <c:pt idx="3">
                  <c:v>0.24782245022927385</c:v>
                </c:pt>
                <c:pt idx="4">
                  <c:v>0.22405994519383671</c:v>
                </c:pt>
                <c:pt idx="5">
                  <c:v>0.20779387053929521</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0.50889449618458849</c:v>
                </c:pt>
                <c:pt idx="1">
                  <c:v>0.57122215089837247</c:v>
                </c:pt>
                <c:pt idx="2">
                  <c:v>0.58699340604904449</c:v>
                </c:pt>
                <c:pt idx="3">
                  <c:v>0.58366147498291965</c:v>
                </c:pt>
                <c:pt idx="4">
                  <c:v>0.59013824030522677</c:v>
                </c:pt>
                <c:pt idx="5">
                  <c:v>0.57444733978449913</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0.15206454774261283</c:v>
                </c:pt>
                <c:pt idx="1">
                  <c:v>0.1618247200298352</c:v>
                </c:pt>
                <c:pt idx="2">
                  <c:v>0.17783865236464813</c:v>
                </c:pt>
                <c:pt idx="3">
                  <c:v>0.16851607478780647</c:v>
                </c:pt>
                <c:pt idx="4">
                  <c:v>0.18580181450093647</c:v>
                </c:pt>
                <c:pt idx="5">
                  <c:v>0.21775878967620566</c:v>
                </c:pt>
              </c:numCache>
            </c:numRef>
          </c:val>
          <c:smooth val="0"/>
        </c:ser>
        <c:dLbls>
          <c:dLblPos val="ctr"/>
          <c:showLegendKey val="0"/>
          <c:showVal val="1"/>
          <c:showCatName val="0"/>
          <c:showSerName val="0"/>
          <c:showPercent val="0"/>
          <c:showBubbleSize val="0"/>
        </c:dLbls>
        <c:smooth val="0"/>
        <c:axId val="-553741008"/>
        <c:axId val="-553740464"/>
      </c:lineChart>
      <c:catAx>
        <c:axId val="-5537410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553740464"/>
        <c:crosses val="autoZero"/>
        <c:auto val="1"/>
        <c:lblAlgn val="ctr"/>
        <c:lblOffset val="100"/>
        <c:noMultiLvlLbl val="0"/>
      </c:catAx>
      <c:valAx>
        <c:axId val="-553740464"/>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410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Mixed</a:t>
            </a:r>
            <a:r>
              <a:rPr lang="en-US" baseline="0" dirty="0" smtClean="0"/>
              <a:t> MIDDLE</a:t>
            </a:r>
            <a:r>
              <a:rPr lang="en-US" dirty="0" smtClean="0"/>
              <a:t>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General</c:formatCode>
                <c:ptCount val="6"/>
                <c:pt idx="2" formatCode="0.0%">
                  <c:v>0.27984372501638177</c:v>
                </c:pt>
                <c:pt idx="3" formatCode="0.0%">
                  <c:v>0.273904040038351</c:v>
                </c:pt>
                <c:pt idx="4" formatCode="0.0%">
                  <c:v>0.23981512259491397</c:v>
                </c:pt>
                <c:pt idx="5" formatCode="0.0%">
                  <c:v>0.21594172716989876</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General</c:formatCode>
                <c:ptCount val="6"/>
                <c:pt idx="2" formatCode="0.0%">
                  <c:v>0.5732689670076625</c:v>
                </c:pt>
                <c:pt idx="3" formatCode="0.0%">
                  <c:v>0.59908213693519063</c:v>
                </c:pt>
                <c:pt idx="4" formatCode="0.0%">
                  <c:v>0.6219107727631521</c:v>
                </c:pt>
                <c:pt idx="5" formatCode="0.0%">
                  <c:v>0.6164825394350627</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General</c:formatCode>
                <c:ptCount val="6"/>
                <c:pt idx="2" formatCode="0.0%">
                  <c:v>0.14688730797595576</c:v>
                </c:pt>
                <c:pt idx="3" formatCode="0.0%">
                  <c:v>0.12701382302645839</c:v>
                </c:pt>
                <c:pt idx="4" formatCode="0.0%">
                  <c:v>0.13827410464193385</c:v>
                </c:pt>
                <c:pt idx="5" formatCode="0.0%">
                  <c:v>0.16757573339503853</c:v>
                </c:pt>
              </c:numCache>
            </c:numRef>
          </c:val>
          <c:smooth val="0"/>
        </c:ser>
        <c:dLbls>
          <c:dLblPos val="ctr"/>
          <c:showLegendKey val="0"/>
          <c:showVal val="1"/>
          <c:showCatName val="0"/>
          <c:showSerName val="0"/>
          <c:showPercent val="0"/>
          <c:showBubbleSize val="0"/>
        </c:dLbls>
        <c:smooth val="0"/>
        <c:axId val="-553739920"/>
        <c:axId val="-553735024"/>
      </c:lineChart>
      <c:catAx>
        <c:axId val="-5537399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553735024"/>
        <c:crosses val="autoZero"/>
        <c:auto val="1"/>
        <c:lblAlgn val="ctr"/>
        <c:lblOffset val="100"/>
        <c:noMultiLvlLbl val="0"/>
      </c:catAx>
      <c:valAx>
        <c:axId val="-553735024"/>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3992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WHITE Middle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0.34909857259022897</c:v>
                </c:pt>
                <c:pt idx="1">
                  <c:v>0.23352582543440359</c:v>
                </c:pt>
                <c:pt idx="2">
                  <c:v>0.22903842039602729</c:v>
                </c:pt>
                <c:pt idx="3">
                  <c:v>0.21330807035488653</c:v>
                </c:pt>
                <c:pt idx="4">
                  <c:v>0.17368792455211646</c:v>
                </c:pt>
                <c:pt idx="5">
                  <c:v>0.16943961142509723</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0.50336790852600122</c:v>
                </c:pt>
                <c:pt idx="1">
                  <c:v>0.57435340626698461</c:v>
                </c:pt>
                <c:pt idx="2">
                  <c:v>0.58337493397805196</c:v>
                </c:pt>
                <c:pt idx="3">
                  <c:v>0.54010409571266149</c:v>
                </c:pt>
                <c:pt idx="4">
                  <c:v>0.54430690177063346</c:v>
                </c:pt>
                <c:pt idx="5">
                  <c:v>0.48863309817770945</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0.14753351888376987</c:v>
                </c:pt>
                <c:pt idx="1">
                  <c:v>0.19212076829861177</c:v>
                </c:pt>
                <c:pt idx="2">
                  <c:v>0.18758664562592076</c:v>
                </c:pt>
                <c:pt idx="3">
                  <c:v>0.24658783393245198</c:v>
                </c:pt>
                <c:pt idx="4">
                  <c:v>0.28200517367725014</c:v>
                </c:pt>
                <c:pt idx="5">
                  <c:v>0.34192729039719333</c:v>
                </c:pt>
              </c:numCache>
            </c:numRef>
          </c:val>
          <c:smooth val="0"/>
        </c:ser>
        <c:dLbls>
          <c:dLblPos val="ctr"/>
          <c:showLegendKey val="0"/>
          <c:showVal val="1"/>
          <c:showCatName val="0"/>
          <c:showSerName val="0"/>
          <c:showPercent val="0"/>
          <c:showBubbleSize val="0"/>
        </c:dLbls>
        <c:smooth val="0"/>
        <c:axId val="-553748624"/>
        <c:axId val="-553742640"/>
      </c:lineChart>
      <c:catAx>
        <c:axId val="-55374862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553742640"/>
        <c:crosses val="autoZero"/>
        <c:auto val="1"/>
        <c:lblAlgn val="ctr"/>
        <c:lblOffset val="100"/>
        <c:noMultiLvlLbl val="0"/>
      </c:catAx>
      <c:valAx>
        <c:axId val="-553742640"/>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486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smtClean="0"/>
              <a:t>PMULTI </a:t>
            </a:r>
            <a:r>
              <a:rPr lang="en-US" dirty="0"/>
              <a:t>Rate</a:t>
            </a:r>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0.0%</c:formatCode>
                <c:ptCount val="6"/>
                <c:pt idx="0">
                  <c:v>8.6068594243443347E-2</c:v>
                </c:pt>
                <c:pt idx="1">
                  <c:v>0.24893396696202175</c:v>
                </c:pt>
                <c:pt idx="2">
                  <c:v>0.26809829880288483</c:v>
                </c:pt>
                <c:pt idx="3">
                  <c:v>0.25046593048053656</c:v>
                </c:pt>
                <c:pt idx="4">
                  <c:v>0.27510323881526977</c:v>
                </c:pt>
                <c:pt idx="5">
                  <c:v>0.19210403839016019</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0.0%</c:formatCode>
                <c:ptCount val="6"/>
                <c:pt idx="0">
                  <c:v>1.6376504560614052E-2</c:v>
                </c:pt>
                <c:pt idx="1">
                  <c:v>9.602259055758533E-2</c:v>
                </c:pt>
                <c:pt idx="2">
                  <c:v>0.17105059701991684</c:v>
                </c:pt>
                <c:pt idx="3">
                  <c:v>0.34504012178340643</c:v>
                </c:pt>
                <c:pt idx="4">
                  <c:v>0.47070058409664145</c:v>
                </c:pt>
                <c:pt idx="5">
                  <c:v>0.50166727414303447</c:v>
                </c:pt>
              </c:numCache>
            </c:numRef>
          </c:val>
        </c:ser>
        <c:ser>
          <c:idx val="4"/>
          <c:order val="4"/>
          <c:tx>
            <c:strRef>
              <c:f>Sheet1!$A$6</c:f>
              <c:strCache>
                <c:ptCount val="1"/>
                <c:pt idx="0">
                  <c:v>Hispanic</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0.0%</c:formatCode>
                <c:ptCount val="6"/>
                <c:pt idx="1">
                  <c:v>0.16603821504218411</c:v>
                </c:pt>
                <c:pt idx="2">
                  <c:v>0.20192858396151769</c:v>
                </c:pt>
                <c:pt idx="3">
                  <c:v>0.24849309389259458</c:v>
                </c:pt>
                <c:pt idx="4">
                  <c:v>0.24660984657424026</c:v>
                </c:pt>
                <c:pt idx="5">
                  <c:v>0.32420384484334536</c:v>
                </c:pt>
              </c:numCache>
            </c:numRef>
          </c:val>
        </c:ser>
        <c:ser>
          <c:idx val="5"/>
          <c:order val="5"/>
          <c:tx>
            <c:strRef>
              <c:f>Sheet1!$A$7</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General</c:formatCode>
                <c:ptCount val="6"/>
                <c:pt idx="2" formatCode="0.0%">
                  <c:v>0.19806952873666195</c:v>
                </c:pt>
                <c:pt idx="3" formatCode="0.0%">
                  <c:v>0.3224634905012233</c:v>
                </c:pt>
                <c:pt idx="4" formatCode="0.0%">
                  <c:v>0.3112081169332086</c:v>
                </c:pt>
                <c:pt idx="5" formatCode="0.0%">
                  <c:v>0.35828391694283596</c:v>
                </c:pt>
              </c:numCache>
            </c:numRef>
          </c:val>
        </c:ser>
        <c:dLbls>
          <c:showLegendKey val="0"/>
          <c:showVal val="0"/>
          <c:showCatName val="0"/>
          <c:showSerName val="0"/>
          <c:showPercent val="0"/>
          <c:showBubbleSize val="0"/>
        </c:dLbls>
        <c:gapWidth val="150"/>
        <c:axId val="-553738832"/>
        <c:axId val="-553746448"/>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0.0%</c:formatCode>
                <c:ptCount val="6"/>
                <c:pt idx="0">
                  <c:v>0.12150787437747528</c:v>
                </c:pt>
                <c:pt idx="1">
                  <c:v>0.19975746568940059</c:v>
                </c:pt>
                <c:pt idx="2">
                  <c:v>0.25421611957635781</c:v>
                </c:pt>
                <c:pt idx="3">
                  <c:v>0.27486902919169776</c:v>
                </c:pt>
                <c:pt idx="4">
                  <c:v>0.27140367941877547</c:v>
                </c:pt>
                <c:pt idx="5">
                  <c:v>0.28222470610094574</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0.0%</c:formatCode>
                <c:ptCount val="6"/>
                <c:pt idx="0">
                  <c:v>8.3988233357388739E-2</c:v>
                </c:pt>
                <c:pt idx="1">
                  <c:v>0.23341553295507386</c:v>
                </c:pt>
                <c:pt idx="2">
                  <c:v>0.25326040784857917</c:v>
                </c:pt>
                <c:pt idx="3">
                  <c:v>0.26580792441400897</c:v>
                </c:pt>
                <c:pt idx="4">
                  <c:v>0.28572956565751401</c:v>
                </c:pt>
                <c:pt idx="5">
                  <c:v>0.30129154819870013</c:v>
                </c:pt>
              </c:numCache>
            </c:numRef>
          </c:val>
          <c:smooth val="0"/>
        </c:ser>
        <c:dLbls>
          <c:showLegendKey val="0"/>
          <c:showVal val="0"/>
          <c:showCatName val="0"/>
          <c:showSerName val="0"/>
          <c:showPercent val="0"/>
          <c:showBubbleSize val="0"/>
        </c:dLbls>
        <c:marker val="1"/>
        <c:smooth val="0"/>
        <c:axId val="-553738832"/>
        <c:axId val="-553746448"/>
      </c:lineChart>
      <c:catAx>
        <c:axId val="-5537388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553746448"/>
        <c:crosses val="autoZero"/>
        <c:auto val="1"/>
        <c:lblAlgn val="ctr"/>
        <c:lblOffset val="100"/>
        <c:noMultiLvlLbl val="0"/>
      </c:catAx>
      <c:valAx>
        <c:axId val="-55374644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3883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a:t>Median HH Income (</a:t>
            </a:r>
            <a:r>
              <a:rPr lang="en-US" dirty="0" smtClean="0"/>
              <a:t>2022$)</a:t>
            </a:r>
            <a:endParaRPr lang="en-US" dirty="0"/>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 Middle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54096.6590066922</c:v>
                </c:pt>
                <c:pt idx="1">
                  <c:v>52252.332135369848</c:v>
                </c:pt>
                <c:pt idx="2">
                  <c:v>53702.402877936685</c:v>
                </c:pt>
                <c:pt idx="3">
                  <c:v>60734.03693022408</c:v>
                </c:pt>
                <c:pt idx="4">
                  <c:v>56186.052858833333</c:v>
                </c:pt>
                <c:pt idx="5">
                  <c:v>67409</c:v>
                </c:pt>
              </c:numCache>
            </c:numRef>
          </c:val>
        </c:ser>
        <c:ser>
          <c:idx val="3"/>
          <c:order val="3"/>
          <c:tx>
            <c:strRef>
              <c:f>Sheet1!$A$5</c:f>
              <c:strCache>
                <c:ptCount val="1"/>
                <c:pt idx="0">
                  <c:v>Black Middle</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55781.267062756524</c:v>
                </c:pt>
                <c:pt idx="1">
                  <c:v>55877.931564519247</c:v>
                </c:pt>
                <c:pt idx="2">
                  <c:v>48367.800462404492</c:v>
                </c:pt>
                <c:pt idx="3">
                  <c:v>50457.4319549547</c:v>
                </c:pt>
                <c:pt idx="4">
                  <c:v>48698.166570000001</c:v>
                </c:pt>
                <c:pt idx="5">
                  <c:v>55688.666666666664</c:v>
                </c:pt>
              </c:numCache>
            </c:numRef>
          </c:val>
        </c:ser>
        <c:ser>
          <c:idx val="4"/>
          <c:order val="4"/>
          <c:tx>
            <c:strRef>
              <c:f>Sheet1!$A$6</c:f>
              <c:strCache>
                <c:ptCount val="1"/>
                <c:pt idx="0">
                  <c:v>Hispanic/Latino Middle</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"$"#,##0</c:formatCode>
                <c:ptCount val="6"/>
                <c:pt idx="1">
                  <c:v>53213.687072169625</c:v>
                </c:pt>
                <c:pt idx="2">
                  <c:v>57341.692182662293</c:v>
                </c:pt>
                <c:pt idx="3">
                  <c:v>57791.715830649919</c:v>
                </c:pt>
                <c:pt idx="4">
                  <c:v>47482.869763571427</c:v>
                </c:pt>
                <c:pt idx="5">
                  <c:v>60859.818181818184</c:v>
                </c:pt>
              </c:numCache>
            </c:numRef>
          </c:val>
        </c:ser>
        <c:ser>
          <c:idx val="5"/>
          <c:order val="5"/>
          <c:tx>
            <c:strRef>
              <c:f>Sheet1!$A$7</c:f>
              <c:strCache>
                <c:ptCount val="1"/>
                <c:pt idx="0">
                  <c:v>Mixed-Minority Middle</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General</c:formatCode>
                <c:ptCount val="6"/>
                <c:pt idx="2" formatCode="&quot;$&quot;#,##0">
                  <c:v>51382.093616544058</c:v>
                </c:pt>
                <c:pt idx="3" formatCode="&quot;$&quot;#,##0">
                  <c:v>56604.076274919076</c:v>
                </c:pt>
                <c:pt idx="4" formatCode="&quot;$&quot;#,##0">
                  <c:v>54420.691088125001</c:v>
                </c:pt>
                <c:pt idx="5" formatCode="&quot;$&quot;#,##0">
                  <c:v>65138.425925925927</c:v>
                </c:pt>
              </c:numCache>
            </c:numRef>
          </c:val>
        </c:ser>
        <c:dLbls>
          <c:showLegendKey val="0"/>
          <c:showVal val="0"/>
          <c:showCatName val="0"/>
          <c:showSerName val="0"/>
          <c:showPercent val="0"/>
          <c:showBubbleSize val="0"/>
        </c:dLbls>
        <c:gapWidth val="150"/>
        <c:axId val="-553744816"/>
        <c:axId val="-553735568"/>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c:formatCode>
                <c:ptCount val="6"/>
                <c:pt idx="0">
                  <c:v>58229.224103810549</c:v>
                </c:pt>
                <c:pt idx="1">
                  <c:v>66761.700784490953</c:v>
                </c:pt>
                <c:pt idx="2">
                  <c:v>69909.430317806153</c:v>
                </c:pt>
                <c:pt idx="3">
                  <c:v>73903.165803452925</c:v>
                </c:pt>
                <c:pt idx="4">
                  <c:v>64881.959531916931</c:v>
                </c:pt>
                <c:pt idx="5">
                  <c:v>74299.874233128838</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54146.945814335901</c:v>
                </c:pt>
                <c:pt idx="1">
                  <c:v>52584.841086128035</c:v>
                </c:pt>
                <c:pt idx="2">
                  <c:v>53157.34515262409</c:v>
                </c:pt>
                <c:pt idx="3">
                  <c:v>59532.762898611429</c:v>
                </c:pt>
                <c:pt idx="4">
                  <c:v>54396.127742407407</c:v>
                </c:pt>
                <c:pt idx="5">
                  <c:v>65199.259615384617</c:v>
                </c:pt>
              </c:numCache>
            </c:numRef>
          </c:val>
          <c:smooth val="0"/>
        </c:ser>
        <c:dLbls>
          <c:showLegendKey val="0"/>
          <c:showVal val="0"/>
          <c:showCatName val="0"/>
          <c:showSerName val="0"/>
          <c:showPercent val="0"/>
          <c:showBubbleSize val="0"/>
        </c:dLbls>
        <c:marker val="1"/>
        <c:smooth val="0"/>
        <c:axId val="-553744816"/>
        <c:axId val="-553735568"/>
      </c:lineChart>
      <c:catAx>
        <c:axId val="-553744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553735568"/>
        <c:crosses val="autoZero"/>
        <c:auto val="1"/>
        <c:lblAlgn val="ctr"/>
        <c:lblOffset val="100"/>
        <c:noMultiLvlLbl val="0"/>
      </c:catAx>
      <c:valAx>
        <c:axId val="-553735568"/>
        <c:scaling>
          <c:orientation val="minMax"/>
          <c:min val="0"/>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4481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smtClean="0"/>
              <a:t>Homeownership Rate</a:t>
            </a:r>
            <a:endParaRPr lang="en-US" dirty="0"/>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0.0%</c:formatCode>
                <c:ptCount val="6"/>
                <c:pt idx="0">
                  <c:v>0.80401066246619612</c:v>
                </c:pt>
                <c:pt idx="1">
                  <c:v>0.64381439050869538</c:v>
                </c:pt>
                <c:pt idx="2">
                  <c:v>0.60323008552304058</c:v>
                </c:pt>
                <c:pt idx="3">
                  <c:v>0.64494840745945858</c:v>
                </c:pt>
                <c:pt idx="4">
                  <c:v>0.63231716689845363</c:v>
                </c:pt>
                <c:pt idx="5">
                  <c:v>0.69750708230475733</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0.0%</c:formatCode>
                <c:ptCount val="6"/>
                <c:pt idx="0">
                  <c:v>0.85314615471170407</c:v>
                </c:pt>
                <c:pt idx="1">
                  <c:v>0.81180639267176102</c:v>
                </c:pt>
                <c:pt idx="2">
                  <c:v>0.69397478348370045</c:v>
                </c:pt>
                <c:pt idx="3">
                  <c:v>0.61144354551709479</c:v>
                </c:pt>
                <c:pt idx="4">
                  <c:v>0.57181309448661888</c:v>
                </c:pt>
                <c:pt idx="5">
                  <c:v>0.41314090949586441</c:v>
                </c:pt>
              </c:numCache>
            </c:numRef>
          </c:val>
        </c:ser>
        <c:ser>
          <c:idx val="4"/>
          <c:order val="4"/>
          <c:tx>
            <c:strRef>
              <c:f>Sheet1!$A$6</c:f>
              <c:strCache>
                <c:ptCount val="1"/>
                <c:pt idx="0">
                  <c:v>Hispanic</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0.0%</c:formatCode>
                <c:ptCount val="6"/>
                <c:pt idx="1">
                  <c:v>0.77392670512603912</c:v>
                </c:pt>
                <c:pt idx="2">
                  <c:v>0.76279255164347226</c:v>
                </c:pt>
                <c:pt idx="3">
                  <c:v>0.63205438303402417</c:v>
                </c:pt>
                <c:pt idx="4">
                  <c:v>0.59214114198770518</c:v>
                </c:pt>
                <c:pt idx="5">
                  <c:v>0.5686881548975623</c:v>
                </c:pt>
              </c:numCache>
            </c:numRef>
          </c:val>
        </c:ser>
        <c:ser>
          <c:idx val="5"/>
          <c:order val="5"/>
          <c:tx>
            <c:strRef>
              <c:f>Sheet1!$A$7</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General</c:formatCode>
                <c:ptCount val="6"/>
                <c:pt idx="2" formatCode="0.0%">
                  <c:v>0.63054322674002239</c:v>
                </c:pt>
                <c:pt idx="3" formatCode="0.0%">
                  <c:v>0.55961247130540992</c:v>
                </c:pt>
                <c:pt idx="4" formatCode="0.0%">
                  <c:v>0.55193010740447357</c:v>
                </c:pt>
                <c:pt idx="5" formatCode="0.0%">
                  <c:v>0.5220261970246689</c:v>
                </c:pt>
              </c:numCache>
            </c:numRef>
          </c:val>
        </c:ser>
        <c:dLbls>
          <c:showLegendKey val="0"/>
          <c:showVal val="0"/>
          <c:showCatName val="0"/>
          <c:showSerName val="0"/>
          <c:showPercent val="0"/>
          <c:showBubbleSize val="0"/>
        </c:dLbls>
        <c:gapWidth val="150"/>
        <c:axId val="-553738288"/>
        <c:axId val="-553734480"/>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0.0%</c:formatCode>
                <c:ptCount val="6"/>
                <c:pt idx="0">
                  <c:v>0.77520340848713376</c:v>
                </c:pt>
                <c:pt idx="1">
                  <c:v>0.70979387673797278</c:v>
                </c:pt>
                <c:pt idx="2">
                  <c:v>0.65365731685425033</c:v>
                </c:pt>
                <c:pt idx="3">
                  <c:v>0.64364475337348925</c:v>
                </c:pt>
                <c:pt idx="4">
                  <c:v>0.60793849676174583</c:v>
                </c:pt>
                <c:pt idx="5">
                  <c:v>0.59179649625936892</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0.0%</c:formatCode>
                <c:ptCount val="6"/>
                <c:pt idx="0">
                  <c:v>0.8054773935780023</c:v>
                </c:pt>
                <c:pt idx="1">
                  <c:v>0.66224122532038343</c:v>
                </c:pt>
                <c:pt idx="2">
                  <c:v>0.61599359709538404</c:v>
                </c:pt>
                <c:pt idx="3">
                  <c:v>0.62839983884421025</c:v>
                </c:pt>
                <c:pt idx="4">
                  <c:v>0.60217032988566166</c:v>
                </c:pt>
                <c:pt idx="5">
                  <c:v>0.58456405802561706</c:v>
                </c:pt>
              </c:numCache>
            </c:numRef>
          </c:val>
          <c:smooth val="0"/>
        </c:ser>
        <c:dLbls>
          <c:showLegendKey val="0"/>
          <c:showVal val="0"/>
          <c:showCatName val="0"/>
          <c:showSerName val="0"/>
          <c:showPercent val="0"/>
          <c:showBubbleSize val="0"/>
        </c:dLbls>
        <c:marker val="1"/>
        <c:smooth val="0"/>
        <c:axId val="-553738288"/>
        <c:axId val="-553734480"/>
      </c:lineChart>
      <c:catAx>
        <c:axId val="-5537382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553734480"/>
        <c:crosses val="autoZero"/>
        <c:auto val="1"/>
        <c:lblAlgn val="ctr"/>
        <c:lblOffset val="100"/>
        <c:noMultiLvlLbl val="0"/>
      </c:catAx>
      <c:valAx>
        <c:axId val="-553734480"/>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382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a:t>All Tracts</a:t>
            </a:r>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White</c:v>
                </c:pt>
              </c:strCache>
            </c:strRef>
          </c:tx>
          <c:spPr>
            <a:ln w="22225" cap="rnd">
              <a:solidFill>
                <a:srgbClr val="1F3854"/>
              </a:solidFill>
              <a:round/>
            </a:ln>
            <a:effectLst/>
          </c:spPr>
          <c:marker>
            <c:symbol val="diamond"/>
            <c:size val="6"/>
            <c:spPr>
              <a:solidFill>
                <a:srgbClr val="1F3854"/>
              </a:solidFill>
              <a:ln w="9525">
                <a:solidFill>
                  <a:srgbClr val="1F3854"/>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0.86879960156227765</c:v>
                </c:pt>
                <c:pt idx="1">
                  <c:v>0.78951338231647894</c:v>
                </c:pt>
                <c:pt idx="2">
                  <c:v>0.71962234480503451</c:v>
                </c:pt>
                <c:pt idx="3">
                  <c:v>0.61648840603220079</c:v>
                </c:pt>
                <c:pt idx="4">
                  <c:v>0.53767710818320424</c:v>
                </c:pt>
                <c:pt idx="5">
                  <c:v>0.48274071886224817</c:v>
                </c:pt>
              </c:numCache>
            </c:numRef>
          </c:val>
          <c:smooth val="0"/>
        </c:ser>
        <c:ser>
          <c:idx val="1"/>
          <c:order val="1"/>
          <c:tx>
            <c:strRef>
              <c:f>Sheet1!$C$1</c:f>
              <c:strCache>
                <c:ptCount val="1"/>
                <c:pt idx="0">
                  <c:v>Black</c:v>
                </c:pt>
              </c:strCache>
            </c:strRef>
          </c:tx>
          <c:spPr>
            <a:ln w="22225" cap="rnd">
              <a:solidFill>
                <a:srgbClr val="F88F1E"/>
              </a:solidFill>
              <a:round/>
            </a:ln>
            <a:effectLst/>
          </c:spPr>
          <c:marker>
            <c:symbol val="diamond"/>
            <c:size val="6"/>
            <c:spPr>
              <a:solidFill>
                <a:srgbClr val="F88F1E"/>
              </a:solidFill>
              <a:ln w="9525">
                <a:solidFill>
                  <a:srgbClr val="F88F1E"/>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0.12624710134450756</c:v>
                </c:pt>
                <c:pt idx="1">
                  <c:v>0.17857698393307753</c:v>
                </c:pt>
                <c:pt idx="2">
                  <c:v>0.23291052994138861</c:v>
                </c:pt>
                <c:pt idx="3">
                  <c:v>0.3026890281349372</c:v>
                </c:pt>
                <c:pt idx="4">
                  <c:v>0.32680321167282245</c:v>
                </c:pt>
                <c:pt idx="5">
                  <c:v>0.33642590377193365</c:v>
                </c:pt>
              </c:numCache>
            </c:numRef>
          </c:val>
          <c:smooth val="0"/>
        </c:ser>
        <c:ser>
          <c:idx val="2"/>
          <c:order val="2"/>
          <c:tx>
            <c:strRef>
              <c:f>Sheet1!$D$1</c:f>
              <c:strCache>
                <c:ptCount val="1"/>
                <c:pt idx="0">
                  <c:v>Hispanic</c:v>
                </c:pt>
              </c:strCache>
            </c:strRef>
          </c:tx>
          <c:spPr>
            <a:ln w="22225" cap="rnd">
              <a:solidFill>
                <a:srgbClr val="4E89E0"/>
              </a:solidFill>
              <a:round/>
            </a:ln>
            <a:effectLst/>
          </c:spPr>
          <c:marker>
            <c:symbol val="diamond"/>
            <c:size val="6"/>
            <c:spPr>
              <a:solidFill>
                <a:srgbClr val="4E89E0"/>
              </a:solidFill>
              <a:ln w="9525">
                <a:solidFill>
                  <a:srgbClr val="4E89E0"/>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1">
                  <c:v>1.8431449874559001E-2</c:v>
                </c:pt>
                <c:pt idx="2">
                  <c:v>2.5756568210037484E-2</c:v>
                </c:pt>
                <c:pt idx="3">
                  <c:v>3.9805086613408536E-2</c:v>
                </c:pt>
                <c:pt idx="4">
                  <c:v>7.1790715333863955E-2</c:v>
                </c:pt>
                <c:pt idx="5">
                  <c:v>0.10874926690736693</c:v>
                </c:pt>
              </c:numCache>
            </c:numRef>
          </c:val>
          <c:smooth val="0"/>
        </c:ser>
        <c:ser>
          <c:idx val="3"/>
          <c:order val="3"/>
          <c:tx>
            <c:strRef>
              <c:f>Sheet1!$E$1</c:f>
              <c:strCache>
                <c:ptCount val="1"/>
                <c:pt idx="0">
                  <c:v>Other</c:v>
                </c:pt>
              </c:strCache>
            </c:strRef>
          </c:tx>
          <c:spPr>
            <a:ln w="22225" cap="rnd">
              <a:solidFill>
                <a:srgbClr val="F8CE31"/>
              </a:solidFill>
              <a:round/>
            </a:ln>
            <a:effectLst/>
          </c:spPr>
          <c:marker>
            <c:symbol val="diamond"/>
            <c:size val="6"/>
            <c:spPr>
              <a:solidFill>
                <a:srgbClr val="F8CE31"/>
              </a:solidFill>
              <a:ln w="9525">
                <a:solidFill>
                  <a:srgbClr val="F8CE31"/>
                </a:solidFill>
                <a:round/>
              </a:ln>
              <a:effectLst/>
            </c:spPr>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Sheet1!$E$2:$E$7</c:f>
              <c:numCache>
                <c:formatCode>0.0%</c:formatCode>
                <c:ptCount val="6"/>
                <c:pt idx="0">
                  <c:v>4.9532970932147924E-3</c:v>
                </c:pt>
                <c:pt idx="1">
                  <c:v>1.3478183875884533E-2</c:v>
                </c:pt>
                <c:pt idx="2">
                  <c:v>2.1710557043539396E-2</c:v>
                </c:pt>
                <c:pt idx="3">
                  <c:v>4.1017479219453479E-2</c:v>
                </c:pt>
                <c:pt idx="4">
                  <c:v>6.3728964810109354E-2</c:v>
                </c:pt>
                <c:pt idx="5">
                  <c:v>7.2084110458451298E-2</c:v>
                </c:pt>
              </c:numCache>
            </c:numRef>
          </c:val>
          <c:smooth val="0"/>
        </c:ser>
        <c:dLbls>
          <c:dLblPos val="ctr"/>
          <c:showLegendKey val="0"/>
          <c:showVal val="1"/>
          <c:showCatName val="0"/>
          <c:showSerName val="0"/>
          <c:showPercent val="0"/>
          <c:showBubbleSize val="0"/>
        </c:dLbls>
        <c:marker val="1"/>
        <c:smooth val="0"/>
        <c:axId val="-704115056"/>
        <c:axId val="-704113424"/>
      </c:lineChart>
      <c:catAx>
        <c:axId val="-7041150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704113424"/>
        <c:crosses val="autoZero"/>
        <c:auto val="1"/>
        <c:lblAlgn val="ctr"/>
        <c:lblOffset val="100"/>
        <c:noMultiLvlLbl val="0"/>
      </c:catAx>
      <c:valAx>
        <c:axId val="-704113424"/>
        <c:scaling>
          <c:orientation val="minMax"/>
          <c:min val="0"/>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41150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a:t>Median Home Value (</a:t>
            </a:r>
            <a:r>
              <a:rPr lang="en-US" dirty="0" smtClean="0"/>
              <a:t>2022$)</a:t>
            </a:r>
            <a:endParaRPr lang="en-US" dirty="0"/>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83972.890323528802</c:v>
                </c:pt>
                <c:pt idx="1">
                  <c:v>148144.52752925138</c:v>
                </c:pt>
                <c:pt idx="2">
                  <c:v>144942.95033800698</c:v>
                </c:pt>
                <c:pt idx="3">
                  <c:v>129365.19090993382</c:v>
                </c:pt>
                <c:pt idx="4">
                  <c:v>194075.85855932202</c:v>
                </c:pt>
                <c:pt idx="5">
                  <c:v>264400</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75775.684476839582</c:v>
                </c:pt>
                <c:pt idx="1">
                  <c:v>105551.95883433656</c:v>
                </c:pt>
                <c:pt idx="2">
                  <c:v>107289.32519903361</c:v>
                </c:pt>
                <c:pt idx="3">
                  <c:v>115248.64616203996</c:v>
                </c:pt>
                <c:pt idx="4">
                  <c:v>141464.1985</c:v>
                </c:pt>
                <c:pt idx="5">
                  <c:v>205250</c:v>
                </c:pt>
              </c:numCache>
            </c:numRef>
          </c:val>
        </c:ser>
        <c:ser>
          <c:idx val="4"/>
          <c:order val="4"/>
          <c:tx>
            <c:strRef>
              <c:f>Sheet1!$A$6</c:f>
              <c:strCache>
                <c:ptCount val="1"/>
                <c:pt idx="0">
                  <c:v>Hispanic</c:v>
                </c:pt>
              </c:strCache>
            </c:strRef>
          </c:tx>
          <c:spPr>
            <a:solidFill>
              <a:srgbClr val="4C81BC"/>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"$"#,##0</c:formatCode>
                <c:ptCount val="6"/>
                <c:pt idx="1">
                  <c:v>120487.52194100592</c:v>
                </c:pt>
                <c:pt idx="2">
                  <c:v>131984.09652406789</c:v>
                </c:pt>
                <c:pt idx="3">
                  <c:v>124233.14187314495</c:v>
                </c:pt>
                <c:pt idx="4">
                  <c:v>157402.95300000001</c:v>
                </c:pt>
                <c:pt idx="5">
                  <c:v>257281.81818181818</c:v>
                </c:pt>
              </c:numCache>
            </c:numRef>
          </c:val>
        </c:ser>
        <c:ser>
          <c:idx val="5"/>
          <c:order val="5"/>
          <c:tx>
            <c:strRef>
              <c:f>Sheet1!$A$7</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Sheet1!$B$7:$G$7</c:f>
              <c:numCache>
                <c:formatCode>General</c:formatCode>
                <c:ptCount val="6"/>
                <c:pt idx="2" formatCode="&quot;$&quot;#,##0">
                  <c:v>135495.54824249251</c:v>
                </c:pt>
                <c:pt idx="3" formatCode="&quot;$&quot;#,##0">
                  <c:v>125161.03134271466</c:v>
                </c:pt>
                <c:pt idx="4" formatCode="&quot;$&quot;#,##0">
                  <c:v>174248.72806249998</c:v>
                </c:pt>
                <c:pt idx="5" formatCode="&quot;$&quot;#,##0">
                  <c:v>256267.9245283019</c:v>
                </c:pt>
              </c:numCache>
            </c:numRef>
          </c:val>
        </c:ser>
        <c:dLbls>
          <c:showLegendKey val="0"/>
          <c:showVal val="0"/>
          <c:showCatName val="0"/>
          <c:showSerName val="0"/>
          <c:showPercent val="0"/>
          <c:showBubbleSize val="0"/>
        </c:dLbls>
        <c:gapWidth val="150"/>
        <c:axId val="-553737744"/>
        <c:axId val="-553733936"/>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c:formatCode>
                <c:ptCount val="6"/>
                <c:pt idx="0">
                  <c:v>103719.37347715271</c:v>
                </c:pt>
                <c:pt idx="1">
                  <c:v>180132.86739142603</c:v>
                </c:pt>
                <c:pt idx="2">
                  <c:v>190739.74395792032</c:v>
                </c:pt>
                <c:pt idx="3">
                  <c:v>170266.96347045337</c:v>
                </c:pt>
                <c:pt idx="4">
                  <c:v>222654.95525245901</c:v>
                </c:pt>
                <c:pt idx="5">
                  <c:v>307661.03896103898</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83728.197611687312</c:v>
                </c:pt>
                <c:pt idx="1">
                  <c:v>143552.73237709311</c:v>
                </c:pt>
                <c:pt idx="2">
                  <c:v>140875.01169655469</c:v>
                </c:pt>
                <c:pt idx="3">
                  <c:v>127897.87318987097</c:v>
                </c:pt>
                <c:pt idx="4">
                  <c:v>182364.5298317757</c:v>
                </c:pt>
                <c:pt idx="5">
                  <c:v>258124</c:v>
                </c:pt>
              </c:numCache>
            </c:numRef>
          </c:val>
          <c:smooth val="0"/>
        </c:ser>
        <c:dLbls>
          <c:showLegendKey val="0"/>
          <c:showVal val="0"/>
          <c:showCatName val="0"/>
          <c:showSerName val="0"/>
          <c:showPercent val="0"/>
          <c:showBubbleSize val="0"/>
        </c:dLbls>
        <c:marker val="1"/>
        <c:smooth val="0"/>
        <c:axId val="-553737744"/>
        <c:axId val="-553733936"/>
      </c:lineChart>
      <c:catAx>
        <c:axId val="-5537377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553733936"/>
        <c:crosses val="autoZero"/>
        <c:auto val="1"/>
        <c:lblAlgn val="ctr"/>
        <c:lblOffset val="100"/>
        <c:noMultiLvlLbl val="0"/>
      </c:catAx>
      <c:valAx>
        <c:axId val="-553733936"/>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373774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All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0.37209233693217802</c:v>
                </c:pt>
                <c:pt idx="1">
                  <c:v>0.28562346102752395</c:v>
                </c:pt>
                <c:pt idx="2">
                  <c:v>0.25728515656029538</c:v>
                </c:pt>
                <c:pt idx="3">
                  <c:v>0.25703891389279454</c:v>
                </c:pt>
                <c:pt idx="4">
                  <c:v>0.22570691789545744</c:v>
                </c:pt>
                <c:pt idx="5">
                  <c:v>0.21214980030560954</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0.5281811344880869</c:v>
                </c:pt>
                <c:pt idx="1">
                  <c:v>0.58524211385236646</c:v>
                </c:pt>
                <c:pt idx="2">
                  <c:v>0.58828812146534326</c:v>
                </c:pt>
                <c:pt idx="3">
                  <c:v>0.58623545540199551</c:v>
                </c:pt>
                <c:pt idx="4">
                  <c:v>0.57973739974136629</c:v>
                </c:pt>
                <c:pt idx="5">
                  <c:v>0.54446601184369248</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9.9726528579735019E-2</c:v>
                </c:pt>
                <c:pt idx="1">
                  <c:v>0.12913442512010959</c:v>
                </c:pt>
                <c:pt idx="2">
                  <c:v>0.1544267219743613</c:v>
                </c:pt>
                <c:pt idx="3">
                  <c:v>0.15672563070520995</c:v>
                </c:pt>
                <c:pt idx="4">
                  <c:v>0.1945556823631763</c:v>
                </c:pt>
                <c:pt idx="5">
                  <c:v>0.24338418785069801</c:v>
                </c:pt>
              </c:numCache>
            </c:numRef>
          </c:val>
          <c:smooth val="0"/>
        </c:ser>
        <c:dLbls>
          <c:dLblPos val="ctr"/>
          <c:showLegendKey val="0"/>
          <c:showVal val="1"/>
          <c:showCatName val="0"/>
          <c:showSerName val="0"/>
          <c:showPercent val="0"/>
          <c:showBubbleSize val="0"/>
        </c:dLbls>
        <c:smooth val="0"/>
        <c:axId val="-704113968"/>
        <c:axId val="-704118320"/>
      </c:lineChart>
      <c:catAx>
        <c:axId val="-70411396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704118320"/>
        <c:crosses val="autoZero"/>
        <c:auto val="1"/>
        <c:lblAlgn val="ctr"/>
        <c:lblOffset val="100"/>
        <c:noMultiLvlLbl val="0"/>
      </c:catAx>
      <c:valAx>
        <c:axId val="-704118320"/>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411396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BLACK</a:t>
            </a:r>
            <a:r>
              <a:rPr lang="en-US" baseline="0" dirty="0" smtClean="0"/>
              <a:t> MIDDLE</a:t>
            </a:r>
            <a:r>
              <a:rPr lang="en-US" dirty="0" smtClean="0"/>
              <a:t>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0.46477479369044367</c:v>
                </c:pt>
                <c:pt idx="1">
                  <c:v>0.37383446217932809</c:v>
                </c:pt>
                <c:pt idx="2">
                  <c:v>0.27251370297886052</c:v>
                </c:pt>
                <c:pt idx="3">
                  <c:v>0.27147761612570132</c:v>
                </c:pt>
                <c:pt idx="4">
                  <c:v>0.26496824526967272</c:v>
                </c:pt>
                <c:pt idx="5">
                  <c:v>0.2450666776218545</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0.48447085762568171</c:v>
                </c:pt>
                <c:pt idx="1">
                  <c:v>0.54132729935724344</c:v>
                </c:pt>
                <c:pt idx="2">
                  <c:v>0.58464160499915163</c:v>
                </c:pt>
                <c:pt idx="3">
                  <c:v>0.55243876579936546</c:v>
                </c:pt>
                <c:pt idx="4">
                  <c:v>0.57013382276097779</c:v>
                </c:pt>
                <c:pt idx="5">
                  <c:v>0.53999687270100005</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5.0754348683874684E-2</c:v>
                </c:pt>
                <c:pt idx="1">
                  <c:v>8.4838238463428403E-2</c:v>
                </c:pt>
                <c:pt idx="2">
                  <c:v>0.14284469202198791</c:v>
                </c:pt>
                <c:pt idx="3">
                  <c:v>0.1760836180749332</c:v>
                </c:pt>
                <c:pt idx="4">
                  <c:v>0.16489793196934951</c:v>
                </c:pt>
                <c:pt idx="5">
                  <c:v>0.21493644967714542</c:v>
                </c:pt>
              </c:numCache>
            </c:numRef>
          </c:val>
          <c:smooth val="0"/>
        </c:ser>
        <c:dLbls>
          <c:dLblPos val="ctr"/>
          <c:showLegendKey val="0"/>
          <c:showVal val="1"/>
          <c:showCatName val="0"/>
          <c:showSerName val="0"/>
          <c:showPercent val="0"/>
          <c:showBubbleSize val="0"/>
        </c:dLbls>
        <c:smooth val="0"/>
        <c:axId val="-704119408"/>
        <c:axId val="-704125936"/>
      </c:lineChart>
      <c:catAx>
        <c:axId val="-7041194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704125936"/>
        <c:crosses val="autoZero"/>
        <c:auto val="1"/>
        <c:lblAlgn val="ctr"/>
        <c:lblOffset val="100"/>
        <c:noMultiLvlLbl val="0"/>
      </c:catAx>
      <c:valAx>
        <c:axId val="-704125936"/>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41194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dirty="0" smtClean="0"/>
              <a:t>WHITE Middle Tracts</a:t>
            </a:r>
            <a:endParaRPr lang="en-US" dirty="0"/>
          </a:p>
        </c:rich>
      </c:tx>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Age &lt; 18</c:v>
                </c:pt>
              </c:strCache>
            </c:strRef>
          </c:tx>
          <c:spPr>
            <a:ln w="22225" cap="rnd">
              <a:solidFill>
                <a:schemeClr val="accent1"/>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Sheet1!$B$2:$B$7</c:f>
              <c:numCache>
                <c:formatCode>0.0%</c:formatCode>
                <c:ptCount val="6"/>
                <c:pt idx="0">
                  <c:v>0.37405279572178168</c:v>
                </c:pt>
                <c:pt idx="1">
                  <c:v>0.27121189985577737</c:v>
                </c:pt>
                <c:pt idx="2">
                  <c:v>0.2539756453348429</c:v>
                </c:pt>
                <c:pt idx="3">
                  <c:v>0.25302596064738569</c:v>
                </c:pt>
                <c:pt idx="4">
                  <c:v>0.2126306372204686</c:v>
                </c:pt>
                <c:pt idx="5">
                  <c:v>0.2050644930826277</c:v>
                </c:pt>
              </c:numCache>
            </c:numRef>
          </c:val>
          <c:smooth val="0"/>
        </c:ser>
        <c:ser>
          <c:idx val="1"/>
          <c:order val="1"/>
          <c:tx>
            <c:strRef>
              <c:f>Sheet1!$C$1</c:f>
              <c:strCache>
                <c:ptCount val="1"/>
                <c:pt idx="0">
                  <c:v>Age 19-59</c:v>
                </c:pt>
              </c:strCache>
            </c:strRef>
          </c:tx>
          <c:spPr>
            <a:ln w="22225" cap="rnd">
              <a:solidFill>
                <a:schemeClr val="accent2"/>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Sheet1!$C$2:$C$7</c:f>
              <c:numCache>
                <c:formatCode>0.0%</c:formatCode>
                <c:ptCount val="6"/>
                <c:pt idx="0">
                  <c:v>0.52962977797565469</c:v>
                </c:pt>
                <c:pt idx="1">
                  <c:v>0.59531211527593364</c:v>
                </c:pt>
                <c:pt idx="2">
                  <c:v>0.61508862604645287</c:v>
                </c:pt>
                <c:pt idx="3">
                  <c:v>0.60959342981691145</c:v>
                </c:pt>
                <c:pt idx="4">
                  <c:v>0.61277527215749783</c:v>
                </c:pt>
                <c:pt idx="5">
                  <c:v>0.57790188573101464</c:v>
                </c:pt>
              </c:numCache>
            </c:numRef>
          </c:val>
          <c:smooth val="0"/>
        </c:ser>
        <c:ser>
          <c:idx val="2"/>
          <c:order val="2"/>
          <c:tx>
            <c:strRef>
              <c:f>Sheet1!$D$1</c:f>
              <c:strCache>
                <c:ptCount val="1"/>
                <c:pt idx="0">
                  <c:v>Age &gt; 60</c:v>
                </c:pt>
              </c:strCache>
            </c:strRef>
          </c:tx>
          <c:spPr>
            <a:ln w="22225" cap="rnd">
              <a:solidFill>
                <a:schemeClr val="accent3"/>
              </a:solidFill>
              <a:round/>
            </a:ln>
            <a:effectLst/>
          </c:spPr>
          <c:marker>
            <c:symbol val="none"/>
          </c:marker>
          <c:dLbls>
            <c:delete val="1"/>
          </c:dLbls>
          <c:cat>
            <c:numRef>
              <c:f>Sheet1!$A$2:$A$7</c:f>
              <c:numCache>
                <c:formatCode>General</c:formatCode>
                <c:ptCount val="6"/>
                <c:pt idx="0">
                  <c:v>1970</c:v>
                </c:pt>
                <c:pt idx="1">
                  <c:v>1980</c:v>
                </c:pt>
                <c:pt idx="2">
                  <c:v>1990</c:v>
                </c:pt>
                <c:pt idx="3">
                  <c:v>2000</c:v>
                </c:pt>
                <c:pt idx="4">
                  <c:v>2010</c:v>
                </c:pt>
                <c:pt idx="5">
                  <c:v>2020</c:v>
                </c:pt>
              </c:numCache>
            </c:numRef>
          </c:cat>
          <c:val>
            <c:numRef>
              <c:f>Sheet1!$D$2:$D$7</c:f>
              <c:numCache>
                <c:formatCode>0.0%</c:formatCode>
                <c:ptCount val="6"/>
                <c:pt idx="0">
                  <c:v>9.6317426302563708E-2</c:v>
                </c:pt>
                <c:pt idx="1">
                  <c:v>0.13347598486828902</c:v>
                </c:pt>
                <c:pt idx="2">
                  <c:v>0.1309357286187042</c:v>
                </c:pt>
                <c:pt idx="3">
                  <c:v>0.1373806095357028</c:v>
                </c:pt>
                <c:pt idx="4">
                  <c:v>0.17459409062203357</c:v>
                </c:pt>
                <c:pt idx="5">
                  <c:v>0.21703362118635758</c:v>
                </c:pt>
              </c:numCache>
            </c:numRef>
          </c:val>
          <c:smooth val="0"/>
        </c:ser>
        <c:dLbls>
          <c:dLblPos val="ctr"/>
          <c:showLegendKey val="0"/>
          <c:showVal val="1"/>
          <c:showCatName val="0"/>
          <c:showSerName val="0"/>
          <c:showPercent val="0"/>
          <c:showBubbleSize val="0"/>
        </c:dLbls>
        <c:smooth val="0"/>
        <c:axId val="-704124848"/>
        <c:axId val="-704117232"/>
      </c:lineChart>
      <c:catAx>
        <c:axId val="-70412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704117232"/>
        <c:crosses val="autoZero"/>
        <c:auto val="1"/>
        <c:lblAlgn val="ctr"/>
        <c:lblOffset val="100"/>
        <c:noMultiLvlLbl val="0"/>
      </c:catAx>
      <c:valAx>
        <c:axId val="-704117232"/>
        <c:scaling>
          <c:orientation val="minMax"/>
        </c:scaling>
        <c:delete val="0"/>
        <c:axPos val="l"/>
        <c:numFmt formatCode="0%" sourceLinked="0"/>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412484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smtClean="0"/>
              <a:t>PMULTI </a:t>
            </a:r>
            <a:r>
              <a:rPr lang="en-US" dirty="0"/>
              <a:t>Rate</a:t>
            </a:r>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0.0%</c:formatCode>
                <c:ptCount val="6"/>
                <c:pt idx="0">
                  <c:v>0.10674003940496546</c:v>
                </c:pt>
                <c:pt idx="1">
                  <c:v>0.25364273813460908</c:v>
                </c:pt>
                <c:pt idx="2">
                  <c:v>0.2916353290517924</c:v>
                </c:pt>
                <c:pt idx="3">
                  <c:v>0.28734158960631545</c:v>
                </c:pt>
                <c:pt idx="4">
                  <c:v>0.28792806190007847</c:v>
                </c:pt>
                <c:pt idx="5">
                  <c:v>0.34749303136108767</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0.0%</c:formatCode>
                <c:ptCount val="6"/>
                <c:pt idx="0">
                  <c:v>5.757745371990837E-2</c:v>
                </c:pt>
                <c:pt idx="1">
                  <c:v>9.2688156894690302E-2</c:v>
                </c:pt>
                <c:pt idx="2">
                  <c:v>0.18802250850976057</c:v>
                </c:pt>
                <c:pt idx="3">
                  <c:v>0.11168876671716063</c:v>
                </c:pt>
                <c:pt idx="4">
                  <c:v>0.14864167890217864</c:v>
                </c:pt>
                <c:pt idx="5">
                  <c:v>0.25155679701019329</c:v>
                </c:pt>
              </c:numCache>
            </c:numRef>
          </c:val>
        </c:ser>
        <c:ser>
          <c:idx val="4"/>
          <c:order val="4"/>
          <c:tx>
            <c:strRef>
              <c:f>Sheet1!$A$6</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3" formatCode="0.0%">
                  <c:v>0.21313179468181029</c:v>
                </c:pt>
                <c:pt idx="4" formatCode="0.0%">
                  <c:v>0.33687316590185057</c:v>
                </c:pt>
                <c:pt idx="5" formatCode="0.0%">
                  <c:v>0.31240839143236548</c:v>
                </c:pt>
              </c:numCache>
            </c:numRef>
          </c:val>
        </c:ser>
        <c:dLbls>
          <c:showLegendKey val="0"/>
          <c:showVal val="0"/>
          <c:showCatName val="0"/>
          <c:showSerName val="0"/>
          <c:showPercent val="0"/>
          <c:showBubbleSize val="0"/>
        </c:dLbls>
        <c:gapWidth val="150"/>
        <c:axId val="-704116144"/>
        <c:axId val="-704117776"/>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0.0%</c:formatCode>
                <c:ptCount val="6"/>
                <c:pt idx="0">
                  <c:v>0.134081500197266</c:v>
                </c:pt>
                <c:pt idx="1">
                  <c:v>0.23920490085138987</c:v>
                </c:pt>
                <c:pt idx="2">
                  <c:v>0.26342178658228538</c:v>
                </c:pt>
                <c:pt idx="3">
                  <c:v>0.25886748573471891</c:v>
                </c:pt>
                <c:pt idx="4">
                  <c:v>0.27275593170593299</c:v>
                </c:pt>
                <c:pt idx="5">
                  <c:v>0.28816607483599516</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0.0%</c:formatCode>
                <c:ptCount val="6"/>
                <c:pt idx="0">
                  <c:v>0.10415253489522561</c:v>
                </c:pt>
                <c:pt idx="1">
                  <c:v>0.24041359447105407</c:v>
                </c:pt>
                <c:pt idx="2">
                  <c:v>0.2834553695353163</c:v>
                </c:pt>
                <c:pt idx="3">
                  <c:v>0.2718204044259751</c:v>
                </c:pt>
                <c:pt idx="4">
                  <c:v>0.28927432872931108</c:v>
                </c:pt>
                <c:pt idx="5">
                  <c:v>0.32446856040304323</c:v>
                </c:pt>
              </c:numCache>
            </c:numRef>
          </c:val>
          <c:smooth val="0"/>
        </c:ser>
        <c:dLbls>
          <c:showLegendKey val="0"/>
          <c:showVal val="0"/>
          <c:showCatName val="0"/>
          <c:showSerName val="0"/>
          <c:showPercent val="0"/>
          <c:showBubbleSize val="0"/>
        </c:dLbls>
        <c:marker val="1"/>
        <c:smooth val="0"/>
        <c:axId val="-704116144"/>
        <c:axId val="-704117776"/>
      </c:lineChart>
      <c:catAx>
        <c:axId val="-7041161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704117776"/>
        <c:crosses val="autoZero"/>
        <c:auto val="1"/>
        <c:lblAlgn val="ctr"/>
        <c:lblOffset val="100"/>
        <c:noMultiLvlLbl val="0"/>
      </c:catAx>
      <c:valAx>
        <c:axId val="-704117776"/>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411614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a:t>Median HH Income (</a:t>
            </a:r>
            <a:r>
              <a:rPr lang="en-US" dirty="0" smtClean="0"/>
              <a:t>2022$)</a:t>
            </a:r>
            <a:endParaRPr lang="en-US" dirty="0"/>
          </a:p>
        </c:rich>
      </c:tx>
      <c:layout/>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c:formatCode>
                <c:ptCount val="6"/>
                <c:pt idx="0">
                  <c:v>62094.604781625341</c:v>
                </c:pt>
                <c:pt idx="1">
                  <c:v>63746.40587203941</c:v>
                </c:pt>
                <c:pt idx="2">
                  <c:v>65514.835222294496</c:v>
                </c:pt>
                <c:pt idx="3">
                  <c:v>68832.822274580991</c:v>
                </c:pt>
                <c:pt idx="4">
                  <c:v>58936.290805111108</c:v>
                </c:pt>
                <c:pt idx="5">
                  <c:v>66158.2</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c:formatCode>
                <c:ptCount val="6"/>
                <c:pt idx="0">
                  <c:v>59971.869493367689</c:v>
                </c:pt>
                <c:pt idx="1">
                  <c:v>64657.948748339892</c:v>
                </c:pt>
                <c:pt idx="2">
                  <c:v>66035.773213940818</c:v>
                </c:pt>
                <c:pt idx="3">
                  <c:v>69315.662241428581</c:v>
                </c:pt>
                <c:pt idx="4">
                  <c:v>55110.87947</c:v>
                </c:pt>
                <c:pt idx="5">
                  <c:v>56408.125</c:v>
                </c:pt>
              </c:numCache>
            </c:numRef>
          </c:val>
        </c:ser>
        <c:ser>
          <c:idx val="4"/>
          <c:order val="4"/>
          <c:tx>
            <c:strRef>
              <c:f>Sheet1!$A$6</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3" formatCode="&quot;$&quot;#,##0">
                  <c:v>60568.100279333405</c:v>
                </c:pt>
                <c:pt idx="4" formatCode="&quot;$&quot;#,##0">
                  <c:v>56878.276154736843</c:v>
                </c:pt>
                <c:pt idx="5" formatCode="&quot;$&quot;#,##0">
                  <c:v>63479.107142857145</c:v>
                </c:pt>
              </c:numCache>
            </c:numRef>
          </c:val>
        </c:ser>
        <c:dLbls>
          <c:showLegendKey val="0"/>
          <c:showVal val="0"/>
          <c:showCatName val="0"/>
          <c:showSerName val="0"/>
          <c:showPercent val="0"/>
          <c:showBubbleSize val="0"/>
        </c:dLbls>
        <c:gapWidth val="150"/>
        <c:axId val="-704122128"/>
        <c:axId val="-704115600"/>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c:formatCode>
                <c:ptCount val="6"/>
                <c:pt idx="0">
                  <c:v>65690.307182650387</c:v>
                </c:pt>
                <c:pt idx="1">
                  <c:v>69542.163317172992</c:v>
                </c:pt>
                <c:pt idx="2">
                  <c:v>69431.255625349426</c:v>
                </c:pt>
                <c:pt idx="3">
                  <c:v>71022.852878830046</c:v>
                </c:pt>
                <c:pt idx="4">
                  <c:v>59259.863852576687</c:v>
                </c:pt>
                <c:pt idx="5">
                  <c:v>66729.296116504847</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c:formatCode>
                <c:ptCount val="6"/>
                <c:pt idx="0">
                  <c:v>61982.881871717043</c:v>
                </c:pt>
                <c:pt idx="1">
                  <c:v>63821.3272043381</c:v>
                </c:pt>
                <c:pt idx="2">
                  <c:v>65555.961905845543</c:v>
                </c:pt>
                <c:pt idx="3">
                  <c:v>68774.669390922485</c:v>
                </c:pt>
                <c:pt idx="4">
                  <c:v>58049.79442842857</c:v>
                </c:pt>
                <c:pt idx="5">
                  <c:v>64144.84210526316</c:v>
                </c:pt>
              </c:numCache>
            </c:numRef>
          </c:val>
          <c:smooth val="0"/>
        </c:ser>
        <c:dLbls>
          <c:showLegendKey val="0"/>
          <c:showVal val="0"/>
          <c:showCatName val="0"/>
          <c:showSerName val="0"/>
          <c:showPercent val="0"/>
          <c:showBubbleSize val="0"/>
        </c:dLbls>
        <c:marker val="1"/>
        <c:smooth val="0"/>
        <c:axId val="-704122128"/>
        <c:axId val="-704115600"/>
      </c:lineChart>
      <c:catAx>
        <c:axId val="-704122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704115600"/>
        <c:crosses val="autoZero"/>
        <c:auto val="1"/>
        <c:lblAlgn val="ctr"/>
        <c:lblOffset val="100"/>
        <c:noMultiLvlLbl val="0"/>
      </c:catAx>
      <c:valAx>
        <c:axId val="-704115600"/>
        <c:scaling>
          <c:orientation val="minMax"/>
          <c:min val="0"/>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412212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smtClean="0"/>
              <a:t>Homeownership Rate</a:t>
            </a:r>
            <a:endParaRPr lang="en-US" dirty="0"/>
          </a:p>
        </c:rich>
      </c:tx>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barChart>
        <c:barDir val="col"/>
        <c:grouping val="clustered"/>
        <c:varyColors val="0"/>
        <c:ser>
          <c:idx val="2"/>
          <c:order val="2"/>
          <c:tx>
            <c:strRef>
              <c:f>Sheet1!$A$4</c:f>
              <c:strCache>
                <c:ptCount val="1"/>
                <c:pt idx="0">
                  <c:v>White</c:v>
                </c:pt>
              </c:strCache>
            </c:strRef>
          </c:tx>
          <c:spPr>
            <a:solidFill>
              <a:srgbClr val="1F3854"/>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Sheet1!$B$4:$G$4</c:f>
              <c:numCache>
                <c:formatCode>0.0%</c:formatCode>
                <c:ptCount val="6"/>
                <c:pt idx="0">
                  <c:v>0.76413746593827847</c:v>
                </c:pt>
                <c:pt idx="1">
                  <c:v>0.62997363210238244</c:v>
                </c:pt>
                <c:pt idx="2">
                  <c:v>0.58369888868052566</c:v>
                </c:pt>
                <c:pt idx="3">
                  <c:v>0.61282255861993862</c:v>
                </c:pt>
                <c:pt idx="4">
                  <c:v>0.62010662611772338</c:v>
                </c:pt>
                <c:pt idx="5">
                  <c:v>0.55794953285700721</c:v>
                </c:pt>
              </c:numCache>
            </c:numRef>
          </c:val>
        </c:ser>
        <c:ser>
          <c:idx val="3"/>
          <c:order val="3"/>
          <c:tx>
            <c:strRef>
              <c:f>Sheet1!$A$5</c:f>
              <c:strCache>
                <c:ptCount val="1"/>
                <c:pt idx="0">
                  <c:v>Black</c:v>
                </c:pt>
              </c:strCache>
            </c:strRef>
          </c:tx>
          <c:spPr>
            <a:solidFill>
              <a:srgbClr val="F88F1E"/>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Sheet1!$B$5:$G$5</c:f>
              <c:numCache>
                <c:formatCode>0.0%</c:formatCode>
                <c:ptCount val="6"/>
                <c:pt idx="0">
                  <c:v>0.87724548427705396</c:v>
                </c:pt>
                <c:pt idx="1">
                  <c:v>0.8693172147091891</c:v>
                </c:pt>
                <c:pt idx="2">
                  <c:v>0.73981644680349756</c:v>
                </c:pt>
                <c:pt idx="3">
                  <c:v>0.77136743048492917</c:v>
                </c:pt>
                <c:pt idx="4">
                  <c:v>0.70103788264234046</c:v>
                </c:pt>
                <c:pt idx="5">
                  <c:v>0.56842558728711645</c:v>
                </c:pt>
              </c:numCache>
            </c:numRef>
          </c:val>
        </c:ser>
        <c:ser>
          <c:idx val="4"/>
          <c:order val="4"/>
          <c:tx>
            <c:strRef>
              <c:f>Sheet1!$A$6</c:f>
              <c:strCache>
                <c:ptCount val="1"/>
                <c:pt idx="0">
                  <c:v>Mixed</c:v>
                </c:pt>
              </c:strCache>
            </c:strRef>
          </c:tx>
          <c:spPr>
            <a:solidFill>
              <a:srgbClr val="F8CE31"/>
            </a:solidFill>
            <a:ln>
              <a:noFill/>
            </a:ln>
            <a:effectLst/>
          </c:spPr>
          <c:invertIfNegative val="0"/>
          <c:cat>
            <c:strRef>
              <c:f>Sheet1!$B$1:$G$1</c:f>
              <c:strCache>
                <c:ptCount val="6"/>
                <c:pt idx="0">
                  <c:v>1970</c:v>
                </c:pt>
                <c:pt idx="1">
                  <c:v>1980</c:v>
                </c:pt>
                <c:pt idx="2">
                  <c:v>1990</c:v>
                </c:pt>
                <c:pt idx="3">
                  <c:v>2000</c:v>
                </c:pt>
                <c:pt idx="4">
                  <c:v>2010</c:v>
                </c:pt>
                <c:pt idx="5">
                  <c:v>2020</c:v>
                </c:pt>
              </c:strCache>
            </c:strRef>
          </c:cat>
          <c:val>
            <c:numRef>
              <c:f>Sheet1!$B$6:$G$6</c:f>
              <c:numCache>
                <c:formatCode>General</c:formatCode>
                <c:ptCount val="6"/>
                <c:pt idx="3" formatCode="0.0%">
                  <c:v>0.69405397233014621</c:v>
                </c:pt>
                <c:pt idx="4" formatCode="0.0%">
                  <c:v>0.55180291021246841</c:v>
                </c:pt>
                <c:pt idx="5" formatCode="0.0%">
                  <c:v>0.55944197141336283</c:v>
                </c:pt>
              </c:numCache>
            </c:numRef>
          </c:val>
        </c:ser>
        <c:dLbls>
          <c:showLegendKey val="0"/>
          <c:showVal val="0"/>
          <c:showCatName val="0"/>
          <c:showSerName val="0"/>
          <c:showPercent val="0"/>
          <c:showBubbleSize val="0"/>
        </c:dLbls>
        <c:gapWidth val="150"/>
        <c:axId val="-704112336"/>
        <c:axId val="-704127568"/>
      </c:barChart>
      <c:lineChart>
        <c:grouping val="standard"/>
        <c:varyColors val="0"/>
        <c:ser>
          <c:idx val="0"/>
          <c:order val="0"/>
          <c:tx>
            <c:strRef>
              <c:f>Sheet1!$A$2</c:f>
              <c:strCache>
                <c:ptCount val="1"/>
                <c:pt idx="0">
                  <c:v>All Tracts</c:v>
                </c:pt>
              </c:strCache>
            </c:strRef>
          </c:tx>
          <c:spPr>
            <a:ln w="38100" cap="rnd">
              <a:solidFill>
                <a:schemeClr val="accent3">
                  <a:lumMod val="7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Sheet1!$B$2:$G$2</c:f>
              <c:numCache>
                <c:formatCode>0.0%</c:formatCode>
                <c:ptCount val="6"/>
                <c:pt idx="0">
                  <c:v>0.74641761223578318</c:v>
                </c:pt>
                <c:pt idx="1">
                  <c:v>0.65927313313935676</c:v>
                </c:pt>
                <c:pt idx="2">
                  <c:v>0.63146453112311729</c:v>
                </c:pt>
                <c:pt idx="3">
                  <c:v>0.63248813831637429</c:v>
                </c:pt>
                <c:pt idx="4">
                  <c:v>0.61103743178235348</c:v>
                </c:pt>
                <c:pt idx="5">
                  <c:v>0.57246234333255119</c:v>
                </c:pt>
              </c:numCache>
            </c:numRef>
          </c:val>
          <c:smooth val="0"/>
        </c:ser>
        <c:ser>
          <c:idx val="1"/>
          <c:order val="1"/>
          <c:tx>
            <c:strRef>
              <c:f>Sheet1!$A$3</c:f>
              <c:strCache>
                <c:ptCount val="1"/>
                <c:pt idx="0">
                  <c:v>All Middles</c:v>
                </c:pt>
              </c:strCache>
            </c:strRef>
          </c:tx>
          <c:spPr>
            <a:ln w="38100" cap="rnd">
              <a:solidFill>
                <a:schemeClr val="bg1">
                  <a:lumMod val="65000"/>
                </a:schemeClr>
              </a:solidFill>
              <a:round/>
            </a:ln>
            <a:effectLst/>
          </c:spPr>
          <c:marker>
            <c:symbol val="none"/>
          </c:marker>
          <c:cat>
            <c:strRef>
              <c:f>Sheet1!$B$1:$G$1</c:f>
              <c:strCache>
                <c:ptCount val="6"/>
                <c:pt idx="0">
                  <c:v>1970</c:v>
                </c:pt>
                <c:pt idx="1">
                  <c:v>1980</c:v>
                </c:pt>
                <c:pt idx="2">
                  <c:v>1990</c:v>
                </c:pt>
                <c:pt idx="3">
                  <c:v>2000</c:v>
                </c:pt>
                <c:pt idx="4">
                  <c:v>2010</c:v>
                </c:pt>
                <c:pt idx="5">
                  <c:v>2020</c:v>
                </c:pt>
              </c:strCache>
            </c:strRef>
          </c:cat>
          <c:val>
            <c:numRef>
              <c:f>Sheet1!$B$3:$G$3</c:f>
              <c:numCache>
                <c:formatCode>0.0%</c:formatCode>
                <c:ptCount val="6"/>
                <c:pt idx="0">
                  <c:v>0.77009051953505625</c:v>
                </c:pt>
                <c:pt idx="1">
                  <c:v>0.64964570738513361</c:v>
                </c:pt>
                <c:pt idx="2">
                  <c:v>0.59602395905865502</c:v>
                </c:pt>
                <c:pt idx="3">
                  <c:v>0.62700167191476164</c:v>
                </c:pt>
                <c:pt idx="4">
                  <c:v>0.60850401093126405</c:v>
                </c:pt>
                <c:pt idx="5">
                  <c:v>0.5596021212125184</c:v>
                </c:pt>
              </c:numCache>
            </c:numRef>
          </c:val>
          <c:smooth val="0"/>
        </c:ser>
        <c:dLbls>
          <c:showLegendKey val="0"/>
          <c:showVal val="0"/>
          <c:showCatName val="0"/>
          <c:showSerName val="0"/>
          <c:showPercent val="0"/>
          <c:showBubbleSize val="0"/>
        </c:dLbls>
        <c:marker val="1"/>
        <c:smooth val="0"/>
        <c:axId val="-704112336"/>
        <c:axId val="-704127568"/>
      </c:lineChart>
      <c:catAx>
        <c:axId val="-7041123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704127568"/>
        <c:crosses val="autoZero"/>
        <c:auto val="1"/>
        <c:lblAlgn val="ctr"/>
        <c:lblOffset val="100"/>
        <c:noMultiLvlLbl val="0"/>
      </c:catAx>
      <c:valAx>
        <c:axId val="-70412756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41123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9.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0.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2.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3.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4.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5.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6.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7.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9.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30.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2BF0DA-FF2A-4B09-B917-28354D437AC0}" type="datetimeFigureOut">
              <a:rPr lang="en-US" smtClean="0"/>
              <a:t>8/19/2024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C3B88-AD89-46FB-9957-2B72D802979C}" type="slidenum">
              <a:rPr lang="en-US" smtClean="0"/>
              <a:t>‹#›</a:t>
            </a:fld>
            <a:endParaRPr lang="en-US"/>
          </a:p>
        </p:txBody>
      </p:sp>
    </p:spTree>
    <p:extLst>
      <p:ext uri="{BB962C8B-B14F-4D97-AF65-F5344CB8AC3E}">
        <p14:creationId xmlns:p14="http://schemas.microsoft.com/office/powerpoint/2010/main" val="3109231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a:t>
            </a:fld>
            <a:endParaRPr lang="en-US"/>
          </a:p>
        </p:txBody>
      </p:sp>
    </p:spTree>
    <p:extLst>
      <p:ext uri="{BB962C8B-B14F-4D97-AF65-F5344CB8AC3E}">
        <p14:creationId xmlns:p14="http://schemas.microsoft.com/office/powerpoint/2010/main" val="783941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11</a:t>
            </a:fld>
            <a:endParaRPr lang="en-US"/>
          </a:p>
        </p:txBody>
      </p:sp>
    </p:spTree>
    <p:extLst>
      <p:ext uri="{BB962C8B-B14F-4D97-AF65-F5344CB8AC3E}">
        <p14:creationId xmlns:p14="http://schemas.microsoft.com/office/powerpoint/2010/main" val="1750776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12</a:t>
            </a:fld>
            <a:endParaRPr lang="en-US"/>
          </a:p>
        </p:txBody>
      </p:sp>
    </p:spTree>
    <p:extLst>
      <p:ext uri="{BB962C8B-B14F-4D97-AF65-F5344CB8AC3E}">
        <p14:creationId xmlns:p14="http://schemas.microsoft.com/office/powerpoint/2010/main" val="3378223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13</a:t>
            </a:fld>
            <a:endParaRPr lang="en-US"/>
          </a:p>
        </p:txBody>
      </p:sp>
    </p:spTree>
    <p:extLst>
      <p:ext uri="{BB962C8B-B14F-4D97-AF65-F5344CB8AC3E}">
        <p14:creationId xmlns:p14="http://schemas.microsoft.com/office/powerpoint/2010/main" val="1515518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14</a:t>
            </a:fld>
            <a:endParaRPr lang="en-US"/>
          </a:p>
        </p:txBody>
      </p:sp>
    </p:spTree>
    <p:extLst>
      <p:ext uri="{BB962C8B-B14F-4D97-AF65-F5344CB8AC3E}">
        <p14:creationId xmlns:p14="http://schemas.microsoft.com/office/powerpoint/2010/main" val="4434250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15</a:t>
            </a:fld>
            <a:endParaRPr lang="en-US"/>
          </a:p>
        </p:txBody>
      </p:sp>
    </p:spTree>
    <p:extLst>
      <p:ext uri="{BB962C8B-B14F-4D97-AF65-F5344CB8AC3E}">
        <p14:creationId xmlns:p14="http://schemas.microsoft.com/office/powerpoint/2010/main" val="32828484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16</a:t>
            </a:fld>
            <a:endParaRPr lang="en-US"/>
          </a:p>
        </p:txBody>
      </p:sp>
    </p:spTree>
    <p:extLst>
      <p:ext uri="{BB962C8B-B14F-4D97-AF65-F5344CB8AC3E}">
        <p14:creationId xmlns:p14="http://schemas.microsoft.com/office/powerpoint/2010/main" val="899618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17</a:t>
            </a:fld>
            <a:endParaRPr lang="en-US"/>
          </a:p>
        </p:txBody>
      </p:sp>
    </p:spTree>
    <p:extLst>
      <p:ext uri="{BB962C8B-B14F-4D97-AF65-F5344CB8AC3E}">
        <p14:creationId xmlns:p14="http://schemas.microsoft.com/office/powerpoint/2010/main" val="2705354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18</a:t>
            </a:fld>
            <a:endParaRPr lang="en-US"/>
          </a:p>
        </p:txBody>
      </p:sp>
    </p:spTree>
    <p:extLst>
      <p:ext uri="{BB962C8B-B14F-4D97-AF65-F5344CB8AC3E}">
        <p14:creationId xmlns:p14="http://schemas.microsoft.com/office/powerpoint/2010/main" val="2757559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19</a:t>
            </a:fld>
            <a:endParaRPr lang="en-US"/>
          </a:p>
        </p:txBody>
      </p:sp>
    </p:spTree>
    <p:extLst>
      <p:ext uri="{BB962C8B-B14F-4D97-AF65-F5344CB8AC3E}">
        <p14:creationId xmlns:p14="http://schemas.microsoft.com/office/powerpoint/2010/main" val="4260833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20</a:t>
            </a:fld>
            <a:endParaRPr lang="en-US"/>
          </a:p>
        </p:txBody>
      </p:sp>
    </p:spTree>
    <p:extLst>
      <p:ext uri="{BB962C8B-B14F-4D97-AF65-F5344CB8AC3E}">
        <p14:creationId xmlns:p14="http://schemas.microsoft.com/office/powerpoint/2010/main" val="1561295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a:t>
            </a:fld>
            <a:endParaRPr lang="en-US"/>
          </a:p>
        </p:txBody>
      </p:sp>
    </p:spTree>
    <p:extLst>
      <p:ext uri="{BB962C8B-B14F-4D97-AF65-F5344CB8AC3E}">
        <p14:creationId xmlns:p14="http://schemas.microsoft.com/office/powerpoint/2010/main" val="322350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21</a:t>
            </a:fld>
            <a:endParaRPr lang="en-US"/>
          </a:p>
        </p:txBody>
      </p:sp>
    </p:spTree>
    <p:extLst>
      <p:ext uri="{BB962C8B-B14F-4D97-AF65-F5344CB8AC3E}">
        <p14:creationId xmlns:p14="http://schemas.microsoft.com/office/powerpoint/2010/main" val="2665646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22</a:t>
            </a:fld>
            <a:endParaRPr lang="en-US"/>
          </a:p>
        </p:txBody>
      </p:sp>
    </p:spTree>
    <p:extLst>
      <p:ext uri="{BB962C8B-B14F-4D97-AF65-F5344CB8AC3E}">
        <p14:creationId xmlns:p14="http://schemas.microsoft.com/office/powerpoint/2010/main" val="3009606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23</a:t>
            </a:fld>
            <a:endParaRPr lang="en-US"/>
          </a:p>
        </p:txBody>
      </p:sp>
    </p:spTree>
    <p:extLst>
      <p:ext uri="{BB962C8B-B14F-4D97-AF65-F5344CB8AC3E}">
        <p14:creationId xmlns:p14="http://schemas.microsoft.com/office/powerpoint/2010/main" val="101123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24</a:t>
            </a:fld>
            <a:endParaRPr lang="en-US"/>
          </a:p>
        </p:txBody>
      </p:sp>
    </p:spTree>
    <p:extLst>
      <p:ext uri="{BB962C8B-B14F-4D97-AF65-F5344CB8AC3E}">
        <p14:creationId xmlns:p14="http://schemas.microsoft.com/office/powerpoint/2010/main" val="411013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25</a:t>
            </a:fld>
            <a:endParaRPr lang="en-US"/>
          </a:p>
        </p:txBody>
      </p:sp>
    </p:spTree>
    <p:extLst>
      <p:ext uri="{BB962C8B-B14F-4D97-AF65-F5344CB8AC3E}">
        <p14:creationId xmlns:p14="http://schemas.microsoft.com/office/powerpoint/2010/main" val="1966880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26</a:t>
            </a:fld>
            <a:endParaRPr lang="en-US"/>
          </a:p>
        </p:txBody>
      </p:sp>
    </p:spTree>
    <p:extLst>
      <p:ext uri="{BB962C8B-B14F-4D97-AF65-F5344CB8AC3E}">
        <p14:creationId xmlns:p14="http://schemas.microsoft.com/office/powerpoint/2010/main" val="18197306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27</a:t>
            </a:fld>
            <a:endParaRPr lang="en-US"/>
          </a:p>
        </p:txBody>
      </p:sp>
    </p:spTree>
    <p:extLst>
      <p:ext uri="{BB962C8B-B14F-4D97-AF65-F5344CB8AC3E}">
        <p14:creationId xmlns:p14="http://schemas.microsoft.com/office/powerpoint/2010/main" val="1890335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28</a:t>
            </a:fld>
            <a:endParaRPr lang="en-US"/>
          </a:p>
        </p:txBody>
      </p:sp>
    </p:spTree>
    <p:extLst>
      <p:ext uri="{BB962C8B-B14F-4D97-AF65-F5344CB8AC3E}">
        <p14:creationId xmlns:p14="http://schemas.microsoft.com/office/powerpoint/2010/main" val="3464579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29</a:t>
            </a:fld>
            <a:endParaRPr lang="en-US"/>
          </a:p>
        </p:txBody>
      </p:sp>
    </p:spTree>
    <p:extLst>
      <p:ext uri="{BB962C8B-B14F-4D97-AF65-F5344CB8AC3E}">
        <p14:creationId xmlns:p14="http://schemas.microsoft.com/office/powerpoint/2010/main" val="1512100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30</a:t>
            </a:fld>
            <a:endParaRPr lang="en-US"/>
          </a:p>
        </p:txBody>
      </p:sp>
    </p:spTree>
    <p:extLst>
      <p:ext uri="{BB962C8B-B14F-4D97-AF65-F5344CB8AC3E}">
        <p14:creationId xmlns:p14="http://schemas.microsoft.com/office/powerpoint/2010/main" val="2782902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3</a:t>
            </a:fld>
            <a:endParaRPr lang="en-US"/>
          </a:p>
        </p:txBody>
      </p:sp>
    </p:spTree>
    <p:extLst>
      <p:ext uri="{BB962C8B-B14F-4D97-AF65-F5344CB8AC3E}">
        <p14:creationId xmlns:p14="http://schemas.microsoft.com/office/powerpoint/2010/main" val="35500425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31</a:t>
            </a:fld>
            <a:endParaRPr lang="en-US"/>
          </a:p>
        </p:txBody>
      </p:sp>
    </p:spTree>
    <p:extLst>
      <p:ext uri="{BB962C8B-B14F-4D97-AF65-F5344CB8AC3E}">
        <p14:creationId xmlns:p14="http://schemas.microsoft.com/office/powerpoint/2010/main" val="15638164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33</a:t>
            </a:fld>
            <a:endParaRPr lang="en-US"/>
          </a:p>
        </p:txBody>
      </p:sp>
    </p:spTree>
    <p:extLst>
      <p:ext uri="{BB962C8B-B14F-4D97-AF65-F5344CB8AC3E}">
        <p14:creationId xmlns:p14="http://schemas.microsoft.com/office/powerpoint/2010/main" val="23263209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34</a:t>
            </a:fld>
            <a:endParaRPr lang="en-US"/>
          </a:p>
        </p:txBody>
      </p:sp>
    </p:spTree>
    <p:extLst>
      <p:ext uri="{BB962C8B-B14F-4D97-AF65-F5344CB8AC3E}">
        <p14:creationId xmlns:p14="http://schemas.microsoft.com/office/powerpoint/2010/main" val="16559121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35</a:t>
            </a:fld>
            <a:endParaRPr lang="en-US"/>
          </a:p>
        </p:txBody>
      </p:sp>
    </p:spTree>
    <p:extLst>
      <p:ext uri="{BB962C8B-B14F-4D97-AF65-F5344CB8AC3E}">
        <p14:creationId xmlns:p14="http://schemas.microsoft.com/office/powerpoint/2010/main" val="2726207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36</a:t>
            </a:fld>
            <a:endParaRPr lang="en-US"/>
          </a:p>
        </p:txBody>
      </p:sp>
    </p:spTree>
    <p:extLst>
      <p:ext uri="{BB962C8B-B14F-4D97-AF65-F5344CB8AC3E}">
        <p14:creationId xmlns:p14="http://schemas.microsoft.com/office/powerpoint/2010/main" val="2542018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4</a:t>
            </a:fld>
            <a:endParaRPr lang="en-US"/>
          </a:p>
        </p:txBody>
      </p:sp>
    </p:spTree>
    <p:extLst>
      <p:ext uri="{BB962C8B-B14F-4D97-AF65-F5344CB8AC3E}">
        <p14:creationId xmlns:p14="http://schemas.microsoft.com/office/powerpoint/2010/main" val="972527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5</a:t>
            </a:fld>
            <a:endParaRPr lang="en-US"/>
          </a:p>
        </p:txBody>
      </p:sp>
    </p:spTree>
    <p:extLst>
      <p:ext uri="{BB962C8B-B14F-4D97-AF65-F5344CB8AC3E}">
        <p14:creationId xmlns:p14="http://schemas.microsoft.com/office/powerpoint/2010/main" val="1455244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6</a:t>
            </a:fld>
            <a:endParaRPr lang="en-US"/>
          </a:p>
        </p:txBody>
      </p:sp>
    </p:spTree>
    <p:extLst>
      <p:ext uri="{BB962C8B-B14F-4D97-AF65-F5344CB8AC3E}">
        <p14:creationId xmlns:p14="http://schemas.microsoft.com/office/powerpoint/2010/main" val="1593948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7</a:t>
            </a:fld>
            <a:endParaRPr lang="en-US"/>
          </a:p>
        </p:txBody>
      </p:sp>
    </p:spTree>
    <p:extLst>
      <p:ext uri="{BB962C8B-B14F-4D97-AF65-F5344CB8AC3E}">
        <p14:creationId xmlns:p14="http://schemas.microsoft.com/office/powerpoint/2010/main" val="1650450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9</a:t>
            </a:fld>
            <a:endParaRPr lang="en-US"/>
          </a:p>
        </p:txBody>
      </p:sp>
    </p:spTree>
    <p:extLst>
      <p:ext uri="{BB962C8B-B14F-4D97-AF65-F5344CB8AC3E}">
        <p14:creationId xmlns:p14="http://schemas.microsoft.com/office/powerpoint/2010/main" val="4156206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CC3B88-AD89-46FB-9957-2B72D802979C}" type="slidenum">
              <a:rPr lang="en-US" smtClean="0"/>
              <a:t>10</a:t>
            </a:fld>
            <a:endParaRPr lang="en-US"/>
          </a:p>
        </p:txBody>
      </p:sp>
    </p:spTree>
    <p:extLst>
      <p:ext uri="{BB962C8B-B14F-4D97-AF65-F5344CB8AC3E}">
        <p14:creationId xmlns:p14="http://schemas.microsoft.com/office/powerpoint/2010/main" val="1773327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2.jp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2.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4.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6.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8.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10.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9.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5.jp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12.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11.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14.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16.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18.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20.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8.jp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22.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24.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23.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26.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25.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2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28.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27.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hart" Target="../charts/chart30.xml"/><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chart" Target="../charts/chart29.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32.xml.rels><?xml version="1.0" encoding="UTF-8" standalone="yes"?>
<Relationships xmlns="http://schemas.openxmlformats.org/package/2006/relationships"><Relationship Id="rId3" Type="http://schemas.openxmlformats.org/officeDocument/2006/relationships/hyperlink" Target="https://ncst.org/middle-neighborhoods/" TargetMode="External"/><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1.jp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1.jpg"/><Relationship Id="rId17" Type="http://schemas.openxmlformats.org/officeDocument/2006/relationships/image" Target="../media/image22.jpg"/><Relationship Id="rId2" Type="http://schemas.openxmlformats.org/officeDocument/2006/relationships/notesSlide" Target="../notesSlides/notesSlide32.xml"/><Relationship Id="rId16" Type="http://schemas.openxmlformats.org/officeDocument/2006/relationships/image" Target="../media/image34.jp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5" Type="http://schemas.openxmlformats.org/officeDocument/2006/relationships/image" Target="../media/image33.jp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32.jp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5.jp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4.jpg"/><Relationship Id="rId17" Type="http://schemas.openxmlformats.org/officeDocument/2006/relationships/image" Target="../media/image25.jpg"/><Relationship Id="rId2" Type="http://schemas.openxmlformats.org/officeDocument/2006/relationships/notesSlide" Target="../notesSlides/notesSlide33.xml"/><Relationship Id="rId16" Type="http://schemas.openxmlformats.org/officeDocument/2006/relationships/image" Target="../media/image38.jp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5" Type="http://schemas.openxmlformats.org/officeDocument/2006/relationships/image" Target="../media/image37.jp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36.jpg"/></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9.jp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27.jpg"/><Relationship Id="rId17" Type="http://schemas.openxmlformats.org/officeDocument/2006/relationships/image" Target="../media/image28.jpg"/><Relationship Id="rId2" Type="http://schemas.openxmlformats.org/officeDocument/2006/relationships/notesSlide" Target="../notesSlides/notesSlide34.xml"/><Relationship Id="rId16" Type="http://schemas.openxmlformats.org/officeDocument/2006/relationships/image" Target="../media/image42.jp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5" Type="http://schemas.openxmlformats.org/officeDocument/2006/relationships/image" Target="../media/image41.jp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40.jpg"/></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svg"/><Relationship Id="rId3" Type="http://schemas.openxmlformats.org/officeDocument/2006/relationships/image" Target="../media/image1.jpeg"/><Relationship Id="rId7" Type="http://schemas.openxmlformats.org/officeDocument/2006/relationships/image" Target="../media/image12.png"/><Relationship Id="rId12" Type="http://schemas.openxmlformats.org/officeDocument/2006/relationships/image" Target="../media/image21.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15.svg"/><Relationship Id="rId10" Type="http://schemas.openxmlformats.org/officeDocument/2006/relationships/image" Target="../media/image19.svg"/><Relationship Id="rId4" Type="http://schemas.openxmlformats.org/officeDocument/2006/relationships/image" Target="../media/image11.png"/><Relationship Id="rId9" Type="http://schemas.openxmlformats.org/officeDocument/2006/relationships/image" Target="../media/image13.png"/><Relationship Id="rId1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12"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7.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2211050"/>
          </a:xfrm>
          <a:custGeom>
            <a:avLst/>
            <a:gdLst/>
            <a:ahLst/>
            <a:cxnLst/>
            <a:rect l="l" t="t" r="r" b="b"/>
            <a:pathLst>
              <a:path w="18288000" h="12211050">
                <a:moveTo>
                  <a:pt x="0" y="0"/>
                </a:moveTo>
                <a:lnTo>
                  <a:pt x="18288000" y="0"/>
                </a:lnTo>
                <a:lnTo>
                  <a:pt x="18288000" y="12211050"/>
                </a:lnTo>
                <a:lnTo>
                  <a:pt x="0" y="12211050"/>
                </a:lnTo>
                <a:lnTo>
                  <a:pt x="0" y="0"/>
                </a:lnTo>
                <a:close/>
              </a:path>
            </a:pathLst>
          </a:custGeom>
          <a:blipFill>
            <a:blip r:embed="rId3">
              <a:alphaModFix amt="17000"/>
            </a:blip>
            <a:stretch>
              <a:fillRect/>
            </a:stretch>
          </a:blipFill>
        </p:spPr>
        <p:txBody>
          <a:bodyPr/>
          <a:lstStyle/>
          <a:p>
            <a:endParaRPr lang="en-US" dirty="0"/>
          </a:p>
        </p:txBody>
      </p:sp>
      <p:sp>
        <p:nvSpPr>
          <p:cNvPr id="3" name="Freeform 3"/>
          <p:cNvSpPr/>
          <p:nvPr/>
        </p:nvSpPr>
        <p:spPr>
          <a:xfrm>
            <a:off x="0" y="8915400"/>
            <a:ext cx="18288000" cy="1358903"/>
          </a:xfrm>
          <a:custGeom>
            <a:avLst/>
            <a:gdLst/>
            <a:ahLst/>
            <a:cxnLst/>
            <a:rect l="l" t="t" r="r" b="b"/>
            <a:pathLst>
              <a:path w="18288000" h="1358903">
                <a:moveTo>
                  <a:pt x="0" y="0"/>
                </a:moveTo>
                <a:lnTo>
                  <a:pt x="18288000" y="0"/>
                </a:lnTo>
                <a:lnTo>
                  <a:pt x="18288000" y="1358903"/>
                </a:lnTo>
                <a:lnTo>
                  <a:pt x="0" y="1358903"/>
                </a:lnTo>
                <a:lnTo>
                  <a:pt x="0" y="0"/>
                </a:lnTo>
                <a:close/>
              </a:path>
            </a:pathLst>
          </a:custGeom>
          <a:blipFill>
            <a:blip r:embed="rId4"/>
            <a:stretch>
              <a:fillRect/>
            </a:stretch>
          </a:blipFill>
        </p:spPr>
        <p:txBody>
          <a:bodyPr/>
          <a:lstStyle/>
          <a:p>
            <a:endParaRPr lang="en-US"/>
          </a:p>
        </p:txBody>
      </p:sp>
      <p:sp>
        <p:nvSpPr>
          <p:cNvPr id="5" name="Freeform 5"/>
          <p:cNvSpPr/>
          <p:nvPr/>
        </p:nvSpPr>
        <p:spPr>
          <a:xfrm>
            <a:off x="11637274" y="5143500"/>
            <a:ext cx="6650726" cy="5143500"/>
          </a:xfrm>
          <a:custGeom>
            <a:avLst/>
            <a:gdLst/>
            <a:ahLst/>
            <a:cxnLst/>
            <a:rect l="l" t="t" r="r" b="b"/>
            <a:pathLst>
              <a:path w="6650726" h="5143500">
                <a:moveTo>
                  <a:pt x="0" y="0"/>
                </a:moveTo>
                <a:lnTo>
                  <a:pt x="6650726" y="0"/>
                </a:lnTo>
                <a:lnTo>
                  <a:pt x="6650726" y="5143500"/>
                </a:lnTo>
                <a:lnTo>
                  <a:pt x="0" y="5143500"/>
                </a:lnTo>
                <a:lnTo>
                  <a:pt x="0" y="0"/>
                </a:lnTo>
                <a:close/>
              </a:path>
            </a:pathLst>
          </a:custGeom>
          <a:blipFill>
            <a:blip r:embed="rId5"/>
            <a:stretch>
              <a:fillRect r="-46654" b="-72962"/>
            </a:stretch>
          </a:blipFill>
        </p:spPr>
        <p:txBody>
          <a:bodyPr/>
          <a:lstStyle/>
          <a:p>
            <a:endParaRPr lang="en-US"/>
          </a:p>
        </p:txBody>
      </p:sp>
      <p:sp>
        <p:nvSpPr>
          <p:cNvPr id="6" name="Freeform 6"/>
          <p:cNvSpPr/>
          <p:nvPr/>
        </p:nvSpPr>
        <p:spPr>
          <a:xfrm>
            <a:off x="11637274" y="5143500"/>
            <a:ext cx="6650726" cy="5143500"/>
          </a:xfrm>
          <a:custGeom>
            <a:avLst/>
            <a:gdLst/>
            <a:ahLst/>
            <a:cxnLst/>
            <a:rect l="l" t="t" r="r" b="b"/>
            <a:pathLst>
              <a:path w="6650726" h="5143500">
                <a:moveTo>
                  <a:pt x="0" y="0"/>
                </a:moveTo>
                <a:lnTo>
                  <a:pt x="6650726" y="0"/>
                </a:lnTo>
                <a:lnTo>
                  <a:pt x="6650726" y="5143500"/>
                </a:lnTo>
                <a:lnTo>
                  <a:pt x="0" y="5143500"/>
                </a:lnTo>
                <a:lnTo>
                  <a:pt x="0" y="0"/>
                </a:lnTo>
                <a:close/>
              </a:path>
            </a:pathLst>
          </a:custGeom>
          <a:blipFill>
            <a:blip r:embed="rId6">
              <a:alphaModFix amt="31000"/>
            </a:blip>
            <a:stretch>
              <a:fillRect r="-45652" b="-71851"/>
            </a:stretch>
          </a:blipFill>
        </p:spPr>
        <p:txBody>
          <a:bodyPr/>
          <a:lstStyle/>
          <a:p>
            <a:endParaRPr lang="en-US"/>
          </a:p>
        </p:txBody>
      </p:sp>
      <p:sp>
        <p:nvSpPr>
          <p:cNvPr id="7" name="TextBox 7"/>
          <p:cNvSpPr txBox="1"/>
          <p:nvPr/>
        </p:nvSpPr>
        <p:spPr>
          <a:xfrm>
            <a:off x="1027475" y="7620300"/>
            <a:ext cx="14554200" cy="582275"/>
          </a:xfrm>
          <a:prstGeom prst="rect">
            <a:avLst/>
          </a:prstGeom>
        </p:spPr>
        <p:txBody>
          <a:bodyPr wrap="square" lIns="0" tIns="0" rIns="0" bIns="0" rtlCol="0" anchor="t">
            <a:spAutoFit/>
          </a:bodyPr>
          <a:lstStyle/>
          <a:p>
            <a:pPr algn="ctr">
              <a:lnSpc>
                <a:spcPts val="5040"/>
              </a:lnSpc>
            </a:pPr>
            <a:r>
              <a:rPr lang="en-US" sz="3200" dirty="0" smtClean="0">
                <a:solidFill>
                  <a:srgbClr val="FFFFFF"/>
                </a:solidFill>
                <a:latin typeface="Montserrat"/>
              </a:rPr>
              <a:t>Moderated by Racquel Reddie (NCST)</a:t>
            </a:r>
          </a:p>
        </p:txBody>
      </p:sp>
      <p:sp>
        <p:nvSpPr>
          <p:cNvPr id="8" name="TextBox 8"/>
          <p:cNvSpPr txBox="1"/>
          <p:nvPr/>
        </p:nvSpPr>
        <p:spPr>
          <a:xfrm>
            <a:off x="1010542" y="2822768"/>
            <a:ext cx="16266916" cy="3924151"/>
          </a:xfrm>
          <a:prstGeom prst="rect">
            <a:avLst/>
          </a:prstGeom>
        </p:spPr>
        <p:txBody>
          <a:bodyPr wrap="square" lIns="0" tIns="0" rIns="0" bIns="0" rtlCol="0" anchor="t">
            <a:spAutoFit/>
          </a:bodyPr>
          <a:lstStyle/>
          <a:p>
            <a:pPr algn="ctr">
              <a:lnSpc>
                <a:spcPts val="10214"/>
              </a:lnSpc>
            </a:pPr>
            <a:r>
              <a:rPr lang="en-US" sz="7295" dirty="0" smtClean="0">
                <a:solidFill>
                  <a:srgbClr val="FFFFFF"/>
                </a:solidFill>
                <a:latin typeface="Montserrat Ultra-Bold"/>
              </a:rPr>
              <a:t>Florida Housing Coalition</a:t>
            </a:r>
          </a:p>
          <a:p>
            <a:pPr algn="ctr">
              <a:lnSpc>
                <a:spcPts val="10214"/>
              </a:lnSpc>
            </a:pPr>
            <a:r>
              <a:rPr lang="en-US" sz="6000" dirty="0" smtClean="0">
                <a:solidFill>
                  <a:srgbClr val="FFFFFF"/>
                </a:solidFill>
                <a:latin typeface="Montserrat Ultra-Bold"/>
              </a:rPr>
              <a:t>2024 Annual Conference </a:t>
            </a:r>
          </a:p>
          <a:p>
            <a:pPr algn="ctr">
              <a:lnSpc>
                <a:spcPts val="10214"/>
              </a:lnSpc>
            </a:pPr>
            <a:r>
              <a:rPr lang="en-US" sz="5400" dirty="0" smtClean="0">
                <a:solidFill>
                  <a:srgbClr val="FFFFFF"/>
                </a:solidFill>
                <a:latin typeface="Montserrat Ultra-Bold"/>
              </a:rPr>
              <a:t>Middle Incomes, Middle Neighborhoods</a:t>
            </a:r>
            <a:endParaRPr lang="en-US" sz="5400" dirty="0">
              <a:solidFill>
                <a:srgbClr val="FFFFFF"/>
              </a:solidFill>
              <a:latin typeface="Montserrat Ultra-Bold"/>
            </a:endParaRPr>
          </a:p>
        </p:txBody>
      </p:sp>
      <p:pic>
        <p:nvPicPr>
          <p:cNvPr id="10" name="Picture 9" descr="Blue text on a black background">
            <a:extLst>
              <a:ext uri="{FF2B5EF4-FFF2-40B4-BE49-F238E27FC236}">
                <a16:creationId xmlns="" xmlns:a16="http://schemas.microsoft.com/office/drawing/2014/main" id="{668BF0B8-2075-7D66-EB34-3E9E6B702A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400" y="354109"/>
            <a:ext cx="8458200" cy="21145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(Jacksonville,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pic>
        <p:nvPicPr>
          <p:cNvPr id="10" name="Picture 9"/>
          <p:cNvPicPr>
            <a:picLocks noChangeAspect="1"/>
          </p:cNvPicPr>
          <p:nvPr/>
        </p:nvPicPr>
        <p:blipFill>
          <a:blip r:embed="rId12"/>
          <a:stretch>
            <a:fillRect/>
          </a:stretch>
        </p:blipFill>
        <p:spPr>
          <a:xfrm>
            <a:off x="1829401" y="2662858"/>
            <a:ext cx="13964616" cy="6286351"/>
          </a:xfrm>
          <a:prstGeom prst="rect">
            <a:avLst/>
          </a:prstGeom>
        </p:spPr>
      </p:pic>
      <p:sp>
        <p:nvSpPr>
          <p:cNvPr id="12" name="TextBox 11"/>
          <p:cNvSpPr txBox="1"/>
          <p:nvPr/>
        </p:nvSpPr>
        <p:spPr>
          <a:xfrm flipH="1">
            <a:off x="7260945" y="9446453"/>
            <a:ext cx="2087881" cy="369332"/>
          </a:xfrm>
          <a:prstGeom prst="rect">
            <a:avLst/>
          </a:prstGeom>
          <a:noFill/>
        </p:spPr>
        <p:txBody>
          <a:bodyPr wrap="square" rtlCol="0">
            <a:spAutoFit/>
          </a:bodyPr>
          <a:lstStyle/>
          <a:p>
            <a:pPr algn="ctr"/>
            <a:r>
              <a:rPr lang="en-US" dirty="0" smtClean="0"/>
              <a:t>Source:  Data USA</a:t>
            </a:r>
            <a:endParaRPr lang="en-US" dirty="0"/>
          </a:p>
        </p:txBody>
      </p:sp>
    </p:spTree>
    <p:extLst>
      <p:ext uri="{BB962C8B-B14F-4D97-AF65-F5344CB8AC3E}">
        <p14:creationId xmlns:p14="http://schemas.microsoft.com/office/powerpoint/2010/main" val="3144647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114300"/>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(City of Jacksonville, FL) MAPS</a:t>
            </a:r>
            <a:endParaRPr lang="en-US" sz="5199" dirty="0">
              <a:solidFill>
                <a:srgbClr val="FFFFFF"/>
              </a:solidFill>
              <a:latin typeface="Montserrat Ultra-Bold"/>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12" name="TextBox 9"/>
          <p:cNvSpPr txBox="1"/>
          <p:nvPr/>
        </p:nvSpPr>
        <p:spPr>
          <a:xfrm>
            <a:off x="11580571" y="9631119"/>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16194" y="1135398"/>
            <a:ext cx="7223950" cy="9144000"/>
          </a:xfrm>
          <a:prstGeom prst="rect">
            <a:avLst/>
          </a:prstGeom>
        </p:spPr>
      </p:pic>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42225" y="1135398"/>
            <a:ext cx="7223950" cy="914400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249251008"/>
              </p:ext>
            </p:extLst>
          </p:nvPr>
        </p:nvGraphicFramePr>
        <p:xfrm>
          <a:off x="304800" y="3471862"/>
          <a:ext cx="3821112" cy="3343275"/>
        </p:xfrm>
        <a:graphic>
          <a:graphicData uri="http://schemas.openxmlformats.org/drawingml/2006/table">
            <a:tbl>
              <a:tblPr>
                <a:tableStyleId>{5C22544A-7EE6-4342-B048-85BDC9FD1C3A}</a:tableStyleId>
              </a:tblPr>
              <a:tblGrid>
                <a:gridCol w="2109788"/>
                <a:gridCol w="855662"/>
                <a:gridCol w="855662"/>
              </a:tblGrid>
              <a:tr h="190500">
                <a:tc>
                  <a:txBody>
                    <a:bodyPr/>
                    <a:lstStyle/>
                    <a:p>
                      <a:pPr algn="l"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City of Jacksonville, FL</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$65,690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$66,729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$102,415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$240,358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White Middles</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$62,095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$66,158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$87,948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$261,665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Black Middles</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$59,972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$56,408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$85,866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$185,825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Mixed Middles</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$63,479 </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$203,793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bl>
          </a:graphicData>
        </a:graphic>
      </p:graphicFrame>
      <p:sp>
        <p:nvSpPr>
          <p:cNvPr id="9" name="Rectangle 8"/>
          <p:cNvSpPr/>
          <p:nvPr/>
        </p:nvSpPr>
        <p:spPr>
          <a:xfrm>
            <a:off x="304800" y="3471862"/>
            <a:ext cx="3821112" cy="3343275"/>
          </a:xfrm>
          <a:prstGeom prst="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2721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(Jacksonville,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12"/>
          <p:cNvGraphicFramePr>
            <a:graphicFrameLocks noChangeAspect="1"/>
          </p:cNvGraphicFramePr>
          <p:nvPr>
            <p:extLst>
              <p:ext uri="{D42A27DB-BD31-4B8C-83A1-F6EECF244321}">
                <p14:modId xmlns:p14="http://schemas.microsoft.com/office/powerpoint/2010/main" val="79343835"/>
              </p:ext>
            </p:extLst>
          </p:nvPr>
        </p:nvGraphicFramePr>
        <p:xfrm>
          <a:off x="1719273" y="4169208"/>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9"/>
          <p:cNvGraphicFramePr>
            <a:graphicFrameLocks noChangeAspect="1"/>
          </p:cNvGraphicFramePr>
          <p:nvPr>
            <p:extLst>
              <p:ext uri="{D42A27DB-BD31-4B8C-83A1-F6EECF244321}">
                <p14:modId xmlns:p14="http://schemas.microsoft.com/office/powerpoint/2010/main" val="2242263718"/>
              </p:ext>
            </p:extLst>
          </p:nvPr>
        </p:nvGraphicFramePr>
        <p:xfrm>
          <a:off x="9031875" y="4169110"/>
          <a:ext cx="6314520" cy="4572197"/>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253152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(Jacksonville,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3" name="Content Placeholder 13"/>
          <p:cNvGraphicFramePr>
            <a:graphicFrameLocks noChangeAspect="1"/>
          </p:cNvGraphicFramePr>
          <p:nvPr>
            <p:extLst>
              <p:ext uri="{D42A27DB-BD31-4B8C-83A1-F6EECF244321}">
                <p14:modId xmlns:p14="http://schemas.microsoft.com/office/powerpoint/2010/main" val="3578160605"/>
              </p:ext>
            </p:extLst>
          </p:nvPr>
        </p:nvGraphicFramePr>
        <p:xfrm>
          <a:off x="1722423" y="4169307"/>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4" name="Content Placeholder 13"/>
          <p:cNvGraphicFramePr>
            <a:graphicFrameLocks noChangeAspect="1"/>
          </p:cNvGraphicFramePr>
          <p:nvPr>
            <p:extLst>
              <p:ext uri="{D42A27DB-BD31-4B8C-83A1-F6EECF244321}">
                <p14:modId xmlns:p14="http://schemas.microsoft.com/office/powerpoint/2010/main" val="478203160"/>
              </p:ext>
            </p:extLst>
          </p:nvPr>
        </p:nvGraphicFramePr>
        <p:xfrm>
          <a:off x="9038175" y="4169307"/>
          <a:ext cx="6431529"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3269097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(Jacksonville,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13"/>
          <p:cNvGraphicFramePr>
            <a:graphicFrameLocks noChangeAspect="1"/>
          </p:cNvGraphicFramePr>
          <p:nvPr>
            <p:extLst>
              <p:ext uri="{D42A27DB-BD31-4B8C-83A1-F6EECF244321}">
                <p14:modId xmlns:p14="http://schemas.microsoft.com/office/powerpoint/2010/main" val="808184218"/>
              </p:ext>
            </p:extLst>
          </p:nvPr>
        </p:nvGraphicFramePr>
        <p:xfrm>
          <a:off x="1719273" y="4169208"/>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9"/>
          <p:cNvGraphicFramePr>
            <a:graphicFrameLocks noChangeAspect="1"/>
          </p:cNvGraphicFramePr>
          <p:nvPr>
            <p:extLst>
              <p:ext uri="{D42A27DB-BD31-4B8C-83A1-F6EECF244321}">
                <p14:modId xmlns:p14="http://schemas.microsoft.com/office/powerpoint/2010/main" val="601001437"/>
              </p:ext>
            </p:extLst>
          </p:nvPr>
        </p:nvGraphicFramePr>
        <p:xfrm>
          <a:off x="9031875" y="4169208"/>
          <a:ext cx="6400011"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935885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(Jacksonville,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9"/>
          <p:cNvGraphicFramePr>
            <a:graphicFrameLocks noChangeAspect="1"/>
          </p:cNvGraphicFramePr>
          <p:nvPr>
            <p:extLst>
              <p:ext uri="{D42A27DB-BD31-4B8C-83A1-F6EECF244321}">
                <p14:modId xmlns:p14="http://schemas.microsoft.com/office/powerpoint/2010/main" val="1966134997"/>
              </p:ext>
            </p:extLst>
          </p:nvPr>
        </p:nvGraphicFramePr>
        <p:xfrm>
          <a:off x="1733457" y="4169208"/>
          <a:ext cx="6400011"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8"/>
          <p:cNvGraphicFramePr>
            <a:graphicFrameLocks noChangeAspect="1"/>
          </p:cNvGraphicFramePr>
          <p:nvPr>
            <p:extLst>
              <p:ext uri="{D42A27DB-BD31-4B8C-83A1-F6EECF244321}">
                <p14:modId xmlns:p14="http://schemas.microsoft.com/office/powerpoint/2010/main" val="2086949753"/>
              </p:ext>
            </p:extLst>
          </p:nvPr>
        </p:nvGraphicFramePr>
        <p:xfrm>
          <a:off x="9025096" y="4169208"/>
          <a:ext cx="6400011"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976664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(Jacksonville,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3" name="Content Placeholder 16"/>
          <p:cNvGraphicFramePr>
            <a:graphicFrameLocks noChangeAspect="1"/>
          </p:cNvGraphicFramePr>
          <p:nvPr>
            <p:extLst>
              <p:ext uri="{D42A27DB-BD31-4B8C-83A1-F6EECF244321}">
                <p14:modId xmlns:p14="http://schemas.microsoft.com/office/powerpoint/2010/main" val="3022065133"/>
              </p:ext>
            </p:extLst>
          </p:nvPr>
        </p:nvGraphicFramePr>
        <p:xfrm>
          <a:off x="1717698" y="4085545"/>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4" name="Content Placeholder 14"/>
          <p:cNvGraphicFramePr>
            <a:graphicFrameLocks noChangeAspect="1"/>
          </p:cNvGraphicFramePr>
          <p:nvPr>
            <p:extLst>
              <p:ext uri="{D42A27DB-BD31-4B8C-83A1-F6EECF244321}">
                <p14:modId xmlns:p14="http://schemas.microsoft.com/office/powerpoint/2010/main" val="3617388625"/>
              </p:ext>
            </p:extLst>
          </p:nvPr>
        </p:nvGraphicFramePr>
        <p:xfrm>
          <a:off x="9028725" y="4169208"/>
          <a:ext cx="6431529"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2620708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FL) </a:t>
            </a:r>
            <a:endParaRPr lang="en-US" sz="5199" dirty="0">
              <a:solidFill>
                <a:srgbClr val="FFFFFF"/>
              </a:solidFill>
              <a:latin typeface="Montserrat Ultra-Bold"/>
            </a:endParaRPr>
          </a:p>
        </p:txBody>
      </p:sp>
      <p:sp>
        <p:nvSpPr>
          <p:cNvPr id="9" name="TextBox 9"/>
          <p:cNvSpPr txBox="1"/>
          <p:nvPr/>
        </p:nvSpPr>
        <p:spPr>
          <a:xfrm>
            <a:off x="11887200" y="9423526"/>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pic>
        <p:nvPicPr>
          <p:cNvPr id="10" name="Picture 9"/>
          <p:cNvPicPr>
            <a:picLocks noChangeAspect="1"/>
          </p:cNvPicPr>
          <p:nvPr/>
        </p:nvPicPr>
        <p:blipFill>
          <a:blip r:embed="rId12"/>
          <a:stretch>
            <a:fillRect/>
          </a:stretch>
        </p:blipFill>
        <p:spPr>
          <a:xfrm>
            <a:off x="2057400" y="2731005"/>
            <a:ext cx="13924939" cy="6283567"/>
          </a:xfrm>
          <a:prstGeom prst="rect">
            <a:avLst/>
          </a:prstGeom>
        </p:spPr>
      </p:pic>
      <p:sp>
        <p:nvSpPr>
          <p:cNvPr id="12" name="TextBox 11"/>
          <p:cNvSpPr txBox="1"/>
          <p:nvPr/>
        </p:nvSpPr>
        <p:spPr>
          <a:xfrm flipH="1">
            <a:off x="7051957" y="9382658"/>
            <a:ext cx="2087881" cy="369332"/>
          </a:xfrm>
          <a:prstGeom prst="rect">
            <a:avLst/>
          </a:prstGeom>
          <a:noFill/>
        </p:spPr>
        <p:txBody>
          <a:bodyPr wrap="square" rtlCol="0">
            <a:spAutoFit/>
          </a:bodyPr>
          <a:lstStyle/>
          <a:p>
            <a:pPr algn="ctr"/>
            <a:r>
              <a:rPr lang="en-US" dirty="0" smtClean="0"/>
              <a:t>Source:  Data USA</a:t>
            </a:r>
            <a:endParaRPr lang="en-US" dirty="0"/>
          </a:p>
        </p:txBody>
      </p:sp>
    </p:spTree>
    <p:extLst>
      <p:ext uri="{BB962C8B-B14F-4D97-AF65-F5344CB8AC3E}">
        <p14:creationId xmlns:p14="http://schemas.microsoft.com/office/powerpoint/2010/main" val="2853053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114300"/>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 FFL/OP) MAPS</a:t>
            </a:r>
            <a:endParaRPr lang="en-US" sz="5199" dirty="0">
              <a:solidFill>
                <a:srgbClr val="FFFFFF"/>
              </a:solidFill>
              <a:latin typeface="Montserrat Ultra-Bold"/>
            </a:endParaRPr>
          </a:p>
        </p:txBody>
      </p:sp>
      <p:sp>
        <p:nvSpPr>
          <p:cNvPr id="9" name="TextBox 9"/>
          <p:cNvSpPr txBox="1"/>
          <p:nvPr/>
        </p:nvSpPr>
        <p:spPr>
          <a:xfrm>
            <a:off x="12115800" y="9593475"/>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933" y="8985992"/>
            <a:ext cx="5029200" cy="1257300"/>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13141" y="1133929"/>
            <a:ext cx="7223950" cy="914400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42225" y="1133929"/>
            <a:ext cx="7223950" cy="9144000"/>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2316392817"/>
              </p:ext>
            </p:extLst>
          </p:nvPr>
        </p:nvGraphicFramePr>
        <p:xfrm>
          <a:off x="304800" y="3471862"/>
          <a:ext cx="3579812" cy="3343275"/>
        </p:xfrm>
        <a:graphic>
          <a:graphicData uri="http://schemas.openxmlformats.org/drawingml/2006/table">
            <a:tbl>
              <a:tblPr>
                <a:tableStyleId>{5C22544A-7EE6-4342-B048-85BDC9FD1C3A}</a:tableStyleId>
              </a:tblPr>
              <a:tblGrid>
                <a:gridCol w="1868488"/>
                <a:gridCol w="855662"/>
                <a:gridCol w="855662"/>
              </a:tblGrid>
              <a:tr h="190500">
                <a:tc>
                  <a:txBody>
                    <a:bodyPr/>
                    <a:lstStyle/>
                    <a:p>
                      <a:pPr algn="l" fontAlgn="b"/>
                      <a:r>
                        <a:rPr lang="en-US" sz="1400" b="1"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Broward County, </a:t>
                      </a:r>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FL</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$70,053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$77,320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a:t>
                      </a:r>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199,011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$367,883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White Middles</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$64,228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$75,262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$168,701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$444,577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Black Middles</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$62,709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$72,319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$112,695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$275,092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Mixed Middles</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$72,461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$347,909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bl>
          </a:graphicData>
        </a:graphic>
      </p:graphicFrame>
      <p:sp>
        <p:nvSpPr>
          <p:cNvPr id="14" name="Rectangle 13"/>
          <p:cNvSpPr/>
          <p:nvPr/>
        </p:nvSpPr>
        <p:spPr>
          <a:xfrm>
            <a:off x="304800" y="3471862"/>
            <a:ext cx="3579812" cy="3343275"/>
          </a:xfrm>
          <a:prstGeom prst="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8829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12"/>
          <p:cNvGraphicFramePr>
            <a:graphicFrameLocks noChangeAspect="1"/>
          </p:cNvGraphicFramePr>
          <p:nvPr>
            <p:extLst>
              <p:ext uri="{D42A27DB-BD31-4B8C-83A1-F6EECF244321}">
                <p14:modId xmlns:p14="http://schemas.microsoft.com/office/powerpoint/2010/main" val="3650430125"/>
              </p:ext>
            </p:extLst>
          </p:nvPr>
        </p:nvGraphicFramePr>
        <p:xfrm>
          <a:off x="1717698" y="4172816"/>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9"/>
          <p:cNvGraphicFramePr>
            <a:graphicFrameLocks noChangeAspect="1"/>
          </p:cNvGraphicFramePr>
          <p:nvPr>
            <p:extLst>
              <p:ext uri="{D42A27DB-BD31-4B8C-83A1-F6EECF244321}">
                <p14:modId xmlns:p14="http://schemas.microsoft.com/office/powerpoint/2010/main" val="126066310"/>
              </p:ext>
            </p:extLst>
          </p:nvPr>
        </p:nvGraphicFramePr>
        <p:xfrm>
          <a:off x="9028725" y="4168957"/>
          <a:ext cx="6314520" cy="4572197"/>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79659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522455"/>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1907257" y="886377"/>
            <a:ext cx="5391102" cy="881301"/>
          </a:xfrm>
          <a:prstGeom prst="rect">
            <a:avLst/>
          </a:prstGeom>
        </p:spPr>
        <p:txBody>
          <a:bodyPr lIns="0" tIns="0" rIns="0" bIns="0" rtlCol="0" anchor="t">
            <a:spAutoFit/>
          </a:bodyPr>
          <a:lstStyle/>
          <a:p>
            <a:pPr algn="l">
              <a:lnSpc>
                <a:spcPts val="7279"/>
              </a:lnSpc>
            </a:pPr>
            <a:r>
              <a:rPr lang="en-US" sz="5199" dirty="0">
                <a:solidFill>
                  <a:srgbClr val="FFFFFF"/>
                </a:solidFill>
                <a:latin typeface="Montserrat Ultra-Bold"/>
              </a:rPr>
              <a:t>Our Panelists</a:t>
            </a:r>
          </a:p>
        </p:txBody>
      </p:sp>
      <p:sp>
        <p:nvSpPr>
          <p:cNvPr id="9" name="TextBox 9"/>
          <p:cNvSpPr txBox="1"/>
          <p:nvPr/>
        </p:nvSpPr>
        <p:spPr>
          <a:xfrm>
            <a:off x="11580571" y="9751990"/>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3048000" y="2973139"/>
            <a:ext cx="13083183" cy="7386638"/>
          </a:xfrm>
          <a:prstGeom prst="rect">
            <a:avLst/>
          </a:prstGeom>
        </p:spPr>
        <p:txBody>
          <a:bodyPr wrap="square" lIns="0" tIns="0" rIns="0" bIns="0" rtlCol="0" anchor="t">
            <a:spAutoFit/>
          </a:bodyPr>
          <a:lstStyle/>
          <a:p>
            <a:pPr marL="457200" indent="-457200" algn="l">
              <a:lnSpc>
                <a:spcPts val="3600"/>
              </a:lnSpc>
              <a:buFont typeface="Arial" panose="020B0604020202020204" pitchFamily="34" charset="0"/>
              <a:buChar char="•"/>
            </a:pPr>
            <a:endParaRPr lang="en-US" sz="28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r>
              <a:rPr lang="en-US" sz="4000" b="1" dirty="0" smtClean="0">
                <a:solidFill>
                  <a:srgbClr val="1F3854"/>
                </a:solidFill>
                <a:latin typeface="Garamond" panose="02020404030301010803" pitchFamily="18" charset="0"/>
                <a:ea typeface="Droid Serif" panose="020B0604020202020204" charset="0"/>
                <a:cs typeface="Aldhabi" panose="020F0502020204030204" pitchFamily="34" charset="0"/>
              </a:rPr>
              <a:t>Kris Hoff</a:t>
            </a:r>
            <a:endParaRPr lang="en-US" sz="4000" b="1" dirty="0">
              <a:solidFill>
                <a:srgbClr val="1F3854"/>
              </a:solidFill>
              <a:latin typeface="Garamond" panose="02020404030301010803" pitchFamily="18" charset="0"/>
              <a:ea typeface="Droid Serif" panose="020B0604020202020204" charset="0"/>
              <a:cs typeface="Aldhabi" panose="020F0502020204030204" pitchFamily="34" charset="0"/>
            </a:endParaRPr>
          </a:p>
          <a:p>
            <a:pPr algn="l">
              <a:lnSpc>
                <a:spcPts val="3600"/>
              </a:lnSpc>
            </a:pPr>
            <a:r>
              <a:rPr lang="en-US" sz="2800" dirty="0" smtClean="0">
                <a:solidFill>
                  <a:srgbClr val="1F3854"/>
                </a:solidFill>
                <a:latin typeface="Droid Serif" panose="020B0604020202020204" charset="0"/>
                <a:ea typeface="Droid Serif" panose="020B0604020202020204" charset="0"/>
                <a:cs typeface="Droid Serif" panose="020B0604020202020204" charset="0"/>
              </a:rPr>
              <a:t>Research &amp; Policy Analyst (NCST)</a:t>
            </a:r>
            <a:endParaRPr lang="en-US" sz="28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36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r>
              <a:rPr lang="en-US" sz="4000" b="1" dirty="0" smtClean="0">
                <a:solidFill>
                  <a:srgbClr val="1F3854"/>
                </a:solidFill>
                <a:latin typeface="Garamond" panose="02020404030301010803" pitchFamily="18" charset="0"/>
                <a:ea typeface="Droid Serif Bold" panose="020B0604020202020204" charset="0"/>
                <a:cs typeface="Droid Serif Bold" panose="020B0604020202020204" charset="0"/>
              </a:rPr>
              <a:t>Kristopher Smith</a:t>
            </a:r>
            <a:endParaRPr lang="en-US" sz="4000" b="1" dirty="0">
              <a:solidFill>
                <a:srgbClr val="1F3854"/>
              </a:solidFill>
              <a:latin typeface="Garamond" panose="02020404030301010803" pitchFamily="18" charset="0"/>
              <a:ea typeface="Droid Serif Bold" panose="020B0604020202020204" charset="0"/>
              <a:cs typeface="Droid Serif Bold" panose="020B0604020202020204" charset="0"/>
            </a:endParaRPr>
          </a:p>
          <a:p>
            <a:pPr algn="l">
              <a:lnSpc>
                <a:spcPts val="3600"/>
              </a:lnSpc>
            </a:pPr>
            <a:r>
              <a:rPr lang="en-US" sz="2800" dirty="0" smtClean="0">
                <a:solidFill>
                  <a:srgbClr val="1F3854"/>
                </a:solidFill>
                <a:latin typeface="Droid Serif" panose="020B0604020202020204" charset="0"/>
                <a:ea typeface="Droid Serif" panose="020B0604020202020204" charset="0"/>
                <a:cs typeface="Droid Serif" panose="020B0604020202020204" charset="0"/>
              </a:rPr>
              <a:t>Community Development Officer (LISC Jacksonville)</a:t>
            </a:r>
            <a:endParaRPr lang="en-US" sz="2800" dirty="0">
              <a:solidFill>
                <a:srgbClr val="1F3854"/>
              </a:solidFill>
              <a:latin typeface="Droid Serif" panose="020B0604020202020204" charset="0"/>
              <a:ea typeface="Droid Serif" panose="020B0604020202020204" charset="0"/>
              <a:cs typeface="Droid Serif" panose="020B0604020202020204" charset="0"/>
            </a:endParaRPr>
          </a:p>
          <a:p>
            <a:pPr marL="457200" indent="-457200" algn="l">
              <a:lnSpc>
                <a:spcPts val="3600"/>
              </a:lnSpc>
              <a:buFont typeface="Arial" panose="020B0604020202020204" pitchFamily="34" charset="0"/>
              <a:buChar char="•"/>
            </a:pPr>
            <a:endParaRPr lang="en-US" sz="28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r>
              <a:rPr lang="en-US" sz="4000" b="1" dirty="0" smtClean="0">
                <a:solidFill>
                  <a:srgbClr val="1F3854"/>
                </a:solidFill>
                <a:latin typeface="Garamond" panose="02020404030301010803" pitchFamily="18" charset="0"/>
                <a:ea typeface="Droid Serif Bold" panose="020B0604020202020204" charset="0"/>
                <a:cs typeface="Droid Serif Bold" panose="020B0604020202020204" charset="0"/>
              </a:rPr>
              <a:t>Dr. Germaine Baugh</a:t>
            </a:r>
          </a:p>
          <a:p>
            <a:pPr algn="l">
              <a:lnSpc>
                <a:spcPts val="3600"/>
              </a:lnSpc>
            </a:pPr>
            <a:r>
              <a:rPr lang="en-US" sz="2800" dirty="0" smtClean="0">
                <a:solidFill>
                  <a:srgbClr val="1F3854"/>
                </a:solidFill>
                <a:latin typeface="Droid Serif" panose="020B0604020202020204" charset="0"/>
                <a:ea typeface="Droid Serif" panose="020B0604020202020204" charset="0"/>
                <a:cs typeface="Droid Serif" panose="020B0604020202020204" charset="0"/>
              </a:rPr>
              <a:t>President/CEO (Urban League of Broward County)</a:t>
            </a:r>
          </a:p>
          <a:p>
            <a:pPr algn="l">
              <a:lnSpc>
                <a:spcPts val="3600"/>
              </a:lnSpc>
            </a:pPr>
            <a:endParaRPr lang="en-US" sz="2800" dirty="0">
              <a:solidFill>
                <a:srgbClr val="1F3854"/>
              </a:solidFill>
              <a:latin typeface="Droid Serif" panose="020B0604020202020204" charset="0"/>
              <a:ea typeface="Droid Serif" panose="020B0604020202020204" charset="0"/>
              <a:cs typeface="Droid Serif" panose="020B0604020202020204" charset="0"/>
            </a:endParaRPr>
          </a:p>
          <a:p>
            <a:pPr lvl="0">
              <a:lnSpc>
                <a:spcPts val="3600"/>
              </a:lnSpc>
            </a:pPr>
            <a:r>
              <a:rPr lang="en-US" sz="4000" b="1" dirty="0" smtClean="0">
                <a:solidFill>
                  <a:srgbClr val="1F3854"/>
                </a:solidFill>
                <a:latin typeface="Garamond" panose="02020404030301010803" pitchFamily="18" charset="0"/>
                <a:ea typeface="Droid Serif Bold" panose="020B0604020202020204" charset="0"/>
                <a:cs typeface="Droid Serif Bold" panose="020B0604020202020204" charset="0"/>
              </a:rPr>
              <a:t>Ernest Coney</a:t>
            </a:r>
            <a:endParaRPr lang="en-US" sz="4000" b="1" dirty="0">
              <a:solidFill>
                <a:srgbClr val="1F3854"/>
              </a:solidFill>
              <a:latin typeface="Garamond" panose="02020404030301010803" pitchFamily="18" charset="0"/>
              <a:ea typeface="Droid Serif Bold" panose="020B0604020202020204" charset="0"/>
              <a:cs typeface="Droid Serif Bold" panose="020B0604020202020204" charset="0"/>
            </a:endParaRPr>
          </a:p>
          <a:p>
            <a:pPr lvl="0">
              <a:lnSpc>
                <a:spcPts val="3600"/>
              </a:lnSpc>
            </a:pPr>
            <a:r>
              <a:rPr lang="en-US" sz="2800" dirty="0" smtClean="0">
                <a:solidFill>
                  <a:srgbClr val="1F3854"/>
                </a:solidFill>
                <a:latin typeface="Droid Serif" panose="020B0604020202020204" charset="0"/>
                <a:ea typeface="Droid Serif" panose="020B0604020202020204" charset="0"/>
                <a:cs typeface="Droid Serif" panose="020B0604020202020204" charset="0"/>
              </a:rPr>
              <a:t>President/CEO (CDC of Tampa)</a:t>
            </a:r>
            <a:endParaRPr lang="en-US" sz="2800" dirty="0">
              <a:solidFill>
                <a:srgbClr val="1F3854"/>
              </a:solidFill>
              <a:latin typeface="Droid Serif" panose="020B0604020202020204" charset="0"/>
              <a:ea typeface="Droid Serif" panose="020B0604020202020204" charset="0"/>
              <a:cs typeface="Droid Serif" panose="020B0604020202020204" charset="0"/>
            </a:endParaRPr>
          </a:p>
          <a:p>
            <a:pPr lvl="0">
              <a:lnSpc>
                <a:spcPts val="3600"/>
              </a:lnSpc>
            </a:pPr>
            <a:endParaRPr lang="en-US" sz="28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36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3" name="Content Placeholder 13"/>
          <p:cNvGraphicFramePr>
            <a:graphicFrameLocks noChangeAspect="1"/>
          </p:cNvGraphicFramePr>
          <p:nvPr>
            <p:extLst>
              <p:ext uri="{D42A27DB-BD31-4B8C-83A1-F6EECF244321}">
                <p14:modId xmlns:p14="http://schemas.microsoft.com/office/powerpoint/2010/main" val="2071774455"/>
              </p:ext>
            </p:extLst>
          </p:nvPr>
        </p:nvGraphicFramePr>
        <p:xfrm>
          <a:off x="1719273" y="4165861"/>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4" name="Content Placeholder 13"/>
          <p:cNvGraphicFramePr>
            <a:graphicFrameLocks noChangeAspect="1"/>
          </p:cNvGraphicFramePr>
          <p:nvPr>
            <p:extLst>
              <p:ext uri="{D42A27DB-BD31-4B8C-83A1-F6EECF244321}">
                <p14:modId xmlns:p14="http://schemas.microsoft.com/office/powerpoint/2010/main" val="1290100911"/>
              </p:ext>
            </p:extLst>
          </p:nvPr>
        </p:nvGraphicFramePr>
        <p:xfrm>
          <a:off x="9036688" y="4165861"/>
          <a:ext cx="6431529"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329475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13"/>
          <p:cNvGraphicFramePr>
            <a:graphicFrameLocks noChangeAspect="1"/>
          </p:cNvGraphicFramePr>
          <p:nvPr>
            <p:extLst>
              <p:ext uri="{D42A27DB-BD31-4B8C-83A1-F6EECF244321}">
                <p14:modId xmlns:p14="http://schemas.microsoft.com/office/powerpoint/2010/main" val="926700709"/>
              </p:ext>
            </p:extLst>
          </p:nvPr>
        </p:nvGraphicFramePr>
        <p:xfrm>
          <a:off x="1721680" y="4159920"/>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9"/>
          <p:cNvGraphicFramePr>
            <a:graphicFrameLocks noChangeAspect="1"/>
          </p:cNvGraphicFramePr>
          <p:nvPr>
            <p:extLst>
              <p:ext uri="{D42A27DB-BD31-4B8C-83A1-F6EECF244321}">
                <p14:modId xmlns:p14="http://schemas.microsoft.com/office/powerpoint/2010/main" val="1557468900"/>
              </p:ext>
            </p:extLst>
          </p:nvPr>
        </p:nvGraphicFramePr>
        <p:xfrm>
          <a:off x="9036689" y="4159920"/>
          <a:ext cx="6400011"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294361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9"/>
          <p:cNvGraphicFramePr>
            <a:graphicFrameLocks noChangeAspect="1"/>
          </p:cNvGraphicFramePr>
          <p:nvPr>
            <p:extLst>
              <p:ext uri="{D42A27DB-BD31-4B8C-83A1-F6EECF244321}">
                <p14:modId xmlns:p14="http://schemas.microsoft.com/office/powerpoint/2010/main" val="1502379556"/>
              </p:ext>
            </p:extLst>
          </p:nvPr>
        </p:nvGraphicFramePr>
        <p:xfrm>
          <a:off x="1733457" y="4169208"/>
          <a:ext cx="6400011"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8"/>
          <p:cNvGraphicFramePr>
            <a:graphicFrameLocks noChangeAspect="1"/>
          </p:cNvGraphicFramePr>
          <p:nvPr>
            <p:extLst>
              <p:ext uri="{D42A27DB-BD31-4B8C-83A1-F6EECF244321}">
                <p14:modId xmlns:p14="http://schemas.microsoft.com/office/powerpoint/2010/main" val="305274820"/>
              </p:ext>
            </p:extLst>
          </p:nvPr>
        </p:nvGraphicFramePr>
        <p:xfrm>
          <a:off x="9028725" y="4166112"/>
          <a:ext cx="6400011"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2608911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3" name="Content Placeholder 16"/>
          <p:cNvGraphicFramePr>
            <a:graphicFrameLocks noChangeAspect="1"/>
          </p:cNvGraphicFramePr>
          <p:nvPr>
            <p:extLst>
              <p:ext uri="{D42A27DB-BD31-4B8C-83A1-F6EECF244321}">
                <p14:modId xmlns:p14="http://schemas.microsoft.com/office/powerpoint/2010/main" val="2580939476"/>
              </p:ext>
            </p:extLst>
          </p:nvPr>
        </p:nvGraphicFramePr>
        <p:xfrm>
          <a:off x="1717698" y="4085545"/>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4" name="Content Placeholder 14"/>
          <p:cNvGraphicFramePr>
            <a:graphicFrameLocks noChangeAspect="1"/>
          </p:cNvGraphicFramePr>
          <p:nvPr>
            <p:extLst>
              <p:ext uri="{D42A27DB-BD31-4B8C-83A1-F6EECF244321}">
                <p14:modId xmlns:p14="http://schemas.microsoft.com/office/powerpoint/2010/main" val="1538009278"/>
              </p:ext>
            </p:extLst>
          </p:nvPr>
        </p:nvGraphicFramePr>
        <p:xfrm>
          <a:off x="9028725" y="4169208"/>
          <a:ext cx="6431529"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3838980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(Tampa, FL) </a:t>
            </a:r>
            <a:endParaRPr lang="en-US" sz="5199" dirty="0">
              <a:solidFill>
                <a:srgbClr val="FFFFFF"/>
              </a:solidFill>
              <a:latin typeface="Montserrat Ultra-Bold"/>
            </a:endParaRPr>
          </a:p>
        </p:txBody>
      </p:sp>
      <p:sp>
        <p:nvSpPr>
          <p:cNvPr id="9" name="TextBox 9"/>
          <p:cNvSpPr txBox="1"/>
          <p:nvPr/>
        </p:nvSpPr>
        <p:spPr>
          <a:xfrm>
            <a:off x="13016153" y="9558616"/>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pic>
        <p:nvPicPr>
          <p:cNvPr id="5" name="Picture 4"/>
          <p:cNvPicPr>
            <a:picLocks noChangeAspect="1"/>
          </p:cNvPicPr>
          <p:nvPr/>
        </p:nvPicPr>
        <p:blipFill>
          <a:blip r:embed="rId12"/>
          <a:stretch>
            <a:fillRect/>
          </a:stretch>
        </p:blipFill>
        <p:spPr>
          <a:xfrm>
            <a:off x="1828800" y="2673316"/>
            <a:ext cx="13768387" cy="6319757"/>
          </a:xfrm>
          <a:prstGeom prst="rect">
            <a:avLst/>
          </a:prstGeom>
        </p:spPr>
      </p:pic>
      <p:sp>
        <p:nvSpPr>
          <p:cNvPr id="12" name="TextBox 11"/>
          <p:cNvSpPr txBox="1"/>
          <p:nvPr/>
        </p:nvSpPr>
        <p:spPr>
          <a:xfrm flipH="1">
            <a:off x="7378058" y="9395242"/>
            <a:ext cx="2087881" cy="369332"/>
          </a:xfrm>
          <a:prstGeom prst="rect">
            <a:avLst/>
          </a:prstGeom>
          <a:noFill/>
        </p:spPr>
        <p:txBody>
          <a:bodyPr wrap="square" rtlCol="0">
            <a:spAutoFit/>
          </a:bodyPr>
          <a:lstStyle/>
          <a:p>
            <a:pPr algn="ctr"/>
            <a:r>
              <a:rPr lang="en-US" dirty="0" smtClean="0"/>
              <a:t>    Source:  Data USA</a:t>
            </a:r>
            <a:endParaRPr lang="en-US" dirty="0"/>
          </a:p>
        </p:txBody>
      </p:sp>
    </p:spTree>
    <p:extLst>
      <p:ext uri="{BB962C8B-B14F-4D97-AF65-F5344CB8AC3E}">
        <p14:creationId xmlns:p14="http://schemas.microsoft.com/office/powerpoint/2010/main" val="3241612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114300"/>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(City of Tampa, FL) MAPS</a:t>
            </a:r>
            <a:endParaRPr lang="en-US" sz="5199" dirty="0">
              <a:solidFill>
                <a:srgbClr val="FFFFFF"/>
              </a:solidFill>
              <a:latin typeface="Montserrat Ultra-Bold"/>
            </a:endParaRPr>
          </a:p>
        </p:txBody>
      </p:sp>
      <p:sp>
        <p:nvSpPr>
          <p:cNvPr id="9" name="TextBox 9"/>
          <p:cNvSpPr txBox="1"/>
          <p:nvPr/>
        </p:nvSpPr>
        <p:spPr>
          <a:xfrm>
            <a:off x="1158240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8600" y="8846148"/>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1846659"/>
          </a:xfrm>
          <a:prstGeom prst="rect">
            <a:avLst/>
          </a:prstGeom>
        </p:spPr>
        <p:txBody>
          <a:bodyPr wrap="square" lIns="0" tIns="0" rIns="0" bIns="0" rtlCol="0" anchor="t">
            <a:spAutoFit/>
          </a:bodyPr>
          <a:lstStyle/>
          <a:p>
            <a:pPr algn="l">
              <a:lnSpc>
                <a:spcPts val="3600"/>
              </a:lnSpc>
            </a:pPr>
            <a:endParaRPr lang="en-US" sz="4800" dirty="0">
              <a:solidFill>
                <a:srgbClr val="1F3854"/>
              </a:solidFill>
              <a:latin typeface="Droid Serif Bold" panose="020B0604020202020204" charset="0"/>
              <a:ea typeface="Droid Serif Bold" panose="020B0604020202020204" charset="0"/>
              <a:cs typeface="Droid Serif Bold" panose="020B0604020202020204" charset="0"/>
            </a:endParaRPr>
          </a:p>
          <a:p>
            <a:pPr algn="l">
              <a:lnSpc>
                <a:spcPts val="3600"/>
              </a:lnSpc>
            </a:pPr>
            <a:endParaRPr lang="en-US" sz="48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29794" y="1120156"/>
            <a:ext cx="7223950" cy="9144000"/>
          </a:xfrm>
          <a:prstGeom prst="rect">
            <a:avLst/>
          </a:prstGeom>
        </p:spPr>
      </p:pic>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42225" y="1120156"/>
            <a:ext cx="7223950" cy="9144000"/>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1260959193"/>
              </p:ext>
            </p:extLst>
          </p:nvPr>
        </p:nvGraphicFramePr>
        <p:xfrm>
          <a:off x="304800" y="3471862"/>
          <a:ext cx="3975099" cy="3343275"/>
        </p:xfrm>
        <a:graphic>
          <a:graphicData uri="http://schemas.openxmlformats.org/drawingml/2006/table">
            <a:tbl>
              <a:tblPr>
                <a:tableStyleId>{5C22544A-7EE6-4342-B048-85BDC9FD1C3A}</a:tableStyleId>
              </a:tblPr>
              <a:tblGrid>
                <a:gridCol w="2263775"/>
                <a:gridCol w="855662"/>
                <a:gridCol w="855662"/>
              </a:tblGrid>
              <a:tr h="190500">
                <a:tc>
                  <a:txBody>
                    <a:bodyPr/>
                    <a:lstStyle/>
                    <a:p>
                      <a:pPr algn="l" fontAlgn="b"/>
                      <a:r>
                        <a:rPr lang="en-US" sz="1400" b="1"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Hillsborough</a:t>
                      </a:r>
                      <a:r>
                        <a:rPr lang="en-US" sz="1400" b="1" u="none" strike="noStrike" baseline="0" dirty="0" smtClean="0">
                          <a:effectLst/>
                          <a:latin typeface="Droid Serif" panose="02020600060500020200" pitchFamily="18" charset="0"/>
                          <a:ea typeface="Droid Serif" panose="02020600060500020200" pitchFamily="18" charset="0"/>
                          <a:cs typeface="Droid Serif" panose="02020600060500020200" pitchFamily="18" charset="0"/>
                        </a:rPr>
                        <a:t> County</a:t>
                      </a:r>
                      <a:r>
                        <a:rPr lang="en-US" sz="1400" b="1"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 </a:t>
                      </a:r>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FL</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$58,229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$74,300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$103,719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$307,661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White Middles</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$54,097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$67,409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$83,973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$264,400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Black Middles</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$55,781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$55,689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$75,776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$205,250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Mixed Middles</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a:effectLst/>
                          <a:latin typeface="Droid Serif" panose="02020600060500020200" pitchFamily="18" charset="0"/>
                          <a:ea typeface="Droid Serif" panose="02020600060500020200" pitchFamily="18" charset="0"/>
                          <a:cs typeface="Droid Serif" panose="02020600060500020200" pitchFamily="18" charset="0"/>
                        </a:rPr>
                        <a:t>1970</a:t>
                      </a:r>
                      <a:endParaRPr lang="en-US" sz="1400" b="1"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b="1" u="none" strike="noStrike" dirty="0">
                          <a:effectLst/>
                          <a:latin typeface="Droid Serif" panose="02020600060500020200" pitchFamily="18" charset="0"/>
                          <a:ea typeface="Droid Serif" panose="02020600060500020200" pitchFamily="18" charset="0"/>
                          <a:cs typeface="Droid Serif" panose="02020600060500020200" pitchFamily="18" charset="0"/>
                        </a:rPr>
                        <a:t>2020</a:t>
                      </a:r>
                      <a:endParaRPr lang="en-US" sz="1400" b="1"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a:effectLst/>
                          <a:latin typeface="Droid Serif" panose="02020600060500020200" pitchFamily="18" charset="0"/>
                          <a:ea typeface="Droid Serif" panose="02020600060500020200" pitchFamily="18" charset="0"/>
                          <a:cs typeface="Droid Serif" panose="02020600060500020200" pitchFamily="18" charset="0"/>
                        </a:rPr>
                        <a:t>Median HH Income</a:t>
                      </a:r>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$65,138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r h="190500">
                <a:tc>
                  <a:txBody>
                    <a:bodyPr/>
                    <a:lstStyle/>
                    <a:p>
                      <a:pPr algn="l" fontAlgn="b"/>
                      <a:r>
                        <a:rPr lang="en-US" sz="1400" u="none" strike="noStrike" dirty="0">
                          <a:effectLst/>
                          <a:latin typeface="Droid Serif" panose="02020600060500020200" pitchFamily="18" charset="0"/>
                          <a:ea typeface="Droid Serif" panose="02020600060500020200" pitchFamily="18" charset="0"/>
                          <a:cs typeface="Droid Serif" panose="02020600060500020200" pitchFamily="18" charset="0"/>
                        </a:rPr>
                        <a:t>Median Home Value</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c>
                  <a:txBody>
                    <a:bodyPr/>
                    <a:lstStyle/>
                    <a:p>
                      <a:pPr algn="ctr" fontAlgn="b"/>
                      <a:r>
                        <a:rPr lang="en-US" sz="1400" u="none" strike="noStrike" dirty="0" smtClean="0">
                          <a:effectLst/>
                          <a:latin typeface="Droid Serif" panose="02020600060500020200" pitchFamily="18" charset="0"/>
                          <a:ea typeface="Droid Serif" panose="02020600060500020200" pitchFamily="18" charset="0"/>
                          <a:cs typeface="Droid Serif" panose="02020600060500020200" pitchFamily="18" charset="0"/>
                        </a:rPr>
                        <a:t>$256,268 </a:t>
                      </a:r>
                      <a:endParaRPr lang="en-US" sz="1400" b="0" i="0" u="none" strike="noStrike" dirty="0">
                        <a:solidFill>
                          <a:srgbClr val="000000"/>
                        </a:solidFill>
                        <a:effectLst/>
                        <a:latin typeface="Droid Serif" panose="02020600060500020200" pitchFamily="18" charset="0"/>
                        <a:ea typeface="Droid Serif" panose="02020600060500020200" pitchFamily="18" charset="0"/>
                        <a:cs typeface="Droid Serif" panose="02020600060500020200" pitchFamily="18" charset="0"/>
                      </a:endParaRPr>
                    </a:p>
                  </a:txBody>
                  <a:tcPr marL="9525" marR="9525" marT="9525" marB="0" anchor="b"/>
                </a:tc>
              </a:tr>
            </a:tbl>
          </a:graphicData>
        </a:graphic>
      </p:graphicFrame>
      <p:sp>
        <p:nvSpPr>
          <p:cNvPr id="15" name="Rectangle 14"/>
          <p:cNvSpPr/>
          <p:nvPr/>
        </p:nvSpPr>
        <p:spPr>
          <a:xfrm>
            <a:off x="304799" y="3471862"/>
            <a:ext cx="3975099" cy="3343275"/>
          </a:xfrm>
          <a:prstGeom prst="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9825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(Hillsborough County,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12"/>
          <p:cNvGraphicFramePr>
            <a:graphicFrameLocks noChangeAspect="1"/>
          </p:cNvGraphicFramePr>
          <p:nvPr>
            <p:extLst>
              <p:ext uri="{D42A27DB-BD31-4B8C-83A1-F6EECF244321}">
                <p14:modId xmlns:p14="http://schemas.microsoft.com/office/powerpoint/2010/main" val="382130149"/>
              </p:ext>
            </p:extLst>
          </p:nvPr>
        </p:nvGraphicFramePr>
        <p:xfrm>
          <a:off x="1719273" y="4169208"/>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9"/>
          <p:cNvGraphicFramePr>
            <a:graphicFrameLocks noChangeAspect="1"/>
          </p:cNvGraphicFramePr>
          <p:nvPr>
            <p:extLst>
              <p:ext uri="{D42A27DB-BD31-4B8C-83A1-F6EECF244321}">
                <p14:modId xmlns:p14="http://schemas.microsoft.com/office/powerpoint/2010/main" val="3168934434"/>
              </p:ext>
            </p:extLst>
          </p:nvPr>
        </p:nvGraphicFramePr>
        <p:xfrm>
          <a:off x="9031875" y="4169011"/>
          <a:ext cx="6314520" cy="4572197"/>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2179362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nSpc>
                <a:spcPts val="7279"/>
              </a:lnSpc>
            </a:pPr>
            <a:r>
              <a:rPr lang="en-US" sz="5199" dirty="0" smtClean="0">
                <a:solidFill>
                  <a:srgbClr val="FFFFFF"/>
                </a:solidFill>
                <a:latin typeface="Montserrat Ultra-Bold"/>
              </a:rPr>
              <a:t>MN Profile </a:t>
            </a:r>
            <a:r>
              <a:rPr lang="en-US" sz="5199" dirty="0">
                <a:solidFill>
                  <a:srgbClr val="FFFFFF"/>
                </a:solidFill>
                <a:latin typeface="Montserrat Ultra-Bold"/>
              </a:rPr>
              <a:t>(Hillsborough County, </a:t>
            </a:r>
            <a:r>
              <a:rPr lang="en-US" sz="5199" dirty="0" smtClean="0">
                <a:solidFill>
                  <a:srgbClr val="FFFFFF"/>
                </a:solidFill>
                <a:latin typeface="Montserrat Ultra-Bold"/>
              </a:rPr>
              <a:t>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3" name="Content Placeholder 13"/>
          <p:cNvGraphicFramePr>
            <a:graphicFrameLocks noChangeAspect="1"/>
          </p:cNvGraphicFramePr>
          <p:nvPr>
            <p:extLst>
              <p:ext uri="{D42A27DB-BD31-4B8C-83A1-F6EECF244321}">
                <p14:modId xmlns:p14="http://schemas.microsoft.com/office/powerpoint/2010/main" val="809042765"/>
              </p:ext>
            </p:extLst>
          </p:nvPr>
        </p:nvGraphicFramePr>
        <p:xfrm>
          <a:off x="1719273" y="4165861"/>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4" name="Content Placeholder 13"/>
          <p:cNvGraphicFramePr>
            <a:graphicFrameLocks noChangeAspect="1"/>
          </p:cNvGraphicFramePr>
          <p:nvPr>
            <p:extLst>
              <p:ext uri="{D42A27DB-BD31-4B8C-83A1-F6EECF244321}">
                <p14:modId xmlns:p14="http://schemas.microsoft.com/office/powerpoint/2010/main" val="2742222911"/>
              </p:ext>
            </p:extLst>
          </p:nvPr>
        </p:nvGraphicFramePr>
        <p:xfrm>
          <a:off x="9036688" y="4165861"/>
          <a:ext cx="6431529"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3529252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nSpc>
                <a:spcPts val="7279"/>
              </a:lnSpc>
            </a:pPr>
            <a:r>
              <a:rPr lang="en-US" sz="5199" dirty="0" smtClean="0">
                <a:solidFill>
                  <a:srgbClr val="FFFFFF"/>
                </a:solidFill>
                <a:latin typeface="Montserrat Ultra-Bold"/>
              </a:rPr>
              <a:t>MN Profile (Hillsborough County,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13"/>
          <p:cNvGraphicFramePr>
            <a:graphicFrameLocks noChangeAspect="1"/>
          </p:cNvGraphicFramePr>
          <p:nvPr>
            <p:extLst>
              <p:ext uri="{D42A27DB-BD31-4B8C-83A1-F6EECF244321}">
                <p14:modId xmlns:p14="http://schemas.microsoft.com/office/powerpoint/2010/main" val="1821467045"/>
              </p:ext>
            </p:extLst>
          </p:nvPr>
        </p:nvGraphicFramePr>
        <p:xfrm>
          <a:off x="1721680" y="4159920"/>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9"/>
          <p:cNvGraphicFramePr>
            <a:graphicFrameLocks noChangeAspect="1"/>
          </p:cNvGraphicFramePr>
          <p:nvPr>
            <p:extLst>
              <p:ext uri="{D42A27DB-BD31-4B8C-83A1-F6EECF244321}">
                <p14:modId xmlns:p14="http://schemas.microsoft.com/office/powerpoint/2010/main" val="2385080991"/>
              </p:ext>
            </p:extLst>
          </p:nvPr>
        </p:nvGraphicFramePr>
        <p:xfrm>
          <a:off x="9036689" y="4159920"/>
          <a:ext cx="6400011"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336535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nSpc>
                <a:spcPts val="7279"/>
              </a:lnSpc>
            </a:pPr>
            <a:r>
              <a:rPr lang="en-US" sz="5199" dirty="0" smtClean="0">
                <a:solidFill>
                  <a:srgbClr val="FFFFFF"/>
                </a:solidFill>
                <a:latin typeface="Montserrat Ultra-Bold"/>
              </a:rPr>
              <a:t>MN Profile </a:t>
            </a:r>
            <a:r>
              <a:rPr lang="en-US" sz="5199" dirty="0">
                <a:solidFill>
                  <a:srgbClr val="FFFFFF"/>
                </a:solidFill>
                <a:latin typeface="Montserrat Ultra-Bold"/>
              </a:rPr>
              <a:t>(Hillsborough County</a:t>
            </a:r>
            <a:r>
              <a:rPr lang="en-US" sz="5199" dirty="0" smtClean="0">
                <a:solidFill>
                  <a:srgbClr val="FFFFFF"/>
                </a:solidFill>
                <a:latin typeface="Montserrat Ultra-Bold"/>
              </a:rPr>
              <a:t>,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5" name="Content Placeholder 9"/>
          <p:cNvGraphicFramePr>
            <a:graphicFrameLocks noChangeAspect="1"/>
          </p:cNvGraphicFramePr>
          <p:nvPr>
            <p:extLst>
              <p:ext uri="{D42A27DB-BD31-4B8C-83A1-F6EECF244321}">
                <p14:modId xmlns:p14="http://schemas.microsoft.com/office/powerpoint/2010/main" val="2279425667"/>
              </p:ext>
            </p:extLst>
          </p:nvPr>
        </p:nvGraphicFramePr>
        <p:xfrm>
          <a:off x="1733457" y="4169208"/>
          <a:ext cx="6400011"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6" name="Content Placeholder 8"/>
          <p:cNvGraphicFramePr>
            <a:graphicFrameLocks noChangeAspect="1"/>
          </p:cNvGraphicFramePr>
          <p:nvPr>
            <p:extLst>
              <p:ext uri="{D42A27DB-BD31-4B8C-83A1-F6EECF244321}">
                <p14:modId xmlns:p14="http://schemas.microsoft.com/office/powerpoint/2010/main" val="1919865788"/>
              </p:ext>
            </p:extLst>
          </p:nvPr>
        </p:nvGraphicFramePr>
        <p:xfrm>
          <a:off x="9028725" y="4166112"/>
          <a:ext cx="6400011"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199296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522455"/>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1907256" y="886377"/>
            <a:ext cx="12113543" cy="936154"/>
          </a:xfrm>
          <a:prstGeom prst="rect">
            <a:avLst/>
          </a:prstGeom>
        </p:spPr>
        <p:txBody>
          <a:bodyPr wrap="square" lIns="0" tIns="0" rIns="0" bIns="0" rtlCol="0" anchor="t">
            <a:spAutoFit/>
          </a:bodyPr>
          <a:lstStyle/>
          <a:p>
            <a:pPr algn="l">
              <a:lnSpc>
                <a:spcPts val="7279"/>
              </a:lnSpc>
            </a:pPr>
            <a:r>
              <a:rPr lang="en-US" sz="5199" dirty="0">
                <a:solidFill>
                  <a:srgbClr val="FFFFFF"/>
                </a:solidFill>
                <a:latin typeface="Montserrat Ultra-Bold"/>
              </a:rPr>
              <a:t>Agenda / </a:t>
            </a:r>
            <a:r>
              <a:rPr lang="en-US" sz="5199" dirty="0" smtClean="0">
                <a:solidFill>
                  <a:srgbClr val="FFFFFF"/>
                </a:solidFill>
                <a:latin typeface="Montserrat Ultra-Bold"/>
              </a:rPr>
              <a:t>3:15 – 4:15</a:t>
            </a:r>
            <a:endParaRPr lang="en-US" sz="5199" dirty="0">
              <a:solidFill>
                <a:srgbClr val="FFFFFF"/>
              </a:solidFill>
              <a:latin typeface="Montserrat Ultra-Bold"/>
            </a:endParaRPr>
          </a:p>
        </p:txBody>
      </p:sp>
      <p:sp>
        <p:nvSpPr>
          <p:cNvPr id="9" name="TextBox 9"/>
          <p:cNvSpPr txBox="1"/>
          <p:nvPr/>
        </p:nvSpPr>
        <p:spPr>
          <a:xfrm>
            <a:off x="11658600" y="9361723"/>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04800" y="8720373"/>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1295400" y="3202614"/>
            <a:ext cx="12877800" cy="6463308"/>
          </a:xfrm>
          <a:prstGeom prst="rect">
            <a:avLst/>
          </a:prstGeom>
        </p:spPr>
        <p:txBody>
          <a:bodyPr wrap="square" lIns="0" tIns="0" rIns="0" bIns="0" rtlCol="0" anchor="t">
            <a:spAutoFit/>
          </a:bodyPr>
          <a:lstStyle/>
          <a:p>
            <a:pPr marL="685800" indent="-685800" algn="l">
              <a:lnSpc>
                <a:spcPts val="3600"/>
              </a:lnSpc>
              <a:buFont typeface="Arial" panose="020B0604020202020204" pitchFamily="34" charset="0"/>
              <a:buChar char="•"/>
            </a:pPr>
            <a:r>
              <a:rPr lang="en-US" sz="4400" dirty="0">
                <a:solidFill>
                  <a:srgbClr val="1F3854"/>
                </a:solidFill>
                <a:latin typeface="Droid Serif Bold" panose="020B0604020202020204" charset="0"/>
                <a:ea typeface="Droid Serif Bold" panose="020B0604020202020204" charset="0"/>
                <a:cs typeface="Droid Serif Bold" panose="020B0604020202020204" charset="0"/>
              </a:rPr>
              <a:t>Welcome and </a:t>
            </a: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Introductions</a:t>
            </a:r>
          </a:p>
          <a:p>
            <a:pPr algn="l">
              <a:lnSpc>
                <a:spcPts val="3600"/>
              </a:lnSpc>
            </a:pPr>
            <a:endParaRPr lang="en-US" sz="4400" dirty="0">
              <a:solidFill>
                <a:srgbClr val="1F3854"/>
              </a:solidFill>
              <a:latin typeface="Droid Serif Bold" panose="020B0604020202020204" charset="0"/>
              <a:ea typeface="Droid Serif Bold" panose="020B0604020202020204" charset="0"/>
              <a:cs typeface="Droid Serif Bold" panose="020B0604020202020204" charset="0"/>
            </a:endParaRPr>
          </a:p>
          <a:p>
            <a:pPr marL="685800" indent="-685800" algn="l">
              <a:lnSpc>
                <a:spcPts val="3600"/>
              </a:lnSpc>
              <a:buFont typeface="Arial" panose="020B0604020202020204" pitchFamily="34" charset="0"/>
              <a:buChar char="•"/>
            </a:pP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Middle Neighborhoods (MN) Overview</a:t>
            </a:r>
          </a:p>
          <a:p>
            <a:pPr marL="685800" indent="-685800" algn="l">
              <a:lnSpc>
                <a:spcPts val="3600"/>
              </a:lnSpc>
              <a:buFont typeface="Arial" panose="020B0604020202020204" pitchFamily="34" charset="0"/>
              <a:buChar char="•"/>
            </a:pPr>
            <a:endParaRPr lang="en-US" sz="4400" dirty="0" smtClean="0">
              <a:solidFill>
                <a:srgbClr val="1F3854"/>
              </a:solidFill>
              <a:latin typeface="Droid Serif Bold" panose="020B0604020202020204" charset="0"/>
              <a:ea typeface="Droid Serif Bold" panose="020B0604020202020204" charset="0"/>
              <a:cs typeface="Droid Serif Bold" panose="020B0604020202020204" charset="0"/>
            </a:endParaRPr>
          </a:p>
          <a:p>
            <a:pPr marL="685800" indent="-685800" algn="l">
              <a:lnSpc>
                <a:spcPts val="3600"/>
              </a:lnSpc>
              <a:buFont typeface="Arial" panose="020B0604020202020204" pitchFamily="34" charset="0"/>
              <a:buChar char="•"/>
            </a:pP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MN Profile </a:t>
            </a: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(Jacksonville, FL)</a:t>
            </a:r>
            <a:endParaRPr lang="en-US" sz="4400" dirty="0">
              <a:solidFill>
                <a:srgbClr val="1F3854"/>
              </a:solidFill>
              <a:latin typeface="Droid Serif Bold" panose="020B0604020202020204" charset="0"/>
              <a:ea typeface="Droid Serif Bold" panose="020B0604020202020204" charset="0"/>
              <a:cs typeface="Droid Serif Bold" panose="020B0604020202020204" charset="0"/>
            </a:endParaRPr>
          </a:p>
          <a:p>
            <a:pPr algn="l">
              <a:lnSpc>
                <a:spcPts val="3600"/>
              </a:lnSpc>
            </a:pPr>
            <a:endParaRPr lang="en-US" sz="4400" dirty="0">
              <a:solidFill>
                <a:srgbClr val="1F3854"/>
              </a:solidFill>
              <a:latin typeface="Droid Serif Bold" panose="020B0604020202020204" charset="0"/>
              <a:ea typeface="Droid Serif Bold" panose="020B0604020202020204" charset="0"/>
              <a:cs typeface="Droid Serif Bold" panose="020B0604020202020204" charset="0"/>
            </a:endParaRPr>
          </a:p>
          <a:p>
            <a:pPr marL="685800" indent="-685800">
              <a:lnSpc>
                <a:spcPts val="3600"/>
              </a:lnSpc>
              <a:buFont typeface="Arial" panose="020B0604020202020204" pitchFamily="34" charset="0"/>
              <a:buChar char="•"/>
            </a:pP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MN Profile </a:t>
            </a:r>
            <a:r>
              <a:rPr lang="en-US" sz="4400" dirty="0">
                <a:solidFill>
                  <a:srgbClr val="1F3854"/>
                </a:solidFill>
                <a:latin typeface="Droid Serif Bold" panose="020B0604020202020204" charset="0"/>
                <a:ea typeface="Droid Serif Bold" panose="020B0604020202020204" charset="0"/>
                <a:cs typeface="Droid Serif Bold" panose="020B0604020202020204" charset="0"/>
              </a:rPr>
              <a:t>(Broward County –</a:t>
            </a: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Fort Lauderdale, Oakland Park, </a:t>
            </a: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FL)</a:t>
            </a:r>
            <a:endParaRPr lang="en-US" sz="4400" dirty="0">
              <a:solidFill>
                <a:srgbClr val="1F3854"/>
              </a:solidFill>
              <a:latin typeface="Droid Serif Bold" panose="020B0604020202020204" charset="0"/>
              <a:ea typeface="Droid Serif Bold" panose="020B0604020202020204" charset="0"/>
              <a:cs typeface="Droid Serif Bold" panose="020B0604020202020204" charset="0"/>
            </a:endParaRPr>
          </a:p>
          <a:p>
            <a:pPr marL="685800" indent="-685800" algn="l">
              <a:lnSpc>
                <a:spcPts val="3600"/>
              </a:lnSpc>
              <a:buFont typeface="Arial" panose="020B0604020202020204" pitchFamily="34" charset="0"/>
              <a:buChar char="•"/>
            </a:pPr>
            <a:endParaRPr lang="en-US" sz="4400" dirty="0">
              <a:solidFill>
                <a:srgbClr val="1F3854"/>
              </a:solidFill>
              <a:latin typeface="Droid Serif Bold" panose="020B0604020202020204" charset="0"/>
              <a:ea typeface="Droid Serif Bold" panose="020B0604020202020204" charset="0"/>
              <a:cs typeface="Droid Serif Bold" panose="020B0604020202020204" charset="0"/>
            </a:endParaRPr>
          </a:p>
          <a:p>
            <a:pPr marL="685800" indent="-685800" algn="l">
              <a:lnSpc>
                <a:spcPts val="3600"/>
              </a:lnSpc>
              <a:buFont typeface="Arial" panose="020B0604020202020204" pitchFamily="34" charset="0"/>
              <a:buChar char="•"/>
            </a:pPr>
            <a:r>
              <a:rPr lang="en-US" sz="4400" dirty="0" smtClean="0">
                <a:solidFill>
                  <a:srgbClr val="1F3854"/>
                </a:solidFill>
                <a:latin typeface="Droid Serif Bold" panose="020B0604020202020204" charset="0"/>
                <a:ea typeface="Droid Serif Bold" panose="020B0604020202020204" charset="0"/>
                <a:cs typeface="Droid Serif Bold" panose="020B0604020202020204" charset="0"/>
              </a:rPr>
              <a:t>MN Profile (Tampa, FL) </a:t>
            </a:r>
            <a:endParaRPr lang="en-US" sz="4400" dirty="0">
              <a:solidFill>
                <a:srgbClr val="1F3854"/>
              </a:solidFill>
              <a:latin typeface="Droid Serif Bold" panose="020B0604020202020204" charset="0"/>
              <a:ea typeface="Droid Serif Bold" panose="020B0604020202020204" charset="0"/>
              <a:cs typeface="Droid Serif Bold" panose="020B0604020202020204" charset="0"/>
            </a:endParaRPr>
          </a:p>
          <a:p>
            <a:pPr algn="l">
              <a:lnSpc>
                <a:spcPts val="3600"/>
              </a:lnSpc>
            </a:pPr>
            <a:endParaRPr lang="en-US" sz="4400" dirty="0">
              <a:solidFill>
                <a:srgbClr val="1F3854"/>
              </a:solidFill>
              <a:latin typeface="Droid Serif Bold" panose="020B0604020202020204" charset="0"/>
              <a:ea typeface="Droid Serif Bold" panose="020B0604020202020204" charset="0"/>
              <a:cs typeface="Droid Serif Bold" panose="020B0604020202020204" charset="0"/>
            </a:endParaRPr>
          </a:p>
          <a:p>
            <a:pPr marL="685800" indent="-685800" algn="l">
              <a:lnSpc>
                <a:spcPts val="3600"/>
              </a:lnSpc>
              <a:buFont typeface="Arial" panose="020B0604020202020204" pitchFamily="34" charset="0"/>
              <a:buChar char="•"/>
            </a:pPr>
            <a:r>
              <a:rPr lang="en-US" sz="4400" dirty="0">
                <a:solidFill>
                  <a:srgbClr val="1F3854"/>
                </a:solidFill>
                <a:latin typeface="Droid Serif Bold" panose="020B0604020202020204" charset="0"/>
                <a:ea typeface="Droid Serif Bold" panose="020B0604020202020204" charset="0"/>
                <a:cs typeface="Droid Serif Bold" panose="020B0604020202020204" charset="0"/>
              </a:rPr>
              <a:t>Q&amp;A</a:t>
            </a:r>
          </a:p>
          <a:p>
            <a:pPr algn="l">
              <a:lnSpc>
                <a:spcPts val="3600"/>
              </a:lnSpc>
            </a:pPr>
            <a:endParaRPr lang="en-US" sz="44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4400" dirty="0">
              <a:solidFill>
                <a:srgbClr val="1F3854"/>
              </a:solidFill>
              <a:latin typeface="Droid Serif" panose="020B0604020202020204" charset="0"/>
              <a:ea typeface="Droid Serif" panose="020B0604020202020204" charset="0"/>
              <a:cs typeface="Droid Serif" panose="020B0604020202020204" charset="0"/>
            </a:endParaRPr>
          </a:p>
        </p:txBody>
      </p:sp>
    </p:spTree>
    <p:extLst>
      <p:ext uri="{BB962C8B-B14F-4D97-AF65-F5344CB8AC3E}">
        <p14:creationId xmlns:p14="http://schemas.microsoft.com/office/powerpoint/2010/main" val="3327295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866840"/>
          </a:xfrm>
          <a:prstGeom prst="rect">
            <a:avLst/>
          </a:prstGeom>
        </p:spPr>
        <p:txBody>
          <a:bodyPr wrap="square" lIns="0" tIns="0" rIns="0" bIns="0" rtlCol="0" anchor="t">
            <a:spAutoFit/>
          </a:bodyPr>
          <a:lstStyle/>
          <a:p>
            <a:pPr>
              <a:lnSpc>
                <a:spcPts val="7279"/>
              </a:lnSpc>
            </a:pPr>
            <a:r>
              <a:rPr lang="en-US" sz="5199" dirty="0" smtClean="0">
                <a:solidFill>
                  <a:srgbClr val="FFFFFF"/>
                </a:solidFill>
                <a:latin typeface="Montserrat Ultra-Bold"/>
              </a:rPr>
              <a:t>MN Profile </a:t>
            </a:r>
            <a:r>
              <a:rPr lang="en-US" sz="5199" dirty="0">
                <a:solidFill>
                  <a:srgbClr val="FFFFFF"/>
                </a:solidFill>
                <a:latin typeface="Montserrat Ultra-Bold"/>
              </a:rPr>
              <a:t>(Hillsborough County</a:t>
            </a:r>
            <a:r>
              <a:rPr lang="en-US" sz="5199" dirty="0" smtClean="0">
                <a:solidFill>
                  <a:srgbClr val="FFFFFF"/>
                </a:solidFill>
                <a:latin typeface="Montserrat Ultra-Bold"/>
              </a:rPr>
              <a:t>, FL)</a:t>
            </a:r>
            <a:endParaRPr lang="en-US" sz="5199" dirty="0">
              <a:solidFill>
                <a:srgbClr val="FFFFFF"/>
              </a:solidFill>
              <a:latin typeface="Montserrat Ultra-Bold"/>
            </a:endParaRPr>
          </a:p>
        </p:txBody>
      </p:sp>
      <p:sp>
        <p:nvSpPr>
          <p:cNvPr id="9" name="TextBox 9"/>
          <p:cNvSpPr txBox="1"/>
          <p:nvPr/>
        </p:nvSpPr>
        <p:spPr>
          <a:xfrm>
            <a:off x="1302462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graphicFrame>
        <p:nvGraphicFramePr>
          <p:cNvPr id="13" name="Content Placeholder 16"/>
          <p:cNvGraphicFramePr>
            <a:graphicFrameLocks noChangeAspect="1"/>
          </p:cNvGraphicFramePr>
          <p:nvPr>
            <p:extLst>
              <p:ext uri="{D42A27DB-BD31-4B8C-83A1-F6EECF244321}">
                <p14:modId xmlns:p14="http://schemas.microsoft.com/office/powerpoint/2010/main" val="1084145366"/>
              </p:ext>
            </p:extLst>
          </p:nvPr>
        </p:nvGraphicFramePr>
        <p:xfrm>
          <a:off x="1717698" y="4085545"/>
          <a:ext cx="6431529" cy="45720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4" name="Content Placeholder 14"/>
          <p:cNvGraphicFramePr>
            <a:graphicFrameLocks noChangeAspect="1"/>
          </p:cNvGraphicFramePr>
          <p:nvPr>
            <p:extLst>
              <p:ext uri="{D42A27DB-BD31-4B8C-83A1-F6EECF244321}">
                <p14:modId xmlns:p14="http://schemas.microsoft.com/office/powerpoint/2010/main" val="738908287"/>
              </p:ext>
            </p:extLst>
          </p:nvPr>
        </p:nvGraphicFramePr>
        <p:xfrm>
          <a:off x="9028725" y="4169208"/>
          <a:ext cx="6431529" cy="4572000"/>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702747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25400" y="2392068"/>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533400" y="641020"/>
            <a:ext cx="12113543"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Wrap Up &amp; Q/A</a:t>
            </a:r>
            <a:endParaRPr lang="en-US" sz="5199" dirty="0">
              <a:solidFill>
                <a:srgbClr val="FFFFFF"/>
              </a:solidFill>
              <a:latin typeface="Montserrat Ultra-Bold"/>
            </a:endParaRPr>
          </a:p>
        </p:txBody>
      </p:sp>
      <p:sp>
        <p:nvSpPr>
          <p:cNvPr id="9" name="TextBox 9"/>
          <p:cNvSpPr txBox="1"/>
          <p:nvPr/>
        </p:nvSpPr>
        <p:spPr>
          <a:xfrm>
            <a:off x="1158240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400" y="8846148"/>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2178266" y="4005738"/>
            <a:ext cx="12911667" cy="1496756"/>
          </a:xfrm>
          <a:prstGeom prst="rect">
            <a:avLst/>
          </a:prstGeom>
        </p:spPr>
        <p:txBody>
          <a:bodyPr wrap="square" lIns="0" tIns="0" rIns="0" bIns="0" rtlCol="0" anchor="t">
            <a:spAutoFit/>
          </a:bodyPr>
          <a:lstStyle/>
          <a:p>
            <a:pPr algn="ctr">
              <a:lnSpc>
                <a:spcPts val="3600"/>
              </a:lnSpc>
            </a:pPr>
            <a:endParaRPr lang="en-US" sz="2599" dirty="0" smtClean="0">
              <a:solidFill>
                <a:srgbClr val="1F3854"/>
              </a:solidFill>
              <a:latin typeface="Droid Serif" panose="020B0604020202020204" charset="0"/>
              <a:ea typeface="Droid Serif" panose="020B0604020202020204" charset="0"/>
              <a:cs typeface="Droid Serif" panose="020B0604020202020204" charset="0"/>
            </a:endParaRPr>
          </a:p>
          <a:p>
            <a:pPr algn="ctr">
              <a:lnSpc>
                <a:spcPts val="3600"/>
              </a:lnSpc>
            </a:pPr>
            <a:endParaRPr lang="en-US" sz="7200" dirty="0">
              <a:solidFill>
                <a:srgbClr val="1F3854"/>
              </a:solidFill>
              <a:latin typeface="Droid Serif Bold" panose="020B0604020202020204" charset="0"/>
              <a:ea typeface="Droid Serif Bold" panose="020B0604020202020204" charset="0"/>
              <a:cs typeface="Droid Serif Bold" panose="020B0604020202020204" charset="0"/>
            </a:endParaRPr>
          </a:p>
          <a:p>
            <a:pPr algn="ctr">
              <a:lnSpc>
                <a:spcPts val="3600"/>
              </a:lnSpc>
            </a:pPr>
            <a:r>
              <a:rPr lang="en-US" sz="7200" dirty="0" smtClean="0">
                <a:solidFill>
                  <a:srgbClr val="1F3854"/>
                </a:solidFill>
                <a:latin typeface="Droid Serif Bold" panose="020B0604020202020204" charset="0"/>
                <a:ea typeface="Droid Serif Bold" panose="020B0604020202020204" charset="0"/>
                <a:cs typeface="Droid Serif Bold" panose="020B0604020202020204" charset="0"/>
              </a:rPr>
              <a:t>Thank you!!</a:t>
            </a:r>
            <a:endParaRPr lang="en-US" sz="7200" dirty="0">
              <a:solidFill>
                <a:srgbClr val="1F3854"/>
              </a:solidFill>
              <a:latin typeface="Droid Serif Bold" panose="020B0604020202020204" charset="0"/>
              <a:ea typeface="Droid Serif Bold" panose="020B0604020202020204" charset="0"/>
              <a:cs typeface="Droid Serif Bold" panose="020B0604020202020204" charset="0"/>
            </a:endParaRPr>
          </a:p>
        </p:txBody>
      </p:sp>
    </p:spTree>
    <p:extLst>
      <p:ext uri="{BB962C8B-B14F-4D97-AF65-F5344CB8AC3E}">
        <p14:creationId xmlns:p14="http://schemas.microsoft.com/office/powerpoint/2010/main" val="1154767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uilding, outdoor&#10;&#10;Description automatically generated">
            <a:extLst>
              <a:ext uri="{FF2B5EF4-FFF2-40B4-BE49-F238E27FC236}">
                <a16:creationId xmlns="" xmlns:a16="http://schemas.microsoft.com/office/drawing/2014/main" id="{2EE2E89E-C6BA-A248-A1EB-137E2561600C}"/>
              </a:ext>
            </a:extLst>
          </p:cNvPr>
          <p:cNvPicPr>
            <a:picLocks noChangeAspect="1"/>
          </p:cNvPicPr>
          <p:nvPr/>
        </p:nvPicPr>
        <p:blipFill rotWithShape="1">
          <a:blip r:embed="rId2">
            <a:extLst>
              <a:ext uri="{28A0092B-C50C-407E-A947-70E740481C1C}">
                <a14:useLocalDpi xmlns:a14="http://schemas.microsoft.com/office/drawing/2010/main" val="0"/>
              </a:ext>
            </a:extLst>
          </a:blip>
          <a:srcRect t="2157" r="15254" b="6933"/>
          <a:stretch/>
        </p:blipFill>
        <p:spPr>
          <a:xfrm>
            <a:off x="5094249" y="0"/>
            <a:ext cx="13002768" cy="10286985"/>
          </a:xfrm>
          <a:prstGeom prst="rect">
            <a:avLst/>
          </a:prstGeom>
        </p:spPr>
      </p:pic>
      <p:sp>
        <p:nvSpPr>
          <p:cNvPr id="2" name="Title 1"/>
          <p:cNvSpPr>
            <a:spLocks noGrp="1"/>
          </p:cNvSpPr>
          <p:nvPr>
            <p:ph type="title"/>
          </p:nvPr>
        </p:nvSpPr>
        <p:spPr>
          <a:xfrm>
            <a:off x="-8467" y="865927"/>
            <a:ext cx="5157216" cy="1933956"/>
          </a:xfrm>
        </p:spPr>
        <p:txBody>
          <a:bodyPr anchor="b">
            <a:normAutofit fontScale="90000"/>
          </a:bodyPr>
          <a:lstStyle/>
          <a:p>
            <a:r>
              <a:rPr lang="en-US" sz="3300" b="1" dirty="0"/>
              <a:t>JOIN US!</a:t>
            </a:r>
            <a:br>
              <a:rPr lang="en-US" sz="3300" b="1" dirty="0"/>
            </a:br>
            <a:r>
              <a:rPr lang="en-US" sz="3300" b="1" dirty="0"/>
              <a:t>The Middle Neighborhoods Community of Practice</a:t>
            </a:r>
            <a:br>
              <a:rPr lang="en-US" sz="3300" b="1" dirty="0"/>
            </a:br>
            <a:r>
              <a:rPr lang="en-US" sz="3300" b="1" dirty="0"/>
              <a:t>(CoP)</a:t>
            </a:r>
            <a:r>
              <a:rPr lang="en-US" sz="2700" dirty="0"/>
              <a:t/>
            </a:r>
            <a:br>
              <a:rPr lang="en-US" sz="2700" dirty="0"/>
            </a:br>
            <a:endParaRPr lang="en-US" sz="2700" i="1" dirty="0"/>
          </a:p>
        </p:txBody>
      </p:sp>
      <p:sp>
        <p:nvSpPr>
          <p:cNvPr id="4" name="Content Placeholder 3"/>
          <p:cNvSpPr>
            <a:spLocks noGrp="1"/>
          </p:cNvSpPr>
          <p:nvPr>
            <p:ph idx="1"/>
          </p:nvPr>
        </p:nvSpPr>
        <p:spPr>
          <a:xfrm>
            <a:off x="298366" y="3027036"/>
            <a:ext cx="4685817" cy="4810887"/>
          </a:xfrm>
        </p:spPr>
        <p:txBody>
          <a:bodyPr anchor="t">
            <a:normAutofit fontScale="92500" lnSpcReduction="10000"/>
          </a:bodyPr>
          <a:lstStyle/>
          <a:p>
            <a:pPr marL="0" indent="0">
              <a:buNone/>
            </a:pPr>
            <a:r>
              <a:rPr lang="en-US" sz="2550" dirty="0"/>
              <a:t>The Middle Neighborhoods CoP is an informal, facilitated network of practitioners, researchers and policymakers engaged in revitalizing middle neighborhoods. CoP members share learnings through topical webinars, referrals, site visits, phone calls, and occasional larger group events</a:t>
            </a:r>
            <a:r>
              <a:rPr lang="en-US" sz="2550" dirty="0" smtClean="0"/>
              <a:t>.</a:t>
            </a:r>
          </a:p>
          <a:p>
            <a:pPr marL="0" indent="0">
              <a:buNone/>
            </a:pPr>
            <a:endParaRPr lang="en-US" sz="2550" dirty="0"/>
          </a:p>
          <a:p>
            <a:pPr marL="0" indent="0">
              <a:buNone/>
            </a:pPr>
            <a:r>
              <a:rPr lang="en-US" sz="2550" dirty="0"/>
              <a:t>Please join us!</a:t>
            </a:r>
          </a:p>
          <a:p>
            <a:pPr marL="0" indent="0">
              <a:buNone/>
            </a:pPr>
            <a:r>
              <a:rPr lang="en-US" sz="2550" dirty="0" smtClean="0">
                <a:hlinkClick r:id="rId3"/>
              </a:rPr>
              <a:t>https</a:t>
            </a:r>
            <a:r>
              <a:rPr lang="en-US" sz="2550" dirty="0">
                <a:hlinkClick r:id="rId3"/>
              </a:rPr>
              <a:t>://ncst.org/middle-neighborhoods/</a:t>
            </a:r>
            <a:r>
              <a:rPr lang="en-US" sz="2550" dirty="0"/>
              <a:t> </a:t>
            </a:r>
            <a:r>
              <a:rPr lang="en-US" sz="2550" dirty="0" smtClean="0"/>
              <a:t> or scan QR below</a:t>
            </a:r>
          </a:p>
          <a:p>
            <a:pPr marL="0" indent="0">
              <a:buNone/>
            </a:pPr>
            <a:endParaRPr lang="en-US" sz="2550" dirty="0"/>
          </a:p>
        </p:txBody>
      </p:sp>
      <p:pic>
        <p:nvPicPr>
          <p:cNvPr id="3" name="Picture 2"/>
          <p:cNvPicPr>
            <a:picLocks noChangeAspect="1"/>
          </p:cNvPicPr>
          <p:nvPr/>
        </p:nvPicPr>
        <p:blipFill>
          <a:blip r:embed="rId4"/>
          <a:stretch>
            <a:fillRect/>
          </a:stretch>
        </p:blipFill>
        <p:spPr>
          <a:xfrm>
            <a:off x="1143000" y="7744790"/>
            <a:ext cx="2438400" cy="2438400"/>
          </a:xfrm>
          <a:prstGeom prst="rect">
            <a:avLst/>
          </a:prstGeom>
        </p:spPr>
      </p:pic>
    </p:spTree>
    <p:extLst>
      <p:ext uri="{BB962C8B-B14F-4D97-AF65-F5344CB8AC3E}">
        <p14:creationId xmlns:p14="http://schemas.microsoft.com/office/powerpoint/2010/main" val="41677364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0" y="2559211"/>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533400" y="641020"/>
            <a:ext cx="12113543" cy="866840"/>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Additional Maps</a:t>
            </a:r>
            <a:endParaRPr lang="en-US" sz="5199" dirty="0">
              <a:solidFill>
                <a:srgbClr val="FFFFFF"/>
              </a:solidFill>
              <a:latin typeface="Montserrat Ultra-Bold"/>
            </a:endParaRPr>
          </a:p>
        </p:txBody>
      </p:sp>
      <p:sp>
        <p:nvSpPr>
          <p:cNvPr id="9" name="TextBox 9"/>
          <p:cNvSpPr txBox="1"/>
          <p:nvPr/>
        </p:nvSpPr>
        <p:spPr>
          <a:xfrm>
            <a:off x="1158240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400" y="8846148"/>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2540000" y="3848863"/>
            <a:ext cx="12877800" cy="3693319"/>
          </a:xfrm>
          <a:prstGeom prst="rect">
            <a:avLst/>
          </a:prstGeom>
        </p:spPr>
        <p:txBody>
          <a:bodyPr wrap="square" lIns="0" tIns="0" rIns="0" bIns="0" rtlCol="0" anchor="t">
            <a:spAutoFit/>
          </a:bodyPr>
          <a:lstStyle/>
          <a:p>
            <a:pPr algn="ctr">
              <a:lnSpc>
                <a:spcPts val="3600"/>
              </a:lnSpc>
            </a:pPr>
            <a:r>
              <a:rPr lang="en-US" sz="5400" dirty="0" smtClean="0">
                <a:solidFill>
                  <a:srgbClr val="1F3854"/>
                </a:solidFill>
                <a:latin typeface="Droid Serif Bold" panose="020B0604020202020204" charset="0"/>
                <a:ea typeface="Droid Serif Bold" panose="020B0604020202020204" charset="0"/>
                <a:cs typeface="Droid Serif Bold" panose="020B0604020202020204" charset="0"/>
              </a:rPr>
              <a:t>Time Series Data Maps (1970 – 2020) </a:t>
            </a:r>
          </a:p>
          <a:p>
            <a:pPr algn="ctr">
              <a:lnSpc>
                <a:spcPts val="3600"/>
              </a:lnSpc>
            </a:pPr>
            <a:r>
              <a:rPr lang="en-US" sz="5400" dirty="0">
                <a:solidFill>
                  <a:srgbClr val="1F3854"/>
                </a:solidFill>
                <a:latin typeface="Droid Serif Bold" panose="020B0604020202020204" charset="0"/>
                <a:ea typeface="Droid Serif Bold" panose="020B0604020202020204" charset="0"/>
                <a:cs typeface="Droid Serif Bold" panose="020B0604020202020204" charset="0"/>
              </a:rPr>
              <a:t> </a:t>
            </a:r>
          </a:p>
          <a:p>
            <a:pPr marL="1143000" lvl="1" indent="-685800" algn="ctr">
              <a:lnSpc>
                <a:spcPts val="3600"/>
              </a:lnSpc>
              <a:buFont typeface="Arial" panose="020B0604020202020204" pitchFamily="34" charset="0"/>
              <a:buChar char="•"/>
            </a:pPr>
            <a:r>
              <a:rPr lang="en-US" sz="5400" dirty="0" smtClean="0">
                <a:solidFill>
                  <a:srgbClr val="1F3854"/>
                </a:solidFill>
                <a:latin typeface="Droid Serif" panose="020B0604020202020204" charset="0"/>
                <a:ea typeface="Droid Serif" panose="020B0604020202020204" charset="0"/>
                <a:cs typeface="Droid Serif" panose="020B0604020202020204" charset="0"/>
              </a:rPr>
              <a:t>Jacksonville</a:t>
            </a:r>
            <a:endParaRPr lang="en-US" sz="5400" dirty="0" smtClean="0">
              <a:solidFill>
                <a:srgbClr val="1F3854"/>
              </a:solidFill>
              <a:latin typeface="Droid Serif" panose="020B0604020202020204" charset="0"/>
              <a:ea typeface="Droid Serif" panose="020B0604020202020204" charset="0"/>
              <a:cs typeface="Droid Serif" panose="020B0604020202020204" charset="0"/>
            </a:endParaRPr>
          </a:p>
          <a:p>
            <a:pPr marL="685800" indent="-685800" algn="ctr">
              <a:lnSpc>
                <a:spcPts val="3600"/>
              </a:lnSpc>
              <a:buFont typeface="Arial" panose="020B0604020202020204" pitchFamily="34" charset="0"/>
              <a:buChar char="•"/>
            </a:pPr>
            <a:endParaRPr lang="en-US" sz="5400" dirty="0" smtClean="0">
              <a:solidFill>
                <a:srgbClr val="1F3854"/>
              </a:solidFill>
              <a:latin typeface="Droid Serif" panose="020B0604020202020204" charset="0"/>
              <a:ea typeface="Droid Serif" panose="020B0604020202020204" charset="0"/>
              <a:cs typeface="Droid Serif" panose="020B0604020202020204" charset="0"/>
            </a:endParaRPr>
          </a:p>
          <a:p>
            <a:pPr marL="1143000" lvl="1" indent="-685800" algn="ctr">
              <a:lnSpc>
                <a:spcPts val="3600"/>
              </a:lnSpc>
              <a:buFont typeface="Arial" panose="020B0604020202020204" pitchFamily="34" charset="0"/>
              <a:buChar char="•"/>
            </a:pPr>
            <a:r>
              <a:rPr lang="en-US" sz="5400" dirty="0" smtClean="0">
                <a:solidFill>
                  <a:srgbClr val="1F3854"/>
                </a:solidFill>
                <a:latin typeface="Droid Serif" panose="020B0604020202020204" charset="0"/>
                <a:ea typeface="Droid Serif" panose="020B0604020202020204" charset="0"/>
                <a:cs typeface="Droid Serif" panose="020B0604020202020204" charset="0"/>
              </a:rPr>
              <a:t>Broward County</a:t>
            </a:r>
          </a:p>
          <a:p>
            <a:pPr lvl="1" algn="ctr">
              <a:lnSpc>
                <a:spcPts val="3600"/>
              </a:lnSpc>
            </a:pPr>
            <a:endParaRPr lang="en-US" sz="5400" dirty="0" smtClean="0">
              <a:solidFill>
                <a:srgbClr val="1F3854"/>
              </a:solidFill>
              <a:latin typeface="Droid Serif" panose="020B0604020202020204" charset="0"/>
              <a:ea typeface="Droid Serif" panose="020B0604020202020204" charset="0"/>
              <a:cs typeface="Droid Serif" panose="020B0604020202020204" charset="0"/>
            </a:endParaRPr>
          </a:p>
          <a:p>
            <a:pPr marL="1143000" lvl="1" indent="-685800" algn="ctr">
              <a:lnSpc>
                <a:spcPts val="3600"/>
              </a:lnSpc>
              <a:buFont typeface="Arial" panose="020B0604020202020204" pitchFamily="34" charset="0"/>
              <a:buChar char="•"/>
            </a:pPr>
            <a:r>
              <a:rPr lang="en-US" sz="5400" dirty="0" smtClean="0">
                <a:solidFill>
                  <a:srgbClr val="1F3854"/>
                </a:solidFill>
                <a:latin typeface="Droid Serif" panose="020B0604020202020204" charset="0"/>
                <a:ea typeface="Droid Serif" panose="020B0604020202020204" charset="0"/>
                <a:cs typeface="Droid Serif" panose="020B0604020202020204" charset="0"/>
              </a:rPr>
              <a:t>Tampa</a:t>
            </a:r>
            <a:endParaRPr lang="en-US" sz="5400" dirty="0">
              <a:solidFill>
                <a:srgbClr val="1F3854"/>
              </a:solidFill>
              <a:latin typeface="Droid Serif" panose="020B0604020202020204" charset="0"/>
              <a:ea typeface="Droid Serif" panose="020B0604020202020204" charset="0"/>
              <a:cs typeface="Droid Serif" panose="020B0604020202020204" charset="0"/>
            </a:endParaRPr>
          </a:p>
          <a:p>
            <a:pPr algn="ctr">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Tree>
    <p:extLst>
      <p:ext uri="{BB962C8B-B14F-4D97-AF65-F5344CB8AC3E}">
        <p14:creationId xmlns:p14="http://schemas.microsoft.com/office/powerpoint/2010/main" val="2292769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114300"/>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(City of Jacksonville, FL) MAPS</a:t>
            </a:r>
            <a:endParaRPr lang="en-US" sz="5199" dirty="0">
              <a:solidFill>
                <a:srgbClr val="FFFFFF"/>
              </a:solidFill>
              <a:latin typeface="Montserrat Ultra-Bold"/>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2523768"/>
          </a:xfrm>
          <a:prstGeom prst="rect">
            <a:avLst/>
          </a:prstGeom>
        </p:spPr>
        <p:txBody>
          <a:bodyPr wrap="square" lIns="0" tIns="0" rIns="0" bIns="0" rtlCol="0" anchor="t">
            <a:spAutoFit/>
          </a:bodyPr>
          <a:lstStyle/>
          <a:p>
            <a:pPr algn="l">
              <a:lnSpc>
                <a:spcPts val="3600"/>
              </a:lnSpc>
            </a:pPr>
            <a:endParaRPr lang="en-US" sz="4800" dirty="0">
              <a:solidFill>
                <a:srgbClr val="1F3854"/>
              </a:solidFill>
              <a:latin typeface="Droid Serif Bold" panose="020B0604020202020204" charset="0"/>
              <a:ea typeface="Droid Serif Bold" panose="020B0604020202020204" charset="0"/>
              <a:cs typeface="Droid Serif Bold" panose="020B0604020202020204" charset="0"/>
            </a:endParaRPr>
          </a:p>
          <a:p>
            <a:pPr algn="l">
              <a:lnSpc>
                <a:spcPts val="3600"/>
              </a:lnSpc>
            </a:pPr>
            <a:endParaRPr lang="en-US" sz="4800" dirty="0">
              <a:solidFill>
                <a:srgbClr val="1F3854"/>
              </a:solidFill>
              <a:latin typeface="Droid Serif" panose="020B0604020202020204" charset="0"/>
              <a:ea typeface="Droid Serif" panose="020B0604020202020204" charset="0"/>
              <a:cs typeface="Droid Serif" panose="020B0604020202020204" charset="0"/>
            </a:endParaRPr>
          </a:p>
          <a:p>
            <a:pPr algn="l"/>
            <a:endParaRPr lang="en-US" sz="4400" i="0" dirty="0">
              <a:solidFill>
                <a:srgbClr val="222222"/>
              </a:solidFill>
              <a:effectLst/>
              <a:latin typeface="+mj-lt"/>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
        <p:nvSpPr>
          <p:cNvPr id="12" name="TextBox 9"/>
          <p:cNvSpPr txBox="1"/>
          <p:nvPr/>
        </p:nvSpPr>
        <p:spPr>
          <a:xfrm>
            <a:off x="11580571" y="9631119"/>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88686" y="1135322"/>
            <a:ext cx="3619500" cy="4581525"/>
          </a:xfrm>
          <a:prstGeom prst="rect">
            <a:avLst/>
          </a:prstGeom>
        </p:spPr>
      </p:pic>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307093" y="1135322"/>
            <a:ext cx="3619500" cy="4581525"/>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525500" y="1140301"/>
            <a:ext cx="3619500" cy="4581525"/>
          </a:xfrm>
          <a:prstGeom prst="rect">
            <a:avLst/>
          </a:prstGeom>
        </p:spPr>
      </p:pic>
      <p:pic>
        <p:nvPicPr>
          <p:cNvPr id="16" name="Picture 1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088686" y="5716847"/>
            <a:ext cx="3619500" cy="4581525"/>
          </a:xfrm>
          <a:prstGeom prst="rect">
            <a:avLst/>
          </a:prstGeom>
        </p:spPr>
      </p:pic>
      <p:pic>
        <p:nvPicPr>
          <p:cNvPr id="17"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307093" y="5716847"/>
            <a:ext cx="3619500" cy="4581525"/>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525500" y="5710072"/>
            <a:ext cx="3619500" cy="4581525"/>
          </a:xfrm>
          <a:prstGeom prst="rect">
            <a:avLst/>
          </a:prstGeom>
        </p:spPr>
      </p:pic>
    </p:spTree>
    <p:extLst>
      <p:ext uri="{BB962C8B-B14F-4D97-AF65-F5344CB8AC3E}">
        <p14:creationId xmlns:p14="http://schemas.microsoft.com/office/powerpoint/2010/main" val="1115068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114300"/>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(Broward County – FFL/OP) MAPS</a:t>
            </a:r>
            <a:endParaRPr lang="en-US" sz="5199" dirty="0">
              <a:solidFill>
                <a:srgbClr val="FFFFFF"/>
              </a:solidFill>
              <a:latin typeface="Montserrat Ultra-Bold"/>
            </a:endParaRPr>
          </a:p>
        </p:txBody>
      </p:sp>
      <p:sp>
        <p:nvSpPr>
          <p:cNvPr id="9" name="TextBox 9"/>
          <p:cNvSpPr txBox="1"/>
          <p:nvPr/>
        </p:nvSpPr>
        <p:spPr>
          <a:xfrm>
            <a:off x="12115800" y="9593475"/>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933" y="8985992"/>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2523768"/>
          </a:xfrm>
          <a:prstGeom prst="rect">
            <a:avLst/>
          </a:prstGeom>
        </p:spPr>
        <p:txBody>
          <a:bodyPr wrap="square" lIns="0" tIns="0" rIns="0" bIns="0" rtlCol="0" anchor="t">
            <a:spAutoFit/>
          </a:bodyPr>
          <a:lstStyle/>
          <a:p>
            <a:pPr algn="l">
              <a:lnSpc>
                <a:spcPts val="3600"/>
              </a:lnSpc>
            </a:pPr>
            <a:endParaRPr lang="en-US" sz="4800" dirty="0">
              <a:solidFill>
                <a:srgbClr val="1F3854"/>
              </a:solidFill>
              <a:latin typeface="Droid Serif Bold" panose="020B0604020202020204" charset="0"/>
              <a:ea typeface="Droid Serif Bold" panose="020B0604020202020204" charset="0"/>
              <a:cs typeface="Droid Serif Bold" panose="020B0604020202020204" charset="0"/>
            </a:endParaRPr>
          </a:p>
          <a:p>
            <a:pPr algn="l">
              <a:lnSpc>
                <a:spcPts val="3600"/>
              </a:lnSpc>
            </a:pPr>
            <a:endParaRPr lang="en-US" sz="4800" dirty="0">
              <a:solidFill>
                <a:srgbClr val="1F3854"/>
              </a:solidFill>
              <a:latin typeface="Droid Serif" panose="020B0604020202020204" charset="0"/>
              <a:ea typeface="Droid Serif" panose="020B0604020202020204" charset="0"/>
              <a:cs typeface="Droid Serif" panose="020B0604020202020204" charset="0"/>
            </a:endParaRPr>
          </a:p>
          <a:p>
            <a:pPr algn="l"/>
            <a:endParaRPr lang="en-US" sz="4400" i="0" dirty="0">
              <a:solidFill>
                <a:srgbClr val="222222"/>
              </a:solidFill>
              <a:effectLst/>
              <a:latin typeface="+mj-lt"/>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09562" y="1127160"/>
            <a:ext cx="3619500" cy="4581525"/>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317531" y="1127159"/>
            <a:ext cx="3619500" cy="4581525"/>
          </a:xfrm>
          <a:prstGeom prst="rect">
            <a:avLst/>
          </a:prstGeom>
        </p:spPr>
      </p:pic>
      <p:pic>
        <p:nvPicPr>
          <p:cNvPr id="14" name="Picture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525500" y="1123950"/>
            <a:ext cx="3619500" cy="4581525"/>
          </a:xfrm>
          <a:prstGeom prst="rect">
            <a:avLst/>
          </a:prstGeom>
        </p:spPr>
      </p:pic>
      <p:pic>
        <p:nvPicPr>
          <p:cNvPr id="15" name="Picture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109562" y="5715064"/>
            <a:ext cx="3619500" cy="4581525"/>
          </a:xfrm>
          <a:prstGeom prst="rect">
            <a:avLst/>
          </a:prstGeom>
        </p:spPr>
      </p:pic>
      <p:pic>
        <p:nvPicPr>
          <p:cNvPr id="16" name="Picture 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317531" y="5705475"/>
            <a:ext cx="3619500" cy="4581525"/>
          </a:xfrm>
          <a:prstGeom prst="rect">
            <a:avLst/>
          </a:prstGeom>
        </p:spPr>
      </p:pic>
      <p:pic>
        <p:nvPicPr>
          <p:cNvPr id="17" name="Picture 1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525500" y="5705475"/>
            <a:ext cx="3619500" cy="4581525"/>
          </a:xfrm>
          <a:prstGeom prst="rect">
            <a:avLst/>
          </a:prstGeom>
        </p:spPr>
      </p:pic>
    </p:spTree>
    <p:extLst>
      <p:ext uri="{BB962C8B-B14F-4D97-AF65-F5344CB8AC3E}">
        <p14:creationId xmlns:p14="http://schemas.microsoft.com/office/powerpoint/2010/main" val="4054930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67037"/>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114300"/>
            <a:ext cx="16383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MN Profile (City of Tampa, FL) MAPS</a:t>
            </a:r>
            <a:endParaRPr lang="en-US" sz="5199" dirty="0">
              <a:solidFill>
                <a:srgbClr val="FFFFFF"/>
              </a:solidFill>
              <a:latin typeface="Montserrat Ultra-Bold"/>
            </a:endParaRPr>
          </a:p>
        </p:txBody>
      </p:sp>
      <p:sp>
        <p:nvSpPr>
          <p:cNvPr id="9" name="TextBox 9"/>
          <p:cNvSpPr txBox="1"/>
          <p:nvPr/>
        </p:nvSpPr>
        <p:spPr>
          <a:xfrm>
            <a:off x="11582400" y="9474798"/>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8600" y="8846148"/>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1846659"/>
          </a:xfrm>
          <a:prstGeom prst="rect">
            <a:avLst/>
          </a:prstGeom>
        </p:spPr>
        <p:txBody>
          <a:bodyPr wrap="square" lIns="0" tIns="0" rIns="0" bIns="0" rtlCol="0" anchor="t">
            <a:spAutoFit/>
          </a:bodyPr>
          <a:lstStyle/>
          <a:p>
            <a:pPr algn="l">
              <a:lnSpc>
                <a:spcPts val="3600"/>
              </a:lnSpc>
            </a:pPr>
            <a:endParaRPr lang="en-US" sz="4800" dirty="0">
              <a:solidFill>
                <a:srgbClr val="1F3854"/>
              </a:solidFill>
              <a:latin typeface="Droid Serif Bold" panose="020B0604020202020204" charset="0"/>
              <a:ea typeface="Droid Serif Bold" panose="020B0604020202020204" charset="0"/>
              <a:cs typeface="Droid Serif Bold" panose="020B0604020202020204" charset="0"/>
            </a:endParaRPr>
          </a:p>
          <a:p>
            <a:pPr algn="l">
              <a:lnSpc>
                <a:spcPts val="3600"/>
              </a:lnSpc>
            </a:pPr>
            <a:endParaRPr lang="en-US" sz="4800"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
        <p:nvSpPr>
          <p:cNvPr id="12" name="TextBox 13">
            <a:extLst>
              <a:ext uri="{FF2B5EF4-FFF2-40B4-BE49-F238E27FC236}">
                <a16:creationId xmlns="" xmlns:a16="http://schemas.microsoft.com/office/drawing/2014/main" id="{89BCEDF7-04FE-587C-F7EF-CC8E92B2EF53}"/>
              </a:ext>
            </a:extLst>
          </p:cNvPr>
          <p:cNvSpPr txBox="1"/>
          <p:nvPr/>
        </p:nvSpPr>
        <p:spPr>
          <a:xfrm>
            <a:off x="838200" y="3245878"/>
            <a:ext cx="12877800" cy="2523768"/>
          </a:xfrm>
          <a:prstGeom prst="rect">
            <a:avLst/>
          </a:prstGeom>
        </p:spPr>
        <p:txBody>
          <a:bodyPr wrap="square" lIns="0" tIns="0" rIns="0" bIns="0" rtlCol="0" anchor="t">
            <a:spAutoFit/>
          </a:bodyPr>
          <a:lstStyle/>
          <a:p>
            <a:pPr algn="l">
              <a:lnSpc>
                <a:spcPts val="3600"/>
              </a:lnSpc>
            </a:pPr>
            <a:endParaRPr lang="en-US" sz="4800" dirty="0">
              <a:solidFill>
                <a:srgbClr val="1F3854"/>
              </a:solidFill>
              <a:latin typeface="Droid Serif Bold" panose="020B0604020202020204" charset="0"/>
              <a:ea typeface="Droid Serif Bold" panose="020B0604020202020204" charset="0"/>
              <a:cs typeface="Droid Serif Bold" panose="020B0604020202020204" charset="0"/>
            </a:endParaRPr>
          </a:p>
          <a:p>
            <a:pPr algn="l">
              <a:lnSpc>
                <a:spcPts val="3600"/>
              </a:lnSpc>
            </a:pPr>
            <a:endParaRPr lang="en-US" sz="4800" dirty="0">
              <a:solidFill>
                <a:srgbClr val="1F3854"/>
              </a:solidFill>
              <a:latin typeface="Droid Serif" panose="020B0604020202020204" charset="0"/>
              <a:ea typeface="Droid Serif" panose="020B0604020202020204" charset="0"/>
              <a:cs typeface="Droid Serif" panose="020B0604020202020204" charset="0"/>
            </a:endParaRPr>
          </a:p>
          <a:p>
            <a:pPr algn="l"/>
            <a:endParaRPr lang="en-US" sz="4400" i="0" dirty="0">
              <a:solidFill>
                <a:srgbClr val="222222"/>
              </a:solidFill>
              <a:effectLst/>
              <a:latin typeface="+mj-lt"/>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11528" y="1123950"/>
            <a:ext cx="3619500" cy="4581525"/>
          </a:xfrm>
          <a:prstGeom prst="rect">
            <a:avLst/>
          </a:prstGeom>
        </p:spPr>
      </p:pic>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319382" y="1123950"/>
            <a:ext cx="3619500" cy="4581525"/>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527236" y="1123950"/>
            <a:ext cx="3609975" cy="4581525"/>
          </a:xfrm>
          <a:prstGeom prst="rect">
            <a:avLst/>
          </a:prstGeom>
        </p:spPr>
      </p:pic>
      <p:pic>
        <p:nvPicPr>
          <p:cNvPr id="16" name="Picture 1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105400" y="5706769"/>
            <a:ext cx="3619500" cy="4581525"/>
          </a:xfrm>
          <a:prstGeom prst="rect">
            <a:avLst/>
          </a:prstGeom>
        </p:spPr>
      </p:pic>
      <p:pic>
        <p:nvPicPr>
          <p:cNvPr id="17"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348604" y="5706597"/>
            <a:ext cx="3619500" cy="4581525"/>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533364" y="5710944"/>
            <a:ext cx="3619500" cy="4581525"/>
          </a:xfrm>
          <a:prstGeom prst="rect">
            <a:avLst/>
          </a:prstGeom>
        </p:spPr>
      </p:pic>
    </p:spTree>
    <p:extLst>
      <p:ext uri="{BB962C8B-B14F-4D97-AF65-F5344CB8AC3E}">
        <p14:creationId xmlns:p14="http://schemas.microsoft.com/office/powerpoint/2010/main" val="2099642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13000"/>
            </a:blip>
            <a:stretch>
              <a:fillRect t="-2810" b="-15893"/>
            </a:stretch>
          </a:blipFill>
        </p:spPr>
        <p:txBody>
          <a:bodyPr/>
          <a:lstStyle/>
          <a:p>
            <a:endParaRPr lang="en-US" dirty="0"/>
          </a:p>
        </p:txBody>
      </p:sp>
      <p:sp>
        <p:nvSpPr>
          <p:cNvPr id="3" name="Freeform 3"/>
          <p:cNvSpPr/>
          <p:nvPr/>
        </p:nvSpPr>
        <p:spPr>
          <a:xfrm>
            <a:off x="3926643" y="0"/>
            <a:ext cx="14361357" cy="10287000"/>
          </a:xfrm>
          <a:custGeom>
            <a:avLst/>
            <a:gdLst/>
            <a:ahLst/>
            <a:cxnLst/>
            <a:rect l="l" t="t" r="r" b="b"/>
            <a:pathLst>
              <a:path w="14361357" h="10287000">
                <a:moveTo>
                  <a:pt x="0" y="0"/>
                </a:moveTo>
                <a:lnTo>
                  <a:pt x="14361357" y="0"/>
                </a:lnTo>
                <a:lnTo>
                  <a:pt x="14361357" y="10287000"/>
                </a:lnTo>
                <a:lnTo>
                  <a:pt x="0" y="10287000"/>
                </a:lnTo>
                <a:lnTo>
                  <a:pt x="0" y="0"/>
                </a:lnTo>
                <a:close/>
              </a:path>
            </a:pathLst>
          </a:custGeom>
          <a:blipFill>
            <a:blip r:embed="rId4">
              <a:alphaModFix amt="31000"/>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6">
              <a:alphaModFix amt="31000"/>
            </a:blip>
            <a:stretch>
              <a:fillRect r="-64564" b="-66423"/>
            </a:stretch>
          </a:blipFill>
        </p:spPr>
        <p:txBody>
          <a:bodyPr/>
          <a:lstStyle/>
          <a:p>
            <a:endParaRPr lang="en-US"/>
          </a:p>
        </p:txBody>
      </p:sp>
      <p:sp>
        <p:nvSpPr>
          <p:cNvPr id="5" name="Freeform 5"/>
          <p:cNvSpPr/>
          <p:nvPr/>
        </p:nvSpPr>
        <p:spPr>
          <a:xfrm>
            <a:off x="3372098" y="0"/>
            <a:ext cx="228600" cy="10287000"/>
          </a:xfrm>
          <a:custGeom>
            <a:avLst/>
            <a:gdLst/>
            <a:ahLst/>
            <a:cxnLst/>
            <a:rect l="l" t="t" r="r" b="b"/>
            <a:pathLst>
              <a:path w="228600" h="10287000">
                <a:moveTo>
                  <a:pt x="0" y="0"/>
                </a:moveTo>
                <a:lnTo>
                  <a:pt x="228600" y="0"/>
                </a:lnTo>
                <a:lnTo>
                  <a:pt x="228600" y="10287000"/>
                </a:lnTo>
                <a:lnTo>
                  <a:pt x="0" y="1028700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6" name="Freeform 6"/>
          <p:cNvSpPr/>
          <p:nvPr/>
        </p:nvSpPr>
        <p:spPr>
          <a:xfrm>
            <a:off x="3821859" y="0"/>
            <a:ext cx="114300" cy="10287000"/>
          </a:xfrm>
          <a:custGeom>
            <a:avLst/>
            <a:gdLst/>
            <a:ahLst/>
            <a:cxnLst/>
            <a:rect l="l" t="t" r="r" b="b"/>
            <a:pathLst>
              <a:path w="114300" h="10287000">
                <a:moveTo>
                  <a:pt x="0" y="0"/>
                </a:moveTo>
                <a:lnTo>
                  <a:pt x="114300" y="0"/>
                </a:lnTo>
                <a:lnTo>
                  <a:pt x="114300" y="10287000"/>
                </a:lnTo>
                <a:lnTo>
                  <a:pt x="0" y="10287000"/>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sp>
        <p:nvSpPr>
          <p:cNvPr id="8" name="Freeform 8"/>
          <p:cNvSpPr/>
          <p:nvPr/>
        </p:nvSpPr>
        <p:spPr>
          <a:xfrm>
            <a:off x="5545807" y="6294034"/>
            <a:ext cx="95250" cy="95250"/>
          </a:xfrm>
          <a:custGeom>
            <a:avLst/>
            <a:gdLst/>
            <a:ahLst/>
            <a:cxnLst/>
            <a:rect l="l" t="t" r="r" b="b"/>
            <a:pathLst>
              <a:path w="95250" h="95250">
                <a:moveTo>
                  <a:pt x="0" y="0"/>
                </a:moveTo>
                <a:lnTo>
                  <a:pt x="95250" y="0"/>
                </a:lnTo>
                <a:lnTo>
                  <a:pt x="95250" y="95250"/>
                </a:lnTo>
                <a:lnTo>
                  <a:pt x="0" y="95250"/>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
        <p:nvSpPr>
          <p:cNvPr id="9" name="Freeform 9"/>
          <p:cNvSpPr/>
          <p:nvPr/>
        </p:nvSpPr>
        <p:spPr>
          <a:xfrm>
            <a:off x="5545807" y="6751234"/>
            <a:ext cx="95250" cy="95250"/>
          </a:xfrm>
          <a:custGeom>
            <a:avLst/>
            <a:gdLst/>
            <a:ahLst/>
            <a:cxnLst/>
            <a:rect l="l" t="t" r="r" b="b"/>
            <a:pathLst>
              <a:path w="95250" h="95250">
                <a:moveTo>
                  <a:pt x="0" y="0"/>
                </a:moveTo>
                <a:lnTo>
                  <a:pt x="95250" y="0"/>
                </a:lnTo>
                <a:lnTo>
                  <a:pt x="95250" y="95250"/>
                </a:lnTo>
                <a:lnTo>
                  <a:pt x="0" y="95250"/>
                </a:lnTo>
                <a:lnTo>
                  <a:pt x="0" y="0"/>
                </a:lnTo>
                <a:close/>
              </a:path>
            </a:pathLst>
          </a:custGeom>
          <a:blipFill>
            <a:blip r:embed="rId11">
              <a:extLst>
                <a:ext uri="{96DAC541-7B7A-43D3-8B79-37D633B846F1}">
                  <asvg:svgBlip xmlns="" xmlns:asvg="http://schemas.microsoft.com/office/drawing/2016/SVG/main" r:embed="rId13"/>
                </a:ext>
              </a:extLst>
            </a:blip>
            <a:stretch>
              <a:fillRect/>
            </a:stretch>
          </a:blipFill>
        </p:spPr>
        <p:txBody>
          <a:bodyPr/>
          <a:lstStyle/>
          <a:p>
            <a:endParaRPr lang="en-US"/>
          </a:p>
        </p:txBody>
      </p:sp>
      <p:sp>
        <p:nvSpPr>
          <p:cNvPr id="10" name="TextBox 10"/>
          <p:cNvSpPr txBox="1"/>
          <p:nvPr/>
        </p:nvSpPr>
        <p:spPr>
          <a:xfrm>
            <a:off x="13633489" y="9655475"/>
            <a:ext cx="3353305" cy="367858"/>
          </a:xfrm>
          <a:prstGeom prst="rect">
            <a:avLst/>
          </a:prstGeom>
        </p:spPr>
        <p:txBody>
          <a:bodyPr wrap="square" lIns="0" tIns="0" rIns="0" bIns="0" rtlCol="0" anchor="t">
            <a:spAutoFit/>
          </a:bodyPr>
          <a:lstStyle/>
          <a:p>
            <a:pPr algn="l">
              <a:lnSpc>
                <a:spcPts val="3079"/>
              </a:lnSpc>
            </a:pPr>
            <a:r>
              <a:rPr lang="en-US" sz="2199" b="1" dirty="0" smtClean="0">
                <a:solidFill>
                  <a:srgbClr val="F88F1E">
                    <a:alpha val="53333"/>
                  </a:srgbClr>
                </a:solidFill>
                <a:latin typeface="Montserrat"/>
              </a:rPr>
              <a:t>ncst.org</a:t>
            </a:r>
            <a:endParaRPr lang="en-US" sz="2199" b="1" dirty="0">
              <a:solidFill>
                <a:srgbClr val="F88F1E">
                  <a:alpha val="53333"/>
                </a:srgbClr>
              </a:solidFill>
              <a:latin typeface="Montserrat"/>
            </a:endParaRPr>
          </a:p>
        </p:txBody>
      </p:sp>
      <p:sp>
        <p:nvSpPr>
          <p:cNvPr id="11" name="TextBox 11"/>
          <p:cNvSpPr txBox="1"/>
          <p:nvPr/>
        </p:nvSpPr>
        <p:spPr>
          <a:xfrm>
            <a:off x="5241006" y="1208170"/>
            <a:ext cx="12132593" cy="866840"/>
          </a:xfrm>
          <a:prstGeom prst="rect">
            <a:avLst/>
          </a:prstGeom>
        </p:spPr>
        <p:txBody>
          <a:bodyPr wrap="square" lIns="0" tIns="0" rIns="0" bIns="0" rtlCol="0" anchor="t">
            <a:spAutoFit/>
          </a:bodyPr>
          <a:lstStyle/>
          <a:p>
            <a:pPr algn="l">
              <a:lnSpc>
                <a:spcPts val="7279"/>
              </a:lnSpc>
            </a:pPr>
            <a:r>
              <a:rPr lang="en-US" sz="5199" dirty="0">
                <a:solidFill>
                  <a:srgbClr val="1F3854"/>
                </a:solidFill>
                <a:latin typeface="Montserrat Ultra-Bold"/>
              </a:rPr>
              <a:t>Middle Neighborhoods Initiative</a:t>
            </a:r>
          </a:p>
        </p:txBody>
      </p:sp>
      <p:sp>
        <p:nvSpPr>
          <p:cNvPr id="12" name="TextBox 12"/>
          <p:cNvSpPr txBox="1"/>
          <p:nvPr/>
        </p:nvSpPr>
        <p:spPr>
          <a:xfrm>
            <a:off x="5241006" y="2589095"/>
            <a:ext cx="12665993" cy="1651478"/>
          </a:xfrm>
          <a:prstGeom prst="rect">
            <a:avLst/>
          </a:prstGeom>
        </p:spPr>
        <p:txBody>
          <a:bodyPr wrap="square" lIns="0" tIns="0" rIns="0" bIns="0" rtlCol="0" anchor="t">
            <a:spAutoFit/>
          </a:bodyPr>
          <a:lstStyle/>
          <a:p>
            <a:pPr algn="l">
              <a:lnSpc>
                <a:spcPts val="4424"/>
              </a:lnSpc>
            </a:pPr>
            <a:r>
              <a:rPr lang="en-US" sz="3199" dirty="0">
                <a:solidFill>
                  <a:schemeClr val="accent1">
                    <a:lumMod val="20000"/>
                    <a:lumOff val="80000"/>
                  </a:schemeClr>
                </a:solidFill>
                <a:latin typeface="Droid Serif Bold"/>
              </a:rPr>
              <a:t>A National Initiative focused on mobilizing attention to reverse the disappearance of middle neighborhoods through decline or gentrification. The initiative does this through:</a:t>
            </a:r>
          </a:p>
        </p:txBody>
      </p:sp>
      <p:sp>
        <p:nvSpPr>
          <p:cNvPr id="13" name="TextBox 13"/>
          <p:cNvSpPr txBox="1"/>
          <p:nvPr/>
        </p:nvSpPr>
        <p:spPr>
          <a:xfrm>
            <a:off x="4619318" y="4664105"/>
            <a:ext cx="12985522" cy="4801314"/>
          </a:xfrm>
          <a:prstGeom prst="rect">
            <a:avLst/>
          </a:prstGeom>
        </p:spPr>
        <p:txBody>
          <a:bodyPr wrap="square" lIns="0" tIns="0" rIns="0" bIns="0" rtlCol="0" anchor="t">
            <a:spAutoFit/>
          </a:bodyPr>
          <a:lstStyle/>
          <a:p>
            <a:pPr marL="457200" indent="-457200">
              <a:lnSpc>
                <a:spcPct val="150000"/>
              </a:lnSpc>
              <a:buFont typeface="Wingdings" panose="05000000000000000000" pitchFamily="2" charset="2"/>
              <a:buChar char="§"/>
            </a:pPr>
            <a:r>
              <a:rPr lang="en-US" sz="3200" b="1" u="sng" dirty="0">
                <a:solidFill>
                  <a:schemeClr val="tx2">
                    <a:lumMod val="40000"/>
                    <a:lumOff val="60000"/>
                  </a:schemeClr>
                </a:solidFill>
                <a:latin typeface="Droid Serif"/>
              </a:rPr>
              <a:t>Community of Practice</a:t>
            </a:r>
            <a:r>
              <a:rPr lang="en-US" sz="3200" b="1" dirty="0">
                <a:solidFill>
                  <a:schemeClr val="tx2">
                    <a:lumMod val="40000"/>
                    <a:lumOff val="60000"/>
                  </a:schemeClr>
                </a:solidFill>
                <a:latin typeface="Droid Serif"/>
              </a:rPr>
              <a:t>: practitioners, policy, researchers</a:t>
            </a:r>
          </a:p>
          <a:p>
            <a:pPr marL="457200" indent="-457200">
              <a:lnSpc>
                <a:spcPct val="150000"/>
              </a:lnSpc>
              <a:buFont typeface="Wingdings" panose="05000000000000000000" pitchFamily="2" charset="2"/>
              <a:buChar char="§"/>
            </a:pPr>
            <a:r>
              <a:rPr lang="en-US" sz="3200" b="1" u="sng" dirty="0">
                <a:solidFill>
                  <a:schemeClr val="tx2">
                    <a:lumMod val="40000"/>
                    <a:lumOff val="60000"/>
                  </a:schemeClr>
                </a:solidFill>
                <a:latin typeface="Droid Serif"/>
              </a:rPr>
              <a:t>Research</a:t>
            </a:r>
            <a:r>
              <a:rPr lang="en-US" sz="3200" b="1" dirty="0">
                <a:solidFill>
                  <a:schemeClr val="tx2">
                    <a:lumMod val="40000"/>
                    <a:lumOff val="60000"/>
                  </a:schemeClr>
                </a:solidFill>
                <a:latin typeface="Droid Serif"/>
              </a:rPr>
              <a:t>: topics relevant to middle neighborhoods</a:t>
            </a:r>
          </a:p>
          <a:p>
            <a:pPr marL="457200" indent="-457200">
              <a:lnSpc>
                <a:spcPct val="150000"/>
              </a:lnSpc>
              <a:buFont typeface="Wingdings" panose="05000000000000000000" pitchFamily="2" charset="2"/>
              <a:buChar char="§"/>
            </a:pPr>
            <a:r>
              <a:rPr lang="en-US" sz="3200" b="1" u="sng" dirty="0">
                <a:solidFill>
                  <a:schemeClr val="tx2">
                    <a:lumMod val="40000"/>
                    <a:lumOff val="60000"/>
                  </a:schemeClr>
                </a:solidFill>
                <a:latin typeface="Droid Serif"/>
              </a:rPr>
              <a:t>Policy Analysis and Advocacy</a:t>
            </a:r>
            <a:r>
              <a:rPr lang="en-US" sz="3200" b="1" dirty="0">
                <a:solidFill>
                  <a:schemeClr val="tx2">
                    <a:lumMod val="40000"/>
                    <a:lumOff val="60000"/>
                  </a:schemeClr>
                </a:solidFill>
                <a:latin typeface="Droid Serif"/>
              </a:rPr>
              <a:t>: housing, lending, community dev</a:t>
            </a:r>
          </a:p>
          <a:p>
            <a:pPr marL="457200" indent="-457200">
              <a:lnSpc>
                <a:spcPct val="150000"/>
              </a:lnSpc>
              <a:buFont typeface="Wingdings" panose="05000000000000000000" pitchFamily="2" charset="2"/>
              <a:buChar char="§"/>
            </a:pPr>
            <a:r>
              <a:rPr lang="en-US" sz="3200" b="1" u="sng" dirty="0">
                <a:solidFill>
                  <a:schemeClr val="tx2">
                    <a:lumMod val="40000"/>
                    <a:lumOff val="60000"/>
                  </a:schemeClr>
                </a:solidFill>
                <a:latin typeface="Droid Serif"/>
              </a:rPr>
              <a:t>Communications strategies:</a:t>
            </a:r>
            <a:r>
              <a:rPr lang="en-US" sz="3200" b="1" dirty="0">
                <a:solidFill>
                  <a:schemeClr val="tx2">
                    <a:lumMod val="40000"/>
                    <a:lumOff val="60000"/>
                  </a:schemeClr>
                </a:solidFill>
                <a:latin typeface="Droid Serif"/>
              </a:rPr>
              <a:t> advancing awareness</a:t>
            </a:r>
          </a:p>
          <a:p>
            <a:pPr algn="just">
              <a:lnSpc>
                <a:spcPts val="3600"/>
              </a:lnSpc>
            </a:pPr>
            <a:endParaRPr lang="en-US" sz="3600" dirty="0">
              <a:solidFill>
                <a:srgbClr val="1F3854"/>
              </a:solidFill>
              <a:latin typeface="Droid Serif"/>
            </a:endParaRPr>
          </a:p>
          <a:p>
            <a:pPr algn="l">
              <a:lnSpc>
                <a:spcPts val="3600"/>
              </a:lnSpc>
            </a:pPr>
            <a:r>
              <a:rPr lang="en-US" sz="3200" dirty="0">
                <a:solidFill>
                  <a:srgbClr val="1F3854"/>
                </a:solidFill>
                <a:latin typeface="Droid Serif Bold"/>
              </a:rPr>
              <a:t>Coordinated by </a:t>
            </a:r>
            <a:r>
              <a:rPr lang="en-US" sz="3200" b="1" dirty="0">
                <a:solidFill>
                  <a:srgbClr val="1F3854"/>
                </a:solidFill>
                <a:latin typeface="Droid Serif Bold"/>
              </a:rPr>
              <a:t>National Community Stabilization Trust </a:t>
            </a:r>
            <a:r>
              <a:rPr lang="en-US" sz="3200" dirty="0">
                <a:solidFill>
                  <a:srgbClr val="1F3854"/>
                </a:solidFill>
                <a:latin typeface="Droid Serif Bold"/>
              </a:rPr>
              <a:t>and NeighborWorks America and advised by a Steering Committee of 20 prominent researchers, practitioners and policy makers</a:t>
            </a:r>
          </a:p>
        </p:txBody>
      </p:sp>
      <p:pic>
        <p:nvPicPr>
          <p:cNvPr id="14" name="Picture 13" descr="Blue text on a black background">
            <a:extLst>
              <a:ext uri="{FF2B5EF4-FFF2-40B4-BE49-F238E27FC236}">
                <a16:creationId xmlns="" xmlns:a16="http://schemas.microsoft.com/office/drawing/2014/main" id="{CAC9EF6B-69F7-5799-A1E1-26642E2113C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6865" y="8783234"/>
            <a:ext cx="3488963" cy="87224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duotone>
                <a:prstClr val="black"/>
                <a:schemeClr val="tx2">
                  <a:tint val="45000"/>
                  <a:satMod val="400000"/>
                </a:schemeClr>
              </a:duotone>
              <a:alphaModFix/>
            </a:blip>
            <a:stretch>
              <a:fillRect t="-2810" b="-15893"/>
            </a:stretch>
          </a:blipFill>
        </p:spPr>
        <p:txBody>
          <a:bodyPr/>
          <a:lstStyle/>
          <a:p>
            <a:endParaRPr lang="en-US"/>
          </a:p>
        </p:txBody>
      </p:sp>
      <p:sp>
        <p:nvSpPr>
          <p:cNvPr id="3" name="Freeform 3"/>
          <p:cNvSpPr/>
          <p:nvPr/>
        </p:nvSpPr>
        <p:spPr>
          <a:xfrm>
            <a:off x="-4162" y="2607534"/>
            <a:ext cx="18283838" cy="7803033"/>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9" name="TextBox 9"/>
          <p:cNvSpPr txBox="1"/>
          <p:nvPr/>
        </p:nvSpPr>
        <p:spPr>
          <a:xfrm>
            <a:off x="13167820" y="9767694"/>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3657600" y="2846315"/>
            <a:ext cx="13335000" cy="888961"/>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
        <p:nvSpPr>
          <p:cNvPr id="14" name="TextBox 13">
            <a:extLst>
              <a:ext uri="{FF2B5EF4-FFF2-40B4-BE49-F238E27FC236}">
                <a16:creationId xmlns="" xmlns:a16="http://schemas.microsoft.com/office/drawing/2014/main" id="{8CCE6C21-7898-E217-2030-39B04663836E}"/>
              </a:ext>
            </a:extLst>
          </p:cNvPr>
          <p:cNvSpPr txBox="1"/>
          <p:nvPr/>
        </p:nvSpPr>
        <p:spPr>
          <a:xfrm>
            <a:off x="6056770" y="3568277"/>
            <a:ext cx="10896600" cy="3323987"/>
          </a:xfrm>
          <a:prstGeom prst="rect">
            <a:avLst/>
          </a:prstGeom>
          <a:noFill/>
        </p:spPr>
        <p:txBody>
          <a:bodyPr wrap="square" rtlCol="0">
            <a:spAutoFit/>
          </a:bodyPr>
          <a:lstStyle/>
          <a:p>
            <a:pPr marL="428625" indent="-342900">
              <a:buFont typeface="Arial" panose="020B0604020202020204" pitchFamily="34" charset="0"/>
              <a:buChar char="•"/>
            </a:pPr>
            <a:r>
              <a:rPr lang="en-US" sz="3200" dirty="0"/>
              <a:t>Mostly single-family homes built for families with children.</a:t>
            </a:r>
          </a:p>
          <a:p>
            <a:pPr marL="428625" indent="-342900">
              <a:buFont typeface="Arial" panose="020B0604020202020204" pitchFamily="34" charset="0"/>
              <a:buChar char="•"/>
            </a:pPr>
            <a:r>
              <a:rPr lang="en-US" sz="3200" dirty="0"/>
              <a:t>Still well more than 50% owner-occupied, but slowly eroding.</a:t>
            </a:r>
          </a:p>
          <a:p>
            <a:pPr marL="428625" indent="-342900">
              <a:buFont typeface="Arial" panose="020B0604020202020204" pitchFamily="34" charset="0"/>
              <a:buChar char="•"/>
            </a:pPr>
            <a:r>
              <a:rPr lang="en-US" sz="3200" dirty="0"/>
              <a:t>Housing stock is aging, still in generally acceptable condition, but often lacks features and updates to compete well for today’s homebuyers.</a:t>
            </a:r>
          </a:p>
          <a:p>
            <a:pPr marL="428625" indent="-342900">
              <a:buFont typeface="Arial" panose="020B0604020202020204" pitchFamily="34" charset="0"/>
              <a:buChar char="•"/>
            </a:pPr>
            <a:r>
              <a:rPr lang="en-US" sz="3200" dirty="0"/>
              <a:t>More racially, ethnically and economically diverse.</a:t>
            </a:r>
          </a:p>
          <a:p>
            <a:endParaRPr lang="en-US" dirty="0"/>
          </a:p>
        </p:txBody>
      </p:sp>
      <p:sp>
        <p:nvSpPr>
          <p:cNvPr id="15" name="Title 1">
            <a:extLst>
              <a:ext uri="{FF2B5EF4-FFF2-40B4-BE49-F238E27FC236}">
                <a16:creationId xmlns="" xmlns:a16="http://schemas.microsoft.com/office/drawing/2014/main" id="{60429BFD-2914-99E9-9FE7-DFDDBCFF0E92}"/>
              </a:ext>
            </a:extLst>
          </p:cNvPr>
          <p:cNvSpPr txBox="1">
            <a:spLocks/>
          </p:cNvSpPr>
          <p:nvPr/>
        </p:nvSpPr>
        <p:spPr>
          <a:xfrm>
            <a:off x="838200" y="3107078"/>
            <a:ext cx="4936331" cy="3679031"/>
          </a:xfrm>
          <a:prstGeom prst="rect">
            <a:avLst/>
          </a:prstGeom>
        </p:spPr>
        <p:txBody>
          <a:bodyPr vert="horz" lIns="137160" tIns="68580" rIns="137160" bIns="6858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dirty="0"/>
              <a:t>Characteristics of Middle Neighborhoods</a:t>
            </a:r>
          </a:p>
        </p:txBody>
      </p:sp>
      <p:pic>
        <p:nvPicPr>
          <p:cNvPr id="8" name="Picture 7" descr="A house with bushes in front of it&#10;&#10;Description automatically generated with medium confidence">
            <a:extLst>
              <a:ext uri="{FF2B5EF4-FFF2-40B4-BE49-F238E27FC236}">
                <a16:creationId xmlns="" xmlns:a16="http://schemas.microsoft.com/office/drawing/2014/main" id="{EECD2229-2FCD-2D2E-E235-228EB5D6D6BD}"/>
              </a:ext>
            </a:extLst>
          </p:cNvPr>
          <p:cNvPicPr>
            <a:picLocks noChangeAspect="1"/>
          </p:cNvPicPr>
          <p:nvPr/>
        </p:nvPicPr>
        <p:blipFill rotWithShape="1">
          <a:blip r:embed="rId12">
            <a:extLst>
              <a:ext uri="{28A0092B-C50C-407E-A947-70E740481C1C}">
                <a14:useLocalDpi xmlns:a14="http://schemas.microsoft.com/office/drawing/2010/main" val="0"/>
              </a:ext>
            </a:extLst>
          </a:blip>
          <a:srcRect t="21311" b="25060"/>
          <a:stretch/>
        </p:blipFill>
        <p:spPr>
          <a:xfrm>
            <a:off x="5311439" y="6839660"/>
            <a:ext cx="9295739" cy="2829139"/>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Tree>
    <p:extLst>
      <p:ext uri="{BB962C8B-B14F-4D97-AF65-F5344CB8AC3E}">
        <p14:creationId xmlns:p14="http://schemas.microsoft.com/office/powerpoint/2010/main" val="963327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duotone>
                <a:prstClr val="black"/>
                <a:schemeClr val="tx2">
                  <a:tint val="45000"/>
                  <a:satMod val="400000"/>
                </a:schemeClr>
              </a:duotone>
              <a:alphaModFix/>
            </a:blip>
            <a:stretch>
              <a:fillRect t="-2810" b="-15893"/>
            </a:stretch>
          </a:blipFill>
        </p:spPr>
        <p:txBody>
          <a:bodyPr/>
          <a:lstStyle/>
          <a:p>
            <a:endParaRPr lang="en-US"/>
          </a:p>
        </p:txBody>
      </p:sp>
      <p:sp>
        <p:nvSpPr>
          <p:cNvPr id="3" name="Freeform 3"/>
          <p:cNvSpPr/>
          <p:nvPr/>
        </p:nvSpPr>
        <p:spPr>
          <a:xfrm>
            <a:off x="-4162" y="2607534"/>
            <a:ext cx="18283838" cy="7803033"/>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9" name="TextBox 9"/>
          <p:cNvSpPr txBox="1"/>
          <p:nvPr/>
        </p:nvSpPr>
        <p:spPr>
          <a:xfrm>
            <a:off x="12995353" y="9739234"/>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3657600" y="2846315"/>
            <a:ext cx="13335000" cy="888961"/>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
        <p:nvSpPr>
          <p:cNvPr id="14" name="TextBox 13">
            <a:extLst>
              <a:ext uri="{FF2B5EF4-FFF2-40B4-BE49-F238E27FC236}">
                <a16:creationId xmlns="" xmlns:a16="http://schemas.microsoft.com/office/drawing/2014/main" id="{8CCE6C21-7898-E217-2030-39B04663836E}"/>
              </a:ext>
            </a:extLst>
          </p:cNvPr>
          <p:cNvSpPr txBox="1"/>
          <p:nvPr/>
        </p:nvSpPr>
        <p:spPr>
          <a:xfrm>
            <a:off x="5570575" y="4957491"/>
            <a:ext cx="10507625" cy="4801314"/>
          </a:xfrm>
          <a:prstGeom prst="rect">
            <a:avLst/>
          </a:prstGeom>
          <a:noFill/>
        </p:spPr>
        <p:txBody>
          <a:bodyPr wrap="square" rtlCol="0">
            <a:spAutoFit/>
          </a:bodyPr>
          <a:lstStyle/>
          <a:p>
            <a:pPr marL="457200" lvl="0" indent="-457200">
              <a:buFont typeface="Arial" panose="020B0604020202020204" pitchFamily="34" charset="0"/>
              <a:buChar char="•"/>
            </a:pPr>
            <a:r>
              <a:rPr lang="en-US" sz="3200" dirty="0">
                <a:solidFill>
                  <a:schemeClr val="tx1">
                    <a:lumMod val="65000"/>
                    <a:lumOff val="35000"/>
                  </a:schemeClr>
                </a:solidFill>
              </a:rPr>
              <a:t>Ability to </a:t>
            </a:r>
            <a:r>
              <a:rPr lang="en-US" sz="3200" b="1" i="1" dirty="0">
                <a:solidFill>
                  <a:schemeClr val="tx1">
                    <a:lumMod val="65000"/>
                    <a:lumOff val="35000"/>
                  </a:schemeClr>
                </a:solidFill>
              </a:rPr>
              <a:t>reliably attract replacement owner occupants </a:t>
            </a:r>
            <a:r>
              <a:rPr lang="en-US" sz="3200" dirty="0">
                <a:solidFill>
                  <a:schemeClr val="tx1">
                    <a:lumMod val="65000"/>
                    <a:lumOff val="35000"/>
                  </a:schemeClr>
                </a:solidFill>
              </a:rPr>
              <a:t>and other neighborhood-friendly buyer</a:t>
            </a:r>
          </a:p>
          <a:p>
            <a:pPr marL="457200" lvl="0" indent="-457200">
              <a:buFont typeface="Arial" panose="020B0604020202020204" pitchFamily="34" charset="0"/>
              <a:buChar char="•"/>
            </a:pPr>
            <a:r>
              <a:rPr lang="en-US" sz="3200" dirty="0">
                <a:solidFill>
                  <a:schemeClr val="tx1">
                    <a:lumMod val="65000"/>
                    <a:lumOff val="35000"/>
                  </a:schemeClr>
                </a:solidFill>
              </a:rPr>
              <a:t>Ability to </a:t>
            </a:r>
            <a:r>
              <a:rPr lang="en-US" sz="3200" b="1" i="1" dirty="0">
                <a:solidFill>
                  <a:schemeClr val="tx1">
                    <a:lumMod val="65000"/>
                    <a:lumOff val="35000"/>
                  </a:schemeClr>
                </a:solidFill>
              </a:rPr>
              <a:t>generate home values that support quality maintenance</a:t>
            </a:r>
            <a:r>
              <a:rPr lang="en-US" sz="3200" dirty="0">
                <a:solidFill>
                  <a:schemeClr val="tx1">
                    <a:lumMod val="65000"/>
                    <a:lumOff val="35000"/>
                  </a:schemeClr>
                </a:solidFill>
              </a:rPr>
              <a:t>, repairs and updates without appraisal gaps</a:t>
            </a:r>
          </a:p>
          <a:p>
            <a:pPr marL="457200" lvl="0" indent="-457200">
              <a:buFont typeface="Arial" panose="020B0604020202020204" pitchFamily="34" charset="0"/>
              <a:buChar char="•"/>
            </a:pPr>
            <a:r>
              <a:rPr lang="en-US" sz="3200" dirty="0">
                <a:solidFill>
                  <a:schemeClr val="tx1">
                    <a:lumMod val="65000"/>
                    <a:lumOff val="35000"/>
                  </a:schemeClr>
                </a:solidFill>
              </a:rPr>
              <a:t>Ability to </a:t>
            </a:r>
            <a:r>
              <a:rPr lang="en-US" sz="3200" b="1" i="1" dirty="0">
                <a:solidFill>
                  <a:schemeClr val="tx1">
                    <a:lumMod val="65000"/>
                    <a:lumOff val="35000"/>
                  </a:schemeClr>
                </a:solidFill>
              </a:rPr>
              <a:t>repel irresponsible investors</a:t>
            </a:r>
            <a:endParaRPr lang="en-US" sz="3200" dirty="0">
              <a:solidFill>
                <a:schemeClr val="tx1">
                  <a:lumMod val="65000"/>
                  <a:lumOff val="35000"/>
                </a:schemeClr>
              </a:solidFill>
            </a:endParaRPr>
          </a:p>
          <a:p>
            <a:pPr marL="457200" lvl="0" indent="-457200">
              <a:buFont typeface="Arial" panose="020B0604020202020204" pitchFamily="34" charset="0"/>
              <a:buChar char="•"/>
            </a:pPr>
            <a:r>
              <a:rPr lang="en-US" sz="3200" dirty="0">
                <a:solidFill>
                  <a:schemeClr val="tx1">
                    <a:lumMod val="65000"/>
                    <a:lumOff val="35000"/>
                  </a:schemeClr>
                </a:solidFill>
              </a:rPr>
              <a:t>Ability to </a:t>
            </a:r>
            <a:r>
              <a:rPr lang="en-US" sz="3200" b="1" i="1" dirty="0">
                <a:solidFill>
                  <a:schemeClr val="tx1">
                    <a:lumMod val="65000"/>
                    <a:lumOff val="35000"/>
                  </a:schemeClr>
                </a:solidFill>
              </a:rPr>
              <a:t>maintain engaged residents taking stewardship </a:t>
            </a:r>
            <a:r>
              <a:rPr lang="en-US" sz="3200" dirty="0">
                <a:solidFill>
                  <a:schemeClr val="tx1">
                    <a:lumMod val="65000"/>
                    <a:lumOff val="35000"/>
                  </a:schemeClr>
                </a:solidFill>
              </a:rPr>
              <a:t>of the neighborhood</a:t>
            </a:r>
          </a:p>
          <a:p>
            <a:pPr marL="457200" lvl="0" indent="-457200">
              <a:buFont typeface="Arial" panose="020B0604020202020204" pitchFamily="34" charset="0"/>
              <a:buChar char="•"/>
            </a:pPr>
            <a:r>
              <a:rPr lang="en-US" sz="3200" dirty="0">
                <a:solidFill>
                  <a:schemeClr val="tx1">
                    <a:lumMod val="65000"/>
                    <a:lumOff val="35000"/>
                  </a:schemeClr>
                </a:solidFill>
              </a:rPr>
              <a:t>Ability to </a:t>
            </a:r>
            <a:r>
              <a:rPr lang="en-US" sz="3200" b="1" i="1" dirty="0">
                <a:solidFill>
                  <a:schemeClr val="tx1">
                    <a:lumMod val="65000"/>
                    <a:lumOff val="35000"/>
                  </a:schemeClr>
                </a:solidFill>
              </a:rPr>
              <a:t>deliver home equity to owners and revenue to municipal government</a:t>
            </a:r>
          </a:p>
          <a:p>
            <a:endParaRPr lang="en-US" dirty="0"/>
          </a:p>
        </p:txBody>
      </p:sp>
      <p:sp>
        <p:nvSpPr>
          <p:cNvPr id="15" name="Title 1">
            <a:extLst>
              <a:ext uri="{FF2B5EF4-FFF2-40B4-BE49-F238E27FC236}">
                <a16:creationId xmlns="" xmlns:a16="http://schemas.microsoft.com/office/drawing/2014/main" id="{60429BFD-2914-99E9-9FE7-DFDDBCFF0E92}"/>
              </a:ext>
            </a:extLst>
          </p:cNvPr>
          <p:cNvSpPr txBox="1">
            <a:spLocks/>
          </p:cNvSpPr>
          <p:nvPr/>
        </p:nvSpPr>
        <p:spPr>
          <a:xfrm>
            <a:off x="5145889" y="2607534"/>
            <a:ext cx="10086613" cy="2555466"/>
          </a:xfrm>
          <a:prstGeom prst="rect">
            <a:avLst/>
          </a:prstGeom>
        </p:spPr>
        <p:txBody>
          <a:bodyPr vert="horz" lIns="137160" tIns="68580" rIns="137160" bIns="6858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dirty="0"/>
              <a:t>Many Middle Neighborhoods Are Faltering In Their Sustainability</a:t>
            </a:r>
          </a:p>
        </p:txBody>
      </p:sp>
      <p:pic>
        <p:nvPicPr>
          <p:cNvPr id="10" name="Picture 9">
            <a:extLst>
              <a:ext uri="{FF2B5EF4-FFF2-40B4-BE49-F238E27FC236}">
                <a16:creationId xmlns="" xmlns:a16="http://schemas.microsoft.com/office/drawing/2014/main" id="{E580C003-C41B-7802-665A-58DC70570268}"/>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428904" y="2751413"/>
            <a:ext cx="4302188" cy="6094574"/>
          </a:xfrm>
          <a:prstGeom prst="rect">
            <a:avLst/>
          </a:prstGeom>
        </p:spPr>
      </p:pic>
    </p:spTree>
    <p:extLst>
      <p:ext uri="{BB962C8B-B14F-4D97-AF65-F5344CB8AC3E}">
        <p14:creationId xmlns:p14="http://schemas.microsoft.com/office/powerpoint/2010/main" val="2403679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duotone>
                <a:prstClr val="black"/>
                <a:schemeClr val="tx2">
                  <a:tint val="45000"/>
                  <a:satMod val="400000"/>
                </a:schemeClr>
              </a:duotone>
              <a:alphaModFix/>
            </a:blip>
            <a:stretch>
              <a:fillRect t="-2810" b="-15893"/>
            </a:stretch>
          </a:blipFill>
        </p:spPr>
        <p:txBody>
          <a:bodyPr/>
          <a:lstStyle/>
          <a:p>
            <a:endParaRPr lang="en-US"/>
          </a:p>
        </p:txBody>
      </p:sp>
      <p:sp>
        <p:nvSpPr>
          <p:cNvPr id="3" name="Freeform 3"/>
          <p:cNvSpPr/>
          <p:nvPr/>
        </p:nvSpPr>
        <p:spPr>
          <a:xfrm>
            <a:off x="-4162" y="2607534"/>
            <a:ext cx="18283838" cy="7803033"/>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9" name="TextBox 9"/>
          <p:cNvSpPr txBox="1"/>
          <p:nvPr/>
        </p:nvSpPr>
        <p:spPr>
          <a:xfrm>
            <a:off x="11580571" y="9751990"/>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3657600" y="2846315"/>
            <a:ext cx="13335000" cy="888961"/>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
        <p:nvSpPr>
          <p:cNvPr id="14" name="TextBox 13">
            <a:extLst>
              <a:ext uri="{FF2B5EF4-FFF2-40B4-BE49-F238E27FC236}">
                <a16:creationId xmlns="" xmlns:a16="http://schemas.microsoft.com/office/drawing/2014/main" id="{8CCE6C21-7898-E217-2030-39B04663836E}"/>
              </a:ext>
            </a:extLst>
          </p:cNvPr>
          <p:cNvSpPr txBox="1"/>
          <p:nvPr/>
        </p:nvSpPr>
        <p:spPr>
          <a:xfrm>
            <a:off x="5898039" y="4613912"/>
            <a:ext cx="10435441" cy="5355312"/>
          </a:xfrm>
          <a:prstGeom prst="rect">
            <a:avLst/>
          </a:prstGeom>
          <a:noFill/>
        </p:spPr>
        <p:txBody>
          <a:bodyPr wrap="square" rtlCol="0">
            <a:spAutoFit/>
          </a:bodyPr>
          <a:lstStyle/>
          <a:p>
            <a:pPr marL="571500" indent="-571500">
              <a:buFont typeface="Arial" panose="020B0604020202020204" pitchFamily="34" charset="0"/>
              <a:buChar char="•"/>
            </a:pPr>
            <a:r>
              <a:rPr lang="en-US" sz="3600" dirty="0"/>
              <a:t>Regions with strong economies and/or housing supply shortages</a:t>
            </a:r>
          </a:p>
          <a:p>
            <a:pPr marL="571500" indent="-571500">
              <a:buFont typeface="Arial" panose="020B0604020202020204" pitchFamily="34" charset="0"/>
              <a:buChar char="•"/>
            </a:pPr>
            <a:r>
              <a:rPr lang="en-US" sz="3600" dirty="0"/>
              <a:t>Loss of affordable housing</a:t>
            </a:r>
          </a:p>
          <a:p>
            <a:pPr marL="571500" indent="-571500">
              <a:buFont typeface="Arial" panose="020B0604020202020204" pitchFamily="34" charset="0"/>
              <a:buChar char="•"/>
            </a:pPr>
            <a:r>
              <a:rPr lang="en-US" sz="3600" dirty="0"/>
              <a:t>Risk displacement of lower-income renters, homeowners, and commercial tenants</a:t>
            </a:r>
          </a:p>
          <a:p>
            <a:pPr marL="571500" indent="-571500">
              <a:buFont typeface="Arial" panose="020B0604020202020204" pitchFamily="34" charset="0"/>
              <a:buChar char="•"/>
            </a:pPr>
            <a:r>
              <a:rPr lang="en-US" sz="3600" dirty="0"/>
              <a:t>A critical opportunity to: </a:t>
            </a:r>
          </a:p>
          <a:p>
            <a:pPr marL="1028700" lvl="1" indent="-571500">
              <a:buFont typeface="Wingdings" panose="05000000000000000000" pitchFamily="2" charset="2"/>
              <a:buChar char="ü"/>
            </a:pPr>
            <a:r>
              <a:rPr lang="en-US" sz="3200" dirty="0"/>
              <a:t>Ensure that existing residents and businesses share in the community’s growing prosperity. </a:t>
            </a:r>
          </a:p>
          <a:p>
            <a:pPr marL="1028700" lvl="1" indent="-571500">
              <a:buFont typeface="Wingdings" panose="05000000000000000000" pitchFamily="2" charset="2"/>
              <a:buChar char="ü"/>
            </a:pPr>
            <a:r>
              <a:rPr lang="en-US" sz="3200" dirty="0"/>
              <a:t>Preserve affordable housing before it is lost.  </a:t>
            </a:r>
            <a:endParaRPr lang="en-US" sz="3200" b="1" dirty="0">
              <a:solidFill>
                <a:schemeClr val="tx1">
                  <a:lumMod val="65000"/>
                  <a:lumOff val="35000"/>
                </a:schemeClr>
              </a:solidFill>
            </a:endParaRPr>
          </a:p>
          <a:p>
            <a:endParaRPr lang="en-US" dirty="0"/>
          </a:p>
        </p:txBody>
      </p:sp>
      <p:sp>
        <p:nvSpPr>
          <p:cNvPr id="15" name="Title 1">
            <a:extLst>
              <a:ext uri="{FF2B5EF4-FFF2-40B4-BE49-F238E27FC236}">
                <a16:creationId xmlns="" xmlns:a16="http://schemas.microsoft.com/office/drawing/2014/main" id="{60429BFD-2914-99E9-9FE7-DFDDBCFF0E92}"/>
              </a:ext>
            </a:extLst>
          </p:cNvPr>
          <p:cNvSpPr txBox="1">
            <a:spLocks/>
          </p:cNvSpPr>
          <p:nvPr/>
        </p:nvSpPr>
        <p:spPr>
          <a:xfrm>
            <a:off x="5145889" y="2607534"/>
            <a:ext cx="11389511" cy="2555466"/>
          </a:xfrm>
          <a:prstGeom prst="rect">
            <a:avLst/>
          </a:prstGeom>
        </p:spPr>
        <p:txBody>
          <a:bodyPr vert="horz" lIns="137160" tIns="68580" rIns="137160" bIns="6858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dirty="0"/>
              <a:t>Some Middle Neighborhoods Are Facing Gentrification and Displacement</a:t>
            </a:r>
          </a:p>
        </p:txBody>
      </p:sp>
      <p:pic>
        <p:nvPicPr>
          <p:cNvPr id="8" name="Picture Placeholder 7">
            <a:extLst>
              <a:ext uri="{FF2B5EF4-FFF2-40B4-BE49-F238E27FC236}">
                <a16:creationId xmlns="" xmlns:a16="http://schemas.microsoft.com/office/drawing/2014/main" id="{CE1DC863-B659-8D88-6BF9-E49D61BF0C19}"/>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780775" y="2741087"/>
            <a:ext cx="4336489" cy="6415519"/>
          </a:xfrm>
          <a:prstGeom prst="rect">
            <a:avLst/>
          </a:prstGeom>
          <a:effectLst/>
        </p:spPr>
      </p:pic>
    </p:spTree>
    <p:extLst>
      <p:ext uri="{BB962C8B-B14F-4D97-AF65-F5344CB8AC3E}">
        <p14:creationId xmlns:p14="http://schemas.microsoft.com/office/powerpoint/2010/main" val="397804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550" y="9059667"/>
            <a:ext cx="17463749" cy="507831"/>
          </a:xfrm>
          <a:prstGeom prst="rect">
            <a:avLst/>
          </a:prstGeom>
          <a:noFill/>
        </p:spPr>
        <p:txBody>
          <a:bodyPr wrap="square" rtlCol="0">
            <a:spAutoFit/>
          </a:bodyPr>
          <a:lstStyle/>
          <a:p>
            <a:pPr algn="ctr" defTabSz="1371600">
              <a:defRPr/>
            </a:pPr>
            <a:r>
              <a:rPr lang="en-US" sz="2700" dirty="0">
                <a:solidFill>
                  <a:prstClr val="black"/>
                </a:solidFill>
                <a:latin typeface="Calibri" panose="020F0502020204030204"/>
              </a:rPr>
              <a:t>Displaying census tracts with median household incomes between 80 and 120 percent of regional/MSA </a:t>
            </a:r>
            <a:r>
              <a:rPr lang="en-US" sz="2700" dirty="0" smtClean="0">
                <a:solidFill>
                  <a:prstClr val="black"/>
                </a:solidFill>
                <a:latin typeface="Calibri" panose="020F0502020204030204"/>
              </a:rPr>
              <a:t>median</a:t>
            </a:r>
            <a:endParaRPr lang="en-US" sz="2700" dirty="0">
              <a:solidFill>
                <a:srgbClr val="FF0000"/>
              </a:solidFill>
              <a:latin typeface="Calibri" panose="020F0502020204030204"/>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2"/>
            <a:ext cx="18288005" cy="9096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 xmlns:a16="http://schemas.microsoft.com/office/drawing/2014/main" id="{3374B78D-3B62-401F-9B87-633BE46490C6}"/>
              </a:ext>
            </a:extLst>
          </p:cNvPr>
          <p:cNvSpPr txBox="1"/>
          <p:nvPr/>
        </p:nvSpPr>
        <p:spPr>
          <a:xfrm>
            <a:off x="5563706" y="610668"/>
            <a:ext cx="12252104" cy="708014"/>
          </a:xfrm>
          <a:prstGeom prst="rect">
            <a:avLst/>
          </a:prstGeom>
          <a:solidFill>
            <a:srgbClr val="E17D2B"/>
          </a:solidFill>
        </p:spPr>
        <p:txBody>
          <a:bodyPr wrap="square" rtlCol="0">
            <a:spAutoFit/>
          </a:bodyPr>
          <a:lstStyle/>
          <a:p>
            <a:pPr defTabSz="1371600">
              <a:defRPr/>
            </a:pPr>
            <a:r>
              <a:rPr lang="en-US" sz="4001" b="1" dirty="0">
                <a:solidFill>
                  <a:prstClr val="black"/>
                </a:solidFill>
                <a:latin typeface="Calibri" panose="020F0502020204030204"/>
              </a:rPr>
              <a:t>http://middleneighborhoods.reomatch.com/</a:t>
            </a:r>
          </a:p>
        </p:txBody>
      </p:sp>
    </p:spTree>
    <p:extLst>
      <p:ext uri="{BB962C8B-B14F-4D97-AF65-F5344CB8AC3E}">
        <p14:creationId xmlns:p14="http://schemas.microsoft.com/office/powerpoint/2010/main" val="1423156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bg>
      <p:bgPr>
        <a:solidFill>
          <a:srgbClr val="1F38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31000"/>
            </a:blip>
            <a:stretch>
              <a:fillRect t="-2810" b="-15893"/>
            </a:stretch>
          </a:blipFill>
        </p:spPr>
        <p:txBody>
          <a:bodyPr/>
          <a:lstStyle/>
          <a:p>
            <a:endParaRPr lang="en-US"/>
          </a:p>
        </p:txBody>
      </p:sp>
      <p:sp>
        <p:nvSpPr>
          <p:cNvPr id="3" name="Freeform 3"/>
          <p:cNvSpPr/>
          <p:nvPr/>
        </p:nvSpPr>
        <p:spPr>
          <a:xfrm>
            <a:off x="-4162" y="2449678"/>
            <a:ext cx="18288000" cy="7732547"/>
          </a:xfrm>
          <a:custGeom>
            <a:avLst/>
            <a:gdLst/>
            <a:ahLst/>
            <a:cxnLst/>
            <a:rect l="l" t="t" r="r" b="b"/>
            <a:pathLst>
              <a:path w="18288000" h="7732547">
                <a:moveTo>
                  <a:pt x="0" y="0"/>
                </a:moveTo>
                <a:lnTo>
                  <a:pt x="18288000" y="0"/>
                </a:lnTo>
                <a:lnTo>
                  <a:pt x="18288000" y="7732547"/>
                </a:lnTo>
                <a:lnTo>
                  <a:pt x="0" y="77325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dirty="0" smtClean="0"/>
          </a:p>
          <a:p>
            <a:endParaRPr lang="en-US" dirty="0"/>
          </a:p>
          <a:p>
            <a:endParaRPr lang="en-US" dirty="0" smtClean="0"/>
          </a:p>
          <a:p>
            <a:endParaRPr lang="en-US" dirty="0"/>
          </a:p>
          <a:p>
            <a:pPr algn="ctr"/>
            <a:r>
              <a:rPr lang="en-US" sz="6000" dirty="0" smtClean="0">
                <a:solidFill>
                  <a:schemeClr val="accent1">
                    <a:lumMod val="50000"/>
                  </a:schemeClr>
                </a:solidFill>
                <a:latin typeface="Droid Serif Bold" panose="020B0604020202020204" charset="0"/>
                <a:ea typeface="Droid Serif Bold" panose="020B0604020202020204" charset="0"/>
                <a:cs typeface="Droid Serif Bold" panose="020B0604020202020204" charset="0"/>
              </a:rPr>
              <a:t>Jacksonville, FL </a:t>
            </a:r>
          </a:p>
          <a:p>
            <a:pPr algn="ctr"/>
            <a:r>
              <a:rPr lang="en-US" sz="6000" dirty="0" smtClean="0">
                <a:solidFill>
                  <a:schemeClr val="accent1">
                    <a:lumMod val="50000"/>
                  </a:schemeClr>
                </a:solidFill>
                <a:latin typeface="Droid Serif Bold" panose="020B0604020202020204" charset="0"/>
                <a:ea typeface="Droid Serif Bold" panose="020B0604020202020204" charset="0"/>
                <a:cs typeface="Droid Serif Bold" panose="020B0604020202020204" charset="0"/>
              </a:rPr>
              <a:t>Broward </a:t>
            </a:r>
            <a:r>
              <a:rPr lang="en-US" sz="6000" dirty="0" smtClean="0">
                <a:solidFill>
                  <a:schemeClr val="accent1">
                    <a:lumMod val="50000"/>
                  </a:schemeClr>
                </a:solidFill>
                <a:latin typeface="Droid Serif Bold" panose="020B0604020202020204" charset="0"/>
                <a:ea typeface="Droid Serif Bold" panose="020B0604020202020204" charset="0"/>
                <a:cs typeface="Droid Serif Bold" panose="020B0604020202020204" charset="0"/>
              </a:rPr>
              <a:t>County, FL </a:t>
            </a:r>
          </a:p>
          <a:p>
            <a:pPr algn="ctr"/>
            <a:r>
              <a:rPr lang="en-US" sz="6000" dirty="0" smtClean="0">
                <a:solidFill>
                  <a:schemeClr val="accent1">
                    <a:lumMod val="50000"/>
                  </a:schemeClr>
                </a:solidFill>
                <a:latin typeface="Droid Serif Bold" panose="020B0604020202020204" charset="0"/>
                <a:ea typeface="Droid Serif Bold" panose="020B0604020202020204" charset="0"/>
                <a:cs typeface="Droid Serif Bold" panose="020B0604020202020204" charset="0"/>
              </a:rPr>
              <a:t>Tampa</a:t>
            </a:r>
            <a:r>
              <a:rPr lang="en-US" sz="6000" dirty="0" smtClean="0">
                <a:solidFill>
                  <a:schemeClr val="accent1">
                    <a:lumMod val="50000"/>
                  </a:schemeClr>
                </a:solidFill>
                <a:latin typeface="Droid Serif Bold" panose="020B0604020202020204" charset="0"/>
                <a:ea typeface="Droid Serif Bold" panose="020B0604020202020204" charset="0"/>
                <a:cs typeface="Droid Serif Bold" panose="020B0604020202020204" charset="0"/>
              </a:rPr>
              <a:t>, FL </a:t>
            </a:r>
          </a:p>
        </p:txBody>
      </p:sp>
      <p:sp>
        <p:nvSpPr>
          <p:cNvPr id="4" name="Freeform 4"/>
          <p:cNvSpPr/>
          <p:nvPr/>
        </p:nvSpPr>
        <p:spPr>
          <a:xfrm>
            <a:off x="0" y="2011537"/>
            <a:ext cx="18283838" cy="228571"/>
          </a:xfrm>
          <a:custGeom>
            <a:avLst/>
            <a:gdLst/>
            <a:ahLst/>
            <a:cxnLst/>
            <a:rect l="l" t="t" r="r" b="b"/>
            <a:pathLst>
              <a:path w="18283838" h="228571">
                <a:moveTo>
                  <a:pt x="0" y="0"/>
                </a:moveTo>
                <a:lnTo>
                  <a:pt x="18283838" y="0"/>
                </a:lnTo>
                <a:lnTo>
                  <a:pt x="18283838" y="228572"/>
                </a:lnTo>
                <a:lnTo>
                  <a:pt x="0" y="22857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6" name="Freeform 6"/>
          <p:cNvSpPr/>
          <p:nvPr/>
        </p:nvSpPr>
        <p:spPr>
          <a:xfrm>
            <a:off x="0" y="2449678"/>
            <a:ext cx="18288000" cy="114290"/>
          </a:xfrm>
          <a:custGeom>
            <a:avLst/>
            <a:gdLst/>
            <a:ahLst/>
            <a:cxnLst/>
            <a:rect l="l" t="t" r="r" b="b"/>
            <a:pathLst>
              <a:path w="18288000" h="114290">
                <a:moveTo>
                  <a:pt x="0" y="0"/>
                </a:moveTo>
                <a:lnTo>
                  <a:pt x="18288000" y="0"/>
                </a:lnTo>
                <a:lnTo>
                  <a:pt x="18288000" y="114290"/>
                </a:lnTo>
                <a:lnTo>
                  <a:pt x="0" y="114290"/>
                </a:lnTo>
                <a:lnTo>
                  <a:pt x="0" y="0"/>
                </a:lnTo>
                <a:close/>
              </a:path>
            </a:pathLst>
          </a:custGeom>
          <a:blipFill>
            <a:blip r:embed="rId8">
              <a:alphaModFix amt="31000"/>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7" name="Freeform 7"/>
          <p:cNvSpPr/>
          <p:nvPr/>
        </p:nvSpPr>
        <p:spPr>
          <a:xfrm>
            <a:off x="14780466" y="7121985"/>
            <a:ext cx="3507534" cy="3165015"/>
          </a:xfrm>
          <a:custGeom>
            <a:avLst/>
            <a:gdLst/>
            <a:ahLst/>
            <a:cxnLst/>
            <a:rect l="l" t="t" r="r" b="b"/>
            <a:pathLst>
              <a:path w="3507534" h="3165015">
                <a:moveTo>
                  <a:pt x="0" y="0"/>
                </a:moveTo>
                <a:lnTo>
                  <a:pt x="3507534" y="0"/>
                </a:lnTo>
                <a:lnTo>
                  <a:pt x="3507534" y="3165015"/>
                </a:lnTo>
                <a:lnTo>
                  <a:pt x="0" y="3165015"/>
                </a:lnTo>
                <a:lnTo>
                  <a:pt x="0" y="0"/>
                </a:lnTo>
                <a:close/>
              </a:path>
            </a:pathLst>
          </a:custGeom>
          <a:blipFill>
            <a:blip r:embed="rId10">
              <a:alphaModFix amt="31000"/>
            </a:blip>
            <a:stretch>
              <a:fillRect r="-64564" b="-66423"/>
            </a:stretch>
          </a:blipFill>
        </p:spPr>
        <p:txBody>
          <a:bodyPr/>
          <a:lstStyle/>
          <a:p>
            <a:endParaRPr lang="en-US"/>
          </a:p>
        </p:txBody>
      </p:sp>
      <p:sp>
        <p:nvSpPr>
          <p:cNvPr id="8" name="TextBox 8"/>
          <p:cNvSpPr txBox="1"/>
          <p:nvPr/>
        </p:nvSpPr>
        <p:spPr>
          <a:xfrm>
            <a:off x="609600" y="701256"/>
            <a:ext cx="15621000" cy="936154"/>
          </a:xfrm>
          <a:prstGeom prst="rect">
            <a:avLst/>
          </a:prstGeom>
        </p:spPr>
        <p:txBody>
          <a:bodyPr wrap="square" lIns="0" tIns="0" rIns="0" bIns="0" rtlCol="0" anchor="t">
            <a:spAutoFit/>
          </a:bodyPr>
          <a:lstStyle/>
          <a:p>
            <a:pPr algn="l">
              <a:lnSpc>
                <a:spcPts val="7279"/>
              </a:lnSpc>
            </a:pPr>
            <a:r>
              <a:rPr lang="en-US" sz="5199" dirty="0" smtClean="0">
                <a:solidFill>
                  <a:srgbClr val="FFFFFF"/>
                </a:solidFill>
                <a:latin typeface="Montserrat Ultra-Bold"/>
              </a:rPr>
              <a:t>Middle Neighborhood Profiles</a:t>
            </a:r>
            <a:endParaRPr lang="en-US" sz="5199" dirty="0">
              <a:solidFill>
                <a:srgbClr val="FFFFFF"/>
              </a:solidFill>
              <a:latin typeface="Montserrat Ultra-Bold"/>
            </a:endParaRPr>
          </a:p>
        </p:txBody>
      </p:sp>
      <p:sp>
        <p:nvSpPr>
          <p:cNvPr id="9" name="TextBox 9"/>
          <p:cNvSpPr txBox="1"/>
          <p:nvPr/>
        </p:nvSpPr>
        <p:spPr>
          <a:xfrm>
            <a:off x="11582400" y="9563100"/>
            <a:ext cx="3507533" cy="367103"/>
          </a:xfrm>
          <a:prstGeom prst="rect">
            <a:avLst/>
          </a:prstGeom>
        </p:spPr>
        <p:txBody>
          <a:bodyPr wrap="square" lIns="0" tIns="0" rIns="0" bIns="0" rtlCol="0" anchor="t">
            <a:spAutoFit/>
          </a:bodyPr>
          <a:lstStyle/>
          <a:p>
            <a:pPr algn="l">
              <a:lnSpc>
                <a:spcPts val="3079"/>
              </a:lnSpc>
            </a:pPr>
            <a:r>
              <a:rPr lang="en-US" sz="2199" dirty="0" smtClean="0">
                <a:solidFill>
                  <a:srgbClr val="F88F1E">
                    <a:alpha val="53333"/>
                  </a:srgbClr>
                </a:solidFill>
                <a:latin typeface="Montserrat"/>
              </a:rPr>
              <a:t>ncst.org</a:t>
            </a:r>
            <a:endParaRPr lang="en-US" sz="2199" dirty="0">
              <a:solidFill>
                <a:srgbClr val="F88F1E">
                  <a:alpha val="53333"/>
                </a:srgbClr>
              </a:solidFill>
              <a:latin typeface="Montserrat"/>
            </a:endParaRPr>
          </a:p>
        </p:txBody>
      </p:sp>
      <p:pic>
        <p:nvPicPr>
          <p:cNvPr id="11" name="Picture 10" descr="Blue text on a black background">
            <a:extLst>
              <a:ext uri="{FF2B5EF4-FFF2-40B4-BE49-F238E27FC236}">
                <a16:creationId xmlns="" xmlns:a16="http://schemas.microsoft.com/office/drawing/2014/main" id="{029CDC0B-CD42-174E-D00F-6733CB9E071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9029700"/>
            <a:ext cx="5029200" cy="1257300"/>
          </a:xfrm>
          <a:prstGeom prst="rect">
            <a:avLst/>
          </a:prstGeom>
        </p:spPr>
      </p:pic>
      <p:sp>
        <p:nvSpPr>
          <p:cNvPr id="5" name="TextBox 13">
            <a:extLst>
              <a:ext uri="{FF2B5EF4-FFF2-40B4-BE49-F238E27FC236}">
                <a16:creationId xmlns="" xmlns:a16="http://schemas.microsoft.com/office/drawing/2014/main" id="{89BCEDF7-04FE-587C-F7EF-CC8E92B2EF53}"/>
              </a:ext>
            </a:extLst>
          </p:cNvPr>
          <p:cNvSpPr txBox="1"/>
          <p:nvPr/>
        </p:nvSpPr>
        <p:spPr>
          <a:xfrm>
            <a:off x="838200" y="3245878"/>
            <a:ext cx="12877800" cy="923330"/>
          </a:xfrm>
          <a:prstGeom prst="rect">
            <a:avLst/>
          </a:prstGeom>
        </p:spPr>
        <p:txBody>
          <a:bodyPr wrap="square" lIns="0" tIns="0" rIns="0" bIns="0" rtlCol="0" anchor="t">
            <a:spAutoFit/>
          </a:bodyPr>
          <a:lstStyle/>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a:p>
            <a:pPr algn="l">
              <a:lnSpc>
                <a:spcPts val="3600"/>
              </a:lnSpc>
            </a:pPr>
            <a:endParaRPr lang="en-US" sz="2599" dirty="0">
              <a:solidFill>
                <a:srgbClr val="1F3854"/>
              </a:solidFill>
              <a:latin typeface="Droid Serif" panose="020B0604020202020204" charset="0"/>
              <a:ea typeface="Droid Serif" panose="020B0604020202020204" charset="0"/>
              <a:cs typeface="Droid Serif" panose="020B0604020202020204" charset="0"/>
            </a:endParaRPr>
          </a:p>
        </p:txBody>
      </p:sp>
    </p:spTree>
    <p:extLst>
      <p:ext uri="{BB962C8B-B14F-4D97-AF65-F5344CB8AC3E}">
        <p14:creationId xmlns:p14="http://schemas.microsoft.com/office/powerpoint/2010/main" val="5629711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4791</TotalTime>
  <Words>1054</Words>
  <Application>Microsoft Office PowerPoint</Application>
  <PresentationFormat>Custom</PresentationFormat>
  <Paragraphs>323</Paragraphs>
  <Slides>36</Slides>
  <Notes>34</Notes>
  <HiddenSlides>30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Droid Serif</vt:lpstr>
      <vt:lpstr>Calibri</vt:lpstr>
      <vt:lpstr>Montserrat</vt:lpstr>
      <vt:lpstr>Montserrat Ultra-Bold</vt:lpstr>
      <vt:lpstr>Arial</vt:lpstr>
      <vt:lpstr>Aldhabi</vt:lpstr>
      <vt:lpstr>Garamond</vt:lpstr>
      <vt:lpstr>Wingdings</vt:lpstr>
      <vt:lpstr>Droid Serif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JOIN US! The Middle Neighborhoods Community of Practice (CoP)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Racquel</dc:creator>
  <cp:lastModifiedBy>Microsoft account</cp:lastModifiedBy>
  <cp:revision>68</cp:revision>
  <dcterms:created xsi:type="dcterms:W3CDTF">2006-08-16T00:00:00Z</dcterms:created>
  <dcterms:modified xsi:type="dcterms:W3CDTF">2024-08-19T16:13:11Z</dcterms:modified>
  <dc:identifier>DAFvpc1G42o</dc:identifier>
</cp:coreProperties>
</file>