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5143500" cx="9144000"/>
  <p:notesSz cx="6858000" cy="9144000"/>
  <p:embeddedFontLst>
    <p:embeddedFont>
      <p:font typeface="Franklin Gothic"/>
      <p:bold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font" Target="fonts/FranklinGothic-bold.fntdata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22079146719_0_1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22079146719_0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2079146719_0_1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22079146719_0_1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2079146719_0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22079146719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Specifically, the 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22079146719_0_1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22079146719_0_1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2079146719_0_2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2079146719_0_2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22079146719_0_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22079146719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Specifically, the 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22079146719_0_2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22079146719_0_2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2079146719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22079146719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22079146719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22079146719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2079146719_0_1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2079146719_0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22079146719_0_1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22079146719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22079146719_0_2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22079146719_0_2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22079146719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22079146719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2079146719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22079146719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Specifically, the 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2079146719_0_1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22079146719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png"/><Relationship Id="rId4" Type="http://schemas.openxmlformats.org/officeDocument/2006/relationships/hyperlink" Target="mailto:amanda@faahq.org" TargetMode="External"/><Relationship Id="rId5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hyperlink" Target="mailto:amanda@faahq.org" TargetMode="External"/><Relationship Id="rId5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Relationship Id="rId4" Type="http://schemas.openxmlformats.org/officeDocument/2006/relationships/image" Target="../media/image13.png"/><Relationship Id="rId5" Type="http://schemas.openxmlformats.org/officeDocument/2006/relationships/image" Target="../media/image2.png"/><Relationship Id="rId6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184138" y="904000"/>
            <a:ext cx="4053000" cy="247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300">
                <a:solidFill>
                  <a:srgbClr val="00635E"/>
                </a:solidFill>
                <a:highlight>
                  <a:srgbClr val="FFFFFF"/>
                </a:highlight>
              </a:rPr>
              <a:t>Expanding Florida’s Rental Housing Supply Through Adaptive Reuse</a:t>
            </a:r>
            <a:endParaRPr b="1" sz="2300">
              <a:solidFill>
                <a:srgbClr val="00635E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15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64823" y="744575"/>
            <a:ext cx="4547826" cy="3802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5680" y="2775900"/>
            <a:ext cx="3349925" cy="131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2"/>
          <p:cNvSpPr txBox="1"/>
          <p:nvPr>
            <p:ph type="ctrTitle"/>
          </p:nvPr>
        </p:nvSpPr>
        <p:spPr>
          <a:xfrm>
            <a:off x="334050" y="260650"/>
            <a:ext cx="8475900" cy="72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3500">
                <a:solidFill>
                  <a:srgbClr val="00685E"/>
                </a:solidFill>
              </a:rPr>
              <a:t>Orlando Downtown Office Conversion Case Study</a:t>
            </a:r>
            <a:endParaRPr b="1" sz="3500">
              <a:solidFill>
                <a:srgbClr val="00685E"/>
              </a:solidFill>
            </a:endParaRPr>
          </a:p>
        </p:txBody>
      </p:sp>
      <p:pic>
        <p:nvPicPr>
          <p:cNvPr id="128" name="Google Shape;12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88077" y="4183550"/>
            <a:ext cx="2161900" cy="85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36650"/>
            <a:ext cx="5286258" cy="3854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3"/>
          <p:cNvSpPr txBox="1"/>
          <p:nvPr>
            <p:ph type="ctrTitle"/>
          </p:nvPr>
        </p:nvSpPr>
        <p:spPr>
          <a:xfrm>
            <a:off x="334050" y="260650"/>
            <a:ext cx="8475900" cy="72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3500">
                <a:solidFill>
                  <a:srgbClr val="00685E"/>
                </a:solidFill>
              </a:rPr>
              <a:t>Orlando Downtown Office Conversion Case Study</a:t>
            </a:r>
            <a:endParaRPr b="1" sz="3500">
              <a:solidFill>
                <a:srgbClr val="00685E"/>
              </a:solidFill>
            </a:endParaRPr>
          </a:p>
        </p:txBody>
      </p:sp>
      <p:pic>
        <p:nvPicPr>
          <p:cNvPr id="135" name="Google Shape;135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88077" y="4183550"/>
            <a:ext cx="2161900" cy="85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36650"/>
            <a:ext cx="5365265" cy="3854449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775" y="152400"/>
            <a:ext cx="3395937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37712" y="269300"/>
            <a:ext cx="5301490" cy="40966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5"/>
          <p:cNvSpPr txBox="1"/>
          <p:nvPr>
            <p:ph type="ctrTitle"/>
          </p:nvPr>
        </p:nvSpPr>
        <p:spPr>
          <a:xfrm>
            <a:off x="334050" y="260650"/>
            <a:ext cx="8475900" cy="72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3500">
                <a:solidFill>
                  <a:srgbClr val="00685E"/>
                </a:solidFill>
              </a:rPr>
              <a:t>Orlando Downtown Office Conversion Case Study</a:t>
            </a:r>
            <a:endParaRPr b="1" sz="3500">
              <a:solidFill>
                <a:srgbClr val="00685E"/>
              </a:solidFill>
            </a:endParaRPr>
          </a:p>
        </p:txBody>
      </p:sp>
      <p:pic>
        <p:nvPicPr>
          <p:cNvPr id="148" name="Google Shape;14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88077" y="4183550"/>
            <a:ext cx="2161900" cy="85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36650"/>
            <a:ext cx="5683490" cy="385445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6"/>
          <p:cNvSpPr txBox="1"/>
          <p:nvPr>
            <p:ph type="ctrTitle"/>
          </p:nvPr>
        </p:nvSpPr>
        <p:spPr>
          <a:xfrm>
            <a:off x="143850" y="162150"/>
            <a:ext cx="8856300" cy="1378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00635E"/>
                </a:solidFill>
                <a:highlight>
                  <a:srgbClr val="FFFFFF"/>
                </a:highlight>
              </a:rPr>
              <a:t>Examples of Other Case Studies Available at BuildFlorida2030.com </a:t>
            </a:r>
            <a:endParaRPr b="1" sz="2300">
              <a:solidFill>
                <a:srgbClr val="00635E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15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5" name="Google Shape;155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88077" y="4183550"/>
            <a:ext cx="2161900" cy="85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9025" y="859625"/>
            <a:ext cx="5293701" cy="1889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4825" y="2843403"/>
            <a:ext cx="5293702" cy="21909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00150" y="169888"/>
            <a:ext cx="6676152" cy="4888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8"/>
          <p:cNvSpPr txBox="1"/>
          <p:nvPr>
            <p:ph type="ctrTitle"/>
          </p:nvPr>
        </p:nvSpPr>
        <p:spPr>
          <a:xfrm>
            <a:off x="128550" y="0"/>
            <a:ext cx="8858100" cy="247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00635E"/>
                </a:solidFill>
                <a:highlight>
                  <a:srgbClr val="FFFFFF"/>
                </a:highlight>
              </a:rPr>
              <a:t>Expanding Florida’s Rental Housing Supply </a:t>
            </a:r>
            <a:endParaRPr b="1" sz="2300">
              <a:solidFill>
                <a:srgbClr val="00635E"/>
              </a:solidFill>
              <a:highlight>
                <a:srgbClr val="FFFFFF"/>
              </a:highlight>
            </a:endParaRPr>
          </a:p>
          <a:p>
            <a:pPr indent="0" lvl="0" marL="0" rtl="0" algn="ctr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00635E"/>
                </a:solidFill>
                <a:highlight>
                  <a:srgbClr val="FFFFFF"/>
                </a:highlight>
              </a:rPr>
              <a:t>Through Adaptive Reuse</a:t>
            </a:r>
            <a:endParaRPr b="1" sz="2300">
              <a:solidFill>
                <a:srgbClr val="00635E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15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8" name="Google Shape;168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88077" y="4183550"/>
            <a:ext cx="2161900" cy="850825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8"/>
          <p:cNvSpPr txBox="1"/>
          <p:nvPr/>
        </p:nvSpPr>
        <p:spPr>
          <a:xfrm>
            <a:off x="256175" y="1672675"/>
            <a:ext cx="5965500" cy="21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00685E"/>
              </a:buClr>
              <a:buSzPts val="2200"/>
              <a:buFont typeface="Franklin Gothic"/>
              <a:buChar char="●"/>
            </a:pPr>
            <a:r>
              <a:rPr lang="en" sz="2200">
                <a:solidFill>
                  <a:srgbClr val="00685E"/>
                </a:solidFill>
                <a:latin typeface="Franklin Gothic"/>
                <a:ea typeface="Franklin Gothic"/>
                <a:cs typeface="Franklin Gothic"/>
                <a:sym typeface="Franklin Gothic"/>
              </a:rPr>
              <a:t>FAA’s 2023 Adaptive Reuse Study is accessible on the </a:t>
            </a:r>
            <a:r>
              <a:rPr b="1" lang="en" sz="2200" u="sng">
                <a:solidFill>
                  <a:srgbClr val="0AAFEC"/>
                </a:solidFill>
                <a:latin typeface="Franklin Gothic"/>
                <a:ea typeface="Franklin Gothic"/>
                <a:cs typeface="Franklin Gothic"/>
                <a:sym typeface="Franklin Gothic"/>
              </a:rPr>
              <a:t>BuildFlorida2030.com</a:t>
            </a:r>
            <a:r>
              <a:rPr lang="en" sz="2200">
                <a:solidFill>
                  <a:srgbClr val="00685E"/>
                </a:solidFill>
                <a:latin typeface="Franklin Gothic"/>
                <a:ea typeface="Franklin Gothic"/>
                <a:cs typeface="Franklin Gothic"/>
                <a:sym typeface="Franklin Gothic"/>
              </a:rPr>
              <a:t> website.</a:t>
            </a:r>
            <a:endParaRPr sz="2200">
              <a:solidFill>
                <a:srgbClr val="00685E"/>
              </a:solidFill>
              <a:latin typeface="Franklin Gothic"/>
              <a:ea typeface="Franklin Gothic"/>
              <a:cs typeface="Franklin Gothic"/>
              <a:sym typeface="Franklin Gothi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00685E"/>
              </a:solidFill>
              <a:latin typeface="Franklin Gothic"/>
              <a:ea typeface="Franklin Gothic"/>
              <a:cs typeface="Franklin Gothic"/>
              <a:sym typeface="Franklin Gothic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00685E"/>
              </a:buClr>
              <a:buSzPts val="2200"/>
              <a:buFont typeface="Franklin Gothic"/>
              <a:buChar char="●"/>
            </a:pPr>
            <a:r>
              <a:rPr lang="en" sz="2200">
                <a:solidFill>
                  <a:srgbClr val="00685E"/>
                </a:solidFill>
                <a:latin typeface="Franklin Gothic"/>
                <a:ea typeface="Franklin Gothic"/>
                <a:cs typeface="Franklin Gothic"/>
                <a:sym typeface="Franklin Gothic"/>
              </a:rPr>
              <a:t>Scan the </a:t>
            </a:r>
            <a:r>
              <a:rPr b="1" lang="en" sz="2200" u="sng">
                <a:solidFill>
                  <a:srgbClr val="00685E"/>
                </a:solidFill>
                <a:latin typeface="Franklin Gothic"/>
                <a:ea typeface="Franklin Gothic"/>
                <a:cs typeface="Franklin Gothic"/>
                <a:sym typeface="Franklin Gothic"/>
              </a:rPr>
              <a:t>QR code</a:t>
            </a:r>
            <a:r>
              <a:rPr lang="en" sz="2200">
                <a:solidFill>
                  <a:srgbClr val="00685E"/>
                </a:solidFill>
                <a:latin typeface="Franklin Gothic"/>
                <a:ea typeface="Franklin Gothic"/>
                <a:cs typeface="Franklin Gothic"/>
                <a:sym typeface="Franklin Gothic"/>
              </a:rPr>
              <a:t> to the right to access the full study and learn more about the methodology. </a:t>
            </a:r>
            <a:endParaRPr sz="2200">
              <a:solidFill>
                <a:srgbClr val="00685E"/>
              </a:solidFill>
              <a:latin typeface="Franklin Gothic"/>
              <a:ea typeface="Franklin Gothic"/>
              <a:cs typeface="Franklin Gothic"/>
              <a:sym typeface="Franklin Gothi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00685E"/>
              </a:solidFill>
              <a:latin typeface="Franklin Gothic"/>
              <a:ea typeface="Franklin Gothic"/>
              <a:cs typeface="Franklin Gothic"/>
              <a:sym typeface="Franklin Gothic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00685E"/>
              </a:buClr>
              <a:buSzPts val="2200"/>
              <a:buFont typeface="Franklin Gothic"/>
              <a:buChar char="●"/>
            </a:pPr>
            <a:r>
              <a:rPr lang="en" sz="2200">
                <a:solidFill>
                  <a:srgbClr val="00685E"/>
                </a:solidFill>
                <a:latin typeface="Franklin Gothic"/>
                <a:ea typeface="Franklin Gothic"/>
                <a:cs typeface="Franklin Gothic"/>
                <a:sym typeface="Franklin Gothic"/>
              </a:rPr>
              <a:t>Questions? Email </a:t>
            </a:r>
            <a:r>
              <a:rPr lang="en" sz="2200" u="sng">
                <a:solidFill>
                  <a:schemeClr val="hlink"/>
                </a:solidFill>
                <a:latin typeface="Franklin Gothic"/>
                <a:ea typeface="Franklin Gothic"/>
                <a:cs typeface="Franklin Gothic"/>
                <a:sym typeface="Franklin Gothic"/>
                <a:hlinkClick r:id="rId4"/>
              </a:rPr>
              <a:t>amanda@faahq.org</a:t>
            </a:r>
            <a:r>
              <a:rPr lang="en" sz="2200">
                <a:solidFill>
                  <a:srgbClr val="00685E"/>
                </a:solidFill>
                <a:latin typeface="Franklin Gothic"/>
                <a:ea typeface="Franklin Gothic"/>
                <a:cs typeface="Franklin Gothic"/>
                <a:sym typeface="Franklin Gothic"/>
              </a:rPr>
              <a:t> </a:t>
            </a:r>
            <a:endParaRPr sz="2200">
              <a:solidFill>
                <a:srgbClr val="00685E"/>
              </a:solidFill>
              <a:latin typeface="Franklin Gothic"/>
              <a:ea typeface="Franklin Gothic"/>
              <a:cs typeface="Franklin Gothic"/>
              <a:sym typeface="Franklin Gothic"/>
            </a:endParaRPr>
          </a:p>
        </p:txBody>
      </p:sp>
      <p:cxnSp>
        <p:nvCxnSpPr>
          <p:cNvPr id="170" name="Google Shape;170;p28"/>
          <p:cNvCxnSpPr/>
          <p:nvPr/>
        </p:nvCxnSpPr>
        <p:spPr>
          <a:xfrm>
            <a:off x="161700" y="1543100"/>
            <a:ext cx="8820600" cy="21300"/>
          </a:xfrm>
          <a:prstGeom prst="straightConnector1">
            <a:avLst/>
          </a:prstGeom>
          <a:noFill/>
          <a:ln cap="flat" cmpd="sng" w="28575">
            <a:solidFill>
              <a:srgbClr val="00635E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71" name="Google Shape;171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25922" y="1909675"/>
            <a:ext cx="2022154" cy="2022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ctrTitle"/>
          </p:nvPr>
        </p:nvSpPr>
        <p:spPr>
          <a:xfrm>
            <a:off x="128550" y="0"/>
            <a:ext cx="8858100" cy="247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00635E"/>
                </a:solidFill>
                <a:highlight>
                  <a:srgbClr val="FFFFFF"/>
                </a:highlight>
              </a:rPr>
              <a:t>Expanding Florida’s Rental Housing Supply </a:t>
            </a:r>
            <a:endParaRPr b="1" sz="2300">
              <a:solidFill>
                <a:srgbClr val="00635E"/>
              </a:solidFill>
              <a:highlight>
                <a:srgbClr val="FFFFFF"/>
              </a:highlight>
            </a:endParaRPr>
          </a:p>
          <a:p>
            <a:pPr indent="0" lvl="0" marL="0" rtl="0" algn="ctr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00635E"/>
                </a:solidFill>
                <a:highlight>
                  <a:srgbClr val="FFFFFF"/>
                </a:highlight>
              </a:rPr>
              <a:t>Through Adaptive Reuse</a:t>
            </a:r>
            <a:endParaRPr b="1" sz="2300">
              <a:solidFill>
                <a:srgbClr val="00635E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15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88077" y="4183550"/>
            <a:ext cx="2161900" cy="850825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/>
          <p:cNvSpPr txBox="1"/>
          <p:nvPr/>
        </p:nvSpPr>
        <p:spPr>
          <a:xfrm>
            <a:off x="256175" y="1672675"/>
            <a:ext cx="5965500" cy="21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00685E"/>
              </a:buClr>
              <a:buSzPts val="2200"/>
              <a:buFont typeface="Franklin Gothic"/>
              <a:buChar char="●"/>
            </a:pPr>
            <a:r>
              <a:rPr lang="en" sz="2200">
                <a:solidFill>
                  <a:srgbClr val="00685E"/>
                </a:solidFill>
                <a:latin typeface="Franklin Gothic"/>
                <a:ea typeface="Franklin Gothic"/>
                <a:cs typeface="Franklin Gothic"/>
                <a:sym typeface="Franklin Gothic"/>
              </a:rPr>
              <a:t>FAA’s 2023 Adaptive Reuse Study is accessible on the </a:t>
            </a:r>
            <a:r>
              <a:rPr b="1" lang="en" sz="2200" u="sng">
                <a:solidFill>
                  <a:srgbClr val="0AAFEC"/>
                </a:solidFill>
                <a:latin typeface="Franklin Gothic"/>
                <a:ea typeface="Franklin Gothic"/>
                <a:cs typeface="Franklin Gothic"/>
                <a:sym typeface="Franklin Gothic"/>
              </a:rPr>
              <a:t>BuildFlorida2030.com</a:t>
            </a:r>
            <a:r>
              <a:rPr lang="en" sz="2200">
                <a:solidFill>
                  <a:srgbClr val="00685E"/>
                </a:solidFill>
                <a:latin typeface="Franklin Gothic"/>
                <a:ea typeface="Franklin Gothic"/>
                <a:cs typeface="Franklin Gothic"/>
                <a:sym typeface="Franklin Gothic"/>
              </a:rPr>
              <a:t> website.</a:t>
            </a:r>
            <a:endParaRPr sz="2200">
              <a:solidFill>
                <a:srgbClr val="00685E"/>
              </a:solidFill>
              <a:latin typeface="Franklin Gothic"/>
              <a:ea typeface="Franklin Gothic"/>
              <a:cs typeface="Franklin Gothic"/>
              <a:sym typeface="Franklin Gothi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00685E"/>
              </a:solidFill>
              <a:latin typeface="Franklin Gothic"/>
              <a:ea typeface="Franklin Gothic"/>
              <a:cs typeface="Franklin Gothic"/>
              <a:sym typeface="Franklin Gothic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00685E"/>
              </a:buClr>
              <a:buSzPts val="2200"/>
              <a:buFont typeface="Franklin Gothic"/>
              <a:buChar char="●"/>
            </a:pPr>
            <a:r>
              <a:rPr lang="en" sz="2200">
                <a:solidFill>
                  <a:srgbClr val="00685E"/>
                </a:solidFill>
                <a:latin typeface="Franklin Gothic"/>
                <a:ea typeface="Franklin Gothic"/>
                <a:cs typeface="Franklin Gothic"/>
                <a:sym typeface="Franklin Gothic"/>
              </a:rPr>
              <a:t>Scan the </a:t>
            </a:r>
            <a:r>
              <a:rPr b="1" lang="en" sz="2200" u="sng">
                <a:solidFill>
                  <a:srgbClr val="00685E"/>
                </a:solidFill>
                <a:latin typeface="Franklin Gothic"/>
                <a:ea typeface="Franklin Gothic"/>
                <a:cs typeface="Franklin Gothic"/>
                <a:sym typeface="Franklin Gothic"/>
              </a:rPr>
              <a:t>QR code</a:t>
            </a:r>
            <a:r>
              <a:rPr lang="en" sz="2200">
                <a:solidFill>
                  <a:srgbClr val="00685E"/>
                </a:solidFill>
                <a:latin typeface="Franklin Gothic"/>
                <a:ea typeface="Franklin Gothic"/>
                <a:cs typeface="Franklin Gothic"/>
                <a:sym typeface="Franklin Gothic"/>
              </a:rPr>
              <a:t> to the right to access the full study and learn more about the methodology. </a:t>
            </a:r>
            <a:endParaRPr sz="2200">
              <a:solidFill>
                <a:srgbClr val="00685E"/>
              </a:solidFill>
              <a:latin typeface="Franklin Gothic"/>
              <a:ea typeface="Franklin Gothic"/>
              <a:cs typeface="Franklin Gothic"/>
              <a:sym typeface="Franklin Gothi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00685E"/>
              </a:solidFill>
              <a:latin typeface="Franklin Gothic"/>
              <a:ea typeface="Franklin Gothic"/>
              <a:cs typeface="Franklin Gothic"/>
              <a:sym typeface="Franklin Gothic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00685E"/>
              </a:buClr>
              <a:buSzPts val="2200"/>
              <a:buFont typeface="Franklin Gothic"/>
              <a:buChar char="●"/>
            </a:pPr>
            <a:r>
              <a:rPr lang="en" sz="2200">
                <a:solidFill>
                  <a:srgbClr val="00685E"/>
                </a:solidFill>
                <a:latin typeface="Franklin Gothic"/>
                <a:ea typeface="Franklin Gothic"/>
                <a:cs typeface="Franklin Gothic"/>
                <a:sym typeface="Franklin Gothic"/>
              </a:rPr>
              <a:t>Questions? Email </a:t>
            </a:r>
            <a:r>
              <a:rPr lang="en" sz="2200" u="sng">
                <a:solidFill>
                  <a:schemeClr val="hlink"/>
                </a:solidFill>
                <a:latin typeface="Franklin Gothic"/>
                <a:ea typeface="Franklin Gothic"/>
                <a:cs typeface="Franklin Gothic"/>
                <a:sym typeface="Franklin Gothic"/>
                <a:hlinkClick r:id="rId4"/>
              </a:rPr>
              <a:t>amanda@faahq.org</a:t>
            </a:r>
            <a:r>
              <a:rPr lang="en" sz="2200">
                <a:solidFill>
                  <a:srgbClr val="00685E"/>
                </a:solidFill>
                <a:latin typeface="Franklin Gothic"/>
                <a:ea typeface="Franklin Gothic"/>
                <a:cs typeface="Franklin Gothic"/>
                <a:sym typeface="Franklin Gothic"/>
              </a:rPr>
              <a:t> </a:t>
            </a:r>
            <a:endParaRPr sz="2200">
              <a:solidFill>
                <a:srgbClr val="00685E"/>
              </a:solidFill>
              <a:latin typeface="Franklin Gothic"/>
              <a:ea typeface="Franklin Gothic"/>
              <a:cs typeface="Franklin Gothic"/>
              <a:sym typeface="Franklin Gothic"/>
            </a:endParaRPr>
          </a:p>
        </p:txBody>
      </p:sp>
      <p:cxnSp>
        <p:nvCxnSpPr>
          <p:cNvPr id="64" name="Google Shape;64;p14"/>
          <p:cNvCxnSpPr/>
          <p:nvPr/>
        </p:nvCxnSpPr>
        <p:spPr>
          <a:xfrm>
            <a:off x="161700" y="1543100"/>
            <a:ext cx="8820600" cy="21300"/>
          </a:xfrm>
          <a:prstGeom prst="straightConnector1">
            <a:avLst/>
          </a:prstGeom>
          <a:noFill/>
          <a:ln cap="flat" cmpd="sng" w="28575">
            <a:solidFill>
              <a:srgbClr val="00635E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65" name="Google Shape;6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25922" y="1909675"/>
            <a:ext cx="2022154" cy="2022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ctrTitle"/>
          </p:nvPr>
        </p:nvSpPr>
        <p:spPr>
          <a:xfrm>
            <a:off x="334050" y="293975"/>
            <a:ext cx="8475900" cy="72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3500">
                <a:solidFill>
                  <a:srgbClr val="00685E"/>
                </a:solidFill>
              </a:rPr>
              <a:t>What is adaptive reuse?</a:t>
            </a:r>
            <a:endParaRPr b="1" sz="3500">
              <a:solidFill>
                <a:srgbClr val="00685E"/>
              </a:solidFill>
            </a:endParaRPr>
          </a:p>
        </p:txBody>
      </p:sp>
      <p:pic>
        <p:nvPicPr>
          <p:cNvPr id="71" name="Google Shape;71;p15"/>
          <p:cNvPicPr preferRelativeResize="0"/>
          <p:nvPr/>
        </p:nvPicPr>
        <p:blipFill rotWithShape="1">
          <a:blip r:embed="rId3">
            <a:alphaModFix/>
          </a:blip>
          <a:srcRect b="1352" l="0" r="53284" t="1342"/>
          <a:stretch/>
        </p:blipFill>
        <p:spPr>
          <a:xfrm>
            <a:off x="4695125" y="1228166"/>
            <a:ext cx="4254848" cy="2808311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5"/>
          <p:cNvSpPr txBox="1"/>
          <p:nvPr>
            <p:ph type="ctrTitle"/>
          </p:nvPr>
        </p:nvSpPr>
        <p:spPr>
          <a:xfrm>
            <a:off x="511850" y="1277400"/>
            <a:ext cx="3878100" cy="274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b="1" sz="2300">
              <a:solidFill>
                <a:srgbClr val="00685E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000">
                <a:solidFill>
                  <a:srgbClr val="00685E"/>
                </a:solidFill>
              </a:rPr>
              <a:t>The process of repurposing existing structures for uses other than their original intent, offering an efficient and sustainable solution to the evolving needs of urban environments. </a:t>
            </a:r>
            <a:endParaRPr sz="2000">
              <a:solidFill>
                <a:srgbClr val="00685E"/>
              </a:solidFill>
            </a:endParaRPr>
          </a:p>
        </p:txBody>
      </p:sp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88077" y="4183550"/>
            <a:ext cx="2161900" cy="850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/>
          <p:nvPr>
            <p:ph type="ctrTitle"/>
          </p:nvPr>
        </p:nvSpPr>
        <p:spPr>
          <a:xfrm>
            <a:off x="334050" y="293975"/>
            <a:ext cx="8475900" cy="72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3000">
                <a:solidFill>
                  <a:srgbClr val="00685E"/>
                </a:solidFill>
              </a:rPr>
              <a:t>Why is this form of development a challenge?</a:t>
            </a:r>
            <a:endParaRPr b="1" sz="3000">
              <a:solidFill>
                <a:srgbClr val="00685E"/>
              </a:solidFill>
            </a:endParaRPr>
          </a:p>
        </p:txBody>
      </p:sp>
      <p:sp>
        <p:nvSpPr>
          <p:cNvPr id="79" name="Google Shape;79;p16"/>
          <p:cNvSpPr txBox="1"/>
          <p:nvPr>
            <p:ph type="ctrTitle"/>
          </p:nvPr>
        </p:nvSpPr>
        <p:spPr>
          <a:xfrm>
            <a:off x="511850" y="1277400"/>
            <a:ext cx="8224500" cy="274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85E"/>
              </a:buClr>
              <a:buSzPts val="1700"/>
              <a:buChar char="●"/>
            </a:pPr>
            <a:r>
              <a:rPr lang="en" sz="2000">
                <a:solidFill>
                  <a:srgbClr val="00685E"/>
                </a:solidFill>
              </a:rPr>
              <a:t>Typically these projects are costly and in some cases more expensive than simply building a new development</a:t>
            </a:r>
            <a:endParaRPr sz="2000">
              <a:solidFill>
                <a:srgbClr val="00685E"/>
              </a:solidFill>
            </a:endParaRPr>
          </a:p>
          <a:p>
            <a:pPr indent="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00685E"/>
              </a:solidFill>
            </a:endParaRPr>
          </a:p>
          <a:p>
            <a:pPr indent="-33655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85E"/>
              </a:buClr>
              <a:buSzPts val="1700"/>
              <a:buChar char="●"/>
            </a:pPr>
            <a:r>
              <a:rPr lang="en" sz="2000">
                <a:solidFill>
                  <a:srgbClr val="00685E"/>
                </a:solidFill>
              </a:rPr>
              <a:t>Projects can be limited by existing structure/framework</a:t>
            </a:r>
            <a:endParaRPr sz="2000">
              <a:solidFill>
                <a:srgbClr val="00685E"/>
              </a:solidFill>
            </a:endParaRPr>
          </a:p>
          <a:p>
            <a:pPr indent="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00685E"/>
              </a:solidFill>
            </a:endParaRPr>
          </a:p>
          <a:p>
            <a:pPr indent="-33655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85E"/>
              </a:buClr>
              <a:buSzPts val="1700"/>
              <a:buChar char="●"/>
            </a:pPr>
            <a:r>
              <a:rPr lang="en" sz="2000">
                <a:solidFill>
                  <a:srgbClr val="00685E"/>
                </a:solidFill>
              </a:rPr>
              <a:t>Adequate parking to meet local requirements can be an issue</a:t>
            </a:r>
            <a:endParaRPr sz="2000">
              <a:solidFill>
                <a:srgbClr val="00685E"/>
              </a:solidFill>
            </a:endParaRPr>
          </a:p>
        </p:txBody>
      </p:sp>
      <p:pic>
        <p:nvPicPr>
          <p:cNvPr id="80" name="Google Shape;8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88077" y="4183550"/>
            <a:ext cx="2161900" cy="850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/>
          <p:nvPr>
            <p:ph type="ctrTitle"/>
          </p:nvPr>
        </p:nvSpPr>
        <p:spPr>
          <a:xfrm>
            <a:off x="334050" y="111850"/>
            <a:ext cx="8475900" cy="72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3000">
                <a:solidFill>
                  <a:srgbClr val="00685E"/>
                </a:solidFill>
              </a:rPr>
              <a:t>2023 Adaptive Reuse Study Overview</a:t>
            </a:r>
            <a:endParaRPr b="1" sz="3000">
              <a:solidFill>
                <a:srgbClr val="00685E"/>
              </a:solidFill>
            </a:endParaRPr>
          </a:p>
        </p:txBody>
      </p:sp>
      <p:pic>
        <p:nvPicPr>
          <p:cNvPr id="86" name="Google Shape;8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88077" y="4183550"/>
            <a:ext cx="2161900" cy="85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4290700"/>
            <a:ext cx="1520380" cy="70040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7"/>
          <p:cNvSpPr txBox="1"/>
          <p:nvPr/>
        </p:nvSpPr>
        <p:spPr>
          <a:xfrm>
            <a:off x="152400" y="882050"/>
            <a:ext cx="9002100" cy="29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85E"/>
              </a:buClr>
              <a:buSzPts val="2000"/>
              <a:buAutoNum type="arabicPeriod"/>
            </a:pPr>
            <a:r>
              <a:rPr lang="en" sz="2000">
                <a:solidFill>
                  <a:srgbClr val="00685E"/>
                </a:solidFill>
              </a:rPr>
              <a:t>Identified specific sites for residential conversion opportunities </a:t>
            </a:r>
            <a:endParaRPr sz="2000">
              <a:solidFill>
                <a:srgbClr val="00685E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00685E"/>
              </a:solidFill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85E"/>
              </a:buClr>
              <a:buSzPts val="2000"/>
              <a:buAutoNum type="arabicPeriod"/>
            </a:pPr>
            <a:r>
              <a:rPr lang="en" sz="2000">
                <a:solidFill>
                  <a:srgbClr val="00685E"/>
                </a:solidFill>
              </a:rPr>
              <a:t>Developed program design options for each site with Design Collective, a Washington, DC-based architecture and urban design firm, and calculated the financial feasibility of each program. </a:t>
            </a:r>
            <a:endParaRPr sz="2000">
              <a:solidFill>
                <a:srgbClr val="00685E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00685E"/>
              </a:solidFill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85E"/>
              </a:buClr>
              <a:buSzPts val="2000"/>
              <a:buAutoNum type="arabicPeriod"/>
            </a:pPr>
            <a:r>
              <a:rPr lang="en" sz="2000">
                <a:solidFill>
                  <a:srgbClr val="00685E"/>
                </a:solidFill>
              </a:rPr>
              <a:t>Quantified the benefits of adaptive reuse on overall housing supply and affordability, local economies, and the potential for private-public partnerships with state and local governments to continue supporting overall housing goals.</a:t>
            </a:r>
            <a:endParaRPr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>
            <p:ph type="ctrTitle"/>
          </p:nvPr>
        </p:nvSpPr>
        <p:spPr>
          <a:xfrm>
            <a:off x="334050" y="111850"/>
            <a:ext cx="8475900" cy="72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3000">
                <a:solidFill>
                  <a:srgbClr val="00685E"/>
                </a:solidFill>
              </a:rPr>
              <a:t>2023 Adaptive Reuse Study Objectives</a:t>
            </a:r>
            <a:endParaRPr b="1" sz="3000">
              <a:solidFill>
                <a:srgbClr val="00685E"/>
              </a:solidFill>
            </a:endParaRPr>
          </a:p>
        </p:txBody>
      </p:sp>
      <p:pic>
        <p:nvPicPr>
          <p:cNvPr id="94" name="Google Shape;9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88077" y="4183550"/>
            <a:ext cx="2161900" cy="85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4290700"/>
            <a:ext cx="1520380" cy="7004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8"/>
          <p:cNvSpPr txBox="1"/>
          <p:nvPr/>
        </p:nvSpPr>
        <p:spPr>
          <a:xfrm>
            <a:off x="152400" y="789000"/>
            <a:ext cx="9002100" cy="30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19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85E"/>
              </a:buClr>
              <a:buSzPts val="2100"/>
              <a:buAutoNum type="arabicPeriod"/>
            </a:pPr>
            <a:r>
              <a:rPr lang="en" sz="2100">
                <a:solidFill>
                  <a:srgbClr val="00685E"/>
                </a:solidFill>
              </a:rPr>
              <a:t>Help identify </a:t>
            </a:r>
            <a:r>
              <a:rPr lang="en" sz="2100">
                <a:solidFill>
                  <a:srgbClr val="00685E"/>
                </a:solidFill>
              </a:rPr>
              <a:t>potential</a:t>
            </a:r>
            <a:r>
              <a:rPr lang="en" sz="2100">
                <a:solidFill>
                  <a:srgbClr val="00685E"/>
                </a:solidFill>
              </a:rPr>
              <a:t> challenges and opportunities related to adaptive reuse development in Florida using real case studies with actual parcels that were available for development.</a:t>
            </a:r>
            <a:endParaRPr sz="2100">
              <a:solidFill>
                <a:srgbClr val="00685E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00685E"/>
              </a:solidFill>
            </a:endParaRPr>
          </a:p>
          <a:p>
            <a:pPr indent="-3619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85E"/>
              </a:buClr>
              <a:buSzPts val="2100"/>
              <a:buAutoNum type="arabicPeriod"/>
            </a:pPr>
            <a:r>
              <a:rPr lang="en" sz="2100">
                <a:solidFill>
                  <a:srgbClr val="00685E"/>
                </a:solidFill>
              </a:rPr>
              <a:t>Educate policymakers and the public about this housing development tool, specifically the economic impacts that benefit communities at large. </a:t>
            </a:r>
            <a:endParaRPr sz="2100">
              <a:solidFill>
                <a:srgbClr val="00685E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00685E"/>
              </a:solidFill>
            </a:endParaRPr>
          </a:p>
          <a:p>
            <a:pPr indent="-3619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85E"/>
              </a:buClr>
              <a:buSzPts val="2100"/>
              <a:buAutoNum type="arabicPeriod"/>
            </a:pPr>
            <a:r>
              <a:rPr lang="en" sz="2100">
                <a:solidFill>
                  <a:srgbClr val="00685E"/>
                </a:solidFill>
              </a:rPr>
              <a:t>Explore potential additional incentives that could be leveraged to make adaptive reuse projects more viable.</a:t>
            </a:r>
            <a:endParaRPr sz="2100">
              <a:solidFill>
                <a:srgbClr val="00685E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9"/>
          <p:cNvSpPr txBox="1"/>
          <p:nvPr>
            <p:ph type="ctrTitle"/>
          </p:nvPr>
        </p:nvSpPr>
        <p:spPr>
          <a:xfrm>
            <a:off x="334050" y="111850"/>
            <a:ext cx="8475900" cy="72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3500">
                <a:solidFill>
                  <a:srgbClr val="00685E"/>
                </a:solidFill>
              </a:rPr>
              <a:t>2023 Adaptive Reuse Study Overview</a:t>
            </a:r>
            <a:endParaRPr b="1" sz="3500">
              <a:solidFill>
                <a:srgbClr val="00685E"/>
              </a:solidFill>
            </a:endParaRPr>
          </a:p>
        </p:txBody>
      </p:sp>
      <p:pic>
        <p:nvPicPr>
          <p:cNvPr id="102" name="Google Shape;102;p19"/>
          <p:cNvPicPr preferRelativeResize="0"/>
          <p:nvPr/>
        </p:nvPicPr>
        <p:blipFill rotWithShape="1">
          <a:blip r:embed="rId3">
            <a:alphaModFix/>
          </a:blip>
          <a:srcRect b="42041" l="0" r="0" t="3166"/>
          <a:stretch/>
        </p:blipFill>
        <p:spPr>
          <a:xfrm>
            <a:off x="348225" y="929000"/>
            <a:ext cx="2569075" cy="1820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9"/>
          <p:cNvPicPr preferRelativeResize="0"/>
          <p:nvPr/>
        </p:nvPicPr>
        <p:blipFill rotWithShape="1">
          <a:blip r:embed="rId4">
            <a:alphaModFix/>
          </a:blip>
          <a:srcRect b="797" l="3497" r="3497" t="806"/>
          <a:stretch/>
        </p:blipFill>
        <p:spPr>
          <a:xfrm>
            <a:off x="5349575" y="780225"/>
            <a:ext cx="3204794" cy="3209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 rotWithShape="1">
          <a:blip r:embed="rId3">
            <a:alphaModFix/>
          </a:blip>
          <a:srcRect b="3555" l="0" r="0" t="57454"/>
          <a:stretch/>
        </p:blipFill>
        <p:spPr>
          <a:xfrm>
            <a:off x="2431025" y="2842900"/>
            <a:ext cx="2569075" cy="129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88077" y="4183550"/>
            <a:ext cx="2161900" cy="85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4290700"/>
            <a:ext cx="1520380" cy="70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0"/>
          <p:cNvSpPr txBox="1"/>
          <p:nvPr>
            <p:ph type="ctrTitle"/>
          </p:nvPr>
        </p:nvSpPr>
        <p:spPr>
          <a:xfrm>
            <a:off x="334050" y="268575"/>
            <a:ext cx="8475900" cy="72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3500">
                <a:solidFill>
                  <a:srgbClr val="00685E"/>
                </a:solidFill>
              </a:rPr>
              <a:t>Public Policy Opportunities</a:t>
            </a:r>
            <a:endParaRPr b="1" sz="3500">
              <a:solidFill>
                <a:srgbClr val="00685E"/>
              </a:solidFill>
            </a:endParaRPr>
          </a:p>
        </p:txBody>
      </p:sp>
      <p:pic>
        <p:nvPicPr>
          <p:cNvPr id="112" name="Google Shape;112;p20"/>
          <p:cNvPicPr preferRelativeResize="0"/>
          <p:nvPr/>
        </p:nvPicPr>
        <p:blipFill rotWithShape="1">
          <a:blip r:embed="rId3">
            <a:alphaModFix/>
          </a:blip>
          <a:srcRect b="4520" l="1665" r="3187" t="62860"/>
          <a:stretch/>
        </p:blipFill>
        <p:spPr>
          <a:xfrm>
            <a:off x="79425" y="3045475"/>
            <a:ext cx="8985175" cy="884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0"/>
          <p:cNvPicPr preferRelativeResize="0"/>
          <p:nvPr/>
        </p:nvPicPr>
        <p:blipFill rotWithShape="1">
          <a:blip r:embed="rId3">
            <a:alphaModFix/>
          </a:blip>
          <a:srcRect b="48768" l="21379" r="22900" t="5010"/>
          <a:stretch/>
        </p:blipFill>
        <p:spPr>
          <a:xfrm>
            <a:off x="1405250" y="1235375"/>
            <a:ext cx="6333501" cy="1508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88077" y="4183550"/>
            <a:ext cx="2161900" cy="850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1"/>
          <p:cNvSpPr txBox="1"/>
          <p:nvPr>
            <p:ph type="ctrTitle"/>
          </p:nvPr>
        </p:nvSpPr>
        <p:spPr>
          <a:xfrm>
            <a:off x="334050" y="260650"/>
            <a:ext cx="8475900" cy="72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3000">
                <a:solidFill>
                  <a:srgbClr val="00685E"/>
                </a:solidFill>
              </a:rPr>
              <a:t>Orlando Downtown Office Conversion Case Study</a:t>
            </a:r>
            <a:endParaRPr b="1" sz="3000">
              <a:solidFill>
                <a:srgbClr val="00685E"/>
              </a:solidFill>
            </a:endParaRPr>
          </a:p>
        </p:txBody>
      </p:sp>
      <p:pic>
        <p:nvPicPr>
          <p:cNvPr id="120" name="Google Shape;12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88077" y="4183550"/>
            <a:ext cx="2161900" cy="85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36650"/>
            <a:ext cx="4988114" cy="3854451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22" name="Google Shape;122;p21"/>
          <p:cNvSpPr txBox="1"/>
          <p:nvPr/>
        </p:nvSpPr>
        <p:spPr>
          <a:xfrm>
            <a:off x="5586775" y="2188925"/>
            <a:ext cx="30000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rgbClr val="00685E"/>
                </a:solidFill>
              </a:rPr>
              <a:t>Empire Building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