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589" r:id="rId2"/>
    <p:sldId id="576" r:id="rId3"/>
    <p:sldId id="586" r:id="rId4"/>
    <p:sldId id="387" r:id="rId5"/>
    <p:sldId id="421" r:id="rId6"/>
    <p:sldId id="1569" r:id="rId7"/>
    <p:sldId id="563" r:id="rId8"/>
    <p:sldId id="581" r:id="rId9"/>
    <p:sldId id="420" r:id="rId10"/>
    <p:sldId id="583" r:id="rId11"/>
    <p:sldId id="592" r:id="rId12"/>
    <p:sldId id="1570" r:id="rId13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AC6A1A-A0A7-72AA-A2E1-F0412FCA417A}" name="Matt Alvarez-Nissen" initials="MN" userId="S::mnissen@chpc.net::1dd47760-8da7-4154-9317-a73d005cde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6A8E"/>
    <a:srgbClr val="D9D9D9"/>
    <a:srgbClr val="88ABD6"/>
    <a:srgbClr val="EDEDED"/>
    <a:srgbClr val="017100"/>
    <a:srgbClr val="AD1899"/>
    <a:srgbClr val="43A4DA"/>
    <a:srgbClr val="AD1A98"/>
    <a:srgbClr val="44A4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71" autoAdjust="0"/>
    <p:restoredTop sz="88560"/>
  </p:normalViewPr>
  <p:slideViewPr>
    <p:cSldViewPr snapToGrid="0" snapToObjects="1">
      <p:cViewPr varScale="1">
        <p:scale>
          <a:sx n="95" d="100"/>
          <a:sy n="95" d="100"/>
        </p:scale>
        <p:origin x="112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73" d="100"/>
          <a:sy n="73" d="100"/>
        </p:scale>
        <p:origin x="3096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922689-E099-DA41-B654-FD80BCDE889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8B68EA-7856-044A-B68E-9DB0040D90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C2CE7B-840D-3148-BC99-27732C164F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Tax Credits 101 - CHPC Webinar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02A85-FDDA-7743-A312-129494CA1F8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2111B-19F7-AD43-B5CA-3A30A881AA7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82720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Tax Credits 101 - CHPC Webinar 2021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1E4A5-A10D-0B46-889D-06936F8339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79335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Tax Credits 101 - CHPC Webinar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91E4A5-A10D-0B46-889D-06936F8339B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33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At-risk homes are generally concentrated in Southern California and Bay Area.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However, when considering the proportion of total unsubsidized stock by county, central valley counties like Fresno and other smaller/inland counties face disproportionately high levels of risk. In part due to the limited multifamily stock in many of these counties.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Tax Credits 101 - CHPC Webinar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91E4A5-A10D-0B46-889D-06936F8339B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473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166A4-BE9E-9642-9BFD-F5EAF25C54D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443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LIHTC Fundamentals - Housing CA 2022</a:t>
            </a:r>
            <a:endParaRPr lang="en-US" dirty="0"/>
          </a:p>
        </p:txBody>
      </p:sp>
      <p:sp>
        <p:nvSpPr>
          <p:cNvPr id="35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28788" y="2032000"/>
            <a:ext cx="7315201" cy="5486400"/>
          </a:xfrm>
          <a:ln/>
        </p:spPr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Incorporated in 1988</a:t>
            </a:r>
          </a:p>
        </p:txBody>
      </p:sp>
    </p:spTree>
    <p:extLst>
      <p:ext uri="{BB962C8B-B14F-4D97-AF65-F5344CB8AC3E}">
        <p14:creationId xmlns:p14="http://schemas.microsoft.com/office/powerpoint/2010/main" val="1974510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Tax Credits 101 - CHPC Webinar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91E4A5-A10D-0B46-889D-06936F8339B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469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Tax Credits 201 - CHPC 20201116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F73F525E-4FB8-1E47-9FF0-6BB11EDF2D46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2334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628650" lvl="1" indent="-171450">
              <a:buFontTx/>
              <a:buChar char="-"/>
            </a:pPr>
            <a:r>
              <a:rPr lang="en-US" dirty="0"/>
              <a:t>SMMF = Small- to medium-scale multifamily properties, 2to 49 units</a:t>
            </a:r>
          </a:p>
          <a:p>
            <a:pPr marL="628650" lvl="1" indent="-171450">
              <a:buFontTx/>
              <a:buChar char="-"/>
            </a:pPr>
            <a:r>
              <a:rPr lang="en-US" dirty="0"/>
              <a:t>Preservation NEXT is a preservation toolkit for SMMF properties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C5E73C-67C9-7741-A303-1A5CAC0B5D4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60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Tax Credits 201 - CHPC 20201116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6FE99383-2F95-FC47-A007-D05CAE85F34F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2048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dirty="0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Harvard University’s Joint Center for Housing Studies map of rental cost burden</a:t>
            </a:r>
          </a:p>
          <a:p>
            <a:r>
              <a:rPr lang="en-US" dirty="0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- Point out Florida’s extremely high shares of renters with cost burdens</a:t>
            </a:r>
          </a:p>
        </p:txBody>
      </p:sp>
    </p:spTree>
    <p:extLst>
      <p:ext uri="{BB962C8B-B14F-4D97-AF65-F5344CB8AC3E}">
        <p14:creationId xmlns:p14="http://schemas.microsoft.com/office/powerpoint/2010/main" val="3491884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Risk depends on market context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Tax Credits 101 - CHPC Webinar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91E4A5-A10D-0B46-889D-06936F8339B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6603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unsubsidized affordable housing is defined as ”properties where at least 50% of all units are affordable to households making 80% of </a:t>
            </a:r>
            <a:r>
              <a:rPr lang="en-US" dirty="0" err="1"/>
              <a:t>zipcode</a:t>
            </a:r>
            <a:r>
              <a:rPr lang="en-US" dirty="0"/>
              <a:t> median income.” Affordable being up to 30% of household income spent on rent. Collecting data annually from CoStar since 2020.</a:t>
            </a:r>
          </a:p>
          <a:p>
            <a:pPr marL="628650" lvl="1" indent="-171450">
              <a:buFontTx/>
              <a:buChar char="-"/>
            </a:pPr>
            <a:r>
              <a:rPr lang="en-US" dirty="0"/>
              <a:t>We can’t know the makeup of the actual households that live in unsubsidized affordable homes – it’s entirely possible that although rents are affordable for lower-income households, moderate or above moderate-income households actually live in these units.</a:t>
            </a:r>
          </a:p>
          <a:p>
            <a:pPr marL="628650" lvl="1" indent="-171450">
              <a:buFontTx/>
              <a:buChar char="-"/>
            </a:pPr>
            <a:r>
              <a:rPr lang="en-US" dirty="0"/>
              <a:t>Also worth noting we do not capture 2-4 unit properties in this analysis due to data limitations. Based on existing research, it’s likely that significantly more affordable units are within this universe – especially duplexes and triplexes.</a:t>
            </a:r>
          </a:p>
          <a:p>
            <a:pPr marL="628650" lvl="1" indent="-171450">
              <a:buFontTx/>
              <a:buChar char="-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Tax Credits 101 - CHPC Webinar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91E4A5-A10D-0B46-889D-06936F8339B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144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Major fair housing issue, as most lost properties (about 52%) are also in high or highest resource areas, per the 2023 TCAC/HCD Opportunity Maps. Compare this to only 42% of remaining affordable homes located in similar areas. Continued erosion of this stock presents a serious AFFH challenge as lower-income households are denied access to opportunity through the housing market.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Tax Credits 101 - CHPC Webinar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91E4A5-A10D-0B46-889D-06936F8339B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730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Tax Credits 201 - CHPC 20201116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C1EB4057-17F0-2E4C-B4EC-AD41A0229A36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20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dirty="0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- </a:t>
            </a:r>
            <a:r>
              <a:rPr lang="en-US" dirty="0"/>
              <a:t>Risk is based on the census tract’s Unsubsidized Affordable Housing Risk Index.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Risk Index is derived from a number of factors, including both neighborhood and property-specific factors. Using our timeseries data, we can track typical patterns of affordability loss and project out how neighborhoods may continue to experience loss in the near future (2 to 3 years).</a:t>
            </a:r>
            <a:endParaRPr lang="en-US" dirty="0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0850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053131"/>
            <a:ext cx="6201125" cy="1927225"/>
          </a:xfrm>
        </p:spPr>
        <p:txBody>
          <a:bodyPr anchor="b">
            <a:noAutofit/>
          </a:bodyPr>
          <a:lstStyle>
            <a:lvl1pPr>
              <a:defRPr sz="5400" b="1" i="0" cap="all" baseline="0">
                <a:solidFill>
                  <a:schemeClr val="tx2"/>
                </a:solidFill>
                <a:latin typeface="Avenir Heavy" panose="02000503020000020003" pitchFamily="2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1" y="4707416"/>
            <a:ext cx="5691850" cy="17526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Author(s)</a:t>
            </a:r>
          </a:p>
          <a:p>
            <a:r>
              <a:rPr lang="en-US" dirty="0"/>
              <a:t>Date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58B8F9-9BF2-C24A-8656-FF1FBA99EF10}"/>
              </a:ext>
            </a:extLst>
          </p:cNvPr>
          <p:cNvSpPr txBox="1"/>
          <p:nvPr userDrawn="1"/>
        </p:nvSpPr>
        <p:spPr>
          <a:xfrm>
            <a:off x="1945759" y="4338084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8488"/>
            <a:ext cx="8229600" cy="457200"/>
          </a:xfrm>
        </p:spPr>
        <p:txBody>
          <a:bodyPr>
            <a:noAutofit/>
          </a:bodyPr>
          <a:lstStyle>
            <a:lvl1pPr>
              <a:defRPr sz="2850" b="1" i="0">
                <a:latin typeface="Avenir Heavy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7537"/>
            <a:ext cx="8229600" cy="510273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199" y="6528816"/>
            <a:ext cx="1350819" cy="329184"/>
          </a:xfrm>
        </p:spPr>
        <p:txBody>
          <a:bodyPr/>
          <a:lstStyle/>
          <a:p>
            <a:r>
              <a:rPr lang="en-US"/>
              <a:t>5/13/2024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74BF85-A02D-A182-A326-8E2C54840EA0}"/>
              </a:ext>
            </a:extLst>
          </p:cNvPr>
          <p:cNvSpPr txBox="1"/>
          <p:nvPr userDrawn="1"/>
        </p:nvSpPr>
        <p:spPr>
          <a:xfrm>
            <a:off x="5463251" y="590309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25000" lnSpcReduction="20000"/>
          </a:bodyPr>
          <a:lstStyle/>
          <a:p>
            <a:pPr algn="l"/>
            <a:endParaRPr lang="en-US" sz="1800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9CF488E-086F-3654-2BBF-DD60F9430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86741" y="6528816"/>
            <a:ext cx="3743849" cy="329184"/>
          </a:xfrm>
          <a:prstGeom prst="rect">
            <a:avLst/>
          </a:prstGeom>
        </p:spPr>
        <p:txBody>
          <a:bodyPr/>
          <a:lstStyle>
            <a:lvl1pPr algn="r">
              <a:defRPr sz="900" b="0" i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Affordable Homes At-Risk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C78423-5174-B47D-C727-3C76978893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53734" y="6528816"/>
            <a:ext cx="436531" cy="338661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6BED155A-E216-BF4A-9709-C2CBE93C86C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0" y="305582"/>
            <a:ext cx="5715001" cy="619127"/>
          </a:xfrm>
        </p:spPr>
        <p:txBody>
          <a:bodyPr anchor="t">
            <a:noAutofit/>
          </a:bodyPr>
          <a:lstStyle>
            <a:lvl1pPr algn="l">
              <a:defRPr sz="285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16856"/>
            <a:ext cx="5715000" cy="4815564"/>
          </a:xfrm>
        </p:spPr>
        <p:txBody>
          <a:bodyPr/>
          <a:lstStyle>
            <a:lvl1pPr>
              <a:spcBef>
                <a:spcPts val="0"/>
              </a:spcBef>
              <a:spcAft>
                <a:spcPts val="450"/>
              </a:spcAft>
              <a:buNone/>
              <a:defRPr sz="1950"/>
            </a:lvl1pPr>
            <a:lvl2pPr>
              <a:spcBef>
                <a:spcPts val="0"/>
              </a:spcBef>
              <a:spcAft>
                <a:spcPts val="450"/>
              </a:spcAft>
              <a:defRPr sz="1800"/>
            </a:lvl2pPr>
            <a:lvl3pPr>
              <a:spcBef>
                <a:spcPts val="0"/>
              </a:spcBef>
              <a:spcAft>
                <a:spcPts val="450"/>
              </a:spcAft>
              <a:defRPr sz="1500"/>
            </a:lvl3pPr>
            <a:lvl4pPr>
              <a:spcBef>
                <a:spcPts val="0"/>
              </a:spcBef>
              <a:spcAft>
                <a:spcPts val="450"/>
              </a:spcAft>
              <a:defRPr sz="1200"/>
            </a:lvl4pPr>
            <a:lvl5pPr>
              <a:spcBef>
                <a:spcPts val="0"/>
              </a:spcBef>
              <a:spcAft>
                <a:spcPts val="450"/>
              </a:spcAft>
              <a:defRPr sz="12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7086" y="305582"/>
            <a:ext cx="2139696" cy="5831087"/>
          </a:xfrm>
          <a:noFill/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5/13/2024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229D7-CB8D-2263-13B0-CD5979D8C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53734" y="6524567"/>
            <a:ext cx="436531" cy="338661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6BED155A-E216-BF4A-9709-C2CBE93C8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E16F9EA-528A-545D-DD27-3ABE3C56D9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86741" y="6528816"/>
            <a:ext cx="3743849" cy="329184"/>
          </a:xfrm>
          <a:prstGeom prst="rect">
            <a:avLst/>
          </a:prstGeom>
        </p:spPr>
        <p:txBody>
          <a:bodyPr/>
          <a:lstStyle>
            <a:lvl1pPr algn="r">
              <a:defRPr sz="900" b="0" i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Affordable Homes At-Risk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0" y="305582"/>
            <a:ext cx="5715001" cy="619127"/>
          </a:xfrm>
        </p:spPr>
        <p:txBody>
          <a:bodyPr anchor="t">
            <a:noAutofit/>
          </a:bodyPr>
          <a:lstStyle>
            <a:lvl1pPr algn="l">
              <a:defRPr sz="285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16856"/>
            <a:ext cx="5715000" cy="4815564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spcAft>
                <a:spcPts val="450"/>
              </a:spcAft>
              <a:buNone/>
              <a:defRPr sz="2100"/>
            </a:lvl1pPr>
            <a:lvl2pPr>
              <a:spcBef>
                <a:spcPts val="0"/>
              </a:spcBef>
              <a:spcAft>
                <a:spcPts val="450"/>
              </a:spcAft>
              <a:defRPr sz="1950"/>
            </a:lvl2pPr>
            <a:lvl3pPr>
              <a:spcBef>
                <a:spcPts val="0"/>
              </a:spcBef>
              <a:spcAft>
                <a:spcPts val="450"/>
              </a:spcAft>
              <a:defRPr sz="1800"/>
            </a:lvl3pPr>
            <a:lvl4pPr>
              <a:spcBef>
                <a:spcPts val="0"/>
              </a:spcBef>
              <a:spcAft>
                <a:spcPts val="450"/>
              </a:spcAft>
              <a:defRPr sz="1800"/>
            </a:lvl4pPr>
            <a:lvl5pPr>
              <a:spcBef>
                <a:spcPts val="0"/>
              </a:spcBef>
              <a:spcAft>
                <a:spcPts val="450"/>
              </a:spcAft>
              <a:defRPr sz="18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83EB41AA-3AC4-CA4C-94D3-C139A4AFE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68384" y="6525507"/>
            <a:ext cx="775616" cy="338661"/>
          </a:xfrm>
          <a:prstGeom prst="rect">
            <a:avLst/>
          </a:prstGeom>
        </p:spPr>
        <p:txBody>
          <a:bodyPr/>
          <a:lstStyle>
            <a:lvl1pPr>
              <a:defRPr sz="1350" b="1"/>
            </a:lvl1pPr>
          </a:lstStyle>
          <a:p>
            <a:fld id="{6BED155A-E216-BF4A-9709-C2CBE93C8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CC1DB5-05DF-1F43-A2A4-5BF3FD7FD6B7}"/>
              </a:ext>
            </a:extLst>
          </p:cNvPr>
          <p:cNvSpPr/>
          <p:nvPr userDrawn="1"/>
        </p:nvSpPr>
        <p:spPr>
          <a:xfrm>
            <a:off x="6913244" y="0"/>
            <a:ext cx="27432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FFBF672-77A6-3843-9819-A7175EC8E2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24586" y="2720927"/>
            <a:ext cx="1651898" cy="8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567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5006" y="562501"/>
            <a:ext cx="7772400" cy="807282"/>
          </a:xfrm>
        </p:spPr>
        <p:txBody>
          <a:bodyPr anchor="b">
            <a:normAutofit/>
          </a:bodyPr>
          <a:lstStyle>
            <a:lvl1pPr algn="l">
              <a:defRPr sz="2250" b="0" cap="none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AFFORDABLE HOMES AT RISK</a:t>
            </a:r>
            <a:br>
              <a:rPr lang="en-US" dirty="0"/>
            </a:br>
            <a:r>
              <a:rPr lang="en-US" dirty="0"/>
              <a:t>Preservation Challenges &amp; Opportunities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4152904"/>
            <a:ext cx="7772400" cy="1509763"/>
          </a:xfrm>
        </p:spPr>
        <p:txBody>
          <a:bodyPr anchor="t">
            <a:normAutofit/>
          </a:bodyPr>
          <a:lstStyle>
            <a:lvl1pPr marL="0" indent="0" algn="r">
              <a:buNone/>
              <a:defRPr sz="45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Subsidized Affordable Housing Report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D62A4A-B198-DA49-9CD3-C2C84C434565}"/>
              </a:ext>
            </a:extLst>
          </p:cNvPr>
          <p:cNvSpPr/>
          <p:nvPr userDrawn="1"/>
        </p:nvSpPr>
        <p:spPr>
          <a:xfrm rot="10800000">
            <a:off x="630875" y="562501"/>
            <a:ext cx="45719" cy="807282"/>
          </a:xfrm>
          <a:prstGeom prst="rect">
            <a:avLst/>
          </a:prstGeom>
          <a:solidFill>
            <a:srgbClr val="88A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1705"/>
            <a:ext cx="4038600" cy="4979952"/>
          </a:xfr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705"/>
            <a:ext cx="4038600" cy="497995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5/13/2024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C259710-F379-1F49-8F2F-7B54CD8F1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86741" y="6528816"/>
            <a:ext cx="3743849" cy="329184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Affordable Homes At-Risk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75E7B9D-F8DE-EA49-972A-45FD05025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10944" y="6528816"/>
            <a:ext cx="369711" cy="338661"/>
          </a:xfrm>
          <a:prstGeom prst="rect">
            <a:avLst/>
          </a:prstGeom>
        </p:spPr>
        <p:txBody>
          <a:bodyPr/>
          <a:lstStyle>
            <a:lvl1pPr algn="r">
              <a:defRPr sz="900" b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6BED155A-E216-BF4A-9709-C2CBE93C86C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74104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Autofit/>
          </a:bodyPr>
          <a:lstStyle>
            <a:lvl1pPr marL="0" indent="0" algn="ctr">
              <a:buNone/>
              <a:defRPr sz="21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90230"/>
            <a:ext cx="3931920" cy="439945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174104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Autofit/>
          </a:bodyPr>
          <a:lstStyle>
            <a:lvl1pPr marL="0" indent="0" algn="ctr">
              <a:buNone/>
              <a:defRPr lang="en-US" sz="2100" b="0" kern="1200" dirty="0" smtClean="0">
                <a:solidFill>
                  <a:schemeClr val="tx2"/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990230"/>
            <a:ext cx="3931920" cy="439945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5/13/2024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4572001" y="1174104"/>
            <a:ext cx="794" cy="522669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778EB84-D51E-4F49-8FF8-B9084CAC3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86741" y="6528816"/>
            <a:ext cx="3743849" cy="329184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/>
              <a:t>Affordable Homes At-Risk</a:t>
            </a:r>
            <a:endParaRPr lang="en-US" i="1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5C8A2D0-E6A6-9142-8E3F-54C67638E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17206" y="6536201"/>
            <a:ext cx="637674" cy="338661"/>
          </a:xfrm>
          <a:prstGeom prst="rect">
            <a:avLst/>
          </a:prstGeom>
        </p:spPr>
        <p:txBody>
          <a:bodyPr/>
          <a:lstStyle>
            <a:lvl1pPr algn="r">
              <a:defRPr sz="900" b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6BED155A-E216-BF4A-9709-C2CBE93C86C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71661"/>
            <a:ext cx="8229600" cy="44276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5/13/2024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986742" y="6528816"/>
            <a:ext cx="3743849" cy="329184"/>
          </a:xfrm>
          <a:prstGeom prst="rect">
            <a:avLst/>
          </a:prstGeom>
        </p:spPr>
        <p:txBody>
          <a:bodyPr/>
          <a:lstStyle>
            <a:lvl1pPr algn="r">
              <a:defRPr b="0"/>
            </a:lvl1pPr>
          </a:lstStyle>
          <a:p>
            <a:r>
              <a:rPr lang="en-US" dirty="0"/>
              <a:t>Affordable Homes At-Risk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6221" y="6532654"/>
            <a:ext cx="451555" cy="338661"/>
          </a:xfrm>
          <a:prstGeom prst="rect">
            <a:avLst/>
          </a:prstGeom>
        </p:spPr>
        <p:txBody>
          <a:bodyPr/>
          <a:lstStyle>
            <a:lvl1pPr algn="ctr">
              <a:defRPr sz="9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BED155A-E216-BF4A-9709-C2CBE93C86C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5/13/2024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904854" y="6528816"/>
            <a:ext cx="3743849" cy="329184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Affordable Homes At-Risk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184192" y="6528816"/>
            <a:ext cx="775616" cy="338661"/>
          </a:xfrm>
          <a:prstGeom prst="rect">
            <a:avLst/>
          </a:prstGeom>
        </p:spPr>
        <p:txBody>
          <a:bodyPr/>
          <a:lstStyle>
            <a:lvl1pPr algn="ctr">
              <a:defRPr sz="900" b="0"/>
            </a:lvl1pPr>
          </a:lstStyle>
          <a:p>
            <a:fld id="{6BED155A-E216-BF4A-9709-C2CBE93C8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93B5A9-7F74-5DCF-A203-B7FF58C0014A}"/>
              </a:ext>
            </a:extLst>
          </p:cNvPr>
          <p:cNvSpPr/>
          <p:nvPr userDrawn="1"/>
        </p:nvSpPr>
        <p:spPr>
          <a:xfrm>
            <a:off x="0" y="1"/>
            <a:ext cx="9144000" cy="1275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348215"/>
            <a:ext cx="8229600" cy="442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75184"/>
            <a:ext cx="8229600" cy="5301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199" y="6528816"/>
            <a:ext cx="1350819" cy="32918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/>
              <a:t>5/13/2024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1C51BA2-FE2A-814F-B3E5-824D4A4D6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86741" y="6528816"/>
            <a:ext cx="3743849" cy="329184"/>
          </a:xfrm>
          <a:prstGeom prst="rect">
            <a:avLst/>
          </a:prstGeom>
        </p:spPr>
        <p:txBody>
          <a:bodyPr/>
          <a:lstStyle>
            <a:lvl1pPr algn="r">
              <a:defRPr sz="900" b="0" i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Affordable Homes At-Risk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60DAEBC-9D6A-8C44-AD7E-64337C83C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039565" y="6516538"/>
            <a:ext cx="436531" cy="338661"/>
          </a:xfrm>
          <a:prstGeom prst="rect">
            <a:avLst/>
          </a:prstGeom>
        </p:spPr>
        <p:txBody>
          <a:bodyPr/>
          <a:lstStyle>
            <a:lvl1pPr algn="r">
              <a:defRPr sz="1000" b="0" i="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6BED155A-E216-BF4A-9709-C2CBE93C86C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0" r:id="rId3"/>
    <p:sldLayoutId id="2147483684" r:id="rId4"/>
    <p:sldLayoutId id="2147483675" r:id="rId5"/>
    <p:sldLayoutId id="2147483676" r:id="rId6"/>
    <p:sldLayoutId id="2147483677" r:id="rId7"/>
    <p:sldLayoutId id="2147483678" r:id="rId8"/>
    <p:sldLayoutId id="2147483679" r:id="rId9"/>
  </p:sldLayoutIdLst>
  <p:hf hdr="0"/>
  <p:txStyles>
    <p:titleStyle>
      <a:lvl1pPr algn="l" defTabSz="685800" rtl="0" eaLnBrk="1" latinLnBrk="0" hangingPunct="1">
        <a:spcBef>
          <a:spcPct val="0"/>
        </a:spcBef>
        <a:buNone/>
        <a:defRPr sz="2850" b="1" i="0" kern="1200" spc="0" baseline="0">
          <a:solidFill>
            <a:schemeClr val="tx2"/>
          </a:solidFill>
          <a:latin typeface="Avenir Heavy" panose="02000503020000020003" pitchFamily="2" charset="0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spcBef>
          <a:spcPts val="0"/>
        </a:spcBef>
        <a:spcAft>
          <a:spcPts val="450"/>
        </a:spcAft>
        <a:buClr>
          <a:schemeClr val="tx1"/>
        </a:buClr>
        <a:buSzPct val="85000"/>
        <a:buFont typeface="Arial" pitchFamily="34" charset="0"/>
        <a:buChar char="•"/>
        <a:defRPr sz="21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1pPr>
      <a:lvl2pPr marL="342900" indent="-137160" algn="l" defTabSz="685800" rtl="0" eaLnBrk="1" latinLnBrk="0" hangingPunct="1">
        <a:spcBef>
          <a:spcPts val="0"/>
        </a:spcBef>
        <a:spcAft>
          <a:spcPts val="450"/>
        </a:spcAft>
        <a:buClr>
          <a:schemeClr val="tx1"/>
        </a:buClr>
        <a:buSzPct val="85000"/>
        <a:buFont typeface="Arial" pitchFamily="34" charset="0"/>
        <a:buChar char="•"/>
        <a:defRPr sz="195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548640" indent="-137160" algn="l" defTabSz="685800" rtl="0" eaLnBrk="1" latinLnBrk="0" hangingPunct="1">
        <a:spcBef>
          <a:spcPts val="0"/>
        </a:spcBef>
        <a:spcAft>
          <a:spcPts val="450"/>
        </a:spcAft>
        <a:buClr>
          <a:schemeClr val="tx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754380" indent="-137160" algn="l" defTabSz="685800" rtl="0" eaLnBrk="1" latinLnBrk="0" hangingPunct="1">
        <a:spcBef>
          <a:spcPts val="0"/>
        </a:spcBef>
        <a:spcAft>
          <a:spcPts val="450"/>
        </a:spcAft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891540" indent="-102870" algn="l" defTabSz="685800" rtl="0" eaLnBrk="1" latinLnBrk="0" hangingPunct="1">
        <a:spcBef>
          <a:spcPts val="0"/>
        </a:spcBef>
        <a:spcAft>
          <a:spcPts val="450"/>
        </a:spcAft>
        <a:buClr>
          <a:schemeClr val="tx1"/>
        </a:buClr>
        <a:buSzPct val="100000"/>
        <a:buFont typeface="Arial" pitchFamily="34" charset="0"/>
        <a:buChar char="•"/>
        <a:defRPr sz="1800" kern="1200" baseline="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102870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16586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30302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44018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rvationcompact.org/strategies/strategies-for-noah-preservation" TargetMode="External"/><Relationship Id="rId2" Type="http://schemas.openxmlformats.org/officeDocument/2006/relationships/hyperlink" Target="https://www.eventbrite.com/e/emerging-strategies-to-preserve-unsubsidized-affordable-rental-housing-tickets-945718658967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hpc.net/about-us/equity-value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Facade of modern apartment building">
            <a:extLst>
              <a:ext uri="{FF2B5EF4-FFF2-40B4-BE49-F238E27FC236}">
                <a16:creationId xmlns:a16="http://schemas.microsoft.com/office/drawing/2014/main" id="{6B68F8F1-15A5-40F2-957E-5A123485F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9357" y="4439827"/>
            <a:ext cx="3627260" cy="241817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0FA1A5C-BFE1-5F5D-8930-2A45D7EE0A0D}"/>
              </a:ext>
            </a:extLst>
          </p:cNvPr>
          <p:cNvSpPr/>
          <p:nvPr/>
        </p:nvSpPr>
        <p:spPr>
          <a:xfrm rot="2258116">
            <a:off x="-2287042" y="363118"/>
            <a:ext cx="13756865" cy="6729325"/>
          </a:xfrm>
          <a:prstGeom prst="rect">
            <a:avLst/>
          </a:prstGeom>
          <a:solidFill>
            <a:srgbClr val="88ABD6"/>
          </a:solidFill>
          <a:ln>
            <a:solidFill>
              <a:srgbClr val="88AB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ED17F6D-2910-2D50-F89B-81DE2081F569}"/>
              </a:ext>
            </a:extLst>
          </p:cNvPr>
          <p:cNvSpPr/>
          <p:nvPr/>
        </p:nvSpPr>
        <p:spPr>
          <a:xfrm>
            <a:off x="-2829751" y="1887416"/>
            <a:ext cx="13756865" cy="3042393"/>
          </a:xfrm>
          <a:prstGeom prst="rect">
            <a:avLst/>
          </a:prstGeom>
          <a:solidFill>
            <a:srgbClr val="D9D9D9">
              <a:alpha val="7725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9E9C40-B748-1CDA-8394-E9293556E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156" y="1388802"/>
            <a:ext cx="7810017" cy="1927225"/>
          </a:xfrm>
        </p:spPr>
        <p:txBody>
          <a:bodyPr/>
          <a:lstStyle/>
          <a:p>
            <a:r>
              <a:rPr lang="en-US" sz="4000" dirty="0"/>
              <a:t>Unsubsidized Affordable Housing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05FED9-1EC6-4074-8729-DBFD0CF837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1155" y="3278112"/>
            <a:ext cx="6640975" cy="468917"/>
          </a:xfrm>
        </p:spPr>
        <p:txBody>
          <a:bodyPr>
            <a:normAutofit lnSpcReduction="10000"/>
          </a:bodyPr>
          <a:lstStyle/>
          <a:p>
            <a:r>
              <a:rPr lang="en-US" sz="2600" b="1" dirty="0">
                <a:solidFill>
                  <a:schemeClr val="bg1"/>
                </a:solidFill>
                <a:latin typeface="Avenir Heavy" panose="02000503020000020003" pitchFamily="2" charset="0"/>
              </a:rPr>
              <a:t>Research and Policy Context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DB4B9AC-1611-A19A-68EE-171C3EBFD175}"/>
              </a:ext>
            </a:extLst>
          </p:cNvPr>
          <p:cNvSpPr txBox="1">
            <a:spLocks/>
          </p:cNvSpPr>
          <p:nvPr/>
        </p:nvSpPr>
        <p:spPr>
          <a:xfrm>
            <a:off x="431155" y="3694777"/>
            <a:ext cx="6640975" cy="591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Pct val="85000"/>
              <a:buFont typeface="Arial" pitchFamily="34" charset="0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Pct val="85000"/>
              <a:buFont typeface="Arial" pitchFamily="34" charset="0"/>
              <a:buNone/>
              <a:defRPr sz="195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Pct val="100000"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9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9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9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9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b="1" dirty="0">
                <a:solidFill>
                  <a:schemeClr val="bg1"/>
                </a:solidFill>
                <a:latin typeface="Avenir Heavy" panose="02000503020000020003" pitchFamily="2" charset="0"/>
              </a:rPr>
              <a:t>Monday, August 26, 2024</a:t>
            </a:r>
          </a:p>
        </p:txBody>
      </p:sp>
      <p:pic>
        <p:nvPicPr>
          <p:cNvPr id="9" name="Picture 8" descr="A blue and black logo&#10;&#10;Description automatically generated">
            <a:extLst>
              <a:ext uri="{FF2B5EF4-FFF2-40B4-BE49-F238E27FC236}">
                <a16:creationId xmlns:a16="http://schemas.microsoft.com/office/drawing/2014/main" id="{D5C80C3C-4AC6-EAEE-6185-BD723392A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2130" y="213957"/>
            <a:ext cx="1472545" cy="79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3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0EA2E625-ADB3-E8DB-CBE7-AA0C3654148E}"/>
              </a:ext>
            </a:extLst>
          </p:cNvPr>
          <p:cNvSpPr txBox="1"/>
          <p:nvPr/>
        </p:nvSpPr>
        <p:spPr>
          <a:xfrm>
            <a:off x="2026611" y="1081181"/>
            <a:ext cx="17131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Avenir Book" panose="02000503020000020003" pitchFamily="2" charset="0"/>
                <a:ea typeface="Times New Roman" panose="02020603050405020304" pitchFamily="18" charset="0"/>
              </a:rPr>
              <a:t>Number</a:t>
            </a:r>
            <a:endParaRPr lang="en-US" sz="1500" dirty="0">
              <a:latin typeface="Avenir Book" panose="02000503020000020003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77BB138-BE28-03D2-2283-15DEEACAA694}"/>
              </a:ext>
            </a:extLst>
          </p:cNvPr>
          <p:cNvSpPr txBox="1"/>
          <p:nvPr/>
        </p:nvSpPr>
        <p:spPr>
          <a:xfrm>
            <a:off x="5923088" y="1081181"/>
            <a:ext cx="119430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>
                <a:latin typeface="Avenir Book" panose="02000503020000020003" pitchFamily="2" charset="0"/>
                <a:ea typeface="Times New Roman" panose="02020603050405020304" pitchFamily="18" charset="0"/>
              </a:rPr>
              <a:t>Percentage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6546CFC-C2B9-9B2B-D2D5-EFB18FA96BF3}"/>
              </a:ext>
            </a:extLst>
          </p:cNvPr>
          <p:cNvSpPr txBox="1"/>
          <p:nvPr/>
        </p:nvSpPr>
        <p:spPr>
          <a:xfrm>
            <a:off x="280006" y="5728207"/>
            <a:ext cx="4661854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25" i="1" dirty="0">
                <a:latin typeface="Avenir Book" panose="02000503020000020003" pitchFamily="2" charset="0"/>
                <a:ea typeface="Times New Roman" panose="02020603050405020304" pitchFamily="18" charset="0"/>
              </a:rPr>
              <a:t>Source: California Housing Partnership Analysis of CoStar Multifamily Property Database, 2023.</a:t>
            </a:r>
            <a:endParaRPr lang="en-US" sz="825" dirty="0">
              <a:latin typeface="Avenir Book" panose="02000503020000020003" pitchFamily="2" charset="0"/>
              <a:ea typeface="Times New Roman" panose="02020603050405020304" pitchFamily="18" charset="0"/>
            </a:endParaRPr>
          </a:p>
        </p:txBody>
      </p:sp>
      <p:pic>
        <p:nvPicPr>
          <p:cNvPr id="7" name="Picture 6" descr="A map of the state of california&#10;&#10;Description automatically generated">
            <a:extLst>
              <a:ext uri="{FF2B5EF4-FFF2-40B4-BE49-F238E27FC236}">
                <a16:creationId xmlns:a16="http://schemas.microsoft.com/office/drawing/2014/main" id="{4B02AB6B-27BF-45D0-7E35-BE80C2071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24" y="1500295"/>
            <a:ext cx="4382307" cy="4039830"/>
          </a:xfrm>
          <a:prstGeom prst="rect">
            <a:avLst/>
          </a:prstGeom>
        </p:spPr>
      </p:pic>
      <p:pic>
        <p:nvPicPr>
          <p:cNvPr id="9" name="Picture 8" descr="A map of the state of california&#10;&#10;Description automatically generated">
            <a:extLst>
              <a:ext uri="{FF2B5EF4-FFF2-40B4-BE49-F238E27FC236}">
                <a16:creationId xmlns:a16="http://schemas.microsoft.com/office/drawing/2014/main" id="{54285FE2-487D-2322-4D7A-A5B3A73FC2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482825"/>
            <a:ext cx="4410907" cy="403983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D5EB75E-774C-15B6-6EEE-62487EE6D7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68488"/>
            <a:ext cx="8229600" cy="457200"/>
          </a:xfrm>
        </p:spPr>
        <p:txBody>
          <a:bodyPr>
            <a:noAutofit/>
          </a:bodyPr>
          <a:lstStyle/>
          <a:p>
            <a:r>
              <a:rPr lang="en-US" dirty="0"/>
              <a:t>California: At-Risk Unsubsidized Housing</a:t>
            </a:r>
          </a:p>
        </p:txBody>
      </p:sp>
    </p:spTree>
    <p:extLst>
      <p:ext uri="{BB962C8B-B14F-4D97-AF65-F5344CB8AC3E}">
        <p14:creationId xmlns:p14="http://schemas.microsoft.com/office/powerpoint/2010/main" val="3769390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D08CA60-D20B-D15E-03A8-5B551AB5F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48215"/>
            <a:ext cx="8229600" cy="741428"/>
          </a:xfrm>
        </p:spPr>
        <p:txBody>
          <a:bodyPr/>
          <a:lstStyle/>
          <a:p>
            <a:r>
              <a:rPr lang="en-US" dirty="0"/>
              <a:t>California: Unsubsidized Preservation Policy Solutions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616097-5B49-6113-1948-A2864AA1E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089643"/>
            <a:ext cx="8063682" cy="341425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800" b="1" dirty="0">
              <a:latin typeface="Avenir Black" panose="02000503020000020003" pitchFamily="2" charset="0"/>
            </a:endParaRPr>
          </a:p>
          <a:p>
            <a:r>
              <a:rPr lang="en-US" sz="2000" b="1" dirty="0">
                <a:solidFill>
                  <a:srgbClr val="212121"/>
                </a:solidFill>
                <a:latin typeface="Avenir Book" panose="02000503020000020003" pitchFamily="2" charset="0"/>
              </a:rPr>
              <a:t>Affordable Housing Preservation Tax Credit: </a:t>
            </a:r>
            <a:r>
              <a:rPr lang="en-US" sz="2000" i="1" dirty="0">
                <a:solidFill>
                  <a:srgbClr val="212121"/>
                </a:solidFill>
                <a:latin typeface="Avenir Book" panose="02000503020000020003" pitchFamily="2" charset="0"/>
              </a:rPr>
              <a:t>incentivize property owners to voluntarily sell at-risk subsidized and unsubsidized properties to experienced affordable housing organizations who will operate them as affordable housing for low-income households for 55 years by providing the seller a 50% credit against state and federal capital gains taxes otherwise owed</a:t>
            </a:r>
            <a:endParaRPr lang="en-US" sz="2000" b="1" dirty="0"/>
          </a:p>
          <a:p>
            <a:r>
              <a:rPr lang="en-US" sz="2000" b="1" dirty="0"/>
              <a:t>Community Anti-Displacement and Preservation Program (CAPP): </a:t>
            </a:r>
            <a:r>
              <a:rPr lang="en-US" sz="2000" i="1" dirty="0"/>
              <a:t>allow mission-driven affordable housing entities to purchase at-risk unsubsidized affordable developments </a:t>
            </a:r>
          </a:p>
          <a:p>
            <a:r>
              <a:rPr lang="en-US" sz="2000" b="1" dirty="0"/>
              <a:t>Provide tenants and community organizations with a first right of offer when rental housing is put up for sale</a:t>
            </a:r>
            <a:endParaRPr lang="en-US" sz="2000" dirty="0"/>
          </a:p>
          <a:p>
            <a:r>
              <a:rPr lang="en-US" sz="2000" b="1" dirty="0"/>
              <a:t>Strengthen state rent cap law (AB 1482)</a:t>
            </a:r>
          </a:p>
          <a:p>
            <a:r>
              <a:rPr lang="en-US" sz="2000" b="1" dirty="0"/>
              <a:t>Collect rental cost data on large and small privately-owned apartments complexes to better understand where additional unsubsidized affordable properties are at-risk</a:t>
            </a:r>
          </a:p>
        </p:txBody>
      </p:sp>
    </p:spTree>
    <p:extLst>
      <p:ext uri="{BB962C8B-B14F-4D97-AF65-F5344CB8AC3E}">
        <p14:creationId xmlns:p14="http://schemas.microsoft.com/office/powerpoint/2010/main" val="3183184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29B5E-AB7B-4D3F-171F-E796CFCBD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48215"/>
            <a:ext cx="8229600" cy="650406"/>
          </a:xfrm>
        </p:spPr>
        <p:txBody>
          <a:bodyPr/>
          <a:lstStyle/>
          <a:p>
            <a:r>
              <a:rPr lang="en-US" dirty="0"/>
              <a:t>Expanding Research on the Florida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A8C0C-961D-209A-C09A-D7E7A45F47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411705"/>
            <a:ext cx="8229599" cy="4979952"/>
          </a:xfrm>
        </p:spPr>
        <p:txBody>
          <a:bodyPr>
            <a:normAutofit/>
          </a:bodyPr>
          <a:lstStyle/>
          <a:p>
            <a:r>
              <a:rPr lang="en-US" dirty="0"/>
              <a:t>DePaul University’s Institute for Housing Studies launching nationwide NOAH data tool in early October</a:t>
            </a:r>
          </a:p>
          <a:p>
            <a:r>
              <a:rPr lang="en-US" b="1" dirty="0"/>
              <a:t>Emerging Strategies to Preserve Affordable Rental Housing</a:t>
            </a:r>
          </a:p>
          <a:p>
            <a:pPr lvl="1"/>
            <a:r>
              <a:rPr lang="en-US" dirty="0"/>
              <a:t>October 2 in Chicago</a:t>
            </a:r>
          </a:p>
          <a:p>
            <a:pPr lvl="1"/>
            <a:r>
              <a:rPr lang="en-US" dirty="0"/>
              <a:t>RSVP: </a:t>
            </a:r>
            <a:r>
              <a:rPr lang="en-US" i="1" dirty="0">
                <a:hlinkClick r:id="rId2"/>
              </a:rPr>
              <a:t>https://www.eventbrite.com/e/emerging-strategies-to-preserve-unsubsidized-affordable-rental-housing-tickets-945718658967</a:t>
            </a:r>
            <a:endParaRPr lang="en-US" i="1" dirty="0"/>
          </a:p>
          <a:p>
            <a:r>
              <a:rPr lang="en-US" b="1" dirty="0"/>
              <a:t>Strategies for NOAH Preservation: </a:t>
            </a:r>
            <a:r>
              <a:rPr lang="en-US" i="1" dirty="0">
                <a:hlinkClick r:id="rId3"/>
              </a:rPr>
              <a:t>https://preservationcompact.org/strategies/strategies-for-noah-preservation</a:t>
            </a:r>
            <a:r>
              <a:rPr lang="en-US" i="1" dirty="0"/>
              <a:t> </a:t>
            </a:r>
          </a:p>
          <a:p>
            <a:r>
              <a:rPr lang="en-US" b="1" dirty="0"/>
              <a:t>Call to action: </a:t>
            </a:r>
            <a:r>
              <a:rPr lang="en-US" dirty="0"/>
              <a:t>case study opportunities for Florida practitioners, help researchers better understand the Florida unsubsidized/NOAH context</a:t>
            </a:r>
          </a:p>
        </p:txBody>
      </p:sp>
    </p:spTree>
    <p:extLst>
      <p:ext uri="{BB962C8B-B14F-4D97-AF65-F5344CB8AC3E}">
        <p14:creationId xmlns:p14="http://schemas.microsoft.com/office/powerpoint/2010/main" val="2174830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California Housing Partnership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idx="1"/>
          </p:nvPr>
        </p:nvSpPr>
        <p:spPr>
          <a:xfrm>
            <a:off x="498144" y="997684"/>
            <a:ext cx="7976004" cy="481556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Avenir Heavy" panose="02000503020000020003" pitchFamily="2" charset="0"/>
              </a:rPr>
              <a:t>The California Housing Partnership creates and preserves affordable and sustainable homes for Californians with low incomes by providing expert financial and policy solutions to nonprofit and public partners.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100" b="1" dirty="0"/>
          </a:p>
          <a:p>
            <a:pPr marL="233363" indent="-233363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Created by the state Legislature in 1988 </a:t>
            </a:r>
          </a:p>
          <a:p>
            <a:pPr marL="233363" indent="-233363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Board appointed by Speaker, Senate President &amp; Governor</a:t>
            </a:r>
          </a:p>
          <a:p>
            <a:pPr marL="233363" indent="-233363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Private nonprofit, no ongoing state funding</a:t>
            </a:r>
          </a:p>
          <a:p>
            <a:pPr marL="233363" indent="-233363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44-person staff operating throughout California in partnership with nonprofit and local government housing organizations</a:t>
            </a:r>
          </a:p>
          <a:p>
            <a:pPr marL="233363" indent="-233363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We have helped private and public housing organizations leverage      </a:t>
            </a:r>
            <a:r>
              <a:rPr lang="en-US" b="1" dirty="0">
                <a:solidFill>
                  <a:srgbClr val="0070C0"/>
                </a:solidFill>
                <a:latin typeface="Avenir Heavy" panose="02000503020000020003" pitchFamily="2" charset="0"/>
              </a:rPr>
              <a:t>$35 billion</a:t>
            </a:r>
            <a:r>
              <a:rPr lang="en-US" b="1" dirty="0">
                <a:latin typeface="Avenir Heavy" panose="02000503020000020003" pitchFamily="2" charset="0"/>
              </a:rPr>
              <a:t> </a:t>
            </a:r>
            <a:r>
              <a:rPr lang="en-US" dirty="0"/>
              <a:t>in private and public funding to create and preserve </a:t>
            </a:r>
            <a:r>
              <a:rPr lang="en-US" b="1" dirty="0">
                <a:solidFill>
                  <a:srgbClr val="0070C0"/>
                </a:solidFill>
                <a:latin typeface="Avenir Heavy" panose="02000503020000020003" pitchFamily="2" charset="0"/>
              </a:rPr>
              <a:t>93,000</a:t>
            </a:r>
            <a:r>
              <a:rPr lang="en-US" b="1" dirty="0"/>
              <a:t> </a:t>
            </a:r>
            <a:r>
              <a:rPr lang="en-US" dirty="0"/>
              <a:t>affordable and </a:t>
            </a:r>
            <a:r>
              <a:rPr lang="en-US" b="1" dirty="0">
                <a:solidFill>
                  <a:srgbClr val="0070C0"/>
                </a:solidFill>
                <a:latin typeface="Avenir Heavy" panose="02000503020000020003" pitchFamily="2" charset="0"/>
              </a:rPr>
              <a:t>sustainable</a:t>
            </a:r>
            <a:r>
              <a:rPr lang="en-US" dirty="0"/>
              <a:t> homes. </a:t>
            </a:r>
          </a:p>
          <a:p>
            <a:pPr marL="233363" indent="-233363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View our Core Equity Values: </a:t>
            </a:r>
            <a:r>
              <a:rPr lang="en-US" dirty="0">
                <a:hlinkClick r:id="rId3"/>
              </a:rPr>
              <a:t>chpc.net/about-us/equity-values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F2BA3D-F641-F55A-B026-16776089465B}"/>
              </a:ext>
            </a:extLst>
          </p:cNvPr>
          <p:cNvSpPr txBox="1"/>
          <p:nvPr/>
        </p:nvSpPr>
        <p:spPr>
          <a:xfrm>
            <a:off x="2952560" y="5833056"/>
            <a:ext cx="2512698" cy="4414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 dirty="0" err="1">
                <a:solidFill>
                  <a:schemeClr val="tx2"/>
                </a:solidFill>
                <a:latin typeface="Avenir Black" panose="02000503020000020003" pitchFamily="2" charset="0"/>
              </a:rPr>
              <a:t>chpc.net</a:t>
            </a:r>
            <a:r>
              <a:rPr lang="en-US" sz="1650" b="1" dirty="0">
                <a:solidFill>
                  <a:schemeClr val="tx2"/>
                </a:solidFill>
                <a:latin typeface="Avenir Black" panose="02000503020000020003" pitchFamily="2" charset="0"/>
              </a:rPr>
              <a:t> | @</a:t>
            </a:r>
            <a:r>
              <a:rPr lang="en-US" sz="1650" b="1" dirty="0" err="1">
                <a:solidFill>
                  <a:schemeClr val="tx2"/>
                </a:solidFill>
                <a:latin typeface="Avenir Black" panose="02000503020000020003" pitchFamily="2" charset="0"/>
              </a:rPr>
              <a:t>CHPCNews</a:t>
            </a:r>
            <a:endParaRPr lang="en-US" sz="1650" b="1" dirty="0">
              <a:solidFill>
                <a:schemeClr val="tx2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08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13870AE-98F6-1DC3-569B-701EB5BEE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369" y="736270"/>
            <a:ext cx="7772400" cy="481771"/>
          </a:xfrm>
        </p:spPr>
        <p:txBody>
          <a:bodyPr/>
          <a:lstStyle/>
          <a:p>
            <a:r>
              <a:rPr lang="en-US" dirty="0"/>
              <a:t>UNSUBSIDIZED AFFORDABLE HOUSING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7B2373E-7E5A-747C-6872-071537AD2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369" y="3047020"/>
            <a:ext cx="7772400" cy="943768"/>
          </a:xfrm>
        </p:spPr>
        <p:txBody>
          <a:bodyPr>
            <a:normAutofit/>
          </a:bodyPr>
          <a:lstStyle/>
          <a:p>
            <a:pPr algn="r"/>
            <a:r>
              <a:rPr lang="en-US" sz="3200" dirty="0">
                <a:latin typeface="Avenir Medium" panose="02000503020000020003" pitchFamily="2" charset="0"/>
              </a:rPr>
              <a:t>Research and Policy Context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8BFC8E-1FF9-98B5-EE6F-F97FA2D8EE5E}"/>
              </a:ext>
            </a:extLst>
          </p:cNvPr>
          <p:cNvSpPr txBox="1">
            <a:spLocks/>
          </p:cNvSpPr>
          <p:nvPr/>
        </p:nvSpPr>
        <p:spPr>
          <a:xfrm>
            <a:off x="675369" y="3990788"/>
            <a:ext cx="7772400" cy="1093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Pct val="85000"/>
              <a:buFont typeface="Arial" pitchFamily="34" charset="0"/>
              <a:buNone/>
              <a:defRPr sz="4500" kern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Pct val="85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Pct val="9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Font typeface="Arial" pitchFamily="34" charset="0"/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Pct val="100000"/>
              <a:buFont typeface="Arial" pitchFamily="34" charset="0"/>
              <a:buNone/>
              <a:defRPr sz="1050" kern="1200" baseline="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Matt Alvarez-Nissen, Research Manager</a:t>
            </a:r>
          </a:p>
          <a:p>
            <a:pPr algn="r"/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California Housing Partnership</a:t>
            </a:r>
          </a:p>
        </p:txBody>
      </p:sp>
    </p:spTree>
    <p:extLst>
      <p:ext uri="{BB962C8B-B14F-4D97-AF65-F5344CB8AC3E}">
        <p14:creationId xmlns:p14="http://schemas.microsoft.com/office/powerpoint/2010/main" val="349256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68488"/>
            <a:ext cx="8229600" cy="4572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/>
              <a:t>Unsubsidized Affordable Housing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9A1F1-955D-DD6F-EE5A-6F5E48EE6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51026"/>
            <a:ext cx="8229600" cy="41559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277679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348215"/>
            <a:ext cx="8229600" cy="44276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Importance of Unsubsidized Affordable Housing </a:t>
            </a:r>
          </a:p>
        </p:txBody>
      </p:sp>
      <p:pic>
        <p:nvPicPr>
          <p:cNvPr id="9" name="Picture 8" descr="A map of the united states&#10;&#10;Description automatically generated">
            <a:extLst>
              <a:ext uri="{FF2B5EF4-FFF2-40B4-BE49-F238E27FC236}">
                <a16:creationId xmlns:a16="http://schemas.microsoft.com/office/drawing/2014/main" id="{D655A309-AA7E-CAD6-ABF3-099D91956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1700914"/>
            <a:ext cx="4937392" cy="3456172"/>
          </a:xfrm>
          <a:prstGeom prst="rect">
            <a:avLst/>
          </a:prstGeom>
          <a:noFill/>
        </p:spPr>
      </p:pic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E0F72365-581B-35BF-3255-8162950398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149" y="1171074"/>
            <a:ext cx="3743850" cy="4979952"/>
          </a:xfrm>
        </p:spPr>
        <p:txBody>
          <a:bodyPr>
            <a:normAutofit/>
          </a:bodyPr>
          <a:lstStyle/>
          <a:p>
            <a:r>
              <a:rPr lang="en-US" dirty="0"/>
              <a:t>Unaffordable rents result in high cost burdens, especially for the lowest-income renters</a:t>
            </a:r>
          </a:p>
          <a:p>
            <a:r>
              <a:rPr lang="en-US" dirty="0"/>
              <a:t>Dwindling supply of lower-cost rental housing as housing costs continue to climb</a:t>
            </a:r>
          </a:p>
          <a:p>
            <a:pPr lvl="1"/>
            <a:r>
              <a:rPr lang="en-US" sz="2100" dirty="0"/>
              <a:t>Rising rents</a:t>
            </a:r>
          </a:p>
          <a:p>
            <a:pPr lvl="1"/>
            <a:r>
              <a:rPr lang="en-US" sz="2100" dirty="0"/>
              <a:t>Demolition and/or conversion to non-residential</a:t>
            </a:r>
          </a:p>
          <a:p>
            <a:pPr lvl="1"/>
            <a:r>
              <a:rPr lang="en-US" sz="2100" dirty="0"/>
              <a:t>Vacancy, deterioration, and demolition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3856CE-8445-9234-ECC2-22F18266F881}"/>
              </a:ext>
            </a:extLst>
          </p:cNvPr>
          <p:cNvSpPr txBox="1"/>
          <p:nvPr/>
        </p:nvSpPr>
        <p:spPr>
          <a:xfrm>
            <a:off x="3453063" y="224990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25000" lnSpcReduction="20000"/>
          </a:bodyPr>
          <a:lstStyle/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930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D7CA4-87B9-4D7E-11D3-33BCADF9F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Unsubsidized Affordable Housing at the National Level</a:t>
            </a:r>
          </a:p>
        </p:txBody>
      </p:sp>
      <p:pic>
        <p:nvPicPr>
          <p:cNvPr id="7" name="Picture 6" descr="A map of the united states&#10;&#10;Description automatically generated">
            <a:extLst>
              <a:ext uri="{FF2B5EF4-FFF2-40B4-BE49-F238E27FC236}">
                <a16:creationId xmlns:a16="http://schemas.microsoft.com/office/drawing/2014/main" id="{1BDCFE78-BAED-FF08-7669-DEE7B4D39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832329"/>
            <a:ext cx="8123485" cy="57188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52FEC8-7D63-B43F-E7E5-D76636361569}"/>
              </a:ext>
            </a:extLst>
          </p:cNvPr>
          <p:cNvSpPr txBox="1"/>
          <p:nvPr/>
        </p:nvSpPr>
        <p:spPr>
          <a:xfrm>
            <a:off x="351085" y="6551139"/>
            <a:ext cx="6611007" cy="258877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/>
          <a:p>
            <a:pPr algn="l"/>
            <a:r>
              <a:rPr lang="en-US" sz="1400" i="1" dirty="0"/>
              <a:t>Source: Institute for Housing Studies at DePaul University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62A3A9-A692-5203-932A-9D17C2DF85A7}"/>
              </a:ext>
            </a:extLst>
          </p:cNvPr>
          <p:cNvSpPr txBox="1"/>
          <p:nvPr/>
        </p:nvSpPr>
        <p:spPr>
          <a:xfrm>
            <a:off x="4572000" y="6663559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25000" lnSpcReduction="20000"/>
          </a:bodyPr>
          <a:lstStyle/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7618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ACE1F-84BD-562B-C9CB-CC67344DF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845" y="639252"/>
            <a:ext cx="8563709" cy="332070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California: Unsubsidized Affordable Rental Housing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2A00DE6-AD0A-3F55-573F-ECC8849058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8845" y="1602988"/>
            <a:ext cx="3878318" cy="3734964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212121"/>
                </a:solidFill>
              </a:rPr>
              <a:t>Almost 824,000 of unsubsidized affordable homes in CA </a:t>
            </a:r>
          </a:p>
          <a:p>
            <a:endParaRPr lang="en-US" sz="1800" dirty="0"/>
          </a:p>
          <a:p>
            <a:r>
              <a:rPr lang="en-US" sz="1800" dirty="0"/>
              <a:t>Compared to subsidized housing, unsubsidized apartments constitute a significantly larger share of the state’s affordable housing stock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37CD12-D122-7415-9C6A-1EB525BD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71398" y="6528816"/>
            <a:ext cx="637674" cy="338661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spcAft>
                <a:spcPts val="450"/>
              </a:spcAft>
            </a:pPr>
            <a:fld id="{6BED155A-E216-BF4A-9709-C2CBE93C86C4}" type="slidenum">
              <a:rPr lang="en-US" b="0" smtClean="0"/>
              <a:pPr algn="ctr">
                <a:lnSpc>
                  <a:spcPct val="90000"/>
                </a:lnSpc>
                <a:spcAft>
                  <a:spcPts val="450"/>
                </a:spcAft>
              </a:pPr>
              <a:t>7</a:t>
            </a:fld>
            <a:endParaRPr lang="en-US" b="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103A97-03CD-EA5E-43C5-88D6F664B30F}"/>
              </a:ext>
            </a:extLst>
          </p:cNvPr>
          <p:cNvSpPr txBox="1"/>
          <p:nvPr/>
        </p:nvSpPr>
        <p:spPr>
          <a:xfrm>
            <a:off x="4290235" y="5337952"/>
            <a:ext cx="4566102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>
                <a:latin typeface="Avenir Book" panose="02000503020000020003" pitchFamily="2" charset="0"/>
                <a:ea typeface="Times New Roman" panose="02020603050405020304" pitchFamily="18" charset="0"/>
              </a:rPr>
              <a:t>Sources: California Housing Partnership Analysis of CoStar Multifamily Property Database, 2023; California Housing Partnership Preservation Database, March 2024; Analysis of 1-year ACS PUMS data (2022) with HUD income levels.</a:t>
            </a:r>
            <a:endParaRPr lang="en-US" sz="825" dirty="0">
              <a:latin typeface="Avenir Book" panose="02000503020000020003" pitchFamily="2" charset="0"/>
              <a:ea typeface="Times New Roman" panose="02020603050405020304" pitchFamily="18" charset="0"/>
            </a:endParaRPr>
          </a:p>
        </p:txBody>
      </p:sp>
      <p:pic>
        <p:nvPicPr>
          <p:cNvPr id="9" name="Picture 8" descr="A graph of a number of housing needs&#10;&#10;Description automatically generated with medium confidence">
            <a:extLst>
              <a:ext uri="{FF2B5EF4-FFF2-40B4-BE49-F238E27FC236}">
                <a16:creationId xmlns:a16="http://schemas.microsoft.com/office/drawing/2014/main" id="{EF2043BB-0708-90CC-09E4-551868F2C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6798" y="1443802"/>
            <a:ext cx="4566102" cy="3894876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147DC3-D268-F7C8-71BE-D9E4A2688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5/13/2024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4B4B4B-6502-2359-2074-AAAB753AE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Affordable Homes At-Risk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726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0D0C17-0133-AC8B-D413-46D7F948DA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2866" y="1916029"/>
            <a:ext cx="4038600" cy="3734964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212121"/>
                </a:solidFill>
              </a:rPr>
              <a:t>About</a:t>
            </a:r>
            <a:r>
              <a:rPr lang="en-US" sz="1800" b="1" dirty="0">
                <a:solidFill>
                  <a:srgbClr val="212121"/>
                </a:solidFill>
              </a:rPr>
              <a:t> </a:t>
            </a:r>
            <a:r>
              <a:rPr lang="en-US" sz="1800" b="1" dirty="0">
                <a:solidFill>
                  <a:srgbClr val="212121"/>
                </a:solidFill>
                <a:latin typeface="Avenir Black" panose="02000503020000020003" pitchFamily="2" charset="0"/>
              </a:rPr>
              <a:t>163,094 homes </a:t>
            </a:r>
            <a:r>
              <a:rPr lang="en-US" sz="1800" dirty="0">
                <a:solidFill>
                  <a:srgbClr val="212121"/>
                </a:solidFill>
              </a:rPr>
              <a:t>lost affordability </a:t>
            </a:r>
          </a:p>
          <a:p>
            <a:pPr marL="0" indent="0">
              <a:buNone/>
            </a:pPr>
            <a:endParaRPr lang="en-US" sz="1800" dirty="0">
              <a:solidFill>
                <a:srgbClr val="212121"/>
              </a:solidFill>
            </a:endParaRPr>
          </a:p>
          <a:p>
            <a:r>
              <a:rPr lang="en-US" sz="1800" dirty="0">
                <a:solidFill>
                  <a:srgbClr val="212121"/>
                </a:solidFill>
              </a:rPr>
              <a:t>Unsubsidized apartments have mostly been lost in the Bay Area and Southern California, as well as Sacramento and Fresno Counties</a:t>
            </a:r>
          </a:p>
          <a:p>
            <a:pPr marL="0" indent="0">
              <a:buNone/>
            </a:pPr>
            <a:endParaRPr lang="en-US" sz="1800" dirty="0">
              <a:solidFill>
                <a:srgbClr val="212121"/>
              </a:solidFill>
            </a:endParaRPr>
          </a:p>
          <a:p>
            <a:r>
              <a:rPr lang="en-US" sz="1800" dirty="0">
                <a:solidFill>
                  <a:srgbClr val="212121"/>
                </a:solidFill>
              </a:rPr>
              <a:t>Majority of lost homes are in higher opportunity neighborhoods</a:t>
            </a:r>
          </a:p>
          <a:p>
            <a:endParaRPr lang="en-US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A3A0C1-1B36-2E04-8E5A-AB49D213D205}"/>
              </a:ext>
            </a:extLst>
          </p:cNvPr>
          <p:cNvSpPr txBox="1"/>
          <p:nvPr/>
        </p:nvSpPr>
        <p:spPr>
          <a:xfrm>
            <a:off x="387572" y="5631613"/>
            <a:ext cx="4661854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25" i="1" dirty="0">
                <a:latin typeface="Avenir Book" panose="02000503020000020003" pitchFamily="2" charset="0"/>
                <a:ea typeface="Times New Roman" panose="02020603050405020304" pitchFamily="18" charset="0"/>
              </a:rPr>
              <a:t>Source: California Housing Partnership Analysis of CoStar Multifamily Property Database, 2023.</a:t>
            </a:r>
            <a:endParaRPr lang="en-US" sz="825" dirty="0">
              <a:latin typeface="Avenir Book" panose="02000503020000020003" pitchFamily="2" charset="0"/>
              <a:ea typeface="Times New Roman" panose="02020603050405020304" pitchFamily="18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8B5253B-F683-BF0F-D3DF-5733695C2D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7572" y="481792"/>
            <a:ext cx="8229600" cy="342900"/>
          </a:xfrm>
        </p:spPr>
        <p:txBody>
          <a:bodyPr/>
          <a:lstStyle/>
          <a:p>
            <a:r>
              <a:rPr lang="en-US" dirty="0"/>
              <a:t>California: Lost Unsubsidized Rental Housing</a:t>
            </a:r>
          </a:p>
        </p:txBody>
      </p:sp>
      <p:pic>
        <p:nvPicPr>
          <p:cNvPr id="12" name="Picture 11" descr="A map of the state of california&#10;&#10;Description automatically generated">
            <a:extLst>
              <a:ext uri="{FF2B5EF4-FFF2-40B4-BE49-F238E27FC236}">
                <a16:creationId xmlns:a16="http://schemas.microsoft.com/office/drawing/2014/main" id="{C6DECC18-026C-6E1C-11A3-7C1A8D27B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34" y="1667779"/>
            <a:ext cx="4376023" cy="398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31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California: At-Risk Unsubsidized Housing</a:t>
            </a:r>
          </a:p>
        </p:txBody>
      </p:sp>
      <p:pic>
        <p:nvPicPr>
          <p:cNvPr id="7" name="Picture 6" descr="A screenshot of a graph&#10;&#10;Description automatically generated">
            <a:extLst>
              <a:ext uri="{FF2B5EF4-FFF2-40B4-BE49-F238E27FC236}">
                <a16:creationId xmlns:a16="http://schemas.microsoft.com/office/drawing/2014/main" id="{795033B9-1DFC-E4ED-7C95-DCA0A83299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" t="97387" r="40677" b="-38"/>
          <a:stretch/>
        </p:blipFill>
        <p:spPr>
          <a:xfrm>
            <a:off x="4643026" y="6134072"/>
            <a:ext cx="4038600" cy="177987"/>
          </a:xfrm>
          <a:prstGeom prst="rect">
            <a:avLst/>
          </a:prstGeom>
        </p:spPr>
      </p:pic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9B8F1B6-844F-937D-DA0F-ADDA59017576}"/>
              </a:ext>
            </a:extLst>
          </p:cNvPr>
          <p:cNvSpPr txBox="1">
            <a:spLocks/>
          </p:cNvSpPr>
          <p:nvPr/>
        </p:nvSpPr>
        <p:spPr>
          <a:xfrm>
            <a:off x="462374" y="1514475"/>
            <a:ext cx="3727428" cy="3734964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85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85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Avenir Book" panose="02000503020000020003" pitchFamily="2" charset="0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venir Book" panose="02000503020000020003" pitchFamily="2" charset="0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venir Book" panose="02000503020000020003" pitchFamily="2" charset="0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400" kern="1200" baseline="0">
                <a:solidFill>
                  <a:schemeClr val="tx1"/>
                </a:solidFill>
                <a:latin typeface="Avenir Book" panose="02000503020000020003" pitchFamily="2" charset="0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Of an estimated 823,858 unsubsidized affordable homes, </a:t>
            </a:r>
            <a:r>
              <a:rPr lang="en-US" sz="1800" b="1" dirty="0"/>
              <a:t>222,190</a:t>
            </a:r>
            <a:r>
              <a:rPr lang="en-US" sz="1800" dirty="0"/>
              <a:t> are currently at</a:t>
            </a:r>
            <a:r>
              <a:rPr lang="en-US" sz="1800" b="1" dirty="0"/>
              <a:t> high or very high risk o</a:t>
            </a:r>
            <a:r>
              <a:rPr lang="en-US" sz="1800" dirty="0"/>
              <a:t>f losing affordability</a:t>
            </a:r>
          </a:p>
          <a:p>
            <a:endParaRPr lang="en-US" sz="1800" dirty="0"/>
          </a:p>
          <a:p>
            <a:r>
              <a:rPr lang="en-US" sz="1800" dirty="0"/>
              <a:t>Highest concentrations of at-risk homes in Southern California and the Bay Area</a:t>
            </a:r>
          </a:p>
        </p:txBody>
      </p:sp>
      <p:pic>
        <p:nvPicPr>
          <p:cNvPr id="4" name="Picture 3" descr="A graph of a number of homes&#10;&#10;Description automatically generated">
            <a:extLst>
              <a:ext uri="{FF2B5EF4-FFF2-40B4-BE49-F238E27FC236}">
                <a16:creationId xmlns:a16="http://schemas.microsoft.com/office/drawing/2014/main" id="{6ECBA682-38DE-9B65-439D-9FDAC30F8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9802" y="3312445"/>
            <a:ext cx="4310743" cy="2772739"/>
          </a:xfrm>
          <a:prstGeom prst="rect">
            <a:avLst/>
          </a:prstGeom>
        </p:spPr>
      </p:pic>
      <p:pic>
        <p:nvPicPr>
          <p:cNvPr id="6" name="Picture 5" descr="A screenshot of a graph&#10;&#10;Description automatically generated">
            <a:extLst>
              <a:ext uri="{FF2B5EF4-FFF2-40B4-BE49-F238E27FC236}">
                <a16:creationId xmlns:a16="http://schemas.microsoft.com/office/drawing/2014/main" id="{002DDC2B-9734-763B-10B5-398BA2BE72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7942"/>
          <a:stretch/>
        </p:blipFill>
        <p:spPr>
          <a:xfrm>
            <a:off x="4287500" y="1235237"/>
            <a:ext cx="4749652" cy="149568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15E050-155A-3724-431A-9C4A25D5C0F4}"/>
              </a:ext>
            </a:extLst>
          </p:cNvPr>
          <p:cNvSpPr txBox="1"/>
          <p:nvPr/>
        </p:nvSpPr>
        <p:spPr>
          <a:xfrm>
            <a:off x="4643026" y="3024391"/>
            <a:ext cx="4038600" cy="262593"/>
          </a:xfrm>
          <a:prstGeom prst="rect">
            <a:avLst/>
          </a:prstGeom>
        </p:spPr>
        <p:txBody>
          <a:bodyPr vert="horz" wrap="none" lIns="91440" tIns="45720" rIns="91440" bIns="45720" rtlCol="0">
            <a:normAutofit lnSpcReduction="10000"/>
          </a:bodyPr>
          <a:lstStyle/>
          <a:p>
            <a:pPr algn="ctr"/>
            <a:r>
              <a:rPr lang="en-US" sz="1200" b="1" dirty="0">
                <a:latin typeface="Avenir Heavy" panose="02000503020000020003" pitchFamily="2" charset="0"/>
              </a:rPr>
              <a:t>At-Risk Unsubsidized Affordable Housing by Region</a:t>
            </a:r>
          </a:p>
        </p:txBody>
      </p:sp>
    </p:spTree>
    <p:extLst>
      <p:ext uri="{BB962C8B-B14F-4D97-AF65-F5344CB8AC3E}">
        <p14:creationId xmlns:p14="http://schemas.microsoft.com/office/powerpoint/2010/main" val="381290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3">
      <a:dk1>
        <a:sysClr val="windowText" lastClr="000000"/>
      </a:dk1>
      <a:lt1>
        <a:sysClr val="window" lastClr="FFFFFF"/>
      </a:lt1>
      <a:dk2>
        <a:srgbClr val="3E74B6"/>
      </a:dk2>
      <a:lt2>
        <a:srgbClr val="EEECE1"/>
      </a:lt2>
      <a:accent1>
        <a:srgbClr val="3E74B6"/>
      </a:accent1>
      <a:accent2>
        <a:srgbClr val="454A5B"/>
      </a:accent2>
      <a:accent3>
        <a:srgbClr val="91BB5B"/>
      </a:accent3>
      <a:accent4>
        <a:srgbClr val="7C468B"/>
      </a:accent4>
      <a:accent5>
        <a:srgbClr val="44A4DA"/>
      </a:accent5>
      <a:accent6>
        <a:srgbClr val="B3A7A1"/>
      </a:accent6>
      <a:hlink>
        <a:srgbClr val="43B5E4"/>
      </a:hlink>
      <a:folHlink>
        <a:srgbClr val="7C468B"/>
      </a:folHlink>
    </a:clrScheme>
    <a:fontScheme name="Spec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>
    <a:txDef>
      <a:spPr/>
      <a:bodyPr vert="horz" lIns="91440" tIns="45720" rIns="91440" bIns="45720" rtlCol="0">
        <a:normAutofit/>
      </a:bodyPr>
      <a:lstStyle>
        <a:defPPr algn="l">
          <a:defRPr sz="18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10140</TotalTime>
  <Words>1053</Words>
  <Application>Microsoft Macintosh PowerPoint</Application>
  <PresentationFormat>On-screen Show (4:3)</PresentationFormat>
  <Paragraphs>97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Avenir Black</vt:lpstr>
      <vt:lpstr>Avenir Book</vt:lpstr>
      <vt:lpstr>Avenir Heavy</vt:lpstr>
      <vt:lpstr>Avenir Medium</vt:lpstr>
      <vt:lpstr>Calibri</vt:lpstr>
      <vt:lpstr>Times New Roman</vt:lpstr>
      <vt:lpstr>Clarity</vt:lpstr>
      <vt:lpstr>Unsubsidized Affordable Housing</vt:lpstr>
      <vt:lpstr>California Housing Partnership</vt:lpstr>
      <vt:lpstr>UNSUBSIDIZED AFFORDABLE HOUSING</vt:lpstr>
      <vt:lpstr>Unsubsidized Affordable Housing</vt:lpstr>
      <vt:lpstr>Importance of Unsubsidized Affordable Housing </vt:lpstr>
      <vt:lpstr>Unsubsidized Affordable Housing at the National Level</vt:lpstr>
      <vt:lpstr>California: Unsubsidized Affordable Rental Housing</vt:lpstr>
      <vt:lpstr>California: Lost Unsubsidized Rental Housing</vt:lpstr>
      <vt:lpstr>California: At-Risk Unsubsidized Housing</vt:lpstr>
      <vt:lpstr>California: At-Risk Unsubsidized Housing</vt:lpstr>
      <vt:lpstr>California: Unsubsidized Preservation Policy Solutions</vt:lpstr>
      <vt:lpstr>Expanding Research on the Florida Context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Tax Credits 101</dc:title>
  <dc:creator>Christina Gotuaco</dc:creator>
  <cp:lastModifiedBy>Matt Alvarez-Nissen</cp:lastModifiedBy>
  <cp:revision>251</cp:revision>
  <cp:lastPrinted>2024-05-21T18:26:11Z</cp:lastPrinted>
  <dcterms:created xsi:type="dcterms:W3CDTF">2020-10-28T22:43:45Z</dcterms:created>
  <dcterms:modified xsi:type="dcterms:W3CDTF">2024-08-22T22:00:20Z</dcterms:modified>
</cp:coreProperties>
</file>