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57" r:id="rId4"/>
    <p:sldId id="2145707717" r:id="rId5"/>
    <p:sldId id="2145707648" r:id="rId6"/>
    <p:sldId id="2145707725" r:id="rId7"/>
    <p:sldId id="2145707720" r:id="rId8"/>
    <p:sldId id="2145707538" r:id="rId9"/>
    <p:sldId id="2147377020" r:id="rId10"/>
    <p:sldId id="2145707693" r:id="rId11"/>
    <p:sldId id="2145707551" r:id="rId12"/>
    <p:sldId id="214570630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>
                <a:solidFill>
                  <a:sysClr val="windowText" lastClr="000000"/>
                </a:solidFill>
              </a:rPr>
              <a:t>Median Housing Prices vs. Active Listings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83209006896681"/>
          <c:y val="0.10002140568454711"/>
          <c:w val="0.74121543318582361"/>
          <c:h val="0.6735685134272358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Median Listing Price </c:v>
                </c:pt>
              </c:strCache>
            </c:strRef>
          </c:tx>
          <c:spPr>
            <a:ln w="41275" cap="rnd">
              <a:solidFill>
                <a:schemeClr val="accent3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Sheet1!$A$2:$A$98</c:f>
              <c:numCache>
                <c:formatCode>m/d/yyyy</c:formatCode>
                <c:ptCount val="97"/>
                <c:pt idx="0">
                  <c:v>45474</c:v>
                </c:pt>
                <c:pt idx="1">
                  <c:v>45444</c:v>
                </c:pt>
                <c:pt idx="2">
                  <c:v>45413</c:v>
                </c:pt>
                <c:pt idx="3">
                  <c:v>45383</c:v>
                </c:pt>
                <c:pt idx="4">
                  <c:v>45352</c:v>
                </c:pt>
                <c:pt idx="5">
                  <c:v>45323</c:v>
                </c:pt>
                <c:pt idx="6">
                  <c:v>45292</c:v>
                </c:pt>
                <c:pt idx="7">
                  <c:v>45261</c:v>
                </c:pt>
                <c:pt idx="8">
                  <c:v>45231</c:v>
                </c:pt>
                <c:pt idx="9">
                  <c:v>45200</c:v>
                </c:pt>
                <c:pt idx="10">
                  <c:v>45170</c:v>
                </c:pt>
                <c:pt idx="11">
                  <c:v>45139</c:v>
                </c:pt>
                <c:pt idx="12">
                  <c:v>45108</c:v>
                </c:pt>
                <c:pt idx="13">
                  <c:v>45078</c:v>
                </c:pt>
                <c:pt idx="14">
                  <c:v>45047</c:v>
                </c:pt>
                <c:pt idx="15">
                  <c:v>45017</c:v>
                </c:pt>
                <c:pt idx="16">
                  <c:v>44986</c:v>
                </c:pt>
                <c:pt idx="17">
                  <c:v>44958</c:v>
                </c:pt>
                <c:pt idx="18">
                  <c:v>44927</c:v>
                </c:pt>
                <c:pt idx="19">
                  <c:v>44896</c:v>
                </c:pt>
                <c:pt idx="20">
                  <c:v>44866</c:v>
                </c:pt>
                <c:pt idx="21">
                  <c:v>44835</c:v>
                </c:pt>
                <c:pt idx="22">
                  <c:v>44805</c:v>
                </c:pt>
                <c:pt idx="23">
                  <c:v>44774</c:v>
                </c:pt>
                <c:pt idx="24">
                  <c:v>44743</c:v>
                </c:pt>
                <c:pt idx="25">
                  <c:v>44713</c:v>
                </c:pt>
                <c:pt idx="26">
                  <c:v>44682</c:v>
                </c:pt>
                <c:pt idx="27">
                  <c:v>44652</c:v>
                </c:pt>
                <c:pt idx="28">
                  <c:v>44621</c:v>
                </c:pt>
                <c:pt idx="29">
                  <c:v>44593</c:v>
                </c:pt>
                <c:pt idx="30">
                  <c:v>44562</c:v>
                </c:pt>
                <c:pt idx="31">
                  <c:v>44531</c:v>
                </c:pt>
                <c:pt idx="32">
                  <c:v>44501</c:v>
                </c:pt>
                <c:pt idx="33">
                  <c:v>44470</c:v>
                </c:pt>
                <c:pt idx="34">
                  <c:v>44440</c:v>
                </c:pt>
                <c:pt idx="35">
                  <c:v>44409</c:v>
                </c:pt>
                <c:pt idx="36">
                  <c:v>44378</c:v>
                </c:pt>
                <c:pt idx="37">
                  <c:v>44348</c:v>
                </c:pt>
                <c:pt idx="38">
                  <c:v>44317</c:v>
                </c:pt>
                <c:pt idx="39">
                  <c:v>44287</c:v>
                </c:pt>
                <c:pt idx="40">
                  <c:v>44256</c:v>
                </c:pt>
                <c:pt idx="41">
                  <c:v>44228</c:v>
                </c:pt>
                <c:pt idx="42">
                  <c:v>44197</c:v>
                </c:pt>
                <c:pt idx="43">
                  <c:v>44166</c:v>
                </c:pt>
                <c:pt idx="44">
                  <c:v>44136</c:v>
                </c:pt>
                <c:pt idx="45">
                  <c:v>44105</c:v>
                </c:pt>
                <c:pt idx="46">
                  <c:v>44075</c:v>
                </c:pt>
                <c:pt idx="47">
                  <c:v>44044</c:v>
                </c:pt>
                <c:pt idx="48">
                  <c:v>44013</c:v>
                </c:pt>
                <c:pt idx="49">
                  <c:v>43983</c:v>
                </c:pt>
                <c:pt idx="50">
                  <c:v>43952</c:v>
                </c:pt>
                <c:pt idx="51">
                  <c:v>43922</c:v>
                </c:pt>
                <c:pt idx="52">
                  <c:v>43891</c:v>
                </c:pt>
                <c:pt idx="53">
                  <c:v>43862</c:v>
                </c:pt>
                <c:pt idx="54">
                  <c:v>43831</c:v>
                </c:pt>
                <c:pt idx="55">
                  <c:v>43800</c:v>
                </c:pt>
                <c:pt idx="56">
                  <c:v>43770</c:v>
                </c:pt>
                <c:pt idx="57">
                  <c:v>43739</c:v>
                </c:pt>
                <c:pt idx="58">
                  <c:v>43709</c:v>
                </c:pt>
                <c:pt idx="59">
                  <c:v>43678</c:v>
                </c:pt>
                <c:pt idx="60">
                  <c:v>43647</c:v>
                </c:pt>
                <c:pt idx="61">
                  <c:v>43617</c:v>
                </c:pt>
                <c:pt idx="62">
                  <c:v>43586</c:v>
                </c:pt>
                <c:pt idx="63">
                  <c:v>43556</c:v>
                </c:pt>
                <c:pt idx="64">
                  <c:v>43525</c:v>
                </c:pt>
                <c:pt idx="65">
                  <c:v>43497</c:v>
                </c:pt>
                <c:pt idx="66">
                  <c:v>43466</c:v>
                </c:pt>
                <c:pt idx="67">
                  <c:v>43435</c:v>
                </c:pt>
                <c:pt idx="68">
                  <c:v>43405</c:v>
                </c:pt>
                <c:pt idx="69">
                  <c:v>43374</c:v>
                </c:pt>
                <c:pt idx="70">
                  <c:v>43344</c:v>
                </c:pt>
                <c:pt idx="71">
                  <c:v>43313</c:v>
                </c:pt>
                <c:pt idx="72">
                  <c:v>43282</c:v>
                </c:pt>
                <c:pt idx="73">
                  <c:v>43252</c:v>
                </c:pt>
                <c:pt idx="74">
                  <c:v>43221</c:v>
                </c:pt>
                <c:pt idx="75">
                  <c:v>43191</c:v>
                </c:pt>
                <c:pt idx="76">
                  <c:v>43160</c:v>
                </c:pt>
                <c:pt idx="77">
                  <c:v>43132</c:v>
                </c:pt>
                <c:pt idx="78">
                  <c:v>43101</c:v>
                </c:pt>
                <c:pt idx="79">
                  <c:v>43070</c:v>
                </c:pt>
                <c:pt idx="80">
                  <c:v>43040</c:v>
                </c:pt>
                <c:pt idx="81">
                  <c:v>43009</c:v>
                </c:pt>
                <c:pt idx="82">
                  <c:v>42979</c:v>
                </c:pt>
                <c:pt idx="83">
                  <c:v>42948</c:v>
                </c:pt>
                <c:pt idx="84">
                  <c:v>42917</c:v>
                </c:pt>
                <c:pt idx="85">
                  <c:v>42887</c:v>
                </c:pt>
                <c:pt idx="86">
                  <c:v>42856</c:v>
                </c:pt>
                <c:pt idx="87">
                  <c:v>42826</c:v>
                </c:pt>
                <c:pt idx="88">
                  <c:v>42795</c:v>
                </c:pt>
                <c:pt idx="89">
                  <c:v>42767</c:v>
                </c:pt>
                <c:pt idx="90">
                  <c:v>42736</c:v>
                </c:pt>
                <c:pt idx="91">
                  <c:v>42705</c:v>
                </c:pt>
                <c:pt idx="92">
                  <c:v>42675</c:v>
                </c:pt>
                <c:pt idx="93">
                  <c:v>42644</c:v>
                </c:pt>
                <c:pt idx="94">
                  <c:v>42614</c:v>
                </c:pt>
                <c:pt idx="95">
                  <c:v>42583</c:v>
                </c:pt>
                <c:pt idx="96">
                  <c:v>42552</c:v>
                </c:pt>
              </c:numCache>
            </c:numRef>
          </c:cat>
          <c:val>
            <c:numRef>
              <c:f>Sheet1!$B$2:$B$98</c:f>
              <c:numCache>
                <c:formatCode>#,##0</c:formatCode>
                <c:ptCount val="97"/>
                <c:pt idx="0">
                  <c:v>449900</c:v>
                </c:pt>
                <c:pt idx="1">
                  <c:v>450000</c:v>
                </c:pt>
                <c:pt idx="2">
                  <c:v>450000</c:v>
                </c:pt>
                <c:pt idx="3">
                  <c:v>450000</c:v>
                </c:pt>
                <c:pt idx="4">
                  <c:v>454900</c:v>
                </c:pt>
                <c:pt idx="5">
                  <c:v>459000</c:v>
                </c:pt>
                <c:pt idx="6">
                  <c:v>459945</c:v>
                </c:pt>
                <c:pt idx="7">
                  <c:v>459900</c:v>
                </c:pt>
                <c:pt idx="8">
                  <c:v>462623</c:v>
                </c:pt>
                <c:pt idx="9">
                  <c:v>467250</c:v>
                </c:pt>
                <c:pt idx="10">
                  <c:v>469000</c:v>
                </c:pt>
                <c:pt idx="11">
                  <c:v>474950</c:v>
                </c:pt>
                <c:pt idx="12">
                  <c:v>475000</c:v>
                </c:pt>
                <c:pt idx="13">
                  <c:v>478500</c:v>
                </c:pt>
                <c:pt idx="14">
                  <c:v>475000</c:v>
                </c:pt>
                <c:pt idx="15">
                  <c:v>465000</c:v>
                </c:pt>
                <c:pt idx="16">
                  <c:v>464003</c:v>
                </c:pt>
                <c:pt idx="17">
                  <c:v>455500</c:v>
                </c:pt>
                <c:pt idx="18">
                  <c:v>450000</c:v>
                </c:pt>
                <c:pt idx="19">
                  <c:v>450000</c:v>
                </c:pt>
                <c:pt idx="20">
                  <c:v>455000</c:v>
                </c:pt>
                <c:pt idx="21">
                  <c:v>459900</c:v>
                </c:pt>
                <c:pt idx="22">
                  <c:v>465000</c:v>
                </c:pt>
                <c:pt idx="23">
                  <c:v>474500</c:v>
                </c:pt>
                <c:pt idx="24">
                  <c:v>484900</c:v>
                </c:pt>
                <c:pt idx="25">
                  <c:v>493404</c:v>
                </c:pt>
                <c:pt idx="26">
                  <c:v>484285</c:v>
                </c:pt>
                <c:pt idx="27">
                  <c:v>469000</c:v>
                </c:pt>
                <c:pt idx="28">
                  <c:v>449450</c:v>
                </c:pt>
                <c:pt idx="29">
                  <c:v>429500</c:v>
                </c:pt>
                <c:pt idx="30">
                  <c:v>420000</c:v>
                </c:pt>
                <c:pt idx="31">
                  <c:v>414950</c:v>
                </c:pt>
                <c:pt idx="32">
                  <c:v>409995</c:v>
                </c:pt>
                <c:pt idx="33">
                  <c:v>400000</c:v>
                </c:pt>
                <c:pt idx="34">
                  <c:v>399450</c:v>
                </c:pt>
                <c:pt idx="35">
                  <c:v>396500</c:v>
                </c:pt>
                <c:pt idx="36">
                  <c:v>390000</c:v>
                </c:pt>
                <c:pt idx="37">
                  <c:v>385000</c:v>
                </c:pt>
                <c:pt idx="38">
                  <c:v>375000</c:v>
                </c:pt>
                <c:pt idx="39">
                  <c:v>361742</c:v>
                </c:pt>
                <c:pt idx="40">
                  <c:v>349950</c:v>
                </c:pt>
                <c:pt idx="41">
                  <c:v>344950</c:v>
                </c:pt>
                <c:pt idx="42">
                  <c:v>340000</c:v>
                </c:pt>
                <c:pt idx="43">
                  <c:v>342250</c:v>
                </c:pt>
                <c:pt idx="44">
                  <c:v>344945</c:v>
                </c:pt>
                <c:pt idx="45">
                  <c:v>345000</c:v>
                </c:pt>
                <c:pt idx="46">
                  <c:v>345000</c:v>
                </c:pt>
                <c:pt idx="47">
                  <c:v>343000</c:v>
                </c:pt>
                <c:pt idx="48">
                  <c:v>339950</c:v>
                </c:pt>
                <c:pt idx="49">
                  <c:v>339000</c:v>
                </c:pt>
                <c:pt idx="50">
                  <c:v>330000</c:v>
                </c:pt>
                <c:pt idx="51">
                  <c:v>329450</c:v>
                </c:pt>
                <c:pt idx="52">
                  <c:v>338000</c:v>
                </c:pt>
                <c:pt idx="53">
                  <c:v>336048</c:v>
                </c:pt>
                <c:pt idx="54">
                  <c:v>329995</c:v>
                </c:pt>
                <c:pt idx="55">
                  <c:v>329995</c:v>
                </c:pt>
                <c:pt idx="56">
                  <c:v>329995</c:v>
                </c:pt>
                <c:pt idx="57">
                  <c:v>329420</c:v>
                </c:pt>
                <c:pt idx="58">
                  <c:v>329318</c:v>
                </c:pt>
                <c:pt idx="59">
                  <c:v>329727</c:v>
                </c:pt>
                <c:pt idx="60">
                  <c:v>330000</c:v>
                </c:pt>
                <c:pt idx="61">
                  <c:v>330000</c:v>
                </c:pt>
                <c:pt idx="62">
                  <c:v>330000</c:v>
                </c:pt>
                <c:pt idx="63">
                  <c:v>329000</c:v>
                </c:pt>
                <c:pt idx="64">
                  <c:v>326714</c:v>
                </c:pt>
                <c:pt idx="65">
                  <c:v>324900</c:v>
                </c:pt>
                <c:pt idx="66">
                  <c:v>320000</c:v>
                </c:pt>
                <c:pt idx="67">
                  <c:v>320000</c:v>
                </c:pt>
                <c:pt idx="68">
                  <c:v>321636</c:v>
                </c:pt>
                <c:pt idx="69">
                  <c:v>321450</c:v>
                </c:pt>
                <c:pt idx="70">
                  <c:v>320000</c:v>
                </c:pt>
                <c:pt idx="71">
                  <c:v>325000</c:v>
                </c:pt>
                <c:pt idx="72">
                  <c:v>327752</c:v>
                </c:pt>
                <c:pt idx="73">
                  <c:v>329000</c:v>
                </c:pt>
                <c:pt idx="74">
                  <c:v>329000</c:v>
                </c:pt>
                <c:pt idx="75">
                  <c:v>329000</c:v>
                </c:pt>
                <c:pt idx="76">
                  <c:v>325000</c:v>
                </c:pt>
                <c:pt idx="77">
                  <c:v>323927</c:v>
                </c:pt>
                <c:pt idx="78">
                  <c:v>320000</c:v>
                </c:pt>
                <c:pt idx="79">
                  <c:v>319844</c:v>
                </c:pt>
                <c:pt idx="80">
                  <c:v>319000</c:v>
                </c:pt>
                <c:pt idx="81">
                  <c:v>316995</c:v>
                </c:pt>
                <c:pt idx="82">
                  <c:v>319000</c:v>
                </c:pt>
                <c:pt idx="83">
                  <c:v>319250</c:v>
                </c:pt>
                <c:pt idx="84">
                  <c:v>319900</c:v>
                </c:pt>
                <c:pt idx="85">
                  <c:v>319900</c:v>
                </c:pt>
                <c:pt idx="86">
                  <c:v>319900</c:v>
                </c:pt>
                <c:pt idx="87">
                  <c:v>319900</c:v>
                </c:pt>
                <c:pt idx="88">
                  <c:v>315000</c:v>
                </c:pt>
                <c:pt idx="89">
                  <c:v>309950</c:v>
                </c:pt>
                <c:pt idx="90">
                  <c:v>306495</c:v>
                </c:pt>
                <c:pt idx="91">
                  <c:v>300000</c:v>
                </c:pt>
                <c:pt idx="92">
                  <c:v>300000</c:v>
                </c:pt>
                <c:pt idx="93">
                  <c:v>300000</c:v>
                </c:pt>
                <c:pt idx="94">
                  <c:v>299950</c:v>
                </c:pt>
                <c:pt idx="95">
                  <c:v>299900</c:v>
                </c:pt>
                <c:pt idx="96">
                  <c:v>299999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EAD-4A17-BE00-42EF017213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32501135"/>
        <c:axId val="2032523695"/>
      </c:line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Active Listings </c:v>
                </c:pt>
              </c:strCache>
            </c:strRef>
          </c:tx>
          <c:spPr>
            <a:ln w="412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Sheet1!$A$2:$A$98</c:f>
              <c:numCache>
                <c:formatCode>m/d/yyyy</c:formatCode>
                <c:ptCount val="97"/>
                <c:pt idx="0">
                  <c:v>45474</c:v>
                </c:pt>
                <c:pt idx="1">
                  <c:v>45444</c:v>
                </c:pt>
                <c:pt idx="2">
                  <c:v>45413</c:v>
                </c:pt>
                <c:pt idx="3">
                  <c:v>45383</c:v>
                </c:pt>
                <c:pt idx="4">
                  <c:v>45352</c:v>
                </c:pt>
                <c:pt idx="5">
                  <c:v>45323</c:v>
                </c:pt>
                <c:pt idx="6">
                  <c:v>45292</c:v>
                </c:pt>
                <c:pt idx="7">
                  <c:v>45261</c:v>
                </c:pt>
                <c:pt idx="8">
                  <c:v>45231</c:v>
                </c:pt>
                <c:pt idx="9">
                  <c:v>45200</c:v>
                </c:pt>
                <c:pt idx="10">
                  <c:v>45170</c:v>
                </c:pt>
                <c:pt idx="11">
                  <c:v>45139</c:v>
                </c:pt>
                <c:pt idx="12">
                  <c:v>45108</c:v>
                </c:pt>
                <c:pt idx="13">
                  <c:v>45078</c:v>
                </c:pt>
                <c:pt idx="14">
                  <c:v>45047</c:v>
                </c:pt>
                <c:pt idx="15">
                  <c:v>45017</c:v>
                </c:pt>
                <c:pt idx="16">
                  <c:v>44986</c:v>
                </c:pt>
                <c:pt idx="17">
                  <c:v>44958</c:v>
                </c:pt>
                <c:pt idx="18">
                  <c:v>44927</c:v>
                </c:pt>
                <c:pt idx="19">
                  <c:v>44896</c:v>
                </c:pt>
                <c:pt idx="20">
                  <c:v>44866</c:v>
                </c:pt>
                <c:pt idx="21">
                  <c:v>44835</c:v>
                </c:pt>
                <c:pt idx="22">
                  <c:v>44805</c:v>
                </c:pt>
                <c:pt idx="23">
                  <c:v>44774</c:v>
                </c:pt>
                <c:pt idx="24">
                  <c:v>44743</c:v>
                </c:pt>
                <c:pt idx="25">
                  <c:v>44713</c:v>
                </c:pt>
                <c:pt idx="26">
                  <c:v>44682</c:v>
                </c:pt>
                <c:pt idx="27">
                  <c:v>44652</c:v>
                </c:pt>
                <c:pt idx="28">
                  <c:v>44621</c:v>
                </c:pt>
                <c:pt idx="29">
                  <c:v>44593</c:v>
                </c:pt>
                <c:pt idx="30">
                  <c:v>44562</c:v>
                </c:pt>
                <c:pt idx="31">
                  <c:v>44531</c:v>
                </c:pt>
                <c:pt idx="32">
                  <c:v>44501</c:v>
                </c:pt>
                <c:pt idx="33">
                  <c:v>44470</c:v>
                </c:pt>
                <c:pt idx="34">
                  <c:v>44440</c:v>
                </c:pt>
                <c:pt idx="35">
                  <c:v>44409</c:v>
                </c:pt>
                <c:pt idx="36">
                  <c:v>44378</c:v>
                </c:pt>
                <c:pt idx="37">
                  <c:v>44348</c:v>
                </c:pt>
                <c:pt idx="38">
                  <c:v>44317</c:v>
                </c:pt>
                <c:pt idx="39">
                  <c:v>44287</c:v>
                </c:pt>
                <c:pt idx="40">
                  <c:v>44256</c:v>
                </c:pt>
                <c:pt idx="41">
                  <c:v>44228</c:v>
                </c:pt>
                <c:pt idx="42">
                  <c:v>44197</c:v>
                </c:pt>
                <c:pt idx="43">
                  <c:v>44166</c:v>
                </c:pt>
                <c:pt idx="44">
                  <c:v>44136</c:v>
                </c:pt>
                <c:pt idx="45">
                  <c:v>44105</c:v>
                </c:pt>
                <c:pt idx="46">
                  <c:v>44075</c:v>
                </c:pt>
                <c:pt idx="47">
                  <c:v>44044</c:v>
                </c:pt>
                <c:pt idx="48">
                  <c:v>44013</c:v>
                </c:pt>
                <c:pt idx="49">
                  <c:v>43983</c:v>
                </c:pt>
                <c:pt idx="50">
                  <c:v>43952</c:v>
                </c:pt>
                <c:pt idx="51">
                  <c:v>43922</c:v>
                </c:pt>
                <c:pt idx="52">
                  <c:v>43891</c:v>
                </c:pt>
                <c:pt idx="53">
                  <c:v>43862</c:v>
                </c:pt>
                <c:pt idx="54">
                  <c:v>43831</c:v>
                </c:pt>
                <c:pt idx="55">
                  <c:v>43800</c:v>
                </c:pt>
                <c:pt idx="56">
                  <c:v>43770</c:v>
                </c:pt>
                <c:pt idx="57">
                  <c:v>43739</c:v>
                </c:pt>
                <c:pt idx="58">
                  <c:v>43709</c:v>
                </c:pt>
                <c:pt idx="59">
                  <c:v>43678</c:v>
                </c:pt>
                <c:pt idx="60">
                  <c:v>43647</c:v>
                </c:pt>
                <c:pt idx="61">
                  <c:v>43617</c:v>
                </c:pt>
                <c:pt idx="62">
                  <c:v>43586</c:v>
                </c:pt>
                <c:pt idx="63">
                  <c:v>43556</c:v>
                </c:pt>
                <c:pt idx="64">
                  <c:v>43525</c:v>
                </c:pt>
                <c:pt idx="65">
                  <c:v>43497</c:v>
                </c:pt>
                <c:pt idx="66">
                  <c:v>43466</c:v>
                </c:pt>
                <c:pt idx="67">
                  <c:v>43435</c:v>
                </c:pt>
                <c:pt idx="68">
                  <c:v>43405</c:v>
                </c:pt>
                <c:pt idx="69">
                  <c:v>43374</c:v>
                </c:pt>
                <c:pt idx="70">
                  <c:v>43344</c:v>
                </c:pt>
                <c:pt idx="71">
                  <c:v>43313</c:v>
                </c:pt>
                <c:pt idx="72">
                  <c:v>43282</c:v>
                </c:pt>
                <c:pt idx="73">
                  <c:v>43252</c:v>
                </c:pt>
                <c:pt idx="74">
                  <c:v>43221</c:v>
                </c:pt>
                <c:pt idx="75">
                  <c:v>43191</c:v>
                </c:pt>
                <c:pt idx="76">
                  <c:v>43160</c:v>
                </c:pt>
                <c:pt idx="77">
                  <c:v>43132</c:v>
                </c:pt>
                <c:pt idx="78">
                  <c:v>43101</c:v>
                </c:pt>
                <c:pt idx="79">
                  <c:v>43070</c:v>
                </c:pt>
                <c:pt idx="80">
                  <c:v>43040</c:v>
                </c:pt>
                <c:pt idx="81">
                  <c:v>43009</c:v>
                </c:pt>
                <c:pt idx="82">
                  <c:v>42979</c:v>
                </c:pt>
                <c:pt idx="83">
                  <c:v>42948</c:v>
                </c:pt>
                <c:pt idx="84">
                  <c:v>42917</c:v>
                </c:pt>
                <c:pt idx="85">
                  <c:v>42887</c:v>
                </c:pt>
                <c:pt idx="86">
                  <c:v>42856</c:v>
                </c:pt>
                <c:pt idx="87">
                  <c:v>42826</c:v>
                </c:pt>
                <c:pt idx="88">
                  <c:v>42795</c:v>
                </c:pt>
                <c:pt idx="89">
                  <c:v>42767</c:v>
                </c:pt>
                <c:pt idx="90">
                  <c:v>42736</c:v>
                </c:pt>
                <c:pt idx="91">
                  <c:v>42705</c:v>
                </c:pt>
                <c:pt idx="92">
                  <c:v>42675</c:v>
                </c:pt>
                <c:pt idx="93">
                  <c:v>42644</c:v>
                </c:pt>
                <c:pt idx="94">
                  <c:v>42614</c:v>
                </c:pt>
                <c:pt idx="95">
                  <c:v>42583</c:v>
                </c:pt>
                <c:pt idx="96">
                  <c:v>42552</c:v>
                </c:pt>
              </c:numCache>
            </c:numRef>
          </c:cat>
          <c:val>
            <c:numRef>
              <c:f>Sheet1!$C$2:$C$98</c:f>
              <c:numCache>
                <c:formatCode>#,##0</c:formatCode>
                <c:ptCount val="97"/>
                <c:pt idx="0">
                  <c:v>141298</c:v>
                </c:pt>
                <c:pt idx="1">
                  <c:v>140014</c:v>
                </c:pt>
                <c:pt idx="2">
                  <c:v>137534</c:v>
                </c:pt>
                <c:pt idx="3">
                  <c:v>135258</c:v>
                </c:pt>
                <c:pt idx="4">
                  <c:v>131880</c:v>
                </c:pt>
                <c:pt idx="5">
                  <c:v>125962</c:v>
                </c:pt>
                <c:pt idx="6">
                  <c:v>118162</c:v>
                </c:pt>
                <c:pt idx="7">
                  <c:v>113489</c:v>
                </c:pt>
                <c:pt idx="8">
                  <c:v>109376</c:v>
                </c:pt>
                <c:pt idx="9">
                  <c:v>99874</c:v>
                </c:pt>
                <c:pt idx="10">
                  <c:v>90722</c:v>
                </c:pt>
                <c:pt idx="11">
                  <c:v>84883</c:v>
                </c:pt>
                <c:pt idx="12">
                  <c:v>83090</c:v>
                </c:pt>
                <c:pt idx="13">
                  <c:v>81676</c:v>
                </c:pt>
                <c:pt idx="14">
                  <c:v>80912</c:v>
                </c:pt>
                <c:pt idx="15">
                  <c:v>82354</c:v>
                </c:pt>
                <c:pt idx="16">
                  <c:v>83981</c:v>
                </c:pt>
                <c:pt idx="17">
                  <c:v>86380</c:v>
                </c:pt>
                <c:pt idx="18">
                  <c:v>87717</c:v>
                </c:pt>
                <c:pt idx="19">
                  <c:v>89502</c:v>
                </c:pt>
                <c:pt idx="20">
                  <c:v>89632</c:v>
                </c:pt>
                <c:pt idx="21">
                  <c:v>84323</c:v>
                </c:pt>
                <c:pt idx="22">
                  <c:v>81828</c:v>
                </c:pt>
                <c:pt idx="23">
                  <c:v>80071</c:v>
                </c:pt>
                <c:pt idx="24">
                  <c:v>73645</c:v>
                </c:pt>
                <c:pt idx="25">
                  <c:v>58238</c:v>
                </c:pt>
                <c:pt idx="26">
                  <c:v>47510</c:v>
                </c:pt>
                <c:pt idx="27">
                  <c:v>38095</c:v>
                </c:pt>
                <c:pt idx="28">
                  <c:v>35652</c:v>
                </c:pt>
                <c:pt idx="29">
                  <c:v>35585</c:v>
                </c:pt>
                <c:pt idx="30">
                  <c:v>39960</c:v>
                </c:pt>
                <c:pt idx="31">
                  <c:v>45301</c:v>
                </c:pt>
                <c:pt idx="32">
                  <c:v>48958</c:v>
                </c:pt>
                <c:pt idx="33">
                  <c:v>52087</c:v>
                </c:pt>
                <c:pt idx="34">
                  <c:v>53142</c:v>
                </c:pt>
                <c:pt idx="35">
                  <c:v>53233</c:v>
                </c:pt>
                <c:pt idx="36">
                  <c:v>51689</c:v>
                </c:pt>
                <c:pt idx="37">
                  <c:v>47828</c:v>
                </c:pt>
                <c:pt idx="38">
                  <c:v>47360</c:v>
                </c:pt>
                <c:pt idx="39">
                  <c:v>50741</c:v>
                </c:pt>
                <c:pt idx="40">
                  <c:v>56290</c:v>
                </c:pt>
                <c:pt idx="41">
                  <c:v>66241</c:v>
                </c:pt>
                <c:pt idx="42">
                  <c:v>77533</c:v>
                </c:pt>
                <c:pt idx="43">
                  <c:v>86810</c:v>
                </c:pt>
                <c:pt idx="44">
                  <c:v>91400</c:v>
                </c:pt>
                <c:pt idx="45">
                  <c:v>93550</c:v>
                </c:pt>
                <c:pt idx="46">
                  <c:v>95400</c:v>
                </c:pt>
                <c:pt idx="47">
                  <c:v>100552</c:v>
                </c:pt>
                <c:pt idx="48">
                  <c:v>106587</c:v>
                </c:pt>
                <c:pt idx="49">
                  <c:v>114933</c:v>
                </c:pt>
                <c:pt idx="50">
                  <c:v>125099</c:v>
                </c:pt>
                <c:pt idx="51">
                  <c:v>129968</c:v>
                </c:pt>
                <c:pt idx="52">
                  <c:v>129058</c:v>
                </c:pt>
                <c:pt idx="53">
                  <c:v>129206</c:v>
                </c:pt>
                <c:pt idx="54">
                  <c:v>129166</c:v>
                </c:pt>
                <c:pt idx="55">
                  <c:v>131009</c:v>
                </c:pt>
                <c:pt idx="56">
                  <c:v>132126</c:v>
                </c:pt>
                <c:pt idx="57">
                  <c:v>131563</c:v>
                </c:pt>
                <c:pt idx="58">
                  <c:v>132050</c:v>
                </c:pt>
                <c:pt idx="59">
                  <c:v>133292</c:v>
                </c:pt>
                <c:pt idx="60">
                  <c:v>134959</c:v>
                </c:pt>
                <c:pt idx="61">
                  <c:v>139461</c:v>
                </c:pt>
                <c:pt idx="62">
                  <c:v>143956</c:v>
                </c:pt>
                <c:pt idx="63">
                  <c:v>148807</c:v>
                </c:pt>
                <c:pt idx="64">
                  <c:v>152935</c:v>
                </c:pt>
                <c:pt idx="65">
                  <c:v>155202</c:v>
                </c:pt>
                <c:pt idx="66">
                  <c:v>150116</c:v>
                </c:pt>
                <c:pt idx="67">
                  <c:v>147511</c:v>
                </c:pt>
                <c:pt idx="68">
                  <c:v>145130</c:v>
                </c:pt>
                <c:pt idx="69">
                  <c:v>139471</c:v>
                </c:pt>
                <c:pt idx="70">
                  <c:v>135191</c:v>
                </c:pt>
                <c:pt idx="71">
                  <c:v>133695</c:v>
                </c:pt>
                <c:pt idx="72">
                  <c:v>134092</c:v>
                </c:pt>
                <c:pt idx="73">
                  <c:v>134335</c:v>
                </c:pt>
                <c:pt idx="74">
                  <c:v>135921</c:v>
                </c:pt>
                <c:pt idx="75">
                  <c:v>137216</c:v>
                </c:pt>
                <c:pt idx="76">
                  <c:v>138383</c:v>
                </c:pt>
                <c:pt idx="77">
                  <c:v>136661</c:v>
                </c:pt>
                <c:pt idx="78">
                  <c:v>133041</c:v>
                </c:pt>
                <c:pt idx="79">
                  <c:v>132190</c:v>
                </c:pt>
                <c:pt idx="80">
                  <c:v>131487</c:v>
                </c:pt>
                <c:pt idx="81">
                  <c:v>129547</c:v>
                </c:pt>
                <c:pt idx="82">
                  <c:v>128278</c:v>
                </c:pt>
                <c:pt idx="83">
                  <c:v>131602</c:v>
                </c:pt>
                <c:pt idx="84">
                  <c:v>133863</c:v>
                </c:pt>
                <c:pt idx="85">
                  <c:v>136242</c:v>
                </c:pt>
                <c:pt idx="86">
                  <c:v>140730</c:v>
                </c:pt>
                <c:pt idx="87">
                  <c:v>141598</c:v>
                </c:pt>
                <c:pt idx="88">
                  <c:v>143564</c:v>
                </c:pt>
                <c:pt idx="89">
                  <c:v>144278</c:v>
                </c:pt>
                <c:pt idx="90">
                  <c:v>141532</c:v>
                </c:pt>
                <c:pt idx="91">
                  <c:v>139910</c:v>
                </c:pt>
                <c:pt idx="92">
                  <c:v>139417</c:v>
                </c:pt>
                <c:pt idx="93">
                  <c:v>136158</c:v>
                </c:pt>
                <c:pt idx="94">
                  <c:v>133846</c:v>
                </c:pt>
                <c:pt idx="95">
                  <c:v>134952</c:v>
                </c:pt>
                <c:pt idx="96">
                  <c:v>136778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EAD-4A17-BE00-42EF017213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6997231"/>
        <c:axId val="1002626911"/>
      </c:lineChart>
      <c:dateAx>
        <c:axId val="203250113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>
                    <a:solidFill>
                      <a:schemeClr val="accent6">
                        <a:lumMod val="10000"/>
                      </a:schemeClr>
                    </a:solidFill>
                  </a:rPr>
                  <a:t>Date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accent6">
                      <a:lumMod val="1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32523695"/>
        <c:crosses val="autoZero"/>
        <c:auto val="1"/>
        <c:lblOffset val="100"/>
        <c:baseTimeUnit val="months"/>
      </c:dateAx>
      <c:valAx>
        <c:axId val="20325236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 b="1">
                    <a:solidFill>
                      <a:sysClr val="windowText" lastClr="000000"/>
                    </a:solidFill>
                  </a:rPr>
                  <a:t>Median Housing Price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32501135"/>
        <c:crosses val="autoZero"/>
        <c:crossBetween val="between"/>
      </c:valAx>
      <c:valAx>
        <c:axId val="1002626911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 b="1">
                    <a:solidFill>
                      <a:sysClr val="windowText" lastClr="000000"/>
                    </a:solidFill>
                  </a:rPr>
                  <a:t>Active Listings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6997231"/>
        <c:crosses val="max"/>
        <c:crossBetween val="between"/>
      </c:valAx>
      <c:dateAx>
        <c:axId val="1036997231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002626911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r>
              <a:rPr lang="en-US" b="1" dirty="0">
                <a:solidFill>
                  <a:schemeClr val="accent2"/>
                </a:solidFill>
              </a:rPr>
              <a:t>Median</a:t>
            </a:r>
            <a:r>
              <a:rPr lang="en-US" b="1" baseline="0" dirty="0">
                <a:solidFill>
                  <a:schemeClr val="accent2"/>
                </a:solidFill>
              </a:rPr>
              <a:t> Price Per Square Foot – Florida, Georgia, New Jersey, Texas </a:t>
            </a:r>
            <a:endParaRPr lang="en-US" b="1" dirty="0">
              <a:solidFill>
                <a:schemeClr val="accent2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accent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'Charlotte Graphs'!$W$1</c:f>
              <c:strCache>
                <c:ptCount val="1"/>
                <c:pt idx="0">
                  <c:v>Median Price Per Square Foot - Florida 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'Charlotte Graphs'!$R$2:$R$98</c:f>
              <c:numCache>
                <c:formatCode>mmm\-yy</c:formatCode>
                <c:ptCount val="97"/>
                <c:pt idx="0">
                  <c:v>42552</c:v>
                </c:pt>
                <c:pt idx="1">
                  <c:v>42583</c:v>
                </c:pt>
                <c:pt idx="2">
                  <c:v>42614</c:v>
                </c:pt>
                <c:pt idx="3">
                  <c:v>42644</c:v>
                </c:pt>
                <c:pt idx="4">
                  <c:v>42675</c:v>
                </c:pt>
                <c:pt idx="5">
                  <c:v>42705</c:v>
                </c:pt>
                <c:pt idx="6">
                  <c:v>42736</c:v>
                </c:pt>
                <c:pt idx="7">
                  <c:v>42767</c:v>
                </c:pt>
                <c:pt idx="8">
                  <c:v>42795</c:v>
                </c:pt>
                <c:pt idx="9">
                  <c:v>42826</c:v>
                </c:pt>
                <c:pt idx="10">
                  <c:v>42856</c:v>
                </c:pt>
                <c:pt idx="11">
                  <c:v>42887</c:v>
                </c:pt>
                <c:pt idx="12">
                  <c:v>42917</c:v>
                </c:pt>
                <c:pt idx="13">
                  <c:v>42948</c:v>
                </c:pt>
                <c:pt idx="14">
                  <c:v>42979</c:v>
                </c:pt>
                <c:pt idx="15">
                  <c:v>43009</c:v>
                </c:pt>
                <c:pt idx="16">
                  <c:v>43040</c:v>
                </c:pt>
                <c:pt idx="17">
                  <c:v>43070</c:v>
                </c:pt>
                <c:pt idx="18">
                  <c:v>43101</c:v>
                </c:pt>
                <c:pt idx="19">
                  <c:v>43132</c:v>
                </c:pt>
                <c:pt idx="20">
                  <c:v>43160</c:v>
                </c:pt>
                <c:pt idx="21">
                  <c:v>43191</c:v>
                </c:pt>
                <c:pt idx="22">
                  <c:v>43221</c:v>
                </c:pt>
                <c:pt idx="23">
                  <c:v>43252</c:v>
                </c:pt>
                <c:pt idx="24">
                  <c:v>43282</c:v>
                </c:pt>
                <c:pt idx="25">
                  <c:v>43313</c:v>
                </c:pt>
                <c:pt idx="26">
                  <c:v>43344</c:v>
                </c:pt>
                <c:pt idx="27">
                  <c:v>43374</c:v>
                </c:pt>
                <c:pt idx="28">
                  <c:v>43405</c:v>
                </c:pt>
                <c:pt idx="29">
                  <c:v>43435</c:v>
                </c:pt>
                <c:pt idx="30">
                  <c:v>43466</c:v>
                </c:pt>
                <c:pt idx="31">
                  <c:v>43497</c:v>
                </c:pt>
                <c:pt idx="32">
                  <c:v>43525</c:v>
                </c:pt>
                <c:pt idx="33">
                  <c:v>43556</c:v>
                </c:pt>
                <c:pt idx="34">
                  <c:v>43586</c:v>
                </c:pt>
                <c:pt idx="35">
                  <c:v>43617</c:v>
                </c:pt>
                <c:pt idx="36">
                  <c:v>43647</c:v>
                </c:pt>
                <c:pt idx="37">
                  <c:v>43678</c:v>
                </c:pt>
                <c:pt idx="38">
                  <c:v>43709</c:v>
                </c:pt>
                <c:pt idx="39">
                  <c:v>43739</c:v>
                </c:pt>
                <c:pt idx="40">
                  <c:v>43770</c:v>
                </c:pt>
                <c:pt idx="41">
                  <c:v>43800</c:v>
                </c:pt>
                <c:pt idx="42">
                  <c:v>43831</c:v>
                </c:pt>
                <c:pt idx="43">
                  <c:v>43862</c:v>
                </c:pt>
                <c:pt idx="44">
                  <c:v>43891</c:v>
                </c:pt>
                <c:pt idx="45">
                  <c:v>43922</c:v>
                </c:pt>
                <c:pt idx="46">
                  <c:v>43952</c:v>
                </c:pt>
                <c:pt idx="47">
                  <c:v>43983</c:v>
                </c:pt>
                <c:pt idx="48">
                  <c:v>44013</c:v>
                </c:pt>
                <c:pt idx="49">
                  <c:v>44044</c:v>
                </c:pt>
                <c:pt idx="50">
                  <c:v>44075</c:v>
                </c:pt>
                <c:pt idx="51">
                  <c:v>44105</c:v>
                </c:pt>
                <c:pt idx="52">
                  <c:v>44136</c:v>
                </c:pt>
                <c:pt idx="53">
                  <c:v>44166</c:v>
                </c:pt>
                <c:pt idx="54">
                  <c:v>44197</c:v>
                </c:pt>
                <c:pt idx="55">
                  <c:v>44228</c:v>
                </c:pt>
                <c:pt idx="56">
                  <c:v>44256</c:v>
                </c:pt>
                <c:pt idx="57">
                  <c:v>44287</c:v>
                </c:pt>
                <c:pt idx="58">
                  <c:v>44317</c:v>
                </c:pt>
                <c:pt idx="59">
                  <c:v>44348</c:v>
                </c:pt>
                <c:pt idx="60">
                  <c:v>44378</c:v>
                </c:pt>
                <c:pt idx="61">
                  <c:v>44409</c:v>
                </c:pt>
                <c:pt idx="62">
                  <c:v>44440</c:v>
                </c:pt>
                <c:pt idx="63">
                  <c:v>44470</c:v>
                </c:pt>
                <c:pt idx="64">
                  <c:v>44501</c:v>
                </c:pt>
                <c:pt idx="65">
                  <c:v>44531</c:v>
                </c:pt>
                <c:pt idx="66">
                  <c:v>44562</c:v>
                </c:pt>
                <c:pt idx="67">
                  <c:v>44593</c:v>
                </c:pt>
                <c:pt idx="68">
                  <c:v>44621</c:v>
                </c:pt>
                <c:pt idx="69">
                  <c:v>44652</c:v>
                </c:pt>
                <c:pt idx="70">
                  <c:v>44682</c:v>
                </c:pt>
                <c:pt idx="71">
                  <c:v>44713</c:v>
                </c:pt>
                <c:pt idx="72">
                  <c:v>44743</c:v>
                </c:pt>
                <c:pt idx="73">
                  <c:v>44774</c:v>
                </c:pt>
                <c:pt idx="74">
                  <c:v>44805</c:v>
                </c:pt>
                <c:pt idx="75">
                  <c:v>44835</c:v>
                </c:pt>
                <c:pt idx="76">
                  <c:v>44866</c:v>
                </c:pt>
                <c:pt idx="77">
                  <c:v>44896</c:v>
                </c:pt>
                <c:pt idx="78">
                  <c:v>44927</c:v>
                </c:pt>
                <c:pt idx="79">
                  <c:v>44958</c:v>
                </c:pt>
                <c:pt idx="80">
                  <c:v>44986</c:v>
                </c:pt>
                <c:pt idx="81">
                  <c:v>45017</c:v>
                </c:pt>
                <c:pt idx="82">
                  <c:v>45047</c:v>
                </c:pt>
                <c:pt idx="83">
                  <c:v>45078</c:v>
                </c:pt>
                <c:pt idx="84">
                  <c:v>45108</c:v>
                </c:pt>
                <c:pt idx="85">
                  <c:v>45139</c:v>
                </c:pt>
                <c:pt idx="86">
                  <c:v>45170</c:v>
                </c:pt>
                <c:pt idx="87">
                  <c:v>45200</c:v>
                </c:pt>
                <c:pt idx="88">
                  <c:v>45231</c:v>
                </c:pt>
                <c:pt idx="89">
                  <c:v>45261</c:v>
                </c:pt>
                <c:pt idx="90">
                  <c:v>45292</c:v>
                </c:pt>
                <c:pt idx="91">
                  <c:v>45323</c:v>
                </c:pt>
                <c:pt idx="92">
                  <c:v>45352</c:v>
                </c:pt>
                <c:pt idx="93">
                  <c:v>45383</c:v>
                </c:pt>
                <c:pt idx="94">
                  <c:v>45413</c:v>
                </c:pt>
                <c:pt idx="95">
                  <c:v>45444</c:v>
                </c:pt>
                <c:pt idx="96">
                  <c:v>45474</c:v>
                </c:pt>
              </c:numCache>
            </c:numRef>
          </c:cat>
          <c:val>
            <c:numRef>
              <c:f>'Charlotte Graphs'!$W$2:$W$98</c:f>
              <c:numCache>
                <c:formatCode>General</c:formatCode>
                <c:ptCount val="97"/>
                <c:pt idx="0">
                  <c:v>163</c:v>
                </c:pt>
                <c:pt idx="1">
                  <c:v>163</c:v>
                </c:pt>
                <c:pt idx="2">
                  <c:v>164</c:v>
                </c:pt>
                <c:pt idx="3">
                  <c:v>165</c:v>
                </c:pt>
                <c:pt idx="4">
                  <c:v>166</c:v>
                </c:pt>
                <c:pt idx="5">
                  <c:v>167</c:v>
                </c:pt>
                <c:pt idx="6">
                  <c:v>169</c:v>
                </c:pt>
                <c:pt idx="7">
                  <c:v>170</c:v>
                </c:pt>
                <c:pt idx="8">
                  <c:v>171</c:v>
                </c:pt>
                <c:pt idx="9">
                  <c:v>172</c:v>
                </c:pt>
                <c:pt idx="10">
                  <c:v>172</c:v>
                </c:pt>
                <c:pt idx="11">
                  <c:v>172</c:v>
                </c:pt>
                <c:pt idx="12">
                  <c:v>172</c:v>
                </c:pt>
                <c:pt idx="13">
                  <c:v>172</c:v>
                </c:pt>
                <c:pt idx="14">
                  <c:v>172</c:v>
                </c:pt>
                <c:pt idx="15">
                  <c:v>173</c:v>
                </c:pt>
                <c:pt idx="16">
                  <c:v>175</c:v>
                </c:pt>
                <c:pt idx="17">
                  <c:v>176</c:v>
                </c:pt>
                <c:pt idx="18">
                  <c:v>178</c:v>
                </c:pt>
                <c:pt idx="19">
                  <c:v>178</c:v>
                </c:pt>
                <c:pt idx="20">
                  <c:v>179</c:v>
                </c:pt>
                <c:pt idx="21">
                  <c:v>180</c:v>
                </c:pt>
                <c:pt idx="22">
                  <c:v>179</c:v>
                </c:pt>
                <c:pt idx="23">
                  <c:v>179</c:v>
                </c:pt>
                <c:pt idx="24">
                  <c:v>178</c:v>
                </c:pt>
                <c:pt idx="25">
                  <c:v>178</c:v>
                </c:pt>
                <c:pt idx="26">
                  <c:v>177</c:v>
                </c:pt>
                <c:pt idx="27">
                  <c:v>179</c:v>
                </c:pt>
                <c:pt idx="28">
                  <c:v>179</c:v>
                </c:pt>
                <c:pt idx="29">
                  <c:v>180</c:v>
                </c:pt>
                <c:pt idx="30">
                  <c:v>181</c:v>
                </c:pt>
                <c:pt idx="31">
                  <c:v>182</c:v>
                </c:pt>
                <c:pt idx="32">
                  <c:v>182</c:v>
                </c:pt>
                <c:pt idx="33">
                  <c:v>183</c:v>
                </c:pt>
                <c:pt idx="34">
                  <c:v>183</c:v>
                </c:pt>
                <c:pt idx="35">
                  <c:v>183</c:v>
                </c:pt>
                <c:pt idx="36">
                  <c:v>183</c:v>
                </c:pt>
                <c:pt idx="37">
                  <c:v>183</c:v>
                </c:pt>
                <c:pt idx="38">
                  <c:v>183</c:v>
                </c:pt>
                <c:pt idx="39">
                  <c:v>183</c:v>
                </c:pt>
                <c:pt idx="40">
                  <c:v>185</c:v>
                </c:pt>
                <c:pt idx="41">
                  <c:v>186</c:v>
                </c:pt>
                <c:pt idx="42">
                  <c:v>187</c:v>
                </c:pt>
                <c:pt idx="43">
                  <c:v>190</c:v>
                </c:pt>
                <c:pt idx="44">
                  <c:v>190</c:v>
                </c:pt>
                <c:pt idx="45">
                  <c:v>188</c:v>
                </c:pt>
                <c:pt idx="46">
                  <c:v>189</c:v>
                </c:pt>
                <c:pt idx="47">
                  <c:v>194</c:v>
                </c:pt>
                <c:pt idx="48">
                  <c:v>196</c:v>
                </c:pt>
                <c:pt idx="49">
                  <c:v>199</c:v>
                </c:pt>
                <c:pt idx="50">
                  <c:v>203</c:v>
                </c:pt>
                <c:pt idx="51">
                  <c:v>205</c:v>
                </c:pt>
                <c:pt idx="52">
                  <c:v>205</c:v>
                </c:pt>
                <c:pt idx="53">
                  <c:v>207</c:v>
                </c:pt>
                <c:pt idx="54">
                  <c:v>211</c:v>
                </c:pt>
                <c:pt idx="55">
                  <c:v>216</c:v>
                </c:pt>
                <c:pt idx="56">
                  <c:v>221</c:v>
                </c:pt>
                <c:pt idx="57">
                  <c:v>227</c:v>
                </c:pt>
                <c:pt idx="58">
                  <c:v>233</c:v>
                </c:pt>
                <c:pt idx="59">
                  <c:v>236</c:v>
                </c:pt>
                <c:pt idx="60">
                  <c:v>237</c:v>
                </c:pt>
                <c:pt idx="61">
                  <c:v>240</c:v>
                </c:pt>
                <c:pt idx="62">
                  <c:v>243</c:v>
                </c:pt>
                <c:pt idx="63">
                  <c:v>243</c:v>
                </c:pt>
                <c:pt idx="64">
                  <c:v>246</c:v>
                </c:pt>
                <c:pt idx="65">
                  <c:v>250</c:v>
                </c:pt>
                <c:pt idx="66">
                  <c:v>255</c:v>
                </c:pt>
                <c:pt idx="67">
                  <c:v>261</c:v>
                </c:pt>
                <c:pt idx="68">
                  <c:v>270</c:v>
                </c:pt>
                <c:pt idx="69">
                  <c:v>279</c:v>
                </c:pt>
                <c:pt idx="70">
                  <c:v>281</c:v>
                </c:pt>
                <c:pt idx="71">
                  <c:v>282</c:v>
                </c:pt>
                <c:pt idx="72">
                  <c:v>276</c:v>
                </c:pt>
                <c:pt idx="73">
                  <c:v>271</c:v>
                </c:pt>
                <c:pt idx="74">
                  <c:v>267</c:v>
                </c:pt>
                <c:pt idx="75">
                  <c:v>266</c:v>
                </c:pt>
                <c:pt idx="76">
                  <c:v>265</c:v>
                </c:pt>
                <c:pt idx="77">
                  <c:v>266</c:v>
                </c:pt>
                <c:pt idx="78">
                  <c:v>269</c:v>
                </c:pt>
                <c:pt idx="79">
                  <c:v>271</c:v>
                </c:pt>
                <c:pt idx="80">
                  <c:v>275</c:v>
                </c:pt>
                <c:pt idx="81">
                  <c:v>276</c:v>
                </c:pt>
                <c:pt idx="82">
                  <c:v>281</c:v>
                </c:pt>
                <c:pt idx="83">
                  <c:v>281</c:v>
                </c:pt>
                <c:pt idx="84">
                  <c:v>280</c:v>
                </c:pt>
                <c:pt idx="85">
                  <c:v>278</c:v>
                </c:pt>
                <c:pt idx="86">
                  <c:v>276</c:v>
                </c:pt>
                <c:pt idx="87">
                  <c:v>278</c:v>
                </c:pt>
                <c:pt idx="88">
                  <c:v>277</c:v>
                </c:pt>
                <c:pt idx="89">
                  <c:v>278</c:v>
                </c:pt>
                <c:pt idx="90">
                  <c:v>280</c:v>
                </c:pt>
                <c:pt idx="91">
                  <c:v>280</c:v>
                </c:pt>
                <c:pt idx="92">
                  <c:v>278</c:v>
                </c:pt>
                <c:pt idx="93">
                  <c:v>277</c:v>
                </c:pt>
                <c:pt idx="94">
                  <c:v>277</c:v>
                </c:pt>
                <c:pt idx="95">
                  <c:v>274</c:v>
                </c:pt>
                <c:pt idx="96">
                  <c:v>272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40F-4534-86B9-083B0208CF3A}"/>
            </c:ext>
          </c:extLst>
        </c:ser>
        <c:ser>
          <c:idx val="1"/>
          <c:order val="1"/>
          <c:tx>
            <c:strRef>
              <c:f>'Charlotte Graphs'!$X$1</c:f>
              <c:strCache>
                <c:ptCount val="1"/>
                <c:pt idx="0">
                  <c:v>Median Price Per Square Foot - Georgia 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'Charlotte Graphs'!$R$2:$R$98</c:f>
              <c:numCache>
                <c:formatCode>mmm\-yy</c:formatCode>
                <c:ptCount val="97"/>
                <c:pt idx="0">
                  <c:v>42552</c:v>
                </c:pt>
                <c:pt idx="1">
                  <c:v>42583</c:v>
                </c:pt>
                <c:pt idx="2">
                  <c:v>42614</c:v>
                </c:pt>
                <c:pt idx="3">
                  <c:v>42644</c:v>
                </c:pt>
                <c:pt idx="4">
                  <c:v>42675</c:v>
                </c:pt>
                <c:pt idx="5">
                  <c:v>42705</c:v>
                </c:pt>
                <c:pt idx="6">
                  <c:v>42736</c:v>
                </c:pt>
                <c:pt idx="7">
                  <c:v>42767</c:v>
                </c:pt>
                <c:pt idx="8">
                  <c:v>42795</c:v>
                </c:pt>
                <c:pt idx="9">
                  <c:v>42826</c:v>
                </c:pt>
                <c:pt idx="10">
                  <c:v>42856</c:v>
                </c:pt>
                <c:pt idx="11">
                  <c:v>42887</c:v>
                </c:pt>
                <c:pt idx="12">
                  <c:v>42917</c:v>
                </c:pt>
                <c:pt idx="13">
                  <c:v>42948</c:v>
                </c:pt>
                <c:pt idx="14">
                  <c:v>42979</c:v>
                </c:pt>
                <c:pt idx="15">
                  <c:v>43009</c:v>
                </c:pt>
                <c:pt idx="16">
                  <c:v>43040</c:v>
                </c:pt>
                <c:pt idx="17">
                  <c:v>43070</c:v>
                </c:pt>
                <c:pt idx="18">
                  <c:v>43101</c:v>
                </c:pt>
                <c:pt idx="19">
                  <c:v>43132</c:v>
                </c:pt>
                <c:pt idx="20">
                  <c:v>43160</c:v>
                </c:pt>
                <c:pt idx="21">
                  <c:v>43191</c:v>
                </c:pt>
                <c:pt idx="22">
                  <c:v>43221</c:v>
                </c:pt>
                <c:pt idx="23">
                  <c:v>43252</c:v>
                </c:pt>
                <c:pt idx="24">
                  <c:v>43282</c:v>
                </c:pt>
                <c:pt idx="25">
                  <c:v>43313</c:v>
                </c:pt>
                <c:pt idx="26">
                  <c:v>43344</c:v>
                </c:pt>
                <c:pt idx="27">
                  <c:v>43374</c:v>
                </c:pt>
                <c:pt idx="28">
                  <c:v>43405</c:v>
                </c:pt>
                <c:pt idx="29">
                  <c:v>43435</c:v>
                </c:pt>
                <c:pt idx="30">
                  <c:v>43466</c:v>
                </c:pt>
                <c:pt idx="31">
                  <c:v>43497</c:v>
                </c:pt>
                <c:pt idx="32">
                  <c:v>43525</c:v>
                </c:pt>
                <c:pt idx="33">
                  <c:v>43556</c:v>
                </c:pt>
                <c:pt idx="34">
                  <c:v>43586</c:v>
                </c:pt>
                <c:pt idx="35">
                  <c:v>43617</c:v>
                </c:pt>
                <c:pt idx="36">
                  <c:v>43647</c:v>
                </c:pt>
                <c:pt idx="37">
                  <c:v>43678</c:v>
                </c:pt>
                <c:pt idx="38">
                  <c:v>43709</c:v>
                </c:pt>
                <c:pt idx="39">
                  <c:v>43739</c:v>
                </c:pt>
                <c:pt idx="40">
                  <c:v>43770</c:v>
                </c:pt>
                <c:pt idx="41">
                  <c:v>43800</c:v>
                </c:pt>
                <c:pt idx="42">
                  <c:v>43831</c:v>
                </c:pt>
                <c:pt idx="43">
                  <c:v>43862</c:v>
                </c:pt>
                <c:pt idx="44">
                  <c:v>43891</c:v>
                </c:pt>
                <c:pt idx="45">
                  <c:v>43922</c:v>
                </c:pt>
                <c:pt idx="46">
                  <c:v>43952</c:v>
                </c:pt>
                <c:pt idx="47">
                  <c:v>43983</c:v>
                </c:pt>
                <c:pt idx="48">
                  <c:v>44013</c:v>
                </c:pt>
                <c:pt idx="49">
                  <c:v>44044</c:v>
                </c:pt>
                <c:pt idx="50">
                  <c:v>44075</c:v>
                </c:pt>
                <c:pt idx="51">
                  <c:v>44105</c:v>
                </c:pt>
                <c:pt idx="52">
                  <c:v>44136</c:v>
                </c:pt>
                <c:pt idx="53">
                  <c:v>44166</c:v>
                </c:pt>
                <c:pt idx="54">
                  <c:v>44197</c:v>
                </c:pt>
                <c:pt idx="55">
                  <c:v>44228</c:v>
                </c:pt>
                <c:pt idx="56">
                  <c:v>44256</c:v>
                </c:pt>
                <c:pt idx="57">
                  <c:v>44287</c:v>
                </c:pt>
                <c:pt idx="58">
                  <c:v>44317</c:v>
                </c:pt>
                <c:pt idx="59">
                  <c:v>44348</c:v>
                </c:pt>
                <c:pt idx="60">
                  <c:v>44378</c:v>
                </c:pt>
                <c:pt idx="61">
                  <c:v>44409</c:v>
                </c:pt>
                <c:pt idx="62">
                  <c:v>44440</c:v>
                </c:pt>
                <c:pt idx="63">
                  <c:v>44470</c:v>
                </c:pt>
                <c:pt idx="64">
                  <c:v>44501</c:v>
                </c:pt>
                <c:pt idx="65">
                  <c:v>44531</c:v>
                </c:pt>
                <c:pt idx="66">
                  <c:v>44562</c:v>
                </c:pt>
                <c:pt idx="67">
                  <c:v>44593</c:v>
                </c:pt>
                <c:pt idx="68">
                  <c:v>44621</c:v>
                </c:pt>
                <c:pt idx="69">
                  <c:v>44652</c:v>
                </c:pt>
                <c:pt idx="70">
                  <c:v>44682</c:v>
                </c:pt>
                <c:pt idx="71">
                  <c:v>44713</c:v>
                </c:pt>
                <c:pt idx="72">
                  <c:v>44743</c:v>
                </c:pt>
                <c:pt idx="73">
                  <c:v>44774</c:v>
                </c:pt>
                <c:pt idx="74">
                  <c:v>44805</c:v>
                </c:pt>
                <c:pt idx="75">
                  <c:v>44835</c:v>
                </c:pt>
                <c:pt idx="76">
                  <c:v>44866</c:v>
                </c:pt>
                <c:pt idx="77">
                  <c:v>44896</c:v>
                </c:pt>
                <c:pt idx="78">
                  <c:v>44927</c:v>
                </c:pt>
                <c:pt idx="79">
                  <c:v>44958</c:v>
                </c:pt>
                <c:pt idx="80">
                  <c:v>44986</c:v>
                </c:pt>
                <c:pt idx="81">
                  <c:v>45017</c:v>
                </c:pt>
                <c:pt idx="82">
                  <c:v>45047</c:v>
                </c:pt>
                <c:pt idx="83">
                  <c:v>45078</c:v>
                </c:pt>
                <c:pt idx="84">
                  <c:v>45108</c:v>
                </c:pt>
                <c:pt idx="85">
                  <c:v>45139</c:v>
                </c:pt>
                <c:pt idx="86">
                  <c:v>45170</c:v>
                </c:pt>
                <c:pt idx="87">
                  <c:v>45200</c:v>
                </c:pt>
                <c:pt idx="88">
                  <c:v>45231</c:v>
                </c:pt>
                <c:pt idx="89">
                  <c:v>45261</c:v>
                </c:pt>
                <c:pt idx="90">
                  <c:v>45292</c:v>
                </c:pt>
                <c:pt idx="91">
                  <c:v>45323</c:v>
                </c:pt>
                <c:pt idx="92">
                  <c:v>45352</c:v>
                </c:pt>
                <c:pt idx="93">
                  <c:v>45383</c:v>
                </c:pt>
                <c:pt idx="94">
                  <c:v>45413</c:v>
                </c:pt>
                <c:pt idx="95">
                  <c:v>45444</c:v>
                </c:pt>
                <c:pt idx="96">
                  <c:v>45474</c:v>
                </c:pt>
              </c:numCache>
            </c:numRef>
          </c:cat>
          <c:val>
            <c:numRef>
              <c:f>'Charlotte Graphs'!$X$2:$X$98</c:f>
              <c:numCache>
                <c:formatCode>General</c:formatCode>
                <c:ptCount val="97"/>
                <c:pt idx="0">
                  <c:v>98</c:v>
                </c:pt>
                <c:pt idx="1">
                  <c:v>98</c:v>
                </c:pt>
                <c:pt idx="2">
                  <c:v>98</c:v>
                </c:pt>
                <c:pt idx="3">
                  <c:v>98</c:v>
                </c:pt>
                <c:pt idx="4">
                  <c:v>98</c:v>
                </c:pt>
                <c:pt idx="5">
                  <c:v>98</c:v>
                </c:pt>
                <c:pt idx="6">
                  <c:v>98</c:v>
                </c:pt>
                <c:pt idx="7">
                  <c:v>99</c:v>
                </c:pt>
                <c:pt idx="8">
                  <c:v>101</c:v>
                </c:pt>
                <c:pt idx="9">
                  <c:v>102</c:v>
                </c:pt>
                <c:pt idx="10">
                  <c:v>104</c:v>
                </c:pt>
                <c:pt idx="11">
                  <c:v>104</c:v>
                </c:pt>
                <c:pt idx="12">
                  <c:v>105</c:v>
                </c:pt>
                <c:pt idx="13">
                  <c:v>105</c:v>
                </c:pt>
                <c:pt idx="14">
                  <c:v>105</c:v>
                </c:pt>
                <c:pt idx="15">
                  <c:v>105</c:v>
                </c:pt>
                <c:pt idx="16">
                  <c:v>106</c:v>
                </c:pt>
                <c:pt idx="17">
                  <c:v>106</c:v>
                </c:pt>
                <c:pt idx="18">
                  <c:v>106</c:v>
                </c:pt>
                <c:pt idx="19">
                  <c:v>107</c:v>
                </c:pt>
                <c:pt idx="20">
                  <c:v>109</c:v>
                </c:pt>
                <c:pt idx="21">
                  <c:v>111</c:v>
                </c:pt>
                <c:pt idx="22">
                  <c:v>113</c:v>
                </c:pt>
                <c:pt idx="23">
                  <c:v>114</c:v>
                </c:pt>
                <c:pt idx="24">
                  <c:v>114</c:v>
                </c:pt>
                <c:pt idx="25">
                  <c:v>113</c:v>
                </c:pt>
                <c:pt idx="26">
                  <c:v>113</c:v>
                </c:pt>
                <c:pt idx="27">
                  <c:v>113</c:v>
                </c:pt>
                <c:pt idx="28">
                  <c:v>113</c:v>
                </c:pt>
                <c:pt idx="29">
                  <c:v>113</c:v>
                </c:pt>
                <c:pt idx="30">
                  <c:v>114</c:v>
                </c:pt>
                <c:pt idx="31">
                  <c:v>114</c:v>
                </c:pt>
                <c:pt idx="32">
                  <c:v>116</c:v>
                </c:pt>
                <c:pt idx="33">
                  <c:v>119</c:v>
                </c:pt>
                <c:pt idx="34">
                  <c:v>120</c:v>
                </c:pt>
                <c:pt idx="35">
                  <c:v>121</c:v>
                </c:pt>
                <c:pt idx="36">
                  <c:v>121</c:v>
                </c:pt>
                <c:pt idx="37">
                  <c:v>120</c:v>
                </c:pt>
                <c:pt idx="38">
                  <c:v>121</c:v>
                </c:pt>
                <c:pt idx="39">
                  <c:v>121</c:v>
                </c:pt>
                <c:pt idx="40">
                  <c:v>121</c:v>
                </c:pt>
                <c:pt idx="41">
                  <c:v>121</c:v>
                </c:pt>
                <c:pt idx="42">
                  <c:v>121</c:v>
                </c:pt>
                <c:pt idx="43">
                  <c:v>123</c:v>
                </c:pt>
                <c:pt idx="44">
                  <c:v>125</c:v>
                </c:pt>
                <c:pt idx="45">
                  <c:v>126</c:v>
                </c:pt>
                <c:pt idx="46">
                  <c:v>128</c:v>
                </c:pt>
                <c:pt idx="47">
                  <c:v>131</c:v>
                </c:pt>
                <c:pt idx="48">
                  <c:v>133</c:v>
                </c:pt>
                <c:pt idx="49">
                  <c:v>136</c:v>
                </c:pt>
                <c:pt idx="50">
                  <c:v>138</c:v>
                </c:pt>
                <c:pt idx="51">
                  <c:v>140</c:v>
                </c:pt>
                <c:pt idx="52">
                  <c:v>141</c:v>
                </c:pt>
                <c:pt idx="53">
                  <c:v>142</c:v>
                </c:pt>
                <c:pt idx="54">
                  <c:v>143</c:v>
                </c:pt>
                <c:pt idx="55">
                  <c:v>148</c:v>
                </c:pt>
                <c:pt idx="56">
                  <c:v>150</c:v>
                </c:pt>
                <c:pt idx="57">
                  <c:v>154</c:v>
                </c:pt>
                <c:pt idx="58">
                  <c:v>157</c:v>
                </c:pt>
                <c:pt idx="59">
                  <c:v>158</c:v>
                </c:pt>
                <c:pt idx="60">
                  <c:v>161</c:v>
                </c:pt>
                <c:pt idx="61">
                  <c:v>161</c:v>
                </c:pt>
                <c:pt idx="62">
                  <c:v>162</c:v>
                </c:pt>
                <c:pt idx="63">
                  <c:v>163</c:v>
                </c:pt>
                <c:pt idx="64">
                  <c:v>165</c:v>
                </c:pt>
                <c:pt idx="65">
                  <c:v>165</c:v>
                </c:pt>
                <c:pt idx="66">
                  <c:v>167</c:v>
                </c:pt>
                <c:pt idx="67">
                  <c:v>171</c:v>
                </c:pt>
                <c:pt idx="68">
                  <c:v>174</c:v>
                </c:pt>
                <c:pt idx="69">
                  <c:v>178</c:v>
                </c:pt>
                <c:pt idx="70">
                  <c:v>182</c:v>
                </c:pt>
                <c:pt idx="71">
                  <c:v>183</c:v>
                </c:pt>
                <c:pt idx="72">
                  <c:v>183</c:v>
                </c:pt>
                <c:pt idx="73">
                  <c:v>182</c:v>
                </c:pt>
                <c:pt idx="74">
                  <c:v>181</c:v>
                </c:pt>
                <c:pt idx="75">
                  <c:v>180</c:v>
                </c:pt>
                <c:pt idx="76">
                  <c:v>179</c:v>
                </c:pt>
                <c:pt idx="77">
                  <c:v>178</c:v>
                </c:pt>
                <c:pt idx="78">
                  <c:v>178</c:v>
                </c:pt>
                <c:pt idx="79">
                  <c:v>178</c:v>
                </c:pt>
                <c:pt idx="80">
                  <c:v>180</c:v>
                </c:pt>
                <c:pt idx="81">
                  <c:v>182</c:v>
                </c:pt>
                <c:pt idx="82">
                  <c:v>184</c:v>
                </c:pt>
                <c:pt idx="83">
                  <c:v>186</c:v>
                </c:pt>
                <c:pt idx="84">
                  <c:v>186</c:v>
                </c:pt>
                <c:pt idx="85">
                  <c:v>185</c:v>
                </c:pt>
                <c:pt idx="86">
                  <c:v>185</c:v>
                </c:pt>
                <c:pt idx="87">
                  <c:v>185</c:v>
                </c:pt>
                <c:pt idx="88">
                  <c:v>185</c:v>
                </c:pt>
                <c:pt idx="89">
                  <c:v>185</c:v>
                </c:pt>
                <c:pt idx="90">
                  <c:v>185</c:v>
                </c:pt>
                <c:pt idx="91">
                  <c:v>186</c:v>
                </c:pt>
                <c:pt idx="92">
                  <c:v>188</c:v>
                </c:pt>
                <c:pt idx="93">
                  <c:v>191</c:v>
                </c:pt>
                <c:pt idx="94">
                  <c:v>192</c:v>
                </c:pt>
                <c:pt idx="95">
                  <c:v>192</c:v>
                </c:pt>
                <c:pt idx="96">
                  <c:v>192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40F-4534-86B9-083B0208CF3A}"/>
            </c:ext>
          </c:extLst>
        </c:ser>
        <c:ser>
          <c:idx val="2"/>
          <c:order val="2"/>
          <c:tx>
            <c:strRef>
              <c:f>'Charlotte Graphs'!$Y$1</c:f>
              <c:strCache>
                <c:ptCount val="1"/>
                <c:pt idx="0">
                  <c:v>Median Price Per Square Foot - New Jersey  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'Charlotte Graphs'!$R$2:$R$98</c:f>
              <c:numCache>
                <c:formatCode>mmm\-yy</c:formatCode>
                <c:ptCount val="97"/>
                <c:pt idx="0">
                  <c:v>42552</c:v>
                </c:pt>
                <c:pt idx="1">
                  <c:v>42583</c:v>
                </c:pt>
                <c:pt idx="2">
                  <c:v>42614</c:v>
                </c:pt>
                <c:pt idx="3">
                  <c:v>42644</c:v>
                </c:pt>
                <c:pt idx="4">
                  <c:v>42675</c:v>
                </c:pt>
                <c:pt idx="5">
                  <c:v>42705</c:v>
                </c:pt>
                <c:pt idx="6">
                  <c:v>42736</c:v>
                </c:pt>
                <c:pt idx="7">
                  <c:v>42767</c:v>
                </c:pt>
                <c:pt idx="8">
                  <c:v>42795</c:v>
                </c:pt>
                <c:pt idx="9">
                  <c:v>42826</c:v>
                </c:pt>
                <c:pt idx="10">
                  <c:v>42856</c:v>
                </c:pt>
                <c:pt idx="11">
                  <c:v>42887</c:v>
                </c:pt>
                <c:pt idx="12">
                  <c:v>42917</c:v>
                </c:pt>
                <c:pt idx="13">
                  <c:v>42948</c:v>
                </c:pt>
                <c:pt idx="14">
                  <c:v>42979</c:v>
                </c:pt>
                <c:pt idx="15">
                  <c:v>43009</c:v>
                </c:pt>
                <c:pt idx="16">
                  <c:v>43040</c:v>
                </c:pt>
                <c:pt idx="17">
                  <c:v>43070</c:v>
                </c:pt>
                <c:pt idx="18">
                  <c:v>43101</c:v>
                </c:pt>
                <c:pt idx="19">
                  <c:v>43132</c:v>
                </c:pt>
                <c:pt idx="20">
                  <c:v>43160</c:v>
                </c:pt>
                <c:pt idx="21">
                  <c:v>43191</c:v>
                </c:pt>
                <c:pt idx="22">
                  <c:v>43221</c:v>
                </c:pt>
                <c:pt idx="23">
                  <c:v>43252</c:v>
                </c:pt>
                <c:pt idx="24">
                  <c:v>43282</c:v>
                </c:pt>
                <c:pt idx="25">
                  <c:v>43313</c:v>
                </c:pt>
                <c:pt idx="26">
                  <c:v>43344</c:v>
                </c:pt>
                <c:pt idx="27">
                  <c:v>43374</c:v>
                </c:pt>
                <c:pt idx="28">
                  <c:v>43405</c:v>
                </c:pt>
                <c:pt idx="29">
                  <c:v>43435</c:v>
                </c:pt>
                <c:pt idx="30">
                  <c:v>43466</c:v>
                </c:pt>
                <c:pt idx="31">
                  <c:v>43497</c:v>
                </c:pt>
                <c:pt idx="32">
                  <c:v>43525</c:v>
                </c:pt>
                <c:pt idx="33">
                  <c:v>43556</c:v>
                </c:pt>
                <c:pt idx="34">
                  <c:v>43586</c:v>
                </c:pt>
                <c:pt idx="35">
                  <c:v>43617</c:v>
                </c:pt>
                <c:pt idx="36">
                  <c:v>43647</c:v>
                </c:pt>
                <c:pt idx="37">
                  <c:v>43678</c:v>
                </c:pt>
                <c:pt idx="38">
                  <c:v>43709</c:v>
                </c:pt>
                <c:pt idx="39">
                  <c:v>43739</c:v>
                </c:pt>
                <c:pt idx="40">
                  <c:v>43770</c:v>
                </c:pt>
                <c:pt idx="41">
                  <c:v>43800</c:v>
                </c:pt>
                <c:pt idx="42">
                  <c:v>43831</c:v>
                </c:pt>
                <c:pt idx="43">
                  <c:v>43862</c:v>
                </c:pt>
                <c:pt idx="44">
                  <c:v>43891</c:v>
                </c:pt>
                <c:pt idx="45">
                  <c:v>43922</c:v>
                </c:pt>
                <c:pt idx="46">
                  <c:v>43952</c:v>
                </c:pt>
                <c:pt idx="47">
                  <c:v>43983</c:v>
                </c:pt>
                <c:pt idx="48">
                  <c:v>44013</c:v>
                </c:pt>
                <c:pt idx="49">
                  <c:v>44044</c:v>
                </c:pt>
                <c:pt idx="50">
                  <c:v>44075</c:v>
                </c:pt>
                <c:pt idx="51">
                  <c:v>44105</c:v>
                </c:pt>
                <c:pt idx="52">
                  <c:v>44136</c:v>
                </c:pt>
                <c:pt idx="53">
                  <c:v>44166</c:v>
                </c:pt>
                <c:pt idx="54">
                  <c:v>44197</c:v>
                </c:pt>
                <c:pt idx="55">
                  <c:v>44228</c:v>
                </c:pt>
                <c:pt idx="56">
                  <c:v>44256</c:v>
                </c:pt>
                <c:pt idx="57">
                  <c:v>44287</c:v>
                </c:pt>
                <c:pt idx="58">
                  <c:v>44317</c:v>
                </c:pt>
                <c:pt idx="59">
                  <c:v>44348</c:v>
                </c:pt>
                <c:pt idx="60">
                  <c:v>44378</c:v>
                </c:pt>
                <c:pt idx="61">
                  <c:v>44409</c:v>
                </c:pt>
                <c:pt idx="62">
                  <c:v>44440</c:v>
                </c:pt>
                <c:pt idx="63">
                  <c:v>44470</c:v>
                </c:pt>
                <c:pt idx="64">
                  <c:v>44501</c:v>
                </c:pt>
                <c:pt idx="65">
                  <c:v>44531</c:v>
                </c:pt>
                <c:pt idx="66">
                  <c:v>44562</c:v>
                </c:pt>
                <c:pt idx="67">
                  <c:v>44593</c:v>
                </c:pt>
                <c:pt idx="68">
                  <c:v>44621</c:v>
                </c:pt>
                <c:pt idx="69">
                  <c:v>44652</c:v>
                </c:pt>
                <c:pt idx="70">
                  <c:v>44682</c:v>
                </c:pt>
                <c:pt idx="71">
                  <c:v>44713</c:v>
                </c:pt>
                <c:pt idx="72">
                  <c:v>44743</c:v>
                </c:pt>
                <c:pt idx="73">
                  <c:v>44774</c:v>
                </c:pt>
                <c:pt idx="74">
                  <c:v>44805</c:v>
                </c:pt>
                <c:pt idx="75">
                  <c:v>44835</c:v>
                </c:pt>
                <c:pt idx="76">
                  <c:v>44866</c:v>
                </c:pt>
                <c:pt idx="77">
                  <c:v>44896</c:v>
                </c:pt>
                <c:pt idx="78">
                  <c:v>44927</c:v>
                </c:pt>
                <c:pt idx="79">
                  <c:v>44958</c:v>
                </c:pt>
                <c:pt idx="80">
                  <c:v>44986</c:v>
                </c:pt>
                <c:pt idx="81">
                  <c:v>45017</c:v>
                </c:pt>
                <c:pt idx="82">
                  <c:v>45047</c:v>
                </c:pt>
                <c:pt idx="83">
                  <c:v>45078</c:v>
                </c:pt>
                <c:pt idx="84">
                  <c:v>45108</c:v>
                </c:pt>
                <c:pt idx="85">
                  <c:v>45139</c:v>
                </c:pt>
                <c:pt idx="86">
                  <c:v>45170</c:v>
                </c:pt>
                <c:pt idx="87">
                  <c:v>45200</c:v>
                </c:pt>
                <c:pt idx="88">
                  <c:v>45231</c:v>
                </c:pt>
                <c:pt idx="89">
                  <c:v>45261</c:v>
                </c:pt>
                <c:pt idx="90">
                  <c:v>45292</c:v>
                </c:pt>
                <c:pt idx="91">
                  <c:v>45323</c:v>
                </c:pt>
                <c:pt idx="92">
                  <c:v>45352</c:v>
                </c:pt>
                <c:pt idx="93">
                  <c:v>45383</c:v>
                </c:pt>
                <c:pt idx="94">
                  <c:v>45413</c:v>
                </c:pt>
                <c:pt idx="95">
                  <c:v>45444</c:v>
                </c:pt>
                <c:pt idx="96">
                  <c:v>45474</c:v>
                </c:pt>
              </c:numCache>
            </c:numRef>
          </c:cat>
          <c:val>
            <c:numRef>
              <c:f>'Charlotte Graphs'!$Y$2:$Y$98</c:f>
              <c:numCache>
                <c:formatCode>General</c:formatCode>
                <c:ptCount val="97"/>
                <c:pt idx="0">
                  <c:v>173</c:v>
                </c:pt>
                <c:pt idx="1">
                  <c:v>171</c:v>
                </c:pt>
                <c:pt idx="2">
                  <c:v>170</c:v>
                </c:pt>
                <c:pt idx="3">
                  <c:v>169</c:v>
                </c:pt>
                <c:pt idx="4">
                  <c:v>167</c:v>
                </c:pt>
                <c:pt idx="5">
                  <c:v>164</c:v>
                </c:pt>
                <c:pt idx="6">
                  <c:v>163</c:v>
                </c:pt>
                <c:pt idx="7">
                  <c:v>166</c:v>
                </c:pt>
                <c:pt idx="8">
                  <c:v>169</c:v>
                </c:pt>
                <c:pt idx="9">
                  <c:v>173</c:v>
                </c:pt>
                <c:pt idx="10">
                  <c:v>176</c:v>
                </c:pt>
                <c:pt idx="11">
                  <c:v>177</c:v>
                </c:pt>
                <c:pt idx="12">
                  <c:v>176</c:v>
                </c:pt>
                <c:pt idx="13">
                  <c:v>175</c:v>
                </c:pt>
                <c:pt idx="14">
                  <c:v>175</c:v>
                </c:pt>
                <c:pt idx="15">
                  <c:v>175</c:v>
                </c:pt>
                <c:pt idx="16">
                  <c:v>173</c:v>
                </c:pt>
                <c:pt idx="17">
                  <c:v>169</c:v>
                </c:pt>
                <c:pt idx="18">
                  <c:v>167</c:v>
                </c:pt>
                <c:pt idx="19">
                  <c:v>171</c:v>
                </c:pt>
                <c:pt idx="20">
                  <c:v>176</c:v>
                </c:pt>
                <c:pt idx="21">
                  <c:v>180</c:v>
                </c:pt>
                <c:pt idx="22">
                  <c:v>184</c:v>
                </c:pt>
                <c:pt idx="23">
                  <c:v>185</c:v>
                </c:pt>
                <c:pt idx="24">
                  <c:v>186</c:v>
                </c:pt>
                <c:pt idx="25">
                  <c:v>184</c:v>
                </c:pt>
                <c:pt idx="26">
                  <c:v>185</c:v>
                </c:pt>
                <c:pt idx="27">
                  <c:v>185</c:v>
                </c:pt>
                <c:pt idx="28">
                  <c:v>183</c:v>
                </c:pt>
                <c:pt idx="29">
                  <c:v>181</c:v>
                </c:pt>
                <c:pt idx="30">
                  <c:v>180</c:v>
                </c:pt>
                <c:pt idx="31">
                  <c:v>185</c:v>
                </c:pt>
                <c:pt idx="32">
                  <c:v>189</c:v>
                </c:pt>
                <c:pt idx="33">
                  <c:v>193</c:v>
                </c:pt>
                <c:pt idx="34">
                  <c:v>195</c:v>
                </c:pt>
                <c:pt idx="35">
                  <c:v>195</c:v>
                </c:pt>
                <c:pt idx="36">
                  <c:v>194</c:v>
                </c:pt>
                <c:pt idx="37">
                  <c:v>193</c:v>
                </c:pt>
                <c:pt idx="38">
                  <c:v>193</c:v>
                </c:pt>
                <c:pt idx="39">
                  <c:v>193</c:v>
                </c:pt>
                <c:pt idx="40">
                  <c:v>191</c:v>
                </c:pt>
                <c:pt idx="41">
                  <c:v>190</c:v>
                </c:pt>
                <c:pt idx="42">
                  <c:v>190</c:v>
                </c:pt>
                <c:pt idx="43">
                  <c:v>196</c:v>
                </c:pt>
                <c:pt idx="44">
                  <c:v>201</c:v>
                </c:pt>
                <c:pt idx="45">
                  <c:v>201</c:v>
                </c:pt>
                <c:pt idx="46">
                  <c:v>205</c:v>
                </c:pt>
                <c:pt idx="47">
                  <c:v>214</c:v>
                </c:pt>
                <c:pt idx="48">
                  <c:v>221</c:v>
                </c:pt>
                <c:pt idx="49">
                  <c:v>227</c:v>
                </c:pt>
                <c:pt idx="50">
                  <c:v>232</c:v>
                </c:pt>
                <c:pt idx="51">
                  <c:v>235</c:v>
                </c:pt>
                <c:pt idx="52">
                  <c:v>234</c:v>
                </c:pt>
                <c:pt idx="53">
                  <c:v>234</c:v>
                </c:pt>
                <c:pt idx="54">
                  <c:v>234</c:v>
                </c:pt>
                <c:pt idx="55">
                  <c:v>239</c:v>
                </c:pt>
                <c:pt idx="56">
                  <c:v>243</c:v>
                </c:pt>
                <c:pt idx="57">
                  <c:v>248</c:v>
                </c:pt>
                <c:pt idx="58">
                  <c:v>250</c:v>
                </c:pt>
                <c:pt idx="59">
                  <c:v>250</c:v>
                </c:pt>
                <c:pt idx="60">
                  <c:v>248</c:v>
                </c:pt>
                <c:pt idx="61">
                  <c:v>247</c:v>
                </c:pt>
                <c:pt idx="62">
                  <c:v>248</c:v>
                </c:pt>
                <c:pt idx="63">
                  <c:v>250</c:v>
                </c:pt>
                <c:pt idx="64">
                  <c:v>250</c:v>
                </c:pt>
                <c:pt idx="65">
                  <c:v>250</c:v>
                </c:pt>
                <c:pt idx="66">
                  <c:v>253</c:v>
                </c:pt>
                <c:pt idx="67">
                  <c:v>261</c:v>
                </c:pt>
                <c:pt idx="68">
                  <c:v>265</c:v>
                </c:pt>
                <c:pt idx="69">
                  <c:v>270</c:v>
                </c:pt>
                <c:pt idx="70">
                  <c:v>273</c:v>
                </c:pt>
                <c:pt idx="71">
                  <c:v>270</c:v>
                </c:pt>
                <c:pt idx="72">
                  <c:v>271</c:v>
                </c:pt>
                <c:pt idx="73">
                  <c:v>270</c:v>
                </c:pt>
                <c:pt idx="74">
                  <c:v>269</c:v>
                </c:pt>
                <c:pt idx="75">
                  <c:v>269</c:v>
                </c:pt>
                <c:pt idx="76">
                  <c:v>267</c:v>
                </c:pt>
                <c:pt idx="77">
                  <c:v>265</c:v>
                </c:pt>
                <c:pt idx="78">
                  <c:v>266</c:v>
                </c:pt>
                <c:pt idx="79">
                  <c:v>270</c:v>
                </c:pt>
                <c:pt idx="80">
                  <c:v>273</c:v>
                </c:pt>
                <c:pt idx="81">
                  <c:v>280</c:v>
                </c:pt>
                <c:pt idx="82">
                  <c:v>283</c:v>
                </c:pt>
                <c:pt idx="83">
                  <c:v>284</c:v>
                </c:pt>
                <c:pt idx="84">
                  <c:v>283</c:v>
                </c:pt>
                <c:pt idx="85">
                  <c:v>282</c:v>
                </c:pt>
                <c:pt idx="86">
                  <c:v>282</c:v>
                </c:pt>
                <c:pt idx="87">
                  <c:v>284</c:v>
                </c:pt>
                <c:pt idx="88">
                  <c:v>282</c:v>
                </c:pt>
                <c:pt idx="89">
                  <c:v>282</c:v>
                </c:pt>
                <c:pt idx="90">
                  <c:v>287</c:v>
                </c:pt>
                <c:pt idx="91">
                  <c:v>294</c:v>
                </c:pt>
                <c:pt idx="92">
                  <c:v>298</c:v>
                </c:pt>
                <c:pt idx="93">
                  <c:v>303</c:v>
                </c:pt>
                <c:pt idx="94">
                  <c:v>308</c:v>
                </c:pt>
                <c:pt idx="95">
                  <c:v>311</c:v>
                </c:pt>
                <c:pt idx="96">
                  <c:v>310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40F-4534-86B9-083B0208CF3A}"/>
            </c:ext>
          </c:extLst>
        </c:ser>
        <c:ser>
          <c:idx val="3"/>
          <c:order val="3"/>
          <c:tx>
            <c:strRef>
              <c:f>'Charlotte Graphs'!$Z$1</c:f>
              <c:strCache>
                <c:ptCount val="1"/>
                <c:pt idx="0">
                  <c:v>Median Price Per Square Foot - Texas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'Charlotte Graphs'!$R$2:$R$98</c:f>
              <c:numCache>
                <c:formatCode>mmm\-yy</c:formatCode>
                <c:ptCount val="97"/>
                <c:pt idx="0">
                  <c:v>42552</c:v>
                </c:pt>
                <c:pt idx="1">
                  <c:v>42583</c:v>
                </c:pt>
                <c:pt idx="2">
                  <c:v>42614</c:v>
                </c:pt>
                <c:pt idx="3">
                  <c:v>42644</c:v>
                </c:pt>
                <c:pt idx="4">
                  <c:v>42675</c:v>
                </c:pt>
                <c:pt idx="5">
                  <c:v>42705</c:v>
                </c:pt>
                <c:pt idx="6">
                  <c:v>42736</c:v>
                </c:pt>
                <c:pt idx="7">
                  <c:v>42767</c:v>
                </c:pt>
                <c:pt idx="8">
                  <c:v>42795</c:v>
                </c:pt>
                <c:pt idx="9">
                  <c:v>42826</c:v>
                </c:pt>
                <c:pt idx="10">
                  <c:v>42856</c:v>
                </c:pt>
                <c:pt idx="11">
                  <c:v>42887</c:v>
                </c:pt>
                <c:pt idx="12">
                  <c:v>42917</c:v>
                </c:pt>
                <c:pt idx="13">
                  <c:v>42948</c:v>
                </c:pt>
                <c:pt idx="14">
                  <c:v>42979</c:v>
                </c:pt>
                <c:pt idx="15">
                  <c:v>43009</c:v>
                </c:pt>
                <c:pt idx="16">
                  <c:v>43040</c:v>
                </c:pt>
                <c:pt idx="17">
                  <c:v>43070</c:v>
                </c:pt>
                <c:pt idx="18">
                  <c:v>43101</c:v>
                </c:pt>
                <c:pt idx="19">
                  <c:v>43132</c:v>
                </c:pt>
                <c:pt idx="20">
                  <c:v>43160</c:v>
                </c:pt>
                <c:pt idx="21">
                  <c:v>43191</c:v>
                </c:pt>
                <c:pt idx="22">
                  <c:v>43221</c:v>
                </c:pt>
                <c:pt idx="23">
                  <c:v>43252</c:v>
                </c:pt>
                <c:pt idx="24">
                  <c:v>43282</c:v>
                </c:pt>
                <c:pt idx="25">
                  <c:v>43313</c:v>
                </c:pt>
                <c:pt idx="26">
                  <c:v>43344</c:v>
                </c:pt>
                <c:pt idx="27">
                  <c:v>43374</c:v>
                </c:pt>
                <c:pt idx="28">
                  <c:v>43405</c:v>
                </c:pt>
                <c:pt idx="29">
                  <c:v>43435</c:v>
                </c:pt>
                <c:pt idx="30">
                  <c:v>43466</c:v>
                </c:pt>
                <c:pt idx="31">
                  <c:v>43497</c:v>
                </c:pt>
                <c:pt idx="32">
                  <c:v>43525</c:v>
                </c:pt>
                <c:pt idx="33">
                  <c:v>43556</c:v>
                </c:pt>
                <c:pt idx="34">
                  <c:v>43586</c:v>
                </c:pt>
                <c:pt idx="35">
                  <c:v>43617</c:v>
                </c:pt>
                <c:pt idx="36">
                  <c:v>43647</c:v>
                </c:pt>
                <c:pt idx="37">
                  <c:v>43678</c:v>
                </c:pt>
                <c:pt idx="38">
                  <c:v>43709</c:v>
                </c:pt>
                <c:pt idx="39">
                  <c:v>43739</c:v>
                </c:pt>
                <c:pt idx="40">
                  <c:v>43770</c:v>
                </c:pt>
                <c:pt idx="41">
                  <c:v>43800</c:v>
                </c:pt>
                <c:pt idx="42">
                  <c:v>43831</c:v>
                </c:pt>
                <c:pt idx="43">
                  <c:v>43862</c:v>
                </c:pt>
                <c:pt idx="44">
                  <c:v>43891</c:v>
                </c:pt>
                <c:pt idx="45">
                  <c:v>43922</c:v>
                </c:pt>
                <c:pt idx="46">
                  <c:v>43952</c:v>
                </c:pt>
                <c:pt idx="47">
                  <c:v>43983</c:v>
                </c:pt>
                <c:pt idx="48">
                  <c:v>44013</c:v>
                </c:pt>
                <c:pt idx="49">
                  <c:v>44044</c:v>
                </c:pt>
                <c:pt idx="50">
                  <c:v>44075</c:v>
                </c:pt>
                <c:pt idx="51">
                  <c:v>44105</c:v>
                </c:pt>
                <c:pt idx="52">
                  <c:v>44136</c:v>
                </c:pt>
                <c:pt idx="53">
                  <c:v>44166</c:v>
                </c:pt>
                <c:pt idx="54">
                  <c:v>44197</c:v>
                </c:pt>
                <c:pt idx="55">
                  <c:v>44228</c:v>
                </c:pt>
                <c:pt idx="56">
                  <c:v>44256</c:v>
                </c:pt>
                <c:pt idx="57">
                  <c:v>44287</c:v>
                </c:pt>
                <c:pt idx="58">
                  <c:v>44317</c:v>
                </c:pt>
                <c:pt idx="59">
                  <c:v>44348</c:v>
                </c:pt>
                <c:pt idx="60">
                  <c:v>44378</c:v>
                </c:pt>
                <c:pt idx="61">
                  <c:v>44409</c:v>
                </c:pt>
                <c:pt idx="62">
                  <c:v>44440</c:v>
                </c:pt>
                <c:pt idx="63">
                  <c:v>44470</c:v>
                </c:pt>
                <c:pt idx="64">
                  <c:v>44501</c:v>
                </c:pt>
                <c:pt idx="65">
                  <c:v>44531</c:v>
                </c:pt>
                <c:pt idx="66">
                  <c:v>44562</c:v>
                </c:pt>
                <c:pt idx="67">
                  <c:v>44593</c:v>
                </c:pt>
                <c:pt idx="68">
                  <c:v>44621</c:v>
                </c:pt>
                <c:pt idx="69">
                  <c:v>44652</c:v>
                </c:pt>
                <c:pt idx="70">
                  <c:v>44682</c:v>
                </c:pt>
                <c:pt idx="71">
                  <c:v>44713</c:v>
                </c:pt>
                <c:pt idx="72">
                  <c:v>44743</c:v>
                </c:pt>
                <c:pt idx="73">
                  <c:v>44774</c:v>
                </c:pt>
                <c:pt idx="74">
                  <c:v>44805</c:v>
                </c:pt>
                <c:pt idx="75">
                  <c:v>44835</c:v>
                </c:pt>
                <c:pt idx="76">
                  <c:v>44866</c:v>
                </c:pt>
                <c:pt idx="77">
                  <c:v>44896</c:v>
                </c:pt>
                <c:pt idx="78">
                  <c:v>44927</c:v>
                </c:pt>
                <c:pt idx="79">
                  <c:v>44958</c:v>
                </c:pt>
                <c:pt idx="80">
                  <c:v>44986</c:v>
                </c:pt>
                <c:pt idx="81">
                  <c:v>45017</c:v>
                </c:pt>
                <c:pt idx="82">
                  <c:v>45047</c:v>
                </c:pt>
                <c:pt idx="83">
                  <c:v>45078</c:v>
                </c:pt>
                <c:pt idx="84">
                  <c:v>45108</c:v>
                </c:pt>
                <c:pt idx="85">
                  <c:v>45139</c:v>
                </c:pt>
                <c:pt idx="86">
                  <c:v>45170</c:v>
                </c:pt>
                <c:pt idx="87">
                  <c:v>45200</c:v>
                </c:pt>
                <c:pt idx="88">
                  <c:v>45231</c:v>
                </c:pt>
                <c:pt idx="89">
                  <c:v>45261</c:v>
                </c:pt>
                <c:pt idx="90">
                  <c:v>45292</c:v>
                </c:pt>
                <c:pt idx="91">
                  <c:v>45323</c:v>
                </c:pt>
                <c:pt idx="92">
                  <c:v>45352</c:v>
                </c:pt>
                <c:pt idx="93">
                  <c:v>45383</c:v>
                </c:pt>
                <c:pt idx="94">
                  <c:v>45413</c:v>
                </c:pt>
                <c:pt idx="95">
                  <c:v>45444</c:v>
                </c:pt>
                <c:pt idx="96">
                  <c:v>45474</c:v>
                </c:pt>
              </c:numCache>
            </c:numRef>
          </c:cat>
          <c:val>
            <c:numRef>
              <c:f>'Charlotte Graphs'!$Z$2:$Z$98</c:f>
              <c:numCache>
                <c:formatCode>General</c:formatCode>
                <c:ptCount val="97"/>
                <c:pt idx="0">
                  <c:v>117</c:v>
                </c:pt>
                <c:pt idx="1">
                  <c:v>116</c:v>
                </c:pt>
                <c:pt idx="2">
                  <c:v>116</c:v>
                </c:pt>
                <c:pt idx="3">
                  <c:v>116</c:v>
                </c:pt>
                <c:pt idx="4">
                  <c:v>116</c:v>
                </c:pt>
                <c:pt idx="5">
                  <c:v>115</c:v>
                </c:pt>
                <c:pt idx="6">
                  <c:v>116</c:v>
                </c:pt>
                <c:pt idx="7">
                  <c:v>117</c:v>
                </c:pt>
                <c:pt idx="8">
                  <c:v>119</c:v>
                </c:pt>
                <c:pt idx="9">
                  <c:v>120</c:v>
                </c:pt>
                <c:pt idx="10">
                  <c:v>121</c:v>
                </c:pt>
                <c:pt idx="11">
                  <c:v>121</c:v>
                </c:pt>
                <c:pt idx="12">
                  <c:v>121</c:v>
                </c:pt>
                <c:pt idx="13">
                  <c:v>120</c:v>
                </c:pt>
                <c:pt idx="14">
                  <c:v>120</c:v>
                </c:pt>
                <c:pt idx="15">
                  <c:v>120</c:v>
                </c:pt>
                <c:pt idx="16">
                  <c:v>121</c:v>
                </c:pt>
                <c:pt idx="17">
                  <c:v>121</c:v>
                </c:pt>
                <c:pt idx="18">
                  <c:v>121</c:v>
                </c:pt>
                <c:pt idx="19">
                  <c:v>122</c:v>
                </c:pt>
                <c:pt idx="20">
                  <c:v>124</c:v>
                </c:pt>
                <c:pt idx="21">
                  <c:v>126</c:v>
                </c:pt>
                <c:pt idx="22">
                  <c:v>127</c:v>
                </c:pt>
                <c:pt idx="23">
                  <c:v>127</c:v>
                </c:pt>
                <c:pt idx="24">
                  <c:v>127</c:v>
                </c:pt>
                <c:pt idx="25">
                  <c:v>126</c:v>
                </c:pt>
                <c:pt idx="26">
                  <c:v>126</c:v>
                </c:pt>
                <c:pt idx="27">
                  <c:v>126</c:v>
                </c:pt>
                <c:pt idx="28">
                  <c:v>126</c:v>
                </c:pt>
                <c:pt idx="29">
                  <c:v>126</c:v>
                </c:pt>
                <c:pt idx="30">
                  <c:v>126</c:v>
                </c:pt>
                <c:pt idx="31">
                  <c:v>128</c:v>
                </c:pt>
                <c:pt idx="32">
                  <c:v>129</c:v>
                </c:pt>
                <c:pt idx="33">
                  <c:v>131</c:v>
                </c:pt>
                <c:pt idx="34">
                  <c:v>132</c:v>
                </c:pt>
                <c:pt idx="35">
                  <c:v>132</c:v>
                </c:pt>
                <c:pt idx="36">
                  <c:v>131</c:v>
                </c:pt>
                <c:pt idx="37">
                  <c:v>131</c:v>
                </c:pt>
                <c:pt idx="38">
                  <c:v>131</c:v>
                </c:pt>
                <c:pt idx="39">
                  <c:v>131</c:v>
                </c:pt>
                <c:pt idx="40">
                  <c:v>131</c:v>
                </c:pt>
                <c:pt idx="41">
                  <c:v>131</c:v>
                </c:pt>
                <c:pt idx="42">
                  <c:v>131</c:v>
                </c:pt>
                <c:pt idx="43">
                  <c:v>132</c:v>
                </c:pt>
                <c:pt idx="44">
                  <c:v>133</c:v>
                </c:pt>
                <c:pt idx="45">
                  <c:v>134</c:v>
                </c:pt>
                <c:pt idx="46">
                  <c:v>137</c:v>
                </c:pt>
                <c:pt idx="47">
                  <c:v>139</c:v>
                </c:pt>
                <c:pt idx="48">
                  <c:v>140</c:v>
                </c:pt>
                <c:pt idx="49">
                  <c:v>141</c:v>
                </c:pt>
                <c:pt idx="50">
                  <c:v>143</c:v>
                </c:pt>
                <c:pt idx="51">
                  <c:v>144</c:v>
                </c:pt>
                <c:pt idx="52">
                  <c:v>145</c:v>
                </c:pt>
                <c:pt idx="53">
                  <c:v>145</c:v>
                </c:pt>
                <c:pt idx="54">
                  <c:v>145</c:v>
                </c:pt>
                <c:pt idx="55">
                  <c:v>147</c:v>
                </c:pt>
                <c:pt idx="56">
                  <c:v>150</c:v>
                </c:pt>
                <c:pt idx="57">
                  <c:v>154</c:v>
                </c:pt>
                <c:pt idx="58">
                  <c:v>158</c:v>
                </c:pt>
                <c:pt idx="59">
                  <c:v>162</c:v>
                </c:pt>
                <c:pt idx="60">
                  <c:v>165</c:v>
                </c:pt>
                <c:pt idx="61">
                  <c:v>165</c:v>
                </c:pt>
                <c:pt idx="62">
                  <c:v>167</c:v>
                </c:pt>
                <c:pt idx="63">
                  <c:v>167</c:v>
                </c:pt>
                <c:pt idx="64">
                  <c:v>168</c:v>
                </c:pt>
                <c:pt idx="65">
                  <c:v>169</c:v>
                </c:pt>
                <c:pt idx="66">
                  <c:v>169</c:v>
                </c:pt>
                <c:pt idx="67">
                  <c:v>171</c:v>
                </c:pt>
                <c:pt idx="68">
                  <c:v>176</c:v>
                </c:pt>
                <c:pt idx="69">
                  <c:v>181</c:v>
                </c:pt>
                <c:pt idx="70">
                  <c:v>190</c:v>
                </c:pt>
                <c:pt idx="71">
                  <c:v>193</c:v>
                </c:pt>
                <c:pt idx="72">
                  <c:v>193</c:v>
                </c:pt>
                <c:pt idx="73">
                  <c:v>190</c:v>
                </c:pt>
                <c:pt idx="74">
                  <c:v>189</c:v>
                </c:pt>
                <c:pt idx="75">
                  <c:v>187</c:v>
                </c:pt>
                <c:pt idx="76">
                  <c:v>185</c:v>
                </c:pt>
                <c:pt idx="77">
                  <c:v>183</c:v>
                </c:pt>
                <c:pt idx="78">
                  <c:v>182</c:v>
                </c:pt>
                <c:pt idx="79">
                  <c:v>183</c:v>
                </c:pt>
                <c:pt idx="80">
                  <c:v>185</c:v>
                </c:pt>
                <c:pt idx="81">
                  <c:v>188</c:v>
                </c:pt>
                <c:pt idx="82">
                  <c:v>190</c:v>
                </c:pt>
                <c:pt idx="83">
                  <c:v>191</c:v>
                </c:pt>
                <c:pt idx="84">
                  <c:v>190</c:v>
                </c:pt>
                <c:pt idx="85">
                  <c:v>189</c:v>
                </c:pt>
                <c:pt idx="86">
                  <c:v>188</c:v>
                </c:pt>
                <c:pt idx="87">
                  <c:v>187</c:v>
                </c:pt>
                <c:pt idx="88">
                  <c:v>186</c:v>
                </c:pt>
                <c:pt idx="89">
                  <c:v>185</c:v>
                </c:pt>
                <c:pt idx="90">
                  <c:v>184</c:v>
                </c:pt>
                <c:pt idx="91">
                  <c:v>185</c:v>
                </c:pt>
                <c:pt idx="92">
                  <c:v>187</c:v>
                </c:pt>
                <c:pt idx="93">
                  <c:v>189</c:v>
                </c:pt>
                <c:pt idx="94">
                  <c:v>191</c:v>
                </c:pt>
                <c:pt idx="95">
                  <c:v>190</c:v>
                </c:pt>
                <c:pt idx="96">
                  <c:v>190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40F-4534-86B9-083B0208CF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60553887"/>
        <c:axId val="260556287"/>
      </c:lineChart>
      <c:dateAx>
        <c:axId val="260553887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0556287"/>
        <c:crosses val="autoZero"/>
        <c:auto val="1"/>
        <c:lblOffset val="100"/>
        <c:baseTimeUnit val="months"/>
      </c:dateAx>
      <c:valAx>
        <c:axId val="2605562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0553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accent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BFFA9-A8C7-4F7E-AA1B-11735C18EDA7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838FE-E433-4E28-8C2D-FD75BDDFA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200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863174">
              <a:defRPr/>
            </a:pPr>
            <a:fld id="{45C73934-D492-4443-9427-018DE5D6DDA5}" type="slidenum">
              <a:rPr lang="en-US">
                <a:solidFill>
                  <a:prstClr val="black"/>
                </a:solidFill>
                <a:latin typeface="Lato Light"/>
              </a:rPr>
              <a:pPr defTabSz="1863174">
                <a:defRPr/>
              </a:pPr>
              <a:t>1</a:t>
            </a:fld>
            <a:endParaRPr lang="en-US" dirty="0">
              <a:solidFill>
                <a:prstClr val="black"/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71837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91050" y="2236788"/>
            <a:ext cx="4040188" cy="22717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492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A49337-88B4-4CF0-A20D-F9F70360722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1159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060950" y="2389188"/>
            <a:ext cx="4314825" cy="24272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913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094064">
              <a:defRPr/>
            </a:pPr>
            <a:fld id="{0DB2BA2C-9051-42B0-88DB-65566D8C458F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094064">
                <a:defRPr/>
              </a:pPr>
              <a:t>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09509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094064">
              <a:defRPr/>
            </a:pPr>
            <a:fld id="{0DB2BA2C-9051-42B0-88DB-65566D8C458F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094064">
                <a:defRPr/>
              </a:pPr>
              <a:t>7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68401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1F8CD427-279C-411F-B06B-1283433EAE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441263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forecasts for 2024. For example, our annual job growth is forecasted to be between 1.0 and 1.5 percent.</a:t>
            </a:r>
          </a:p>
          <a:p>
            <a:endParaRPr lang="en-US" dirty="0"/>
          </a:p>
          <a:p>
            <a:r>
              <a:rPr lang="en-US" dirty="0"/>
              <a:t>Florida Dec 2023 Jobs: </a:t>
            </a:r>
            <a:r>
              <a:rPr lang="en-US" b="0" i="0" dirty="0">
                <a:solidFill>
                  <a:srgbClr val="000000"/>
                </a:solidFill>
                <a:effectLst/>
                <a:highlight>
                  <a:srgbClr val="EEF4FF"/>
                </a:highlight>
                <a:latin typeface="Source Sans Pro Web"/>
              </a:rPr>
              <a:t>9,865,800 (use this to calculate the growth in jobs so far)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094064">
              <a:defRPr/>
            </a:pPr>
            <a:fld id="{0DB2BA2C-9051-42B0-88DB-65566D8C458F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094064">
                <a:defRPr/>
              </a:pPr>
              <a:t>9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3737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898574">
              <a:defRPr/>
            </a:pPr>
            <a:fld id="{A50FF070-7B1F-46F6-AD43-3905E7D4F8DD}" type="slidenum">
              <a:rPr lang="en-US">
                <a:solidFill>
                  <a:prstClr val="black"/>
                </a:solidFill>
                <a:latin typeface="Lato Light"/>
              </a:rPr>
              <a:pPr defTabSz="1898574">
                <a:defRPr/>
              </a:pPr>
              <a:t>10</a:t>
            </a:fld>
            <a:endParaRPr lang="en-US" dirty="0">
              <a:solidFill>
                <a:prstClr val="black"/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125835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5917F-F83C-7036-898D-740CDB8E78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614D3F-38A9-7EEC-811C-ABEFF6690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65286-D0DC-5946-813D-CDA3DF441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D529D-AB61-AF71-D3B2-CAF069F33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3FCC6-02F6-14A3-19F4-3D5AAEA84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115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BDB58-54E1-E59F-94F1-B0D07F4A7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0B288B-4D36-F9A4-E5B1-E4A0D0F5B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97806-DC09-A7DE-FA90-8404C81E6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68603C-B874-CFF1-4487-1C609BB80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A6BF7-6FF7-2D2B-805D-52806344F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6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23E0CC-8182-DEDC-0C07-E419A54833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80BB7C-99EB-3CA1-FABC-421317C82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AA650-47F2-D8EC-06CD-AA75F1612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CAF7F-E2C5-F9B4-F716-AE76A61B3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FB9A3D-F763-63FD-194E-78EB271F9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562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1588" y="0"/>
            <a:ext cx="12216454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671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23DEA-E5CB-C56C-C0BC-0B431E67C4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79A363-13AF-E902-3FBD-20BC1C7B4B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D2532-6E9B-168F-610D-80BAAA120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60746-2D2C-5552-EF99-9735B7D68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B9F41C-C33C-3A3A-D011-430733A87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238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7B9A2-4D60-2FBA-A0E4-33B3CE237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A2C76-C0B2-05FA-D19C-81E47D4346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29137-BBF7-744C-47BB-1374E724D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8BEE4-C900-7465-81E5-0EB6C2421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B5508-524F-4354-152E-C155E8B07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24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B6965-8E0E-2651-FCA2-20099C230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B82C65-A453-FD90-BE74-07AACF3F3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1C1E96-0897-A279-9794-D019A8349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5DAA2-B42A-BCA4-2DD2-E115EFBA5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6AE2E-96D7-321E-A5B0-AFE4EFCE9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65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9BAB9-9EF2-FFA8-44C4-9DF8D09C2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69A8B-22C5-EC28-AC5F-61D33CCB2B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30C94F-303D-8B31-86B4-8BEB5EC0BE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B8CABE-A5E8-4FEC-E838-DE88B1C8D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70F683-A8E7-C7C3-765A-58B4A9615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C553CF-4882-6C2D-45EA-28465336D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363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92EB7-5F59-3C62-940D-1C50A2329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37AB6-862E-93E2-E3BE-F7AC5CE09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A971ED-0BDD-76E8-D245-75269CBB5A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3C7257-9249-6703-C665-78872AF019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5D2EAD-0E49-22AA-6EE6-4BDF5DD06A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AF5484-15A6-C72D-570F-9A43AEB65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8D9AFA-135E-329F-8DC8-38128B80B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4A2990-98AB-7DDB-9A59-76F73B6F7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88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55846-90C0-F2D3-8E38-1AC9AD2DC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130BD4-38B9-CB77-0435-100165146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065F8-7FD0-F5BE-FF6D-7779F63F8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B0284-4AA4-B2CA-5E7D-575D3F851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044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559625-8B03-5DD8-67A0-C580EB56B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BA70CE-7DE7-4762-460E-399E0B677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D07286-A0F0-0F7B-8F7F-4A03FF134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242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1199D-DAEA-2E0E-AD07-5AAE5997B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DE2F0-D134-7EA8-8738-5E17F2B220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E2123-2186-1C12-BEF2-7B39329D3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134B8D-2612-D76A-B49B-5F62E6226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4BA0A-AE81-7624-976F-BB2C2CD2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6201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3ACDF-158F-2B4D-625B-DEB9C2B9B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97AA64-033D-7134-DEC3-7F8E010A4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7AF299-44F2-D327-88CA-170529843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A630FB-17E4-3E59-1C9B-CBF2D5D1C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EE654E-8476-D20E-D58C-374A586A5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B9D606-70F8-BB32-CED0-329F50BA5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197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51D22-D38D-9D2E-ADC5-D1CA39D0E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78455E-5BF9-5743-C250-A867AD17F5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FEFCB1-F560-070D-22F6-66452C2C14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A9F8FF-AB39-538F-1423-7F740AC29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1394E2-8CB9-D8D1-5995-65DDAF4BD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2D55BB-C3C5-8F84-D5F2-107F8361C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614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75242-7BAD-FEAB-D41A-0F0352487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DE7378-A086-0B6B-AEAD-FAB88E5428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4AFA7A-82E2-5C60-3074-7EFBC9E85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C72BB-A64F-DAA8-48B1-74CF7B3F7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6F0708-48CA-3BF2-1D96-2C3861EA0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3966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233E61-071A-9A59-0027-1BF6B3DDED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D4A538-11B2-E403-6796-3510C08F51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15F21-7F90-96E5-8935-50CE4DC7E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AE6E9E-EECB-BB01-3839-64DF373EF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FF115-E2BE-272F-1B8B-0DA8C9A38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018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72" indent="0" algn="ctr">
              <a:buNone/>
              <a:defRPr sz="2000"/>
            </a:lvl2pPr>
            <a:lvl3pPr marL="913944" indent="0" algn="ctr">
              <a:buNone/>
              <a:defRPr sz="1800"/>
            </a:lvl3pPr>
            <a:lvl4pPr marL="1370914" indent="0" algn="ctr">
              <a:buNone/>
              <a:defRPr sz="1600"/>
            </a:lvl4pPr>
            <a:lvl5pPr marL="1827886" indent="0" algn="ctr">
              <a:buNone/>
              <a:defRPr sz="1600"/>
            </a:lvl5pPr>
            <a:lvl6pPr marL="2284858" indent="0" algn="ctr">
              <a:buNone/>
              <a:defRPr sz="1600"/>
            </a:lvl6pPr>
            <a:lvl7pPr marL="2741829" indent="0" algn="ctr">
              <a:buNone/>
              <a:defRPr sz="1600"/>
            </a:lvl7pPr>
            <a:lvl8pPr marL="3198800" indent="0" algn="ctr">
              <a:buNone/>
              <a:defRPr sz="1600"/>
            </a:lvl8pPr>
            <a:lvl9pPr marL="3655772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194975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38491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59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94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8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8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57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912810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75064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72" indent="0">
              <a:buNone/>
              <a:defRPr sz="2000" b="1"/>
            </a:lvl2pPr>
            <a:lvl3pPr marL="913944" indent="0">
              <a:buNone/>
              <a:defRPr sz="1800" b="1"/>
            </a:lvl3pPr>
            <a:lvl4pPr marL="1370914" indent="0">
              <a:buNone/>
              <a:defRPr sz="1600" b="1"/>
            </a:lvl4pPr>
            <a:lvl5pPr marL="1827886" indent="0">
              <a:buNone/>
              <a:defRPr sz="1600" b="1"/>
            </a:lvl5pPr>
            <a:lvl6pPr marL="2284858" indent="0">
              <a:buNone/>
              <a:defRPr sz="1600" b="1"/>
            </a:lvl6pPr>
            <a:lvl7pPr marL="2741829" indent="0">
              <a:buNone/>
              <a:defRPr sz="1600" b="1"/>
            </a:lvl7pPr>
            <a:lvl8pPr marL="3198800" indent="0">
              <a:buNone/>
              <a:defRPr sz="1600" b="1"/>
            </a:lvl8pPr>
            <a:lvl9pPr marL="3655772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72" indent="0">
              <a:buNone/>
              <a:defRPr sz="2000" b="1"/>
            </a:lvl2pPr>
            <a:lvl3pPr marL="913944" indent="0">
              <a:buNone/>
              <a:defRPr sz="1800" b="1"/>
            </a:lvl3pPr>
            <a:lvl4pPr marL="1370914" indent="0">
              <a:buNone/>
              <a:defRPr sz="1600" b="1"/>
            </a:lvl4pPr>
            <a:lvl5pPr marL="1827886" indent="0">
              <a:buNone/>
              <a:defRPr sz="1600" b="1"/>
            </a:lvl5pPr>
            <a:lvl6pPr marL="2284858" indent="0">
              <a:buNone/>
              <a:defRPr sz="1600" b="1"/>
            </a:lvl6pPr>
            <a:lvl7pPr marL="2741829" indent="0">
              <a:buNone/>
              <a:defRPr sz="1600" b="1"/>
            </a:lvl7pPr>
            <a:lvl8pPr marL="3198800" indent="0">
              <a:buNone/>
              <a:defRPr sz="1600" b="1"/>
            </a:lvl8pPr>
            <a:lvl9pPr marL="3655772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723450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68862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9539D-E03C-202D-EE4E-E6EE5C308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975B1-0596-1139-F45A-8266B33DD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0CAF0-1335-F2C8-E21A-A7D26483F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B29FB-9FD5-BA94-B387-477429669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69469-0B8D-02C4-098D-611DA63C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0042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618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1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198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972" indent="0">
              <a:buNone/>
              <a:defRPr sz="1400"/>
            </a:lvl2pPr>
            <a:lvl3pPr marL="913944" indent="0">
              <a:buNone/>
              <a:defRPr sz="1200"/>
            </a:lvl3pPr>
            <a:lvl4pPr marL="1370914" indent="0">
              <a:buNone/>
              <a:defRPr sz="1000"/>
            </a:lvl4pPr>
            <a:lvl5pPr marL="1827886" indent="0">
              <a:buNone/>
              <a:defRPr sz="1000"/>
            </a:lvl5pPr>
            <a:lvl6pPr marL="2284858" indent="0">
              <a:buNone/>
              <a:defRPr sz="1000"/>
            </a:lvl6pPr>
            <a:lvl7pPr marL="2741829" indent="0">
              <a:buNone/>
              <a:defRPr sz="1000"/>
            </a:lvl7pPr>
            <a:lvl8pPr marL="3198800" indent="0">
              <a:buNone/>
              <a:defRPr sz="1000"/>
            </a:lvl8pPr>
            <a:lvl9pPr marL="365577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49599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1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198"/>
            </a:lvl1pPr>
            <a:lvl2pPr marL="456972" indent="0">
              <a:buNone/>
              <a:defRPr sz="2800"/>
            </a:lvl2pPr>
            <a:lvl3pPr marL="913944" indent="0">
              <a:buNone/>
              <a:defRPr sz="2400"/>
            </a:lvl3pPr>
            <a:lvl4pPr marL="1370914" indent="0">
              <a:buNone/>
              <a:defRPr sz="2000"/>
            </a:lvl4pPr>
            <a:lvl5pPr marL="1827886" indent="0">
              <a:buNone/>
              <a:defRPr sz="2000"/>
            </a:lvl5pPr>
            <a:lvl6pPr marL="2284858" indent="0">
              <a:buNone/>
              <a:defRPr sz="2000"/>
            </a:lvl6pPr>
            <a:lvl7pPr marL="2741829" indent="0">
              <a:buNone/>
              <a:defRPr sz="2000"/>
            </a:lvl7pPr>
            <a:lvl8pPr marL="3198800" indent="0">
              <a:buNone/>
              <a:defRPr sz="2000"/>
            </a:lvl8pPr>
            <a:lvl9pPr marL="3655772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972" indent="0">
              <a:buNone/>
              <a:defRPr sz="1400"/>
            </a:lvl2pPr>
            <a:lvl3pPr marL="913944" indent="0">
              <a:buNone/>
              <a:defRPr sz="1200"/>
            </a:lvl3pPr>
            <a:lvl4pPr marL="1370914" indent="0">
              <a:buNone/>
              <a:defRPr sz="1000"/>
            </a:lvl4pPr>
            <a:lvl5pPr marL="1827886" indent="0">
              <a:buNone/>
              <a:defRPr sz="1000"/>
            </a:lvl5pPr>
            <a:lvl6pPr marL="2284858" indent="0">
              <a:buNone/>
              <a:defRPr sz="1000"/>
            </a:lvl6pPr>
            <a:lvl7pPr marL="2741829" indent="0">
              <a:buNone/>
              <a:defRPr sz="1000"/>
            </a:lvl7pPr>
            <a:lvl8pPr marL="3198800" indent="0">
              <a:buNone/>
              <a:defRPr sz="1000"/>
            </a:lvl8pPr>
            <a:lvl9pPr marL="365577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2759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410155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C764DE79-268F-4C1A-8933-263129D2AF90}" type="datetimeFigureOut">
              <a:rPr lang="en-US" smtClean="0">
                <a:solidFill>
                  <a:srgbClr val="737572"/>
                </a:solidFill>
              </a:rPr>
              <a:pPr defTabSz="913989"/>
              <a:t>8/21/2024</a:t>
            </a:fld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3989"/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3989"/>
            <a:fld id="{48F63A3B-78C7-47BE-AE5E-E10140E04643}" type="slidenum">
              <a:rPr lang="en-US" smtClean="0">
                <a:solidFill>
                  <a:srgbClr val="737572"/>
                </a:solidFill>
              </a:rPr>
              <a:pPr defTabSz="913989"/>
              <a:t>‹#›</a:t>
            </a:fld>
            <a:endParaRPr lang="en-US" dirty="0">
              <a:solidFill>
                <a:srgbClr val="7375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148152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1588" y="0"/>
            <a:ext cx="12216454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465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2106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F5B1FC8F-505C-438D-B546-4584DDA9C33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8638" y="551833"/>
            <a:ext cx="5317686" cy="41855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1BA5F9B-D73C-4081-995E-F63F43090FB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5676" y="2134199"/>
            <a:ext cx="5317686" cy="41855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5960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01A29-402E-9100-C7DA-CC1B020C7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D27791-960C-DC64-F8F2-E4B6204584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D56ED5-8E17-1B43-D276-16CA18A72B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F062B-135C-F85F-7CE6-54BDD8E65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B3508-DE01-D328-F651-A96FA2200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E19C99-4BA3-76A1-D746-5E6C5CAC4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25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801EB-BBD3-3B79-22BC-057E08C9C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4432A-FB60-9ECA-DE81-3FCF1EDAD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9B54A0-546A-8166-71CE-0EAF9F8F35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876AA6-CDC2-7052-6976-0E6228892E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0F0C9C-F4AA-7A50-48DC-53D867D85C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1522A0-EDD2-F598-82F2-4FB61EFA7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0C053E-DCA0-1F7B-55FA-550D14E3F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7AA782-181A-CF35-2D5E-85B516E71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61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E51E3-2296-5570-6D07-6F87C9D6A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051A1D-8DA6-3E1B-785D-7528E5D3F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E98691-7F55-6677-C12F-B0059D392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0717EA-004D-888B-F62E-B2C95ED91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406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A9C3B6-D1EE-E53D-A770-C26079A31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810D67-8065-35C3-C036-E4E6234B4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0AAF43-91DC-E3CD-777D-BE5DC249B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707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0C56E-22EF-BD30-ABB0-DE1E6FBF1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16791-864A-0799-F5B8-B2397FE63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FFA348-0152-1C4F-3C1C-34CF116E8C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4325A-672A-0A2E-F570-A8F6A59E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ACD7F5-1BEA-46DD-D791-57C7D8763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8DFF4D-7B0E-E025-EB5A-5D717482A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218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98FB9-7D19-880C-7C32-813F517BD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A1C7CB-81A8-22B9-2271-697A6FF1F2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428D7A-B7B3-DFAC-64B7-D7071F161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CC6E65-CB6F-AE5E-69F3-6D3F36160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3C6AB-62BD-F59E-138E-7E48305EC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4EFF27-B0D6-452D-4221-32D9F266E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60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F35129-5AFA-6C63-FF93-680E322B6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64699-95E1-B3B9-E6A8-8B896E63BE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CE7131-8EA1-251B-893E-2C71333E28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962559-4FA8-4F07-8EFD-007EC470F37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2FF0D-EAB6-D688-3996-D7F2D8DC5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40AC2-CB59-6762-40B5-27883C7D2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BF1EA9-1EC8-4C54-934E-059BD667C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9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095C50-8E3D-868B-9C95-836ECF5D2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734B81-2C1F-F598-4C93-5817F2A9A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13DEB-9FCA-DE26-63F0-7D0184A916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0D3E5-4E8E-481D-8D3D-338DFD84B2DD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90A555-3998-EF17-2C9D-23FE0A726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76E4D-A64A-E18F-ED22-E276EC988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C3749-4AFC-43C9-BEBF-188D95068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153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Placeholder 10"/>
          <p:cNvSpPr>
            <a:spLocks noGrp="1"/>
          </p:cNvSpPr>
          <p:nvPr>
            <p:ph type="title"/>
          </p:nvPr>
        </p:nvSpPr>
        <p:spPr>
          <a:xfrm>
            <a:off x="838420" y="365126"/>
            <a:ext cx="1051516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2515256" y="6677527"/>
            <a:ext cx="8797375" cy="180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989"/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04" y="6222931"/>
            <a:ext cx="1373543" cy="64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61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hf hdr="0" ftr="0" dt="0"/>
  <p:txStyles>
    <p:titleStyle>
      <a:lvl1pPr algn="l" defTabSz="913944" rtl="0" eaLnBrk="1" latinLnBrk="0" hangingPunct="1">
        <a:lnSpc>
          <a:spcPct val="90000"/>
        </a:lnSpc>
        <a:spcBef>
          <a:spcPct val="0"/>
        </a:spcBef>
        <a:buNone/>
        <a:defRPr sz="43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86" indent="-228486" algn="l" defTabSz="91394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458" indent="-228486" algn="l" defTabSz="91394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30" indent="-228486" algn="l" defTabSz="91394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00" indent="-228486" algn="l" defTabSz="91394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372" indent="-228486" algn="l" defTabSz="91394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344" indent="-228486" algn="l" defTabSz="91394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314" indent="-228486" algn="l" defTabSz="91394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286" indent="-228486" algn="l" defTabSz="91394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58" indent="-228486" algn="l" defTabSz="91394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72" algn="l" defTabSz="9139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44" algn="l" defTabSz="9139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8" algn="l" defTabSz="9139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9" algn="l" defTabSz="9139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2" algn="l" defTabSz="9139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6.png"/><Relationship Id="rId4" Type="http://schemas.openxmlformats.org/officeDocument/2006/relationships/image" Target="../media/image25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7" b="7887"/>
          <a:stretch>
            <a:fillRect/>
          </a:stretch>
        </p:blipFill>
        <p:spPr>
          <a:xfrm>
            <a:off x="1587" y="893"/>
            <a:ext cx="12210093" cy="6856214"/>
          </a:xfrm>
        </p:spPr>
      </p:pic>
      <p:sp>
        <p:nvSpPr>
          <p:cNvPr id="7" name="Rectangle 6"/>
          <p:cNvSpPr/>
          <p:nvPr/>
        </p:nvSpPr>
        <p:spPr>
          <a:xfrm>
            <a:off x="2380" y="4589062"/>
            <a:ext cx="12187239" cy="2268937"/>
          </a:xfrm>
          <a:prstGeom prst="rect">
            <a:avLst/>
          </a:prstGeom>
          <a:solidFill>
            <a:srgbClr val="192129">
              <a:alpha val="8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989"/>
            <a:endParaRPr lang="en-US" sz="3599" dirty="0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920934" y="4788253"/>
            <a:ext cx="0" cy="1702869"/>
          </a:xfrm>
          <a:prstGeom prst="line">
            <a:avLst/>
          </a:prstGeom>
          <a:ln w="57150" cmpd="sng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20934" y="4680167"/>
            <a:ext cx="10993733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989">
              <a:lnSpc>
                <a:spcPct val="90000"/>
              </a:lnSpc>
            </a:pPr>
            <a:r>
              <a:rPr lang="en-US" sz="4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&amp; Philanthropy Forum: Leading </a:t>
            </a:r>
          </a:p>
          <a:p>
            <a:pPr defTabSz="913989">
              <a:lnSpc>
                <a:spcPct val="90000"/>
              </a:lnSpc>
            </a:pPr>
            <a:r>
              <a:rPr lang="en-US" sz="4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Advocacy, Collaboration and Investment in Housing</a:t>
            </a:r>
          </a:p>
          <a:p>
            <a:pPr defTabSz="913989">
              <a:lnSpc>
                <a:spcPct val="90000"/>
              </a:lnSpc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Carolyn Johnson I CJohnson@flchamber.com</a:t>
            </a:r>
          </a:p>
        </p:txBody>
      </p:sp>
      <p:sp>
        <p:nvSpPr>
          <p:cNvPr id="8" name="Rectangle 7"/>
          <p:cNvSpPr/>
          <p:nvPr/>
        </p:nvSpPr>
        <p:spPr>
          <a:xfrm>
            <a:off x="920934" y="6676681"/>
            <a:ext cx="10388980" cy="1804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989"/>
            <a:endParaRPr lang="en-US" sz="3599" dirty="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438586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737C38-B713-742F-EE62-1E3365194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490" y="2013284"/>
            <a:ext cx="3847021" cy="2918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407230" y="289213"/>
            <a:ext cx="937754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B37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Working Together: 2030 Blueprint, WWS, HTV</a:t>
            </a:r>
          </a:p>
        </p:txBody>
      </p:sp>
      <p:cxnSp>
        <p:nvCxnSpPr>
          <p:cNvPr id="5" name="Google Shape;703;p129">
            <a:extLst>
              <a:ext uri="{FF2B5EF4-FFF2-40B4-BE49-F238E27FC236}">
                <a16:creationId xmlns:a16="http://schemas.microsoft.com/office/drawing/2014/main" id="{10610C5C-3823-4628-8810-B1D32F30964B}"/>
              </a:ext>
            </a:extLst>
          </p:cNvPr>
          <p:cNvCxnSpPr>
            <a:cxnSpLocks/>
          </p:cNvCxnSpPr>
          <p:nvPr/>
        </p:nvCxnSpPr>
        <p:spPr>
          <a:xfrm>
            <a:off x="3557320" y="806033"/>
            <a:ext cx="5077359" cy="0"/>
          </a:xfrm>
          <a:prstGeom prst="straightConnector1">
            <a:avLst/>
          </a:prstGeom>
          <a:noFill/>
          <a:ln w="5715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570C9FE-0715-44E6-8381-E86AE5C3FC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9" y="2013284"/>
            <a:ext cx="3780368" cy="2918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94D518F1-086C-4C57-BAC9-C142D1C28096}"/>
              </a:ext>
            </a:extLst>
          </p:cNvPr>
          <p:cNvSpPr/>
          <p:nvPr/>
        </p:nvSpPr>
        <p:spPr>
          <a:xfrm>
            <a:off x="3762191" y="3663134"/>
            <a:ext cx="1227578" cy="52496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241E0B-D7E7-B403-B1A0-89352073B4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5365" y="2013284"/>
            <a:ext cx="3769249" cy="2918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9FD016EF-E7BC-4D02-AD28-9DF4D9F3B4DF}"/>
              </a:ext>
            </a:extLst>
          </p:cNvPr>
          <p:cNvSpPr/>
          <p:nvPr/>
        </p:nvSpPr>
        <p:spPr>
          <a:xfrm>
            <a:off x="7720985" y="3663134"/>
            <a:ext cx="1227578" cy="52496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744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Google Shape;703;p129">
            <a:extLst>
              <a:ext uri="{FF2B5EF4-FFF2-40B4-BE49-F238E27FC236}">
                <a16:creationId xmlns:a16="http://schemas.microsoft.com/office/drawing/2014/main" id="{B43423E4-30EE-4DA1-A819-42A850E8585D}"/>
              </a:ext>
            </a:extLst>
          </p:cNvPr>
          <p:cNvCxnSpPr>
            <a:cxnSpLocks/>
          </p:cNvCxnSpPr>
          <p:nvPr/>
        </p:nvCxnSpPr>
        <p:spPr>
          <a:xfrm>
            <a:off x="3718434" y="763262"/>
            <a:ext cx="5076037" cy="0"/>
          </a:xfrm>
          <a:prstGeom prst="straightConnector1">
            <a:avLst/>
          </a:prstGeom>
          <a:noFill/>
          <a:ln w="5715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97F1C2E-B70F-4055-FBB1-05E1FA4AB8AB}"/>
              </a:ext>
            </a:extLst>
          </p:cNvPr>
          <p:cNvSpPr txBox="1"/>
          <p:nvPr/>
        </p:nvSpPr>
        <p:spPr>
          <a:xfrm>
            <a:off x="-323226" y="264424"/>
            <a:ext cx="12313492" cy="535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71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8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The Florida 2030 Blueprint: Uniting Businesses For Good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20700E-BB61-F3D8-D679-7F3517A6AAE5}"/>
              </a:ext>
            </a:extLst>
          </p:cNvPr>
          <p:cNvSpPr txBox="1"/>
          <p:nvPr/>
        </p:nvSpPr>
        <p:spPr>
          <a:xfrm>
            <a:off x="3911824" y="6187333"/>
            <a:ext cx="384339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7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www.Florida2030.org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4B6E5C-FE04-FE06-6D9D-006F63D79197}"/>
              </a:ext>
            </a:extLst>
          </p:cNvPr>
          <p:cNvSpPr txBox="1"/>
          <p:nvPr/>
        </p:nvSpPr>
        <p:spPr>
          <a:xfrm>
            <a:off x="216599" y="3861841"/>
            <a:ext cx="577392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08" marR="0" lvl="0" indent="-285608" algn="l" defTabSz="91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+2.8 Million Net New Residents</a:t>
            </a:r>
          </a:p>
          <a:p>
            <a:pPr marL="285608" marR="0" lvl="0" indent="-285608" algn="l" defTabSz="91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+1.39 Million Net New Jobs</a:t>
            </a:r>
          </a:p>
          <a:p>
            <a:pPr marL="285608" marR="0" lvl="0" indent="-285608" algn="l" defTabSz="91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+40 Million More Annual Visitors</a:t>
            </a:r>
          </a:p>
          <a:p>
            <a:pPr marL="285608" marR="0" lvl="0" indent="-285608" algn="l" defTabSz="91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+2.5 Million More Drivers</a:t>
            </a:r>
          </a:p>
          <a:p>
            <a:pPr marL="285608" marR="0" lvl="0" indent="-285608" algn="l" defTabSz="91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5BC45B-69C6-55BF-514C-68E5B6A1D787}"/>
              </a:ext>
            </a:extLst>
          </p:cNvPr>
          <p:cNvSpPr txBox="1"/>
          <p:nvPr/>
        </p:nvSpPr>
        <p:spPr>
          <a:xfrm>
            <a:off x="951006" y="1086220"/>
            <a:ext cx="1423607" cy="923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98" b="0" i="0" u="none" strike="noStrike" kern="1200" cap="none" spc="0" normalizeH="0" baseline="0" noProof="0" dirty="0">
                <a:ln w="0"/>
                <a:solidFill>
                  <a:srgbClr val="0B6B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16</a:t>
            </a:r>
            <a:r>
              <a:rPr kumimoji="0" lang="en-US" sz="5398" b="0" i="0" u="none" strike="noStrike" kern="1200" cap="none" spc="0" normalizeH="0" baseline="30000" noProof="0" dirty="0">
                <a:ln w="0"/>
                <a:solidFill>
                  <a:srgbClr val="0B6B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endParaRPr kumimoji="0" lang="en-US" sz="5398" b="0" i="0" u="none" strike="noStrike" kern="1200" cap="none" spc="0" normalizeH="0" baseline="0" noProof="0" dirty="0">
              <a:ln w="0"/>
              <a:solidFill>
                <a:srgbClr val="0B6BA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9DB92F-70C8-FD99-0FDA-ED7C8B03B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290" y="1110377"/>
            <a:ext cx="5714051" cy="4404131"/>
          </a:xfrm>
          <a:prstGeom prst="rect">
            <a:avLst/>
          </a:prstGeom>
          <a:ln w="63500">
            <a:solidFill>
              <a:schemeClr val="tx1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D90C70CC-F790-5AC6-1CEA-2EA1D9757901}"/>
              </a:ext>
            </a:extLst>
          </p:cNvPr>
          <p:cNvSpPr/>
          <p:nvPr/>
        </p:nvSpPr>
        <p:spPr>
          <a:xfrm>
            <a:off x="1297119" y="2096612"/>
            <a:ext cx="2455799" cy="617199"/>
          </a:xfrm>
          <a:prstGeom prst="righ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175D14-FA73-225E-0CDF-2C46B252C2E4}"/>
              </a:ext>
            </a:extLst>
          </p:cNvPr>
          <p:cNvSpPr txBox="1"/>
          <p:nvPr/>
        </p:nvSpPr>
        <p:spPr>
          <a:xfrm>
            <a:off x="497680" y="2826321"/>
            <a:ext cx="3904141" cy="923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98" b="0" i="0" u="none" strike="noStrike" kern="1200" cap="none" spc="0" normalizeH="0" baseline="0" noProof="0" dirty="0">
                <a:ln w="0"/>
                <a:solidFill>
                  <a:srgbClr val="0B6B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39 Goals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3018D5-33FF-0FD7-79B7-864262E700C8}"/>
              </a:ext>
            </a:extLst>
          </p:cNvPr>
          <p:cNvSpPr txBox="1"/>
          <p:nvPr/>
        </p:nvSpPr>
        <p:spPr>
          <a:xfrm>
            <a:off x="2246475" y="1099675"/>
            <a:ext cx="4496927" cy="923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98" b="0" i="0" u="none" strike="noStrike" kern="1200" cap="none" spc="0" normalizeH="0" baseline="0" noProof="0">
                <a:ln w="0"/>
                <a:solidFill>
                  <a:srgbClr val="0B6B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to 10</a:t>
            </a:r>
            <a:r>
              <a:rPr kumimoji="0" lang="en-US" sz="5398" b="0" i="0" u="none" strike="noStrike" kern="1200" cap="none" spc="0" normalizeH="0" baseline="30000" noProof="0">
                <a:ln w="0"/>
                <a:solidFill>
                  <a:srgbClr val="0B6B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5398" b="0" i="0" u="none" strike="noStrike" kern="1200" cap="none" spc="0" normalizeH="0" baseline="0" noProof="0">
                <a:ln w="0"/>
                <a:solidFill>
                  <a:srgbClr val="0B6B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0780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284783" y="5971646"/>
            <a:ext cx="1792251" cy="844755"/>
          </a:xfrm>
          <a:custGeom>
            <a:avLst/>
            <a:gdLst/>
            <a:ahLst/>
            <a:cxnLst/>
            <a:rect l="l" t="t" r="r" b="b"/>
            <a:pathLst>
              <a:path w="2688376" h="1267133">
                <a:moveTo>
                  <a:pt x="0" y="0"/>
                </a:moveTo>
                <a:lnTo>
                  <a:pt x="2688376" y="0"/>
                </a:lnTo>
                <a:lnTo>
                  <a:pt x="2688376" y="1267133"/>
                </a:lnTo>
                <a:lnTo>
                  <a:pt x="0" y="12671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914446"/>
            <a:endParaRPr lang="en-A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436956-62F2-FD12-BD24-7B0A95D1609A}"/>
              </a:ext>
            </a:extLst>
          </p:cNvPr>
          <p:cNvSpPr txBox="1"/>
          <p:nvPr/>
        </p:nvSpPr>
        <p:spPr>
          <a:xfrm>
            <a:off x="0" y="268708"/>
            <a:ext cx="121920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46">
              <a:defRPr/>
            </a:pP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Blueprint Goals Directly Connected to Today’s Conversation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E52243-6B88-4F41-D5EE-E25684FC1048}"/>
              </a:ext>
            </a:extLst>
          </p:cNvPr>
          <p:cNvSpPr txBox="1"/>
          <p:nvPr/>
        </p:nvSpPr>
        <p:spPr>
          <a:xfrm>
            <a:off x="2444301" y="1305341"/>
            <a:ext cx="890000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46">
              <a:defRPr/>
            </a:pPr>
            <a:r>
              <a:rPr lang="en-AU" sz="2800" dirty="0">
                <a:solidFill>
                  <a:srgbClr val="002060"/>
                </a:solidFill>
                <a:latin typeface="Calibri" panose="020F0502020204030204"/>
              </a:rPr>
              <a:t>Increased size and impact of nonprofit and philanthropic sectors</a:t>
            </a:r>
          </a:p>
          <a:p>
            <a:pPr defTabSz="914446">
              <a:defRPr/>
            </a:pPr>
            <a:endParaRPr lang="en-AU" sz="2800" dirty="0">
              <a:solidFill>
                <a:srgbClr val="002060"/>
              </a:solidFill>
              <a:latin typeface="Calibri" panose="020F0502020204030204"/>
            </a:endParaRPr>
          </a:p>
          <a:p>
            <a:pPr defTabSz="914446">
              <a:defRPr/>
            </a:pPr>
            <a:r>
              <a:rPr lang="en-AU" sz="2800" dirty="0">
                <a:solidFill>
                  <a:srgbClr val="002060"/>
                </a:solidFill>
                <a:latin typeface="Calibri" panose="020F0502020204030204"/>
              </a:rPr>
              <a:t>Diverse, attainable housing to meet future demand</a:t>
            </a:r>
          </a:p>
          <a:p>
            <a:pPr defTabSz="914446">
              <a:defRPr/>
            </a:pPr>
            <a:endParaRPr lang="en-AU" sz="2800" dirty="0">
              <a:solidFill>
                <a:srgbClr val="002060"/>
              </a:solidFill>
              <a:latin typeface="Calibri" panose="020F0502020204030204"/>
            </a:endParaRPr>
          </a:p>
          <a:p>
            <a:pPr defTabSz="914446">
              <a:defRPr/>
            </a:pPr>
            <a:r>
              <a:rPr lang="en-AU" sz="2800" dirty="0">
                <a:solidFill>
                  <a:srgbClr val="002060"/>
                </a:solidFill>
                <a:latin typeface="Calibri" panose="020F0502020204030204"/>
              </a:rPr>
              <a:t>&lt;10% of Florida residents live in housing-cost burdened households</a:t>
            </a:r>
          </a:p>
          <a:p>
            <a:pPr defTabSz="914446">
              <a:defRPr/>
            </a:pPr>
            <a:endParaRPr lang="en-AU" sz="2800" dirty="0">
              <a:solidFill>
                <a:srgbClr val="002060"/>
              </a:solidFill>
              <a:latin typeface="Calibri" panose="020F0502020204030204"/>
            </a:endParaRPr>
          </a:p>
          <a:p>
            <a:pPr defTabSz="914446">
              <a:defRPr/>
            </a:pPr>
            <a:r>
              <a:rPr lang="en-AU" sz="2800" dirty="0">
                <a:solidFill>
                  <a:srgbClr val="002060"/>
                </a:solidFill>
                <a:latin typeface="Calibri" panose="020F0502020204030204"/>
              </a:rPr>
              <a:t>Florida’s brand and reputation as best place to live, work, raise a family, visit, learn, play, relocate and compete remains top in the nation</a:t>
            </a:r>
          </a:p>
          <a:p>
            <a:pPr defTabSz="914446">
              <a:defRPr/>
            </a:pPr>
            <a:endParaRPr lang="en-AU" dirty="0">
              <a:solidFill>
                <a:prstClr val="black"/>
              </a:solidFill>
              <a:latin typeface="Calibri" panose="020F0502020204030204"/>
            </a:endParaRPr>
          </a:p>
        </p:txBody>
      </p:sp>
      <p:cxnSp>
        <p:nvCxnSpPr>
          <p:cNvPr id="10" name="Google Shape;703;p129">
            <a:extLst>
              <a:ext uri="{FF2B5EF4-FFF2-40B4-BE49-F238E27FC236}">
                <a16:creationId xmlns:a16="http://schemas.microsoft.com/office/drawing/2014/main" id="{7A5FA52A-FAF8-372B-7367-B71BFCD62654}"/>
              </a:ext>
            </a:extLst>
          </p:cNvPr>
          <p:cNvCxnSpPr>
            <a:cxnSpLocks/>
          </p:cNvCxnSpPr>
          <p:nvPr/>
        </p:nvCxnSpPr>
        <p:spPr>
          <a:xfrm>
            <a:off x="3557321" y="790085"/>
            <a:ext cx="5077359" cy="0"/>
          </a:xfrm>
          <a:prstGeom prst="straightConnector1">
            <a:avLst/>
          </a:prstGeom>
          <a:noFill/>
          <a:ln w="5715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760899B1-7F1E-4CCD-334B-2A7B7FB33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194" y="2430993"/>
            <a:ext cx="844965" cy="8449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C4862F5-5B50-6270-5719-22DD4B0855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2475" y="3582043"/>
            <a:ext cx="914401" cy="91440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9BAEDC5-6BE6-8DED-F04D-9096A208A2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6355" y="1382331"/>
            <a:ext cx="844966" cy="8449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F1B73D4-4E33-2E6E-20DA-DB50215DCA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7959" y="4848215"/>
            <a:ext cx="1123431" cy="11234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Google Shape;703;p129">
            <a:extLst>
              <a:ext uri="{FF2B5EF4-FFF2-40B4-BE49-F238E27FC236}">
                <a16:creationId xmlns:a16="http://schemas.microsoft.com/office/drawing/2014/main" id="{67E32A06-C24D-4A9D-AD3A-FA0D69034B30}"/>
              </a:ext>
            </a:extLst>
          </p:cNvPr>
          <p:cNvCxnSpPr>
            <a:cxnSpLocks/>
          </p:cNvCxnSpPr>
          <p:nvPr/>
        </p:nvCxnSpPr>
        <p:spPr>
          <a:xfrm>
            <a:off x="681453" y="684717"/>
            <a:ext cx="10889224" cy="0"/>
          </a:xfrm>
          <a:prstGeom prst="straightConnector1">
            <a:avLst/>
          </a:prstGeom>
          <a:noFill/>
          <a:ln w="5715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F0238377-43C1-4747-9F46-8DF84C725787}"/>
              </a:ext>
            </a:extLst>
          </p:cNvPr>
          <p:cNvSpPr txBox="1"/>
          <p:nvPr/>
        </p:nvSpPr>
        <p:spPr>
          <a:xfrm>
            <a:off x="2251877" y="6072483"/>
            <a:ext cx="4995959" cy="46166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sx="50000" sy="5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www.TheFloridaScorecard.org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4D9FA4-1E2B-462C-8947-F9CFF9F67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453" y="1083479"/>
            <a:ext cx="6157406" cy="444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2776" tIns="21419" rIns="42776" bIns="21419" anchor="t">
            <a:spAutoFit/>
          </a:bodyPr>
          <a:lstStyle>
            <a:lvl1pPr marL="284163" indent="-284163" defTabSz="912813">
              <a:defRPr sz="3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12813">
              <a:defRPr sz="3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12813">
              <a:defRPr sz="3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12813">
              <a:defRPr sz="3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12813">
              <a:defRPr sz="3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235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2F6D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285750" marR="0" lvl="0" indent="-285750" algn="l" defTabSz="91235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sng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/>
                <a:ea typeface="MS PGothic"/>
                <a:cs typeface="Arial"/>
              </a:rPr>
              <a:t>1.39 Million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/>
                <a:ea typeface="MS PGothic"/>
                <a:cs typeface="Arial"/>
              </a:rPr>
              <a:t> 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/>
                <a:ea typeface="MS PGothic"/>
                <a:cs typeface="Arial"/>
              </a:rPr>
              <a:t>Net New Jobs Needed by 2030</a:t>
            </a: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MS PGothic"/>
              <a:cs typeface="Arial"/>
            </a:endParaRPr>
          </a:p>
          <a:p>
            <a:pPr marL="0" marR="0" lvl="0" indent="-317" algn="l" defTabSz="91235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285433" marR="0" lvl="0" indent="-284163" algn="l" defTabSz="91235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Open Jobs </a:t>
            </a:r>
            <a:r>
              <a:rPr kumimoji="0" lang="en-US" altLang="ja-JP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MS PGothic"/>
                <a:cs typeface="Arial"/>
                <a:sym typeface="Wingdings" panose="05000000000000000000" pitchFamily="2" charset="2"/>
              </a:rPr>
              <a:t>Decreased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to </a:t>
            </a:r>
            <a:r>
              <a:rPr kumimoji="0" lang="en-US" altLang="en-US" sz="22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394,612</a:t>
            </a: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283528" marR="0" lvl="0" indent="-283845" algn="l" defTabSz="91235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283528" marR="0" lvl="0" indent="-283845" algn="l" defTabSz="91235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Number of Unemployed Persons 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MS PGothic"/>
                <a:cs typeface="Arial"/>
                <a:sym typeface="Wingdings" panose="05000000000000000000" pitchFamily="2" charset="2"/>
              </a:rPr>
              <a:t>Remained Increased to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en-US" sz="22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366,000</a:t>
            </a: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283528" marR="0" lvl="0" indent="-283845" algn="l" defTabSz="91235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283528" marR="0" lvl="0" indent="-283845" algn="l" defTabSz="91235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Unemployment Rate at </a:t>
            </a:r>
            <a:r>
              <a:rPr kumimoji="0" lang="en-US" altLang="en-US" sz="22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3.3%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MS PGothic"/>
                <a:cs typeface="Arial"/>
                <a:sym typeface="Wingdings" panose="05000000000000000000" pitchFamily="2" charset="2"/>
              </a:rPr>
              <a:t>Unchanged 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from June 2024)</a:t>
            </a: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270" marR="0" lvl="0" indent="0" algn="l" defTabSz="91235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200" b="1" i="0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MS PGothic"/>
              <a:cs typeface="Arial"/>
              <a:sym typeface="Wingdings" panose="05000000000000000000" pitchFamily="2" charset="2"/>
            </a:endParaRPr>
          </a:p>
          <a:p>
            <a:pPr marL="287020" marR="0" lvl="0" indent="-285750" algn="l" defTabSz="91235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MS PGothic"/>
                <a:cs typeface="Arial"/>
                <a:sym typeface="Wingdings" panose="05000000000000000000" pitchFamily="2" charset="2"/>
              </a:rPr>
              <a:t>Housing Sales: </a:t>
            </a:r>
            <a:r>
              <a:rPr kumimoji="0" lang="en-US" altLang="ja-JP" sz="22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MS PGothic"/>
                <a:cs typeface="Arial"/>
                <a:sym typeface="Wingdings" panose="05000000000000000000" pitchFamily="2" charset="2"/>
              </a:rPr>
              <a:t>23,183</a:t>
            </a:r>
            <a:r>
              <a:rPr kumimoji="0" lang="en-US" altLang="ja-JP" sz="2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MS PGothic"/>
                <a:cs typeface="Arial"/>
                <a:sym typeface="Wingdings" panose="05000000000000000000" pitchFamily="2" charset="2"/>
              </a:rPr>
              <a:t>, Housing Starts: </a:t>
            </a:r>
            <a:r>
              <a:rPr kumimoji="0" lang="en-US" altLang="ja-JP" sz="22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MS PGothic"/>
                <a:cs typeface="Arial"/>
                <a:sym typeface="Wingdings" panose="05000000000000000000" pitchFamily="2" charset="2"/>
              </a:rPr>
              <a:t>10,798</a:t>
            </a:r>
            <a:endParaRPr kumimoji="0" lang="en-US" altLang="ja-JP" sz="2200" b="1" i="0" u="sng" strike="noStrike" kern="1200" cap="none" spc="0" normalizeH="0" baseline="0" noProof="0" dirty="0">
              <a:ln>
                <a:noFill/>
              </a:ln>
              <a:solidFill>
                <a:srgbClr val="002F6D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68D0DE-A36C-4B5F-89F8-2EDCC23A6864}"/>
              </a:ext>
            </a:extLst>
          </p:cNvPr>
          <p:cNvSpPr txBox="1"/>
          <p:nvPr/>
        </p:nvSpPr>
        <p:spPr>
          <a:xfrm>
            <a:off x="-8104" y="161497"/>
            <a:ext cx="12188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Florida Scorecard Helps Leaders Lead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2F3058-584D-A39F-C865-020ECDDD2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1425" y="884085"/>
            <a:ext cx="4516858" cy="565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67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860A592-A0F8-8032-A8F8-A1F4DB2361A0}"/>
              </a:ext>
            </a:extLst>
          </p:cNvPr>
          <p:cNvSpPr txBox="1"/>
          <p:nvPr/>
        </p:nvSpPr>
        <p:spPr>
          <a:xfrm>
            <a:off x="14353" y="589553"/>
            <a:ext cx="5324101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Florida’s Demographics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Are Changing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Florida’s Next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2.8 Million People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6F7FA">
                  <a:lumMod val="10000"/>
                </a:srgb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	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B19F28-F119-39B8-83F7-AE8E7B7F27E7}"/>
              </a:ext>
            </a:extLst>
          </p:cNvPr>
          <p:cNvSpPr txBox="1"/>
          <p:nvPr/>
        </p:nvSpPr>
        <p:spPr>
          <a:xfrm>
            <a:off x="1464541" y="2359268"/>
            <a:ext cx="28770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Top Projected Increases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6F7FA">
                  <a:lumMod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Miami-Dade	368K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Orange	330K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Hillsborough	317K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Broward	261K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Palm Beach	231K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Duval		196K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Lee		192K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Polk		182K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Osceola 	151K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Pasco		137K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6F7FA">
                  <a:lumMod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6F7FA">
                  <a:lumMod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C6B2E-81CD-585E-5A3B-060B09ED0BDE}"/>
              </a:ext>
            </a:extLst>
          </p:cNvPr>
          <p:cNvSpPr txBox="1"/>
          <p:nvPr/>
        </p:nvSpPr>
        <p:spPr>
          <a:xfrm>
            <a:off x="4341555" y="2359268"/>
            <a:ext cx="273394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Top Growth Rates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6F7FA">
                  <a:lumMod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Sumter	31.1%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Osceola	29.7%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St. Johns	29.1%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Walton	26.6%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Flagler 	24.3%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Lake                    23.0%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Nassau	22.3%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Santa Rosa	20.8%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St. Lucie	20.6%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Lee		20.2%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6F7FA">
                  <a:lumMod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DA608C28-C5B6-D02D-DB3F-81DAF4058E5B}"/>
              </a:ext>
            </a:extLst>
          </p:cNvPr>
          <p:cNvSpPr/>
          <p:nvPr/>
        </p:nvSpPr>
        <p:spPr>
          <a:xfrm>
            <a:off x="1367658" y="3059454"/>
            <a:ext cx="106231" cy="1146473"/>
          </a:xfrm>
          <a:prstGeom prst="leftBrace">
            <a:avLst/>
          </a:prstGeom>
          <a:noFill/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73757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D8871A-B587-A275-9241-D52A35DA9F16}"/>
              </a:ext>
            </a:extLst>
          </p:cNvPr>
          <p:cNvSpPr txBox="1"/>
          <p:nvPr/>
        </p:nvSpPr>
        <p:spPr>
          <a:xfrm>
            <a:off x="241828" y="3254472"/>
            <a:ext cx="1085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Top 5:  52.5%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60318C-AAEC-CD2F-77B2-41B383C08D04}"/>
              </a:ext>
            </a:extLst>
          </p:cNvPr>
          <p:cNvSpPr txBox="1"/>
          <p:nvPr/>
        </p:nvSpPr>
        <p:spPr>
          <a:xfrm>
            <a:off x="282272" y="4700155"/>
            <a:ext cx="1085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F7FA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Top 10:  82.4%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9A4682-2745-2685-0C08-CDC7DFE42F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220" y="239983"/>
            <a:ext cx="10234518" cy="637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810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FF29279E-1A62-5765-5E7F-19B55E05A66E}"/>
              </a:ext>
            </a:extLst>
          </p:cNvPr>
          <p:cNvGraphicFramePr>
            <a:graphicFrameLocks/>
          </p:cNvGraphicFramePr>
          <p:nvPr/>
        </p:nvGraphicFramePr>
        <p:xfrm>
          <a:off x="4774019" y="1073791"/>
          <a:ext cx="7134444" cy="5381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Google Shape;703;p129">
            <a:extLst>
              <a:ext uri="{FF2B5EF4-FFF2-40B4-BE49-F238E27FC236}">
                <a16:creationId xmlns:a16="http://schemas.microsoft.com/office/drawing/2014/main" id="{0FA2A993-3569-9C99-FE71-3178FDCC9434}"/>
              </a:ext>
            </a:extLst>
          </p:cNvPr>
          <p:cNvCxnSpPr>
            <a:cxnSpLocks/>
          </p:cNvCxnSpPr>
          <p:nvPr/>
        </p:nvCxnSpPr>
        <p:spPr>
          <a:xfrm>
            <a:off x="3648650" y="817917"/>
            <a:ext cx="5073394" cy="0"/>
          </a:xfrm>
          <a:prstGeom prst="straightConnector1">
            <a:avLst/>
          </a:prstGeom>
          <a:noFill/>
          <a:ln w="5715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3D7632C-7B6F-470B-BD69-77E671492E55}"/>
              </a:ext>
            </a:extLst>
          </p:cNvPr>
          <p:cNvSpPr txBox="1"/>
          <p:nvPr/>
        </p:nvSpPr>
        <p:spPr>
          <a:xfrm>
            <a:off x="6036112" y="197787"/>
            <a:ext cx="298480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82868-A7FB-26F1-79D5-A0EC8B328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50" y="6053078"/>
            <a:ext cx="1765635" cy="8049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0A20DB-BF0D-4A25-F76F-156077413AC1}"/>
              </a:ext>
            </a:extLst>
          </p:cNvPr>
          <p:cNvSpPr txBox="1"/>
          <p:nvPr/>
        </p:nvSpPr>
        <p:spPr>
          <a:xfrm>
            <a:off x="3136570" y="240086"/>
            <a:ext cx="6097554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Housing Affordability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06E9798-7293-1E5B-6BE4-CDA95F609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14" y="1907746"/>
            <a:ext cx="963953" cy="90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48F81A-38B8-DFE9-45EF-4418D3AD024F}"/>
              </a:ext>
            </a:extLst>
          </p:cNvPr>
          <p:cNvSpPr txBox="1"/>
          <p:nvPr/>
        </p:nvSpPr>
        <p:spPr>
          <a:xfrm>
            <a:off x="1847841" y="2915895"/>
            <a:ext cx="36016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Median Listing Price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66F8C2-9F75-BA44-30A3-7C0E40009133}"/>
              </a:ext>
            </a:extLst>
          </p:cNvPr>
          <p:cNvSpPr txBox="1"/>
          <p:nvPr/>
        </p:nvSpPr>
        <p:spPr>
          <a:xfrm>
            <a:off x="1555244" y="2020126"/>
            <a:ext cx="2537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$449.9K 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82A4F186-DDF6-DA63-9A4E-74211F5CE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54" y="3617905"/>
            <a:ext cx="1227669" cy="844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E3B897E-46C8-F981-038A-A680A4AD5D2E}"/>
              </a:ext>
            </a:extLst>
          </p:cNvPr>
          <p:cNvSpPr txBox="1"/>
          <p:nvPr/>
        </p:nvSpPr>
        <p:spPr>
          <a:xfrm>
            <a:off x="1797292" y="3502316"/>
            <a:ext cx="2000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53.8%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A36EC4-47AC-3CA4-7E51-41E4E73F7501}"/>
              </a:ext>
            </a:extLst>
          </p:cNvPr>
          <p:cNvSpPr txBox="1"/>
          <p:nvPr/>
        </p:nvSpPr>
        <p:spPr>
          <a:xfrm>
            <a:off x="1812259" y="4415237"/>
            <a:ext cx="2280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Housing Cost Burden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B524A1-177A-96BF-72B2-0E968148E5A4}"/>
              </a:ext>
            </a:extLst>
          </p:cNvPr>
          <p:cNvSpPr txBox="1"/>
          <p:nvPr/>
        </p:nvSpPr>
        <p:spPr>
          <a:xfrm>
            <a:off x="8517336" y="3068532"/>
            <a:ext cx="17506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Interest Rates Start to Climb Above 4%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1B185DA-BA04-4577-3E59-ED0091804B7D}"/>
              </a:ext>
            </a:extLst>
          </p:cNvPr>
          <p:cNvCxnSpPr/>
          <p:nvPr/>
        </p:nvCxnSpPr>
        <p:spPr>
          <a:xfrm>
            <a:off x="9397607" y="3725796"/>
            <a:ext cx="0" cy="41707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1B185DA-BA04-4577-3E59-ED0091804B7D}"/>
              </a:ext>
            </a:extLst>
          </p:cNvPr>
          <p:cNvCxnSpPr>
            <a:cxnSpLocks/>
          </p:cNvCxnSpPr>
          <p:nvPr/>
        </p:nvCxnSpPr>
        <p:spPr>
          <a:xfrm flipV="1">
            <a:off x="9392659" y="2810324"/>
            <a:ext cx="0" cy="247502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725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0A20DB-BF0D-4A25-F76F-156077413AC1}"/>
              </a:ext>
            </a:extLst>
          </p:cNvPr>
          <p:cNvSpPr txBox="1"/>
          <p:nvPr/>
        </p:nvSpPr>
        <p:spPr>
          <a:xfrm>
            <a:off x="3136570" y="43143"/>
            <a:ext cx="6097554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Housing Affordability – 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Price Per Square Foot 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8" name="Google Shape;703;p129">
            <a:extLst>
              <a:ext uri="{FF2B5EF4-FFF2-40B4-BE49-F238E27FC236}">
                <a16:creationId xmlns:a16="http://schemas.microsoft.com/office/drawing/2014/main" id="{0FA2A993-3569-9C99-FE71-3178FDCC9434}"/>
              </a:ext>
            </a:extLst>
          </p:cNvPr>
          <p:cNvCxnSpPr>
            <a:cxnSpLocks/>
          </p:cNvCxnSpPr>
          <p:nvPr/>
        </p:nvCxnSpPr>
        <p:spPr>
          <a:xfrm>
            <a:off x="3648650" y="1076723"/>
            <a:ext cx="5073394" cy="0"/>
          </a:xfrm>
          <a:prstGeom prst="straightConnector1">
            <a:avLst/>
          </a:prstGeom>
          <a:noFill/>
          <a:ln w="5715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3D7632C-7B6F-470B-BD69-77E671492E55}"/>
              </a:ext>
            </a:extLst>
          </p:cNvPr>
          <p:cNvSpPr txBox="1"/>
          <p:nvPr/>
        </p:nvSpPr>
        <p:spPr>
          <a:xfrm>
            <a:off x="6036112" y="197787"/>
            <a:ext cx="298480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82868-A7FB-26F1-79D5-A0EC8B328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6053078"/>
            <a:ext cx="1765635" cy="804922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06E94E7-45D7-9555-E961-8AA7C1787355}"/>
              </a:ext>
            </a:extLst>
          </p:cNvPr>
          <p:cNvGraphicFramePr>
            <a:graphicFrameLocks/>
          </p:cNvGraphicFramePr>
          <p:nvPr/>
        </p:nvGraphicFramePr>
        <p:xfrm>
          <a:off x="412853" y="1156245"/>
          <a:ext cx="8821271" cy="5378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050475C-95BE-4845-5808-9E0D9D7A8AE9}"/>
              </a:ext>
            </a:extLst>
          </p:cNvPr>
          <p:cNvSpPr txBox="1"/>
          <p:nvPr/>
        </p:nvSpPr>
        <p:spPr>
          <a:xfrm>
            <a:off x="9689432" y="1892968"/>
            <a:ext cx="221381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</a:rPr>
              <a:t>Current Price Per Square Foot </a:t>
            </a:r>
          </a:p>
          <a:p>
            <a:pPr algn="ctr"/>
            <a:endParaRPr lang="en-US" b="1" dirty="0">
              <a:solidFill>
                <a:schemeClr val="tx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chemeClr val="tx2"/>
                </a:solidFill>
              </a:rPr>
              <a:t>New Jersey - $310 </a:t>
            </a:r>
          </a:p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chemeClr val="tx2"/>
                </a:solidFill>
              </a:rPr>
              <a:t>Florida - $272</a:t>
            </a:r>
          </a:p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chemeClr val="tx2"/>
                </a:solidFill>
              </a:rPr>
              <a:t>Georgia - $192</a:t>
            </a:r>
          </a:p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chemeClr val="tx2"/>
                </a:solidFill>
              </a:rPr>
              <a:t>Texas - $190</a:t>
            </a:r>
          </a:p>
          <a:p>
            <a:pPr algn="ctr"/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338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74BBFD2-C511-4CCB-B49C-1025BBE39675}"/>
              </a:ext>
            </a:extLst>
          </p:cNvPr>
          <p:cNvSpPr txBox="1"/>
          <p:nvPr/>
        </p:nvSpPr>
        <p:spPr>
          <a:xfrm>
            <a:off x="367517" y="45920"/>
            <a:ext cx="11713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People in Florida Rent?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7" name="Google Shape;703;p129">
            <a:extLst>
              <a:ext uri="{FF2B5EF4-FFF2-40B4-BE49-F238E27FC236}">
                <a16:creationId xmlns:a16="http://schemas.microsoft.com/office/drawing/2014/main" id="{B4DE2D1B-C489-410C-A094-7F702255D368}"/>
              </a:ext>
            </a:extLst>
          </p:cNvPr>
          <p:cNvCxnSpPr>
            <a:cxnSpLocks/>
          </p:cNvCxnSpPr>
          <p:nvPr/>
        </p:nvCxnSpPr>
        <p:spPr>
          <a:xfrm>
            <a:off x="2356982" y="591717"/>
            <a:ext cx="8266176" cy="0"/>
          </a:xfrm>
          <a:prstGeom prst="straightConnector1">
            <a:avLst/>
          </a:prstGeom>
          <a:noFill/>
          <a:ln w="5715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DADFF7C5-E6DF-265F-308A-8939F833F6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206" y="770785"/>
            <a:ext cx="6017529" cy="59027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9D1B0ED-426E-4A07-2AD4-00AF1C466D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9512" y="5914210"/>
            <a:ext cx="3339357" cy="51446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DF53EEE-B83B-09B6-0348-F205A8896364}"/>
              </a:ext>
            </a:extLst>
          </p:cNvPr>
          <p:cNvCxnSpPr>
            <a:cxnSpLocks/>
          </p:cNvCxnSpPr>
          <p:nvPr/>
        </p:nvCxnSpPr>
        <p:spPr>
          <a:xfrm>
            <a:off x="8460666" y="5606969"/>
            <a:ext cx="695710" cy="5745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85FA96C-EFC5-C9B3-BC6A-36FBA8A72EFF}"/>
              </a:ext>
            </a:extLst>
          </p:cNvPr>
          <p:cNvSpPr txBox="1"/>
          <p:nvPr/>
        </p:nvSpPr>
        <p:spPr>
          <a:xfrm>
            <a:off x="9156376" y="4140305"/>
            <a:ext cx="23503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Miami-Dade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County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0F184E6-FEE2-61CA-3EB2-11929F768119}"/>
              </a:ext>
            </a:extLst>
          </p:cNvPr>
          <p:cNvCxnSpPr>
            <a:cxnSpLocks/>
          </p:cNvCxnSpPr>
          <p:nvPr/>
        </p:nvCxnSpPr>
        <p:spPr>
          <a:xfrm flipH="1">
            <a:off x="6096000" y="3103455"/>
            <a:ext cx="1006218" cy="71465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DC8474-01AB-AC1B-2C8F-9AE427827548}"/>
              </a:ext>
            </a:extLst>
          </p:cNvPr>
          <p:cNvSpPr txBox="1"/>
          <p:nvPr/>
        </p:nvSpPr>
        <p:spPr>
          <a:xfrm>
            <a:off x="3768699" y="3818111"/>
            <a:ext cx="26206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Sumter County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F494A7-F947-E8D1-BFD9-5F1B3ED55B81}"/>
              </a:ext>
            </a:extLst>
          </p:cNvPr>
          <p:cNvSpPr txBox="1"/>
          <p:nvPr/>
        </p:nvSpPr>
        <p:spPr>
          <a:xfrm>
            <a:off x="3963059" y="4422201"/>
            <a:ext cx="2350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12.8% Rent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193165-EE18-EB23-7AD3-BFCCF2900E0E}"/>
              </a:ext>
            </a:extLst>
          </p:cNvPr>
          <p:cNvSpPr txBox="1"/>
          <p:nvPr/>
        </p:nvSpPr>
        <p:spPr>
          <a:xfrm>
            <a:off x="9158060" y="4969511"/>
            <a:ext cx="2350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48.1% Rent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8A4891-05E3-B0D6-21AB-01E67B900AC0}"/>
              </a:ext>
            </a:extLst>
          </p:cNvPr>
          <p:cNvSpPr txBox="1"/>
          <p:nvPr/>
        </p:nvSpPr>
        <p:spPr>
          <a:xfrm>
            <a:off x="3903836" y="4857982"/>
            <a:ext cx="235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Fastest Projected Growth by 2030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E01AEF-B9CB-4C30-44CD-CDEE5B3904B9}"/>
              </a:ext>
            </a:extLst>
          </p:cNvPr>
          <p:cNvSpPr txBox="1"/>
          <p:nvPr/>
        </p:nvSpPr>
        <p:spPr>
          <a:xfrm>
            <a:off x="9230359" y="5406005"/>
            <a:ext cx="20336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F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Largest Projected Growth by 2030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B6DDA8-141B-3E0E-7246-83F42E06CF98}"/>
              </a:ext>
            </a:extLst>
          </p:cNvPr>
          <p:cNvSpPr txBox="1"/>
          <p:nvPr/>
        </p:nvSpPr>
        <p:spPr>
          <a:xfrm>
            <a:off x="-690874" y="1700052"/>
            <a:ext cx="483636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 in 3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Floridians are Renters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965E7CBC-F7E2-32EE-148D-94BA666D67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185" y="4131487"/>
            <a:ext cx="2364911" cy="21081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491FFF-B9F4-7BBD-39CF-D640FF0EA806}"/>
              </a:ext>
            </a:extLst>
          </p:cNvPr>
          <p:cNvSpPr txBox="1"/>
          <p:nvPr/>
        </p:nvSpPr>
        <p:spPr>
          <a:xfrm>
            <a:off x="8235724" y="598240"/>
            <a:ext cx="3609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$1,560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B9D48D-66E0-13C7-7A65-3180461C14E8}"/>
              </a:ext>
            </a:extLst>
          </p:cNvPr>
          <p:cNvSpPr txBox="1"/>
          <p:nvPr/>
        </p:nvSpPr>
        <p:spPr>
          <a:xfrm>
            <a:off x="8090748" y="1668062"/>
            <a:ext cx="3899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Florida Rent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CAFBBC-BE12-11E1-3AFD-830FFDEC7438}"/>
              </a:ext>
            </a:extLst>
          </p:cNvPr>
          <p:cNvSpPr txBox="1"/>
          <p:nvPr/>
        </p:nvSpPr>
        <p:spPr>
          <a:xfrm>
            <a:off x="8860679" y="2074820"/>
            <a:ext cx="2432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</a:t>
            </a:r>
            <a:r>
              <a:rPr kumimoji="0" lang="en-US" sz="4800" b="1" i="0" u="none" strike="noStrike" kern="1200" cap="none" spc="0" normalizeH="0" baseline="30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Highest in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Country</a:t>
            </a:r>
          </a:p>
        </p:txBody>
      </p:sp>
    </p:spTree>
    <p:extLst>
      <p:ext uri="{BB962C8B-B14F-4D97-AF65-F5344CB8AC3E}">
        <p14:creationId xmlns:p14="http://schemas.microsoft.com/office/powerpoint/2010/main" val="2627842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5AAAD88C-707F-3CB0-48A0-4C9D5227CF26}"/>
              </a:ext>
            </a:extLst>
          </p:cNvPr>
          <p:cNvSpPr txBox="1"/>
          <p:nvPr/>
        </p:nvSpPr>
        <p:spPr>
          <a:xfrm>
            <a:off x="84773" y="2279892"/>
            <a:ext cx="1227774" cy="125572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UPDATE: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Saw Third Inflation Decline of 2024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8" name="Google Shape;703;p129">
            <a:extLst>
              <a:ext uri="{FF2B5EF4-FFF2-40B4-BE49-F238E27FC236}">
                <a16:creationId xmlns:a16="http://schemas.microsoft.com/office/drawing/2014/main" id="{0FA2A993-3569-9C99-FE71-3178FDCC9434}"/>
              </a:ext>
            </a:extLst>
          </p:cNvPr>
          <p:cNvCxnSpPr>
            <a:cxnSpLocks/>
          </p:cNvCxnSpPr>
          <p:nvPr/>
        </p:nvCxnSpPr>
        <p:spPr>
          <a:xfrm>
            <a:off x="3648650" y="817917"/>
            <a:ext cx="5073394" cy="0"/>
          </a:xfrm>
          <a:prstGeom prst="straightConnector1">
            <a:avLst/>
          </a:prstGeom>
          <a:noFill/>
          <a:ln w="5715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3D7632C-7B6F-470B-BD69-77E671492E55}"/>
              </a:ext>
            </a:extLst>
          </p:cNvPr>
          <p:cNvSpPr txBox="1"/>
          <p:nvPr/>
        </p:nvSpPr>
        <p:spPr>
          <a:xfrm>
            <a:off x="540246" y="135676"/>
            <a:ext cx="11290207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Florida’s 2024 Economic Forecast: Key Takeaways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82868-A7FB-26F1-79D5-A0EC8B328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6053078"/>
            <a:ext cx="1765635" cy="8049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EA6D60-3726-3271-7E39-35D0BBE43C86}"/>
              </a:ext>
            </a:extLst>
          </p:cNvPr>
          <p:cNvSpPr txBox="1"/>
          <p:nvPr/>
        </p:nvSpPr>
        <p:spPr>
          <a:xfrm>
            <a:off x="2796172" y="1046160"/>
            <a:ext cx="1805238" cy="951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7% 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Annual GDP Growth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E5C3A3-5B7A-D4AE-304D-B5F724D576C8}"/>
              </a:ext>
            </a:extLst>
          </p:cNvPr>
          <p:cNvSpPr txBox="1"/>
          <p:nvPr/>
        </p:nvSpPr>
        <p:spPr>
          <a:xfrm>
            <a:off x="2264895" y="2428979"/>
            <a:ext cx="3290228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Small Interest Rate Cuts 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the Second Half of 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C126D7-DAA4-28C4-6E59-F7DF0205E41D}"/>
              </a:ext>
            </a:extLst>
          </p:cNvPr>
          <p:cNvSpPr txBox="1"/>
          <p:nvPr/>
        </p:nvSpPr>
        <p:spPr>
          <a:xfrm>
            <a:off x="6542652" y="3618054"/>
            <a:ext cx="3580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Increase in Listing / Availability, However, Demand Will Still Outpace Supply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568DBF-B37F-255B-6D0F-9FB493BEFB70}"/>
              </a:ext>
            </a:extLst>
          </p:cNvPr>
          <p:cNvSpPr txBox="1"/>
          <p:nvPr/>
        </p:nvSpPr>
        <p:spPr>
          <a:xfrm>
            <a:off x="6542653" y="1740751"/>
            <a:ext cx="35805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Sale Prices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F8C9FC-4D74-2818-9167-A540091D70F3}"/>
              </a:ext>
            </a:extLst>
          </p:cNvPr>
          <p:cNvSpPr txBox="1"/>
          <p:nvPr/>
        </p:nvSpPr>
        <p:spPr>
          <a:xfrm>
            <a:off x="5746581" y="973416"/>
            <a:ext cx="6719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$415,000 – $450,000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6327A0-AF30-E9DE-98F0-2B3F8A336597}"/>
              </a:ext>
            </a:extLst>
          </p:cNvPr>
          <p:cNvSpPr txBox="1"/>
          <p:nvPr/>
        </p:nvSpPr>
        <p:spPr>
          <a:xfrm>
            <a:off x="6341346" y="2191405"/>
            <a:ext cx="4945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$1,450 – $1,650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99C94A-D1A2-6CA5-1D62-2014736E6B5C}"/>
              </a:ext>
            </a:extLst>
          </p:cNvPr>
          <p:cNvSpPr txBox="1"/>
          <p:nvPr/>
        </p:nvSpPr>
        <p:spPr>
          <a:xfrm>
            <a:off x="6720128" y="2850633"/>
            <a:ext cx="358056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Rental Estimate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3B287B-1270-BC00-6A6C-8BF3FE47CE5F}"/>
              </a:ext>
            </a:extLst>
          </p:cNvPr>
          <p:cNvSpPr txBox="1"/>
          <p:nvPr/>
        </p:nvSpPr>
        <p:spPr>
          <a:xfrm>
            <a:off x="2677256" y="3612143"/>
            <a:ext cx="21355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State for 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Net Income Migration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F35CF5-AEC2-F017-92B1-4D3E6DAEAFC5}"/>
              </a:ext>
            </a:extLst>
          </p:cNvPr>
          <p:cNvSpPr txBox="1"/>
          <p:nvPr/>
        </p:nvSpPr>
        <p:spPr>
          <a:xfrm>
            <a:off x="1239074" y="5002544"/>
            <a:ext cx="50733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225k-275k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Net New Residents in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3CEEF6-4D17-D061-2668-E7517E801234}"/>
              </a:ext>
            </a:extLst>
          </p:cNvPr>
          <p:cNvSpPr txBox="1"/>
          <p:nvPr/>
        </p:nvSpPr>
        <p:spPr>
          <a:xfrm>
            <a:off x="5041397" y="5162343"/>
            <a:ext cx="63528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1.0%-1.5%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Annual Job Growth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2D503DA-B052-F289-A097-451B3DA97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1947" y="1252815"/>
            <a:ext cx="650685" cy="59206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6852C91-91A2-13D1-8283-BA14D687BD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1303" y="2368200"/>
            <a:ext cx="601547" cy="6241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D43BBC8-7554-55A2-1574-4F3FE46F33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6581" y="1907807"/>
            <a:ext cx="650686" cy="60925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5A13097-7C27-EB27-C617-408F16F1D33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604" t="6121" r="5842" b="7086"/>
          <a:stretch/>
        </p:blipFill>
        <p:spPr>
          <a:xfrm>
            <a:off x="2110699" y="3936398"/>
            <a:ext cx="627599" cy="6241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F732821-364E-E9E5-FDE6-F588CD1488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9679" y="5410932"/>
            <a:ext cx="683334" cy="6241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2433EDD-D191-6274-6DAD-B736A32D53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9363" y="5427128"/>
            <a:ext cx="784922" cy="6259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EB057A2-0863-C9DC-ECBE-3626B90C55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4933" y="3598704"/>
            <a:ext cx="650686" cy="609256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62716254-F18F-5654-2CFB-CCD8A42E6E88}"/>
              </a:ext>
            </a:extLst>
          </p:cNvPr>
          <p:cNvSpPr/>
          <p:nvPr/>
        </p:nvSpPr>
        <p:spPr>
          <a:xfrm>
            <a:off x="1378786" y="2641501"/>
            <a:ext cx="355257" cy="255512"/>
          </a:xfrm>
          <a:prstGeom prst="rightArrow">
            <a:avLst/>
          </a:prstGeom>
          <a:solidFill>
            <a:srgbClr val="FE0000">
              <a:alpha val="78039"/>
            </a:srgbClr>
          </a:solidFill>
          <a:ln>
            <a:solidFill>
              <a:srgbClr val="FE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1848494C-6F12-486C-7847-04BA023A3372}"/>
              </a:ext>
            </a:extLst>
          </p:cNvPr>
          <p:cNvSpPr/>
          <p:nvPr/>
        </p:nvSpPr>
        <p:spPr>
          <a:xfrm rot="10800000">
            <a:off x="10545990" y="3599891"/>
            <a:ext cx="224210" cy="210255"/>
          </a:xfrm>
          <a:prstGeom prst="rightArrow">
            <a:avLst/>
          </a:prstGeom>
          <a:solidFill>
            <a:srgbClr val="FE0000">
              <a:alpha val="78039"/>
            </a:srgbClr>
          </a:solidFill>
          <a:ln>
            <a:solidFill>
              <a:srgbClr val="FE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B587232-4157-79D0-AE80-69DED6BC8DF2}"/>
              </a:ext>
            </a:extLst>
          </p:cNvPr>
          <p:cNvSpPr txBox="1"/>
          <p:nvPr/>
        </p:nvSpPr>
        <p:spPr>
          <a:xfrm>
            <a:off x="10880009" y="2272596"/>
            <a:ext cx="1138712" cy="4801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UPDATE: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$1,556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7653A5F-7465-221B-50EB-04F11300EC6E}"/>
              </a:ext>
            </a:extLst>
          </p:cNvPr>
          <p:cNvSpPr txBox="1"/>
          <p:nvPr/>
        </p:nvSpPr>
        <p:spPr>
          <a:xfrm>
            <a:off x="10851395" y="3258621"/>
            <a:ext cx="1138712" cy="10618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UPDATE: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Active Listings Up </a:t>
            </a: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60.5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% YOY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80FFD0C-42F6-3A42-DA72-65F84EDE1BF3}"/>
              </a:ext>
            </a:extLst>
          </p:cNvPr>
          <p:cNvSpPr/>
          <p:nvPr/>
        </p:nvSpPr>
        <p:spPr>
          <a:xfrm rot="10800000">
            <a:off x="10528101" y="2449116"/>
            <a:ext cx="224210" cy="210255"/>
          </a:xfrm>
          <a:prstGeom prst="rightArrow">
            <a:avLst/>
          </a:prstGeom>
          <a:solidFill>
            <a:srgbClr val="FE0000">
              <a:alpha val="78039"/>
            </a:srgbClr>
          </a:solidFill>
          <a:ln>
            <a:solidFill>
              <a:srgbClr val="FE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5FF3F52F-C274-78C0-7D62-0BAF653F39AD}"/>
              </a:ext>
            </a:extLst>
          </p:cNvPr>
          <p:cNvSpPr/>
          <p:nvPr/>
        </p:nvSpPr>
        <p:spPr>
          <a:xfrm rot="10800000">
            <a:off x="10123222" y="5305804"/>
            <a:ext cx="224210" cy="210255"/>
          </a:xfrm>
          <a:prstGeom prst="rightArrow">
            <a:avLst/>
          </a:prstGeom>
          <a:solidFill>
            <a:srgbClr val="FE0000">
              <a:alpha val="78039"/>
            </a:srgbClr>
          </a:solidFill>
          <a:ln>
            <a:solidFill>
              <a:srgbClr val="FE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863176C-53E6-E471-A71C-A4B93837CE52}"/>
              </a:ext>
            </a:extLst>
          </p:cNvPr>
          <p:cNvSpPr txBox="1"/>
          <p:nvPr/>
        </p:nvSpPr>
        <p:spPr>
          <a:xfrm>
            <a:off x="10545602" y="4937568"/>
            <a:ext cx="1435036" cy="10618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UPDATE: Slow, Steady Job Growth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+1.0% through 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July 2024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BC3CAF2-FF5A-EA2A-CD5E-6DE06868BCA5}"/>
              </a:ext>
            </a:extLst>
          </p:cNvPr>
          <p:cNvSpPr txBox="1"/>
          <p:nvPr/>
        </p:nvSpPr>
        <p:spPr>
          <a:xfrm>
            <a:off x="10880009" y="1508324"/>
            <a:ext cx="1138712" cy="4801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UPDATE: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$427,000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F143A20-93B7-70DF-65B3-8F8374AAEDD9}"/>
              </a:ext>
            </a:extLst>
          </p:cNvPr>
          <p:cNvSpPr/>
          <p:nvPr/>
        </p:nvSpPr>
        <p:spPr>
          <a:xfrm rot="12465092">
            <a:off x="10577335" y="1603881"/>
            <a:ext cx="224210" cy="210255"/>
          </a:xfrm>
          <a:prstGeom prst="rightArrow">
            <a:avLst/>
          </a:prstGeom>
          <a:solidFill>
            <a:srgbClr val="FE0000">
              <a:alpha val="78039"/>
            </a:srgbClr>
          </a:solidFill>
          <a:ln>
            <a:solidFill>
              <a:srgbClr val="FE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1DD4074-3D06-1751-62A8-442BC4146975}"/>
              </a:ext>
            </a:extLst>
          </p:cNvPr>
          <p:cNvSpPr txBox="1"/>
          <p:nvPr/>
        </p:nvSpPr>
        <p:spPr>
          <a:xfrm>
            <a:off x="82518" y="3810146"/>
            <a:ext cx="1579325" cy="10618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UPDATE:</a:t>
            </a:r>
          </a:p>
          <a:p>
            <a:pPr marL="0" marR="0" lvl="0" indent="0" algn="ctr" defTabSz="91398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Remain #1, with $36.1B in Net Income Migration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162068C-3661-6376-14D5-1112DE29C533}"/>
              </a:ext>
            </a:extLst>
          </p:cNvPr>
          <p:cNvSpPr/>
          <p:nvPr/>
        </p:nvSpPr>
        <p:spPr>
          <a:xfrm>
            <a:off x="1780284" y="3957540"/>
            <a:ext cx="355257" cy="255512"/>
          </a:xfrm>
          <a:prstGeom prst="rightArrow">
            <a:avLst/>
          </a:prstGeom>
          <a:solidFill>
            <a:srgbClr val="FE0000">
              <a:alpha val="78039"/>
            </a:srgbClr>
          </a:solidFill>
          <a:ln>
            <a:solidFill>
              <a:srgbClr val="FE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949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9_Office Theme">
  <a:themeElements>
    <a:clrScheme name="TheChamber">
      <a:dk1>
        <a:srgbClr val="737572"/>
      </a:dk1>
      <a:lt1>
        <a:srgbClr val="FFFFFF"/>
      </a:lt1>
      <a:dk2>
        <a:srgbClr val="002F6D"/>
      </a:dk2>
      <a:lt2>
        <a:srgbClr val="F6F7FA"/>
      </a:lt2>
      <a:accent1>
        <a:srgbClr val="0B6BAF"/>
      </a:accent1>
      <a:accent2>
        <a:srgbClr val="002F6D"/>
      </a:accent2>
      <a:accent3>
        <a:srgbClr val="54A7D9"/>
      </a:accent3>
      <a:accent4>
        <a:srgbClr val="D1563D"/>
      </a:accent4>
      <a:accent5>
        <a:srgbClr val="E97B50"/>
      </a:accent5>
      <a:accent6>
        <a:srgbClr val="CAC9D0"/>
      </a:accent6>
      <a:hlink>
        <a:srgbClr val="216BA9"/>
      </a:hlink>
      <a:folHlink>
        <a:srgbClr val="54A7D9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590</Words>
  <Application>Microsoft Office PowerPoint</Application>
  <PresentationFormat>Widescreen</PresentationFormat>
  <Paragraphs>141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Calibri Light</vt:lpstr>
      <vt:lpstr>Lato Light</vt:lpstr>
      <vt:lpstr>Roboto</vt:lpstr>
      <vt:lpstr>Source Sans Pro Web</vt:lpstr>
      <vt:lpstr>Office Theme</vt:lpstr>
      <vt:lpstr>1_Office Theme</vt:lpstr>
      <vt:lpstr>19_Office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Carolyn Johnson</dc:creator>
  <cp:lastModifiedBy>Carolyn Johnson</cp:lastModifiedBy>
  <cp:revision>3</cp:revision>
  <dcterms:created xsi:type="dcterms:W3CDTF">2024-08-20T19:49:09Z</dcterms:created>
  <dcterms:modified xsi:type="dcterms:W3CDTF">2024-08-21T20:14:36Z</dcterms:modified>
</cp:coreProperties>
</file>