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96" r:id="rId5"/>
    <p:sldMasterId id="2147483708" r:id="rId6"/>
    <p:sldMasterId id="2147483720" r:id="rId7"/>
    <p:sldMasterId id="2147483732" r:id="rId8"/>
    <p:sldMasterId id="2147483744" r:id="rId9"/>
    <p:sldMasterId id="2147483756" r:id="rId10"/>
    <p:sldMasterId id="2147483768" r:id="rId11"/>
    <p:sldMasterId id="2147483779" r:id="rId12"/>
    <p:sldMasterId id="2147483803" r:id="rId13"/>
  </p:sldMasterIdLst>
  <p:notesMasterIdLst>
    <p:notesMasterId r:id="rId36"/>
  </p:notesMasterIdLst>
  <p:sldIdLst>
    <p:sldId id="329" r:id="rId14"/>
    <p:sldId id="331" r:id="rId15"/>
    <p:sldId id="1496" r:id="rId16"/>
    <p:sldId id="1497" r:id="rId17"/>
    <p:sldId id="333" r:id="rId18"/>
    <p:sldId id="326" r:id="rId19"/>
    <p:sldId id="259" r:id="rId20"/>
    <p:sldId id="263" r:id="rId21"/>
    <p:sldId id="327" r:id="rId22"/>
    <p:sldId id="265" r:id="rId23"/>
    <p:sldId id="266" r:id="rId24"/>
    <p:sldId id="288" r:id="rId25"/>
    <p:sldId id="293" r:id="rId26"/>
    <p:sldId id="2147478971" r:id="rId27"/>
    <p:sldId id="1539" r:id="rId28"/>
    <p:sldId id="2147478972" r:id="rId29"/>
    <p:sldId id="2147478973" r:id="rId30"/>
    <p:sldId id="335" r:id="rId31"/>
    <p:sldId id="8309" r:id="rId32"/>
    <p:sldId id="8294" r:id="rId33"/>
    <p:sldId id="2147478974" r:id="rId34"/>
    <p:sldId id="307" r:id="rId3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805D336-A2C6-425A-856B-1189C86D138C}" name="Sara Lefevers" initials="SL" userId="S::sara.lefevers@bhcpns.org::46a9a9e3-aeb4-4ffd-a8ff-82cca9da2152"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1C79"/>
    <a:srgbClr val="ED902D"/>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3981" autoAdjust="0"/>
  </p:normalViewPr>
  <p:slideViewPr>
    <p:cSldViewPr snapToGrid="0">
      <p:cViewPr varScale="1">
        <p:scale>
          <a:sx n="82" d="100"/>
          <a:sy n="82" d="100"/>
        </p:scale>
        <p:origin x="954" y="114"/>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theme" Target="theme/theme1.xml"/><Relationship Id="rId21" Type="http://schemas.openxmlformats.org/officeDocument/2006/relationships/slide" Target="slides/slide8.xml"/><Relationship Id="rId34" Type="http://schemas.openxmlformats.org/officeDocument/2006/relationships/slide" Target="slides/slide21.xml"/><Relationship Id="rId42"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C Gartman" userId="f4aa5e5d-7fd4-42dd-8cb3-112b046cc56a" providerId="ADAL" clId="{5F135AB6-9365-4059-9075-E793593721BB}"/>
    <pc:docChg chg="custSel delSld modSld">
      <pc:chgData name="KC Gartman" userId="f4aa5e5d-7fd4-42dd-8cb3-112b046cc56a" providerId="ADAL" clId="{5F135AB6-9365-4059-9075-E793593721BB}" dt="2024-08-12T21:14:30.680" v="95" actId="20577"/>
      <pc:docMkLst>
        <pc:docMk/>
      </pc:docMkLst>
      <pc:sldChg chg="modNotesTx">
        <pc:chgData name="KC Gartman" userId="f4aa5e5d-7fd4-42dd-8cb3-112b046cc56a" providerId="ADAL" clId="{5F135AB6-9365-4059-9075-E793593721BB}" dt="2024-08-12T21:09:38.467" v="3" actId="113"/>
        <pc:sldMkLst>
          <pc:docMk/>
          <pc:sldMk cId="0" sldId="259"/>
        </pc:sldMkLst>
      </pc:sldChg>
      <pc:sldChg chg="modNotesTx">
        <pc:chgData name="KC Gartman" userId="f4aa5e5d-7fd4-42dd-8cb3-112b046cc56a" providerId="ADAL" clId="{5F135AB6-9365-4059-9075-E793593721BB}" dt="2024-08-12T21:09:45.833" v="13" actId="20577"/>
        <pc:sldMkLst>
          <pc:docMk/>
          <pc:sldMk cId="0" sldId="263"/>
        </pc:sldMkLst>
      </pc:sldChg>
      <pc:sldChg chg="del">
        <pc:chgData name="KC Gartman" userId="f4aa5e5d-7fd4-42dd-8cb3-112b046cc56a" providerId="ADAL" clId="{5F135AB6-9365-4059-9075-E793593721BB}" dt="2024-08-12T21:11:40.158" v="16" actId="47"/>
        <pc:sldMkLst>
          <pc:docMk/>
          <pc:sldMk cId="1188608693" sldId="334"/>
        </pc:sldMkLst>
      </pc:sldChg>
      <pc:sldChg chg="modSp mod">
        <pc:chgData name="KC Gartman" userId="f4aa5e5d-7fd4-42dd-8cb3-112b046cc56a" providerId="ADAL" clId="{5F135AB6-9365-4059-9075-E793593721BB}" dt="2024-08-12T21:08:18.729" v="2" actId="1076"/>
        <pc:sldMkLst>
          <pc:docMk/>
          <pc:sldMk cId="3693381013" sldId="1496"/>
        </pc:sldMkLst>
        <pc:spChg chg="mod">
          <ac:chgData name="KC Gartman" userId="f4aa5e5d-7fd4-42dd-8cb3-112b046cc56a" providerId="ADAL" clId="{5F135AB6-9365-4059-9075-E793593721BB}" dt="2024-08-12T21:08:01.959" v="0" actId="2711"/>
          <ac:spMkLst>
            <pc:docMk/>
            <pc:sldMk cId="3693381013" sldId="1496"/>
            <ac:spMk id="2" creationId="{97C3B42B-B24A-44CE-BD98-FCC54AA70C1C}"/>
          </ac:spMkLst>
        </pc:spChg>
        <pc:spChg chg="mod">
          <ac:chgData name="KC Gartman" userId="f4aa5e5d-7fd4-42dd-8cb3-112b046cc56a" providerId="ADAL" clId="{5F135AB6-9365-4059-9075-E793593721BB}" dt="2024-08-12T21:08:18.729" v="2" actId="1076"/>
          <ac:spMkLst>
            <pc:docMk/>
            <pc:sldMk cId="3693381013" sldId="1496"/>
            <ac:spMk id="3" creationId="{74D2DE0B-C9FE-260D-9D71-6192A1428D74}"/>
          </ac:spMkLst>
        </pc:spChg>
        <pc:spChg chg="mod">
          <ac:chgData name="KC Gartman" userId="f4aa5e5d-7fd4-42dd-8cb3-112b046cc56a" providerId="ADAL" clId="{5F135AB6-9365-4059-9075-E793593721BB}" dt="2024-08-12T21:08:15.136" v="1" actId="1076"/>
          <ac:spMkLst>
            <pc:docMk/>
            <pc:sldMk cId="3693381013" sldId="1496"/>
            <ac:spMk id="5" creationId="{00000000-0000-0000-0000-000000000000}"/>
          </ac:spMkLst>
        </pc:spChg>
      </pc:sldChg>
      <pc:sldChg chg="modNotesTx">
        <pc:chgData name="KC Gartman" userId="f4aa5e5d-7fd4-42dd-8cb3-112b046cc56a" providerId="ADAL" clId="{5F135AB6-9365-4059-9075-E793593721BB}" dt="2024-08-12T21:11:13.552" v="15" actId="20577"/>
        <pc:sldMkLst>
          <pc:docMk/>
          <pc:sldMk cId="176102888" sldId="1539"/>
        </pc:sldMkLst>
      </pc:sldChg>
      <pc:sldChg chg="modSp mod">
        <pc:chgData name="KC Gartman" userId="f4aa5e5d-7fd4-42dd-8cb3-112b046cc56a" providerId="ADAL" clId="{5F135AB6-9365-4059-9075-E793593721BB}" dt="2024-08-12T21:14:30.680" v="95" actId="20577"/>
        <pc:sldMkLst>
          <pc:docMk/>
          <pc:sldMk cId="3469574402" sldId="2147478973"/>
        </pc:sldMkLst>
        <pc:spChg chg="mod">
          <ac:chgData name="KC Gartman" userId="f4aa5e5d-7fd4-42dd-8cb3-112b046cc56a" providerId="ADAL" clId="{5F135AB6-9365-4059-9075-E793593721BB}" dt="2024-08-12T21:14:30.680" v="95" actId="20577"/>
          <ac:spMkLst>
            <pc:docMk/>
            <pc:sldMk cId="3469574402" sldId="2147478973"/>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C2BD332-9DF2-4A0C-94EA-CB71D95E6682}" type="datetimeFigureOut">
              <a:rPr lang="en-US" smtClean="0"/>
              <a:t>8/12/2024</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AC900E8-D873-46FE-9110-87BC6B8D82A7}" type="slidenum">
              <a:rPr lang="en-US" smtClean="0"/>
              <a:t>‹#›</a:t>
            </a:fld>
            <a:endParaRPr lang="en-US"/>
          </a:p>
        </p:txBody>
      </p:sp>
    </p:spTree>
    <p:extLst>
      <p:ext uri="{BB962C8B-B14F-4D97-AF65-F5344CB8AC3E}">
        <p14:creationId xmlns:p14="http://schemas.microsoft.com/office/powerpoint/2010/main" val="3152096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KC</a:t>
            </a:r>
          </a:p>
        </p:txBody>
      </p:sp>
      <p:sp>
        <p:nvSpPr>
          <p:cNvPr id="4" name="Slide Number Placeholder 3"/>
          <p:cNvSpPr>
            <a:spLocks noGrp="1"/>
          </p:cNvSpPr>
          <p:nvPr>
            <p:ph type="sldNum" sz="quarter" idx="10"/>
          </p:nvPr>
        </p:nvSpPr>
        <p:spPr/>
        <p:txBody>
          <a:bodyPr lIns="93177" tIns="46589" rIns="93177" bIns="46589"/>
          <a:lstStyle/>
          <a:p>
            <a:pPr algn="r" defTabSz="931774">
              <a:buClrTx/>
              <a:defRPr/>
            </a:pPr>
            <a:fld id="{245474DE-6A6A-42EE-A714-3A8ADFDB35DA}" type="slidenum">
              <a:rPr lang="en-US" sz="1200" kern="1200">
                <a:solidFill>
                  <a:prstClr val="black"/>
                </a:solidFill>
                <a:latin typeface="Calibri" panose="020F0502020204030204"/>
                <a:ea typeface="+mn-ea"/>
                <a:cs typeface="+mn-cs"/>
              </a:rPr>
              <a:pPr algn="r" defTabSz="931774">
                <a:buClrTx/>
                <a:defRPr/>
              </a:pPr>
              <a:t>1</a:t>
            </a:fld>
            <a:endParaRPr lang="en-US"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8336762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f174a6acb7_0_1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f174a6acb7_0_1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d1a8815eef_0_5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d1a8815eef_0_5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KC</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gd1a8815eef_0_16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8" name="Google Shape;408;gd1a8815eef_0_16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10039f0c14c_0_2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10039f0c14c_0_2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f174a6acb7_0_1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f174a6acb7_0_1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27206452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0"/>
              </a:spcBef>
              <a:spcAft>
                <a:spcPts val="1200"/>
              </a:spcAft>
            </a:pPr>
            <a:r>
              <a:rPr lang="en-US" sz="1200" dirty="0">
                <a:solidFill>
                  <a:srgbClr val="0070C0"/>
                </a:solidFill>
              </a:rPr>
              <a:t>2019– 2020:  </a:t>
            </a:r>
            <a:r>
              <a:rPr lang="en-US" sz="1200" dirty="0"/>
              <a:t>Launched stakeholder input process: </a:t>
            </a:r>
            <a:r>
              <a:rPr lang="en-US" sz="1200" dirty="0">
                <a:sym typeface="Arial"/>
              </a:rPr>
              <a:t>Community Advisory Council - 7 meetings / 73 cross-sector stakeholders; 15+ Stakeholder discussions; 160 Neighborhood input surveys </a:t>
            </a:r>
          </a:p>
          <a:p>
            <a:pPr>
              <a:lnSpc>
                <a:spcPct val="120000"/>
              </a:lnSpc>
              <a:spcBef>
                <a:spcPts val="0"/>
              </a:spcBef>
              <a:spcAft>
                <a:spcPts val="1200"/>
              </a:spcAft>
            </a:pPr>
            <a:r>
              <a:rPr lang="en-US" sz="1200" dirty="0">
                <a:solidFill>
                  <a:srgbClr val="0070C0"/>
                </a:solidFill>
              </a:rPr>
              <a:t>2021: </a:t>
            </a:r>
            <a:r>
              <a:rPr lang="en-US" sz="1200" dirty="0"/>
              <a:t>Special Committee of the Board, hired JLP+D Urban Planners, and participated in national Center for Community Investment learning collaborative (thank you Shirley – HUGE learning opportunity for us – led by Robin Hacke with CCI</a:t>
            </a:r>
          </a:p>
          <a:p>
            <a:pPr>
              <a:lnSpc>
                <a:spcPct val="120000"/>
              </a:lnSpc>
              <a:spcBef>
                <a:spcPts val="0"/>
              </a:spcBef>
              <a:spcAft>
                <a:spcPts val="1200"/>
              </a:spcAft>
            </a:pPr>
            <a:r>
              <a:rPr lang="en-US" sz="1200" dirty="0">
                <a:solidFill>
                  <a:srgbClr val="0070C0"/>
                </a:solidFill>
              </a:rPr>
              <a:t>2022:  </a:t>
            </a:r>
            <a:r>
              <a:rPr lang="en-US" sz="1200" dirty="0"/>
              <a:t>Board approved going to market with Vision, Pensacola City Council unanimously supported Vision, engaged Beau Box as owner’s rep and went to market through CBRE, received only offers for low-income housing tax credit projects for portions of the campus that do not have demolition needs, BHC selected Paces/Soho Housing Partners to enter into contract </a:t>
            </a:r>
          </a:p>
          <a:p>
            <a:pPr>
              <a:lnSpc>
                <a:spcPct val="120000"/>
              </a:lnSpc>
              <a:spcBef>
                <a:spcPts val="0"/>
              </a:spcBef>
              <a:spcAft>
                <a:spcPts val="1200"/>
              </a:spcAft>
            </a:pPr>
            <a:r>
              <a:rPr lang="en-US" sz="1200" dirty="0">
                <a:solidFill>
                  <a:srgbClr val="0070C0"/>
                </a:solidFill>
              </a:rPr>
              <a:t>2022:  </a:t>
            </a:r>
            <a:r>
              <a:rPr lang="en-US" sz="1200" dirty="0"/>
              <a:t>City of Pensacola supported both Paces applications to the state for low-income housing tax credits but Paces applications were not funded, BHC extended Paces contract through the next funding cycle</a:t>
            </a:r>
          </a:p>
          <a:p>
            <a:pPr>
              <a:lnSpc>
                <a:spcPct val="120000"/>
              </a:lnSpc>
              <a:spcBef>
                <a:spcPts val="0"/>
              </a:spcBef>
              <a:spcAft>
                <a:spcPts val="1200"/>
              </a:spcAft>
            </a:pPr>
            <a:endParaRPr lang="en-US" dirty="0"/>
          </a:p>
        </p:txBody>
      </p:sp>
      <p:sp>
        <p:nvSpPr>
          <p:cNvPr id="4" name="Slide Number Placeholder 3"/>
          <p:cNvSpPr>
            <a:spLocks noGrp="1"/>
          </p:cNvSpPr>
          <p:nvPr>
            <p:ph type="sldNum" sz="quarter" idx="5"/>
          </p:nvPr>
        </p:nvSpPr>
        <p:spPr/>
        <p:txBody>
          <a:bodyPr/>
          <a:lstStyle/>
          <a:p>
            <a:fld id="{6B8AA6EA-ADA4-49DE-A924-9210E1C00936}" type="slidenum">
              <a:rPr lang="en-US" smtClean="0"/>
              <a:t>15</a:t>
            </a:fld>
            <a:endParaRPr lang="en-US"/>
          </a:p>
        </p:txBody>
      </p:sp>
    </p:spTree>
    <p:extLst>
      <p:ext uri="{BB962C8B-B14F-4D97-AF65-F5344CB8AC3E}">
        <p14:creationId xmlns:p14="http://schemas.microsoft.com/office/powerpoint/2010/main" val="1709389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8AA6EA-ADA4-49DE-A924-9210E1C00936}" type="slidenum">
              <a:rPr lang="en-US" smtClean="0"/>
              <a:t>16</a:t>
            </a:fld>
            <a:endParaRPr lang="en-US"/>
          </a:p>
        </p:txBody>
      </p:sp>
    </p:spTree>
    <p:extLst>
      <p:ext uri="{BB962C8B-B14F-4D97-AF65-F5344CB8AC3E}">
        <p14:creationId xmlns:p14="http://schemas.microsoft.com/office/powerpoint/2010/main" val="1338333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Projects are approved by FHFC in June of 2024 through Hurricane Sally funding opportunity</a:t>
            </a:r>
          </a:p>
        </p:txBody>
      </p:sp>
      <p:sp>
        <p:nvSpPr>
          <p:cNvPr id="4" name="Slide Number Placeholder 3"/>
          <p:cNvSpPr>
            <a:spLocks noGrp="1"/>
          </p:cNvSpPr>
          <p:nvPr>
            <p:ph type="sldNum" sz="quarter" idx="5"/>
          </p:nvPr>
        </p:nvSpPr>
        <p:spPr/>
        <p:txBody>
          <a:bodyPr/>
          <a:lstStyle/>
          <a:p>
            <a:fld id="{6B8AA6EA-ADA4-49DE-A924-9210E1C00936}" type="slidenum">
              <a:rPr lang="en-US" smtClean="0"/>
              <a:t>17</a:t>
            </a:fld>
            <a:endParaRPr lang="en-US"/>
          </a:p>
        </p:txBody>
      </p:sp>
    </p:spTree>
    <p:extLst>
      <p:ext uri="{BB962C8B-B14F-4D97-AF65-F5344CB8AC3E}">
        <p14:creationId xmlns:p14="http://schemas.microsoft.com/office/powerpoint/2010/main" val="2874708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North of park:  3.6 acres</a:t>
            </a:r>
          </a:p>
          <a:p>
            <a:r>
              <a:rPr lang="en-US" dirty="0"/>
              <a:t>East of park:  2.7 acres</a:t>
            </a:r>
          </a:p>
          <a:p>
            <a:r>
              <a:rPr lang="en-US" dirty="0"/>
              <a:t>Senior site</a:t>
            </a:r>
            <a:r>
              <a:rPr lang="en-US" baseline="0" dirty="0"/>
              <a:t> to east of multi-family:  4.6 acres</a:t>
            </a:r>
          </a:p>
          <a:p>
            <a:endParaRPr lang="en-US" baseline="0" dirty="0"/>
          </a:p>
          <a:p>
            <a:r>
              <a:rPr lang="en-US" baseline="0" dirty="0"/>
              <a:t>Never defaulted on a loan or failed to deliver tax credits to investors</a:t>
            </a:r>
          </a:p>
          <a:p>
            <a:endParaRPr lang="en-US" dirty="0"/>
          </a:p>
        </p:txBody>
      </p:sp>
    </p:spTree>
    <p:extLst>
      <p:ext uri="{BB962C8B-B14F-4D97-AF65-F5344CB8AC3E}">
        <p14:creationId xmlns:p14="http://schemas.microsoft.com/office/powerpoint/2010/main" val="3673566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ts val="1000"/>
              <a:buFont typeface="Symbol" panose="05050102010706020507" pitchFamily="18" charset="2"/>
              <a:buNone/>
              <a:tabLst>
                <a:tab pos="457200" algn="l"/>
              </a:tabLst>
              <a:defRPr/>
            </a:pPr>
            <a:r>
              <a:rPr lang="en-US" sz="1100" b="1" dirty="0"/>
              <a:t>Jen</a:t>
            </a:r>
          </a:p>
          <a:p>
            <a:pPr marL="342900" marR="0" lvl="0" indent="-342900">
              <a:spcBef>
                <a:spcPts val="0"/>
              </a:spcBef>
              <a:spcAft>
                <a:spcPts val="0"/>
              </a:spcAft>
              <a:buSzPts val="1000"/>
              <a:buFont typeface="Symbol" panose="05050102010706020507" pitchFamily="18" charset="2"/>
              <a:buChar char=""/>
              <a:tabLst>
                <a:tab pos="457200" algn="l"/>
              </a:tabLst>
            </a:pPr>
            <a:endParaRPr lang="en-US" sz="1100"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Times New Roman" panose="02020603050405020304" pitchFamily="18" charset="0"/>
              </a:rPr>
              <a:t>Mayor is committed to taking the property if he can complete the financial stack of $16.5M by 7/1/24.  He is comfortable with a pledge of $3M for us to complete that stack:</a:t>
            </a:r>
            <a:endParaRPr lang="en-US" sz="1100" dirty="0">
              <a:effectLst/>
              <a:latin typeface="Calibri" panose="020F0502020204030204" pitchFamily="34" charset="0"/>
              <a:ea typeface="Calibri" panose="020F0502020204030204" pitchFamily="34"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Paces:  $3M (the Hurricane Sally funding cycle, in which these projects have the greatest potential of being funded through, was just postponed another month.  Don’t have full timeframes from the state yet but likely will not be awarded before March of this year. Previously was February.)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State: $5 – 7.5M (currently $5M in the Senate budget.  There is an opportunity to increase that number prior to end of Session.)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City:  $1M pledge (approved at CRA meeting 2/5/24)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County: $2M pledge (will be taken to Board of County Commission in coming month.  Commissioner May has committed to this and believes he has the support of the board IF Baptist makes the pledge)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Requested pledge from Baptist:  $3M (to match the combined $3M from City/County)</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SzPts val="1000"/>
              <a:buFont typeface="Courier New" panose="02070309020205020404" pitchFamily="49" charset="0"/>
              <a:buChar char="o"/>
              <a:tabLst>
                <a:tab pos="914400" algn="l"/>
              </a:tabLst>
            </a:pPr>
            <a:r>
              <a:rPr lang="en-US" sz="1100" dirty="0">
                <a:effectLst/>
                <a:latin typeface="Calibri" panose="020F0502020204030204" pitchFamily="34" charset="0"/>
                <a:ea typeface="Times New Roman" panose="02020603050405020304" pitchFamily="18" charset="0"/>
                <a:cs typeface="Times New Roman" panose="02020603050405020304" pitchFamily="18" charset="0"/>
              </a:rPr>
              <a:t>TOTAL:  $14M - $16.5M (NOTE:  if comes in at $14M total, could retain south of Moreno this year then work to get additional state funding to support the following year.)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Times New Roman" panose="02020603050405020304" pitchFamily="18" charset="0"/>
              </a:rPr>
              <a:t>The Mayor and Commissioner May have discussed their joint $3M funding as a partnership in a community benefits agreement that will state a focus on minority/local contractors, giving housing choice first to legacy neighborhood residents, protecting and preserving the environment in that legacy neighborhood, etc. The $3M pledge ask of us is to match their combined $3M pledges.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Times New Roman" panose="02020603050405020304" pitchFamily="18" charset="0"/>
              </a:rPr>
              <a:t>The Mayor and his staff are continuing to pursue grant opportunities.  There are many federal opportunities at very large $ amounts that require more time to complete.  The delay of the pledge to July of 2025 allows more time for these grant cycles and provides time for another legislative session.  Representative Andrade is confident in his ability to dedicate additional funding toward this project in future years but the Mayor is unwilling to include that as part of the stack.  </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Times New Roman" panose="02020603050405020304" pitchFamily="18" charset="0"/>
              </a:rPr>
              <a:t>There will be a look at the stack on July 1, 2025 to determine how much, if any, of the pledges need to materialize.  If funding is received from other sources to cover the full $6M of pledges from City, County and Baptist, the pledges would not materialize.  If only a portion of the $6M is received from other sources, each of the parties would pay proportionately on their pledge:  Baptist – 50%; County – 2/3 of 50%; City – 1/3 of 50%.</a:t>
            </a:r>
            <a:endParaRPr lang="en-US" sz="1100" dirty="0">
              <a:effectLst/>
              <a:latin typeface="Calibri" panose="020F0502020204030204" pitchFamily="34" charset="0"/>
              <a:ea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8AA6EA-ADA4-49DE-A924-9210E1C0093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52216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KC</a:t>
            </a:r>
          </a:p>
        </p:txBody>
      </p:sp>
      <p:sp>
        <p:nvSpPr>
          <p:cNvPr id="4" name="Slide Number Placeholder 3"/>
          <p:cNvSpPr>
            <a:spLocks noGrp="1"/>
          </p:cNvSpPr>
          <p:nvPr>
            <p:ph type="sldNum" sz="quarter" idx="5"/>
          </p:nvPr>
        </p:nvSpPr>
        <p:spPr/>
        <p:txBody>
          <a:bodyPr/>
          <a:lstStyle/>
          <a:p>
            <a:fld id="{1AC900E8-D873-46FE-9110-87BC6B8D82A7}" type="slidenum">
              <a:rPr lang="en-US" smtClean="0"/>
              <a:t>2</a:t>
            </a:fld>
            <a:endParaRPr lang="en-US"/>
          </a:p>
        </p:txBody>
      </p:sp>
    </p:spTree>
    <p:extLst>
      <p:ext uri="{BB962C8B-B14F-4D97-AF65-F5344CB8AC3E}">
        <p14:creationId xmlns:p14="http://schemas.microsoft.com/office/powerpoint/2010/main" val="1717995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t>Jen</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AC900E8-D873-46FE-9110-87BC6B8D82A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0402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B8AA6EA-ADA4-49DE-A924-9210E1C00936}" type="slidenum">
              <a:rPr lang="en-US" smtClean="0"/>
              <a:t>21</a:t>
            </a:fld>
            <a:endParaRPr lang="en-US"/>
          </a:p>
        </p:txBody>
      </p:sp>
    </p:spTree>
    <p:extLst>
      <p:ext uri="{BB962C8B-B14F-4D97-AF65-F5344CB8AC3E}">
        <p14:creationId xmlns:p14="http://schemas.microsoft.com/office/powerpoint/2010/main" val="11305467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4"/>
        <p:cNvGrpSpPr/>
        <p:nvPr/>
      </p:nvGrpSpPr>
      <p:grpSpPr>
        <a:xfrm>
          <a:off x="0" y="0"/>
          <a:ext cx="0" cy="0"/>
          <a:chOff x="0" y="0"/>
          <a:chExt cx="0" cy="0"/>
        </a:xfrm>
      </p:grpSpPr>
      <p:sp>
        <p:nvSpPr>
          <p:cNvPr id="635" name="Google Shape;635;g10f07afa5f5_0_42: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6" name="Google Shape;636;g10f07afa5f5_0_42: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Beyond sharing with</a:t>
            </a:r>
            <a:r>
              <a:rPr lang="en-US" baseline="0" dirty="0"/>
              <a:t> our boards of directors for input </a:t>
            </a:r>
            <a:r>
              <a:rPr lang="en-US" baseline="0"/>
              <a:t>and decision…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KC</a:t>
            </a:r>
          </a:p>
        </p:txBody>
      </p:sp>
      <p:sp>
        <p:nvSpPr>
          <p:cNvPr id="4" name="Slide Number Placeholder 3"/>
          <p:cNvSpPr>
            <a:spLocks noGrp="1"/>
          </p:cNvSpPr>
          <p:nvPr>
            <p:ph type="sldNum" sz="quarter" idx="5"/>
          </p:nvPr>
        </p:nvSpPr>
        <p:spPr/>
        <p:txBody>
          <a:bodyPr/>
          <a:lstStyle/>
          <a:p>
            <a:fld id="{36EE9A83-402F-4854-95D1-CAB0ADB27CC9}" type="slidenum">
              <a:rPr lang="en-US" smtClean="0"/>
              <a:t>3</a:t>
            </a:fld>
            <a:endParaRPr lang="en-US"/>
          </a:p>
        </p:txBody>
      </p:sp>
    </p:spTree>
    <p:extLst>
      <p:ext uri="{BB962C8B-B14F-4D97-AF65-F5344CB8AC3E}">
        <p14:creationId xmlns:p14="http://schemas.microsoft.com/office/powerpoint/2010/main" val="3276694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solidFill>
                  <a:srgbClr val="000000"/>
                </a:solidFill>
                <a:effectLst/>
                <a:highlight>
                  <a:srgbClr val="FFFFFF"/>
                </a:highlight>
                <a:latin typeface="Open Sans" panose="020B0606030504020204" pitchFamily="34" charset="0"/>
              </a:rPr>
              <a:t>KC</a:t>
            </a:r>
          </a:p>
          <a:p>
            <a:pPr algn="l"/>
            <a:endParaRPr lang="en-US" b="0" i="0" dirty="0">
              <a:solidFill>
                <a:srgbClr val="000000"/>
              </a:solidFill>
              <a:effectLst/>
              <a:highlight>
                <a:srgbClr val="FFFFFF"/>
              </a:highlight>
              <a:latin typeface="Open Sans" panose="020B0606030504020204" pitchFamily="34" charset="0"/>
            </a:endParaRPr>
          </a:p>
          <a:p>
            <a:pPr algn="l"/>
            <a:r>
              <a:rPr lang="en-US" b="0" i="0" dirty="0">
                <a:solidFill>
                  <a:srgbClr val="000000"/>
                </a:solidFill>
                <a:effectLst/>
                <a:highlight>
                  <a:srgbClr val="FFFFFF"/>
                </a:highlight>
                <a:latin typeface="Open Sans" panose="020B0606030504020204" pitchFamily="34" charset="0"/>
              </a:rPr>
              <a:t>After years of facility studies and thorough review, it was determined that the legacy Baptist Hospital campus could not be renovated to meet current and future needs.</a:t>
            </a:r>
          </a:p>
          <a:p>
            <a:pPr algn="l">
              <a:buFont typeface="Arial" panose="020B0604020202020204" pitchFamily="34" charset="0"/>
              <a:buChar char="•"/>
            </a:pPr>
            <a:r>
              <a:rPr lang="en-US" b="0" i="0" dirty="0">
                <a:solidFill>
                  <a:srgbClr val="000000"/>
                </a:solidFill>
                <a:effectLst/>
                <a:highlight>
                  <a:srgbClr val="FFFFFF"/>
                </a:highlight>
                <a:latin typeface="Open Sans" panose="020B0606030504020204" pitchFamily="34" charset="0"/>
              </a:rPr>
              <a:t>Baptist moved just over three miles from the legacy location. Economic advisors recommended moving more than 10 miles north to a more affluent and fast-growing community. We were determined to find a location close to the legacy campus neighborhood and more accessible to the broader region we now serve.</a:t>
            </a:r>
          </a:p>
          <a:p>
            <a:pPr algn="l">
              <a:buFont typeface="Arial" panose="020B0604020202020204" pitchFamily="34" charset="0"/>
              <a:buChar char="•"/>
            </a:pPr>
            <a:r>
              <a:rPr lang="en-US" b="0" i="0" dirty="0">
                <a:solidFill>
                  <a:srgbClr val="000000"/>
                </a:solidFill>
                <a:effectLst/>
                <a:highlight>
                  <a:srgbClr val="FFFFFF"/>
                </a:highlight>
                <a:latin typeface="Open Sans" panose="020B0606030504020204" pitchFamily="34" charset="0"/>
              </a:rPr>
              <a:t>We worked with a real estate partner who spent an entire year acquiring the 57-acre property for a new campus that achieves both goals. This new neighborhood is no more affluent than the previous – in fact, socio-economic data shows similar conditions for residents in the area.</a:t>
            </a:r>
          </a:p>
          <a:p>
            <a:pPr algn="l">
              <a:buFont typeface="Arial" panose="020B0604020202020204" pitchFamily="34" charset="0"/>
              <a:buChar char="•"/>
            </a:pPr>
            <a:r>
              <a:rPr lang="en-US" b="0" i="0" dirty="0">
                <a:solidFill>
                  <a:srgbClr val="000000"/>
                </a:solidFill>
                <a:effectLst/>
                <a:highlight>
                  <a:srgbClr val="FFFFFF"/>
                </a:highlight>
                <a:latin typeface="Open Sans" panose="020B0606030504020204" pitchFamily="34" charset="0"/>
              </a:rPr>
              <a:t>To make it easier for individuals who rely on public transportation, we built a bus stop on our new campus and worked with ECAT to add a direct route from the legacy campus to the new campus.</a:t>
            </a:r>
          </a:p>
          <a:p>
            <a:endParaRPr lang="en-US" dirty="0"/>
          </a:p>
        </p:txBody>
      </p:sp>
      <p:sp>
        <p:nvSpPr>
          <p:cNvPr id="4" name="Slide Number Placeholder 3"/>
          <p:cNvSpPr>
            <a:spLocks noGrp="1"/>
          </p:cNvSpPr>
          <p:nvPr>
            <p:ph type="sldNum" sz="quarter" idx="5"/>
          </p:nvPr>
        </p:nvSpPr>
        <p:spPr/>
        <p:txBody>
          <a:bodyPr/>
          <a:lstStyle/>
          <a:p>
            <a:fld id="{36EE9A83-402F-4854-95D1-CAB0ADB27CC9}" type="slidenum">
              <a:rPr lang="en-US" smtClean="0"/>
              <a:t>4</a:t>
            </a:fld>
            <a:endParaRPr lang="en-US"/>
          </a:p>
        </p:txBody>
      </p:sp>
    </p:spTree>
    <p:extLst>
      <p:ext uri="{BB962C8B-B14F-4D97-AF65-F5344CB8AC3E}">
        <p14:creationId xmlns:p14="http://schemas.microsoft.com/office/powerpoint/2010/main" val="307280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0f07afa5f5_0_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10f07afa5f5_0_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KC</a:t>
            </a:r>
            <a:endParaRPr dirty="0"/>
          </a:p>
        </p:txBody>
      </p:sp>
    </p:spTree>
    <p:extLst>
      <p:ext uri="{BB962C8B-B14F-4D97-AF65-F5344CB8AC3E}">
        <p14:creationId xmlns:p14="http://schemas.microsoft.com/office/powerpoint/2010/main" val="39442140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g10f07afa5f5_0_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3" name="Google Shape;563;g10f07afa5f5_0_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KC</a:t>
            </a:r>
          </a:p>
          <a:p>
            <a:pPr marL="0" indent="0">
              <a:buNone/>
            </a:pPr>
            <a:endParaRPr lang="en-US" dirty="0"/>
          </a:p>
          <a:p>
            <a:pPr marL="0" indent="0">
              <a:buNone/>
            </a:pPr>
            <a:r>
              <a:rPr lang="en-US" dirty="0"/>
              <a:t>We are not developers.  Have done everything we can to garner community input.  Have</a:t>
            </a:r>
            <a:r>
              <a:rPr lang="en-US" baseline="0" dirty="0"/>
              <a:t> gone to these great lengths but the market is a dynamic environment where we don’t know what interest there will be.  But we do know we can’t do it alone.  We know that the City’s leadership from the beginning, when we go to market, is critically important.  </a:t>
            </a:r>
            <a:endParaRPr dirty="0"/>
          </a:p>
        </p:txBody>
      </p:sp>
    </p:spTree>
    <p:extLst>
      <p:ext uri="{BB962C8B-B14F-4D97-AF65-F5344CB8AC3E}">
        <p14:creationId xmlns:p14="http://schemas.microsoft.com/office/powerpoint/2010/main" val="37548577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solidFill>
                  <a:srgbClr val="222222"/>
                </a:solidFill>
                <a:highlight>
                  <a:srgbClr val="FFFFFF"/>
                </a:highlight>
              </a:rPr>
              <a:t>Shirley</a:t>
            </a:r>
          </a:p>
          <a:p>
            <a:pPr marL="0" indent="0">
              <a:buNone/>
            </a:pPr>
            <a:endParaRPr lang="en-US" dirty="0">
              <a:solidFill>
                <a:srgbClr val="222222"/>
              </a:solidFill>
              <a:highlight>
                <a:srgbClr val="FFFFFF"/>
              </a:highlight>
            </a:endParaRPr>
          </a:p>
          <a:p>
            <a:pPr marL="0" indent="0">
              <a:buNone/>
            </a:pPr>
            <a:r>
              <a:rPr lang="en-US" dirty="0">
                <a:solidFill>
                  <a:srgbClr val="222222"/>
                </a:solidFill>
                <a:highlight>
                  <a:srgbClr val="FFFFFF"/>
                </a:highlight>
              </a:rPr>
              <a:t>Driver 1: Important to highlight Baptist’s primary mission of providing care to the community in the most accessible way possible.  Our role in the process is to assemble input, guiding principles and scenarios which will help the reimagination of this campus be more likely.  Want to begin to frame the juxtaposition of Baptist’s long term holding of the property equating to less likely reimagination.</a:t>
            </a:r>
          </a:p>
          <a:p>
            <a:pPr marL="0" indent="0">
              <a:buNone/>
            </a:pPr>
            <a:endParaRPr lang="en-US" dirty="0">
              <a:solidFill>
                <a:srgbClr val="222222"/>
              </a:solidFill>
              <a:highlight>
                <a:srgbClr val="FFFFFF"/>
              </a:highlight>
            </a:endParaRPr>
          </a:p>
          <a:p>
            <a:pPr marL="0" indent="0">
              <a:buNone/>
            </a:pPr>
            <a:r>
              <a:rPr lang="en-US" dirty="0">
                <a:solidFill>
                  <a:srgbClr val="222222"/>
                </a:solidFill>
                <a:highlight>
                  <a:srgbClr val="FFFFFF"/>
                </a:highlight>
              </a:rPr>
              <a:t>Driver 2: List studies associated: </a:t>
            </a:r>
            <a:r>
              <a:rPr lang="en-US" sz="1200" dirty="0"/>
              <a:t>Reviewed previous studies of the West Moreno District (including LWLP Study). Key focus on attainable workforce housing (rental and home ownership) as well as additional community-enhancing services that build community.</a:t>
            </a:r>
          </a:p>
          <a:p>
            <a:pPr marL="0" indent="0">
              <a:buNone/>
            </a:pPr>
            <a:endParaRPr lang="en-US" sz="1200" dirty="0"/>
          </a:p>
          <a:p>
            <a:r>
              <a:rPr lang="en-US" sz="1200" dirty="0"/>
              <a:t>Driver 3: </a:t>
            </a:r>
            <a:r>
              <a:rPr lang="en-US" sz="1200" dirty="0">
                <a:latin typeface="Roboto Medium"/>
                <a:ea typeface="Roboto Medium"/>
                <a:cs typeface="Roboto Medium"/>
                <a:sym typeface="Roboto Medium"/>
              </a:rPr>
              <a:t>Interested developers and investors: </a:t>
            </a:r>
            <a:r>
              <a:rPr lang="en-US" sz="1200" dirty="0">
                <a:latin typeface="Roboto"/>
                <a:ea typeface="Roboto"/>
                <a:cs typeface="Roboto"/>
                <a:sym typeface="Roboto"/>
              </a:rPr>
              <a:t>JLP+D and Baptist interviewed for-profit and not-for-profit developers and investors with interest, many with demonstrated success in mixed-use, mixed-income development.  </a:t>
            </a:r>
          </a:p>
          <a:p>
            <a:pPr marL="0" indent="0">
              <a:buNone/>
            </a:pPr>
            <a:endParaRPr lang="en-US" sz="1200" dirty="0"/>
          </a:p>
          <a:p>
            <a:pPr marL="0" indent="0">
              <a:buNone/>
            </a:pPr>
            <a:endParaRPr lang="en-US" dirty="0"/>
          </a:p>
        </p:txBody>
      </p:sp>
      <p:sp>
        <p:nvSpPr>
          <p:cNvPr id="4" name="Slide Number Placeholder 3"/>
          <p:cNvSpPr>
            <a:spLocks noGrp="1"/>
          </p:cNvSpPr>
          <p:nvPr>
            <p:ph type="sldNum" sz="quarter" idx="5"/>
          </p:nvPr>
        </p:nvSpPr>
        <p:spPr/>
        <p:txBody>
          <a:bodyPr/>
          <a:lstStyle/>
          <a:p>
            <a:fld id="{1AC900E8-D873-46FE-9110-87BC6B8D82A7}" type="slidenum">
              <a:rPr lang="en-US" smtClean="0"/>
              <a:t>7</a:t>
            </a:fld>
            <a:endParaRPr lang="en-US"/>
          </a:p>
        </p:txBody>
      </p:sp>
    </p:spTree>
    <p:extLst>
      <p:ext uri="{BB962C8B-B14F-4D97-AF65-F5344CB8AC3E}">
        <p14:creationId xmlns:p14="http://schemas.microsoft.com/office/powerpoint/2010/main" val="2056075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d1a8815eef_0_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d1a8815eef_0_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b="1" dirty="0"/>
              <a:t>Shirley / Could delete if too long?</a:t>
            </a:r>
          </a:p>
          <a:p>
            <a:pPr marL="0" indent="0">
              <a:buNone/>
            </a:pPr>
            <a:endParaRPr lang="en-US" dirty="0"/>
          </a:p>
          <a:p>
            <a:pPr marL="0" indent="0">
              <a:buNone/>
            </a:pPr>
            <a:r>
              <a:rPr lang="en-US" dirty="0"/>
              <a:t>Start at the bottom and talk up the slide… knew it would take far more than Baptist to be able to accomplish the transformational redevelopment in the most expedient manner possible – </a:t>
            </a:r>
          </a:p>
          <a:p>
            <a:pPr marL="0" indent="0">
              <a:buNone/>
            </a:pPr>
            <a:endParaRPr lang="en-US" dirty="0"/>
          </a:p>
          <a:p>
            <a:pPr algn="l"/>
            <a:r>
              <a:rPr lang="en-US" b="0" i="0" dirty="0">
                <a:solidFill>
                  <a:srgbClr val="000000"/>
                </a:solidFill>
                <a:effectLst/>
                <a:highlight>
                  <a:srgbClr val="FFFFFF"/>
                </a:highlight>
                <a:latin typeface="Open Sans" panose="020B0606030504020204" pitchFamily="34" charset="0"/>
              </a:rPr>
              <a:t>Most health care systems wait until long after they have relocated to begin thinking about the future of a former campus. Across the country, it is common for vacant hospitals to sit for 10, 15 or even more years before meaningful efforts are initiated. In Birmingham, Alabama, Carraway Hospital closed in 2008. It changed hands a few times over the years until 2020. That’s when a public/private partnership was established. The City of Birmingham provided over $13 million in incentives to bring in a developer to demolish and redevelop the 47-acre campus over a series of phases. Demolition began in 2022.</a:t>
            </a:r>
          </a:p>
          <a:p>
            <a:pPr algn="l"/>
            <a:endParaRPr lang="en-US" b="0" i="0" dirty="0">
              <a:solidFill>
                <a:srgbClr val="000000"/>
              </a:solidFill>
              <a:effectLst/>
              <a:highlight>
                <a:srgbClr val="FFFFFF"/>
              </a:highlight>
              <a:latin typeface="Open Sans" panose="020B0606030504020204" pitchFamily="34" charset="0"/>
            </a:endParaRPr>
          </a:p>
          <a:p>
            <a:pPr algn="l"/>
            <a:r>
              <a:rPr lang="en-US" b="0" i="0" dirty="0">
                <a:solidFill>
                  <a:srgbClr val="000000"/>
                </a:solidFill>
                <a:effectLst/>
                <a:highlight>
                  <a:srgbClr val="FFFFFF"/>
                </a:highlight>
                <a:latin typeface="Open Sans" panose="020B0606030504020204" pitchFamily="34" charset="0"/>
              </a:rPr>
              <a:t>Our approach is different. From the beginning, we understood how transformational the legacy campus’s redevelopment could be for the community and how important it was to accelerate that work. We don’t want the redevelopment of our legacy campus to span decades.</a:t>
            </a:r>
          </a:p>
          <a:p>
            <a:pPr algn="l"/>
            <a:endParaRPr lang="en-US" b="0" i="0" dirty="0">
              <a:solidFill>
                <a:srgbClr val="000000"/>
              </a:solidFill>
              <a:effectLst/>
              <a:highlight>
                <a:srgbClr val="FFFFFF"/>
              </a:highlight>
              <a:latin typeface="Open Sans" panose="020B0606030504020204" pitchFamily="34" charset="0"/>
            </a:endParaRPr>
          </a:p>
          <a:p>
            <a:pPr algn="l"/>
            <a:r>
              <a:rPr lang="en-US" b="0" i="0" dirty="0">
                <a:solidFill>
                  <a:srgbClr val="000000"/>
                </a:solidFill>
                <a:effectLst/>
                <a:highlight>
                  <a:srgbClr val="FFFFFF"/>
                </a:highlight>
                <a:latin typeface="Open Sans" panose="020B0606030504020204" pitchFamily="34" charset="0"/>
              </a:rPr>
              <a:t>Guided by our board of directors, we set down the path of developing a vision for the future of the campus that met three key factors: Baptist’s mission as an independent, not-for-profit health care system; what the community wants and needs; and what the market can support.</a:t>
            </a:r>
          </a:p>
          <a:p>
            <a:pPr marL="0" indent="0">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106e6354220_0_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0" name="Google Shape;190;g106e6354220_0_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b="1" dirty="0"/>
              <a:t>Shirley</a:t>
            </a:r>
            <a:endParaRPr b="1" dirty="0"/>
          </a:p>
        </p:txBody>
      </p:sp>
    </p:spTree>
    <p:extLst>
      <p:ext uri="{BB962C8B-B14F-4D97-AF65-F5344CB8AC3E}">
        <p14:creationId xmlns:p14="http://schemas.microsoft.com/office/powerpoint/2010/main" val="1827802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B78A6-0AEA-DFFE-B9D4-4296CD52B00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409F0A-9E69-9AA9-8E14-14CEF729B0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24136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39D6E-77A8-98C7-2C58-B76B5412BB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717574-1699-9C0C-94EB-35AE2120BF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073520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8504616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225081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16150849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40163406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538263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F0D201-18B3-DB54-DCFF-44130399B6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EE4D1E-F275-AABB-C9DF-00AC4128739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4703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tx1"/>
                </a:solidFill>
                <a:latin typeface="Arial"/>
                <a:cs typeface="Arial"/>
              </a:defRPr>
            </a:lvl1pPr>
          </a:lstStyle>
          <a:p>
            <a:endParaRPr/>
          </a:p>
        </p:txBody>
      </p:sp>
      <p:sp>
        <p:nvSpPr>
          <p:cNvPr id="3" name="Holder 3"/>
          <p:cNvSpPr>
            <a:spLocks noGrp="1"/>
          </p:cNvSpPr>
          <p:nvPr>
            <p:ph sz="half" idx="2"/>
          </p:nvPr>
        </p:nvSpPr>
        <p:spPr>
          <a:xfrm>
            <a:off x="520734" y="1089661"/>
            <a:ext cx="4959772" cy="258597"/>
          </a:xfrm>
          <a:prstGeom prst="rect">
            <a:avLst/>
          </a:prstGeom>
        </p:spPr>
        <p:txBody>
          <a:bodyPr wrap="square" lIns="0" tIns="0" rIns="0" bIns="0">
            <a:spAutoFit/>
          </a:bodyPr>
          <a:lstStyle>
            <a:lvl1pPr>
              <a:defRPr sz="1867" b="0" i="0">
                <a:solidFill>
                  <a:srgbClr val="38761D"/>
                </a:solidFill>
                <a:latin typeface="Gill Sans MT"/>
                <a:cs typeface="Gill Sans MT"/>
              </a:defRPr>
            </a:lvl1pPr>
          </a:lstStyle>
          <a:p>
            <a:endParaRPr/>
          </a:p>
        </p:txBody>
      </p:sp>
      <p:sp>
        <p:nvSpPr>
          <p:cNvPr id="4" name="Holder 4"/>
          <p:cNvSpPr>
            <a:spLocks noGrp="1"/>
          </p:cNvSpPr>
          <p:nvPr>
            <p:ph sz="half" idx="3"/>
          </p:nvPr>
        </p:nvSpPr>
        <p:spPr>
          <a:xfrm>
            <a:off x="6181853" y="1089660"/>
            <a:ext cx="4875953" cy="258597"/>
          </a:xfrm>
          <a:prstGeom prst="rect">
            <a:avLst/>
          </a:prstGeom>
        </p:spPr>
        <p:txBody>
          <a:bodyPr wrap="square" lIns="0" tIns="0" rIns="0" bIns="0">
            <a:spAutoFit/>
          </a:bodyPr>
          <a:lstStyle>
            <a:lvl1pPr>
              <a:defRPr sz="1867" b="0" i="0">
                <a:solidFill>
                  <a:srgbClr val="DA0F00"/>
                </a:solidFill>
                <a:latin typeface="Gill Sans MT"/>
                <a:cs typeface="Gill Sans MT"/>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712376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794EB8B-829F-4D97-A371-4051244C70D3}" type="datetimeFigureOut">
              <a:rPr lang="en-US" smtClean="0"/>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37786920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94EB8B-829F-4D97-A371-4051244C70D3}" type="datetimeFigureOut">
              <a:rPr lang="en-US" smtClean="0"/>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1426096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94EB8B-829F-4D97-A371-4051244C70D3}" type="datetimeFigureOut">
              <a:rPr lang="en-US" smtClean="0"/>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11623934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794EB8B-829F-4D97-A371-4051244C70D3}" type="datetimeFigureOut">
              <a:rPr lang="en-US" smtClean="0"/>
              <a:t>8/12/2024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1520339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794EB8B-829F-4D97-A371-4051244C70D3}" type="datetimeFigureOut">
              <a:rPr lang="en-US" smtClean="0"/>
              <a:t>8/12/2024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30068228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794EB8B-829F-4D97-A371-4051244C70D3}" type="datetimeFigureOut">
              <a:rPr lang="en-US" smtClean="0"/>
              <a:t>8/12/2024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3329011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94EB8B-829F-4D97-A371-4051244C70D3}" type="datetimeFigureOut">
              <a:rPr lang="en-US" smtClean="0"/>
              <a:t>8/12/2024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3990524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DA0B7-8430-EFDF-EC2C-8B3D420173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5DFC07-73DD-B7B8-07B3-406D7A2578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4711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94EB8B-829F-4D97-A371-4051244C70D3}" type="datetimeFigureOut">
              <a:rPr lang="en-US" smtClean="0"/>
              <a:t>8/12/2024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21951331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94EB8B-829F-4D97-A371-4051244C70D3}" type="datetimeFigureOut">
              <a:rPr lang="en-US" smtClean="0"/>
              <a:t>8/12/2024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7336631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94EB8B-829F-4D97-A371-4051244C70D3}" type="datetimeFigureOut">
              <a:rPr lang="en-US" smtClean="0"/>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19988031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94EB8B-829F-4D97-A371-4051244C70D3}" type="datetimeFigureOut">
              <a:rPr lang="en-US" smtClean="0"/>
              <a:t>8/12/2024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846304-CECA-4408-9EEF-B9CF3A56D0F5}" type="slidenum">
              <a:rPr lang="en-US" smtClean="0"/>
              <a:t>‹#›</a:t>
            </a:fld>
            <a:endParaRPr lang="en-US"/>
          </a:p>
        </p:txBody>
      </p:sp>
    </p:spTree>
    <p:extLst>
      <p:ext uri="{BB962C8B-B14F-4D97-AF65-F5344CB8AC3E}">
        <p14:creationId xmlns:p14="http://schemas.microsoft.com/office/powerpoint/2010/main" val="15778647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315927-E9D6-5FD4-42CF-27D96A3C70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29BE714-A760-5E26-F514-91DCD0B98F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F1969A-2AAA-87C6-2F0E-EB9F18426EB1}"/>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5" name="Footer Placeholder 4">
            <a:extLst>
              <a:ext uri="{FF2B5EF4-FFF2-40B4-BE49-F238E27FC236}">
                <a16:creationId xmlns:a16="http://schemas.microsoft.com/office/drawing/2014/main" id="{06F9FE7F-4481-DD6D-5F22-137AB9067B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ED7FC-571A-0B38-BF00-46A3F1FC051E}"/>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26447788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510E0-E3E9-BC9B-BD81-8DF6FA82E5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807CB46-DBBA-BD59-F5D3-8ADDBDDB513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218E006-63FA-D7F5-9458-74549143FA95}"/>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5" name="Footer Placeholder 4">
            <a:extLst>
              <a:ext uri="{FF2B5EF4-FFF2-40B4-BE49-F238E27FC236}">
                <a16:creationId xmlns:a16="http://schemas.microsoft.com/office/drawing/2014/main" id="{43E33146-09DE-02FA-573D-D90802C667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DF87E7-E1B5-D00B-AAEC-5F3C1D0182D9}"/>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1912499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2A097-2D60-26E1-90EC-1FC61730B3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7E3A862-6111-FC43-2B21-C89CEDF2FC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BDB84E-D4D1-DBAE-768B-E3267A0E9E58}"/>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5" name="Footer Placeholder 4">
            <a:extLst>
              <a:ext uri="{FF2B5EF4-FFF2-40B4-BE49-F238E27FC236}">
                <a16:creationId xmlns:a16="http://schemas.microsoft.com/office/drawing/2014/main" id="{CAD05463-5C08-611F-871C-ECAF0AA8D0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7A2023-D8A8-F6C5-400C-863B9B5D0AC2}"/>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16933704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A21E1-E103-F317-239C-DE3F54369B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C232ED-94AB-C529-530F-8B787E14AFB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56B041-317A-4839-B2EB-3C451D7478E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F6E84F-10A1-62B1-0709-82BF6C22598A}"/>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6" name="Footer Placeholder 5">
            <a:extLst>
              <a:ext uri="{FF2B5EF4-FFF2-40B4-BE49-F238E27FC236}">
                <a16:creationId xmlns:a16="http://schemas.microsoft.com/office/drawing/2014/main" id="{8EC7B11E-4229-AFD8-9D67-4365658D8A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D55AE5-1A5E-9CE5-7CF3-024BB2D855CB}"/>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34150158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44C5B-4941-4C96-09C3-424C50947FE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FF6BD9-F28B-CDBD-A46C-8E6BEF9B65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0D522B-3BF0-75DE-1C2E-7FF3CE61479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F65A63-C9BD-4D32-3B54-BE39D876B6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DE4A54B-F1FF-D4B3-E772-9DB0C4505A9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C15545-6618-EB2D-A5A2-50226F9497B7}"/>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8" name="Footer Placeholder 7">
            <a:extLst>
              <a:ext uri="{FF2B5EF4-FFF2-40B4-BE49-F238E27FC236}">
                <a16:creationId xmlns:a16="http://schemas.microsoft.com/office/drawing/2014/main" id="{6F9FB822-CC41-77FD-22A7-1434153C82A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A40A70F-36CA-58BB-D3C8-596C6AA94E4C}"/>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20936972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2297C-59EB-6456-65E1-D6C56E1AB8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54520F-AFE6-6F6D-F338-F46C21D18212}"/>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4" name="Footer Placeholder 3">
            <a:extLst>
              <a:ext uri="{FF2B5EF4-FFF2-40B4-BE49-F238E27FC236}">
                <a16:creationId xmlns:a16="http://schemas.microsoft.com/office/drawing/2014/main" id="{955CF162-BD96-E819-7150-E101C3F84BA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57810DA-14F7-682C-7DCD-83F333AAA356}"/>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4088093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E56CD-2E2D-97C5-76B7-44D7045E07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6EA320-8233-743F-C3A9-2C641CD314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5784894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41BFB4-1D1C-7ABA-21F0-2EDCCCE31DAB}"/>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3" name="Footer Placeholder 2">
            <a:extLst>
              <a:ext uri="{FF2B5EF4-FFF2-40B4-BE49-F238E27FC236}">
                <a16:creationId xmlns:a16="http://schemas.microsoft.com/office/drawing/2014/main" id="{B2179150-4FE8-80B9-08AE-2070BE773F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5D5B9F-40A5-BE11-7D29-223A00789D1F}"/>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11996544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AB2C7-E3B1-740F-7123-BFB9E47D1B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B811608-00C6-C0FB-632C-90DDEB9253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D6688B-223C-7D97-6348-9BFC43BBA9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5C489B0-99E1-63C5-01E5-4A2A2875E43B}"/>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6" name="Footer Placeholder 5">
            <a:extLst>
              <a:ext uri="{FF2B5EF4-FFF2-40B4-BE49-F238E27FC236}">
                <a16:creationId xmlns:a16="http://schemas.microsoft.com/office/drawing/2014/main" id="{DB0391D5-71CA-AF73-0ADF-BCA4A8530F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2C929A-812F-1774-D269-A23BE6014F2D}"/>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39804488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EAD56-053E-42E7-CC40-E75363262E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919DCC2-B63C-871B-75C6-61E507D761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15350699-88ED-BAE6-E226-5270C9FCCF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4BEBB59-2D30-FD81-A69C-0E9B94B4C55F}"/>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6" name="Footer Placeholder 5">
            <a:extLst>
              <a:ext uri="{FF2B5EF4-FFF2-40B4-BE49-F238E27FC236}">
                <a16:creationId xmlns:a16="http://schemas.microsoft.com/office/drawing/2014/main" id="{3B44EF63-A90B-FA4B-9893-654EEC804B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5DCB79-38B9-7AE7-4D26-13C720F04197}"/>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12819919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216B3-7061-570B-A0F6-AFFEB5C1D64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7F2FAD2-CE83-6826-C8C2-3C9995B520A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D45014-5594-6033-7C3B-2CECF63A7040}"/>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5" name="Footer Placeholder 4">
            <a:extLst>
              <a:ext uri="{FF2B5EF4-FFF2-40B4-BE49-F238E27FC236}">
                <a16:creationId xmlns:a16="http://schemas.microsoft.com/office/drawing/2014/main" id="{FE74593D-6595-0927-5F43-206EFB19D9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A4478B-AC84-DA88-A1C4-2127EFD31AAF}"/>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39120048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AE05C9-37B8-88C0-C630-82E546A7274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53F50CD-B708-DA7E-B256-E51F63523E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11B773-0AC6-FAFE-2807-DC659ACB344F}"/>
              </a:ext>
            </a:extLst>
          </p:cNvPr>
          <p:cNvSpPr>
            <a:spLocks noGrp="1"/>
          </p:cNvSpPr>
          <p:nvPr>
            <p:ph type="dt" sz="half" idx="10"/>
          </p:nvPr>
        </p:nvSpPr>
        <p:spPr/>
        <p:txBody>
          <a:bodyPr/>
          <a:lstStyle/>
          <a:p>
            <a:fld id="{1CDCC979-0165-4750-AE3C-03E17BB41B04}" type="datetimeFigureOut">
              <a:rPr lang="en-US" smtClean="0"/>
              <a:t>8/12/2024</a:t>
            </a:fld>
            <a:endParaRPr lang="en-US"/>
          </a:p>
        </p:txBody>
      </p:sp>
      <p:sp>
        <p:nvSpPr>
          <p:cNvPr id="5" name="Footer Placeholder 4">
            <a:extLst>
              <a:ext uri="{FF2B5EF4-FFF2-40B4-BE49-F238E27FC236}">
                <a16:creationId xmlns:a16="http://schemas.microsoft.com/office/drawing/2014/main" id="{DF76329E-2EAB-A1D3-F211-50FE9CDF4E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9F9286-FF7A-E29D-7F48-5D639A051322}"/>
              </a:ext>
            </a:extLst>
          </p:cNvPr>
          <p:cNvSpPr>
            <a:spLocks noGrp="1"/>
          </p:cNvSpPr>
          <p:nvPr>
            <p:ph type="sldNum" sz="quarter" idx="12"/>
          </p:nvPr>
        </p:nvSpPr>
        <p:spPr/>
        <p:txBody>
          <a:bodyPr/>
          <a:lstStyle/>
          <a:p>
            <a:fld id="{15269034-9BFE-456F-B02B-604107D0A0C5}" type="slidenum">
              <a:rPr lang="en-US" smtClean="0"/>
              <a:t>‹#›</a:t>
            </a:fld>
            <a:endParaRPr lang="en-US"/>
          </a:p>
        </p:txBody>
      </p:sp>
    </p:spTree>
    <p:extLst>
      <p:ext uri="{BB962C8B-B14F-4D97-AF65-F5344CB8AC3E}">
        <p14:creationId xmlns:p14="http://schemas.microsoft.com/office/powerpoint/2010/main" val="25392151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4BB01-8826-E24B-9AAB-114A85E1CA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18C1F-07CE-1E4C-4817-20456A4F51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E06D7F-C562-5FCB-FBDE-49B8333857C1}"/>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C04E826D-D899-6477-DF3D-60E7665B0D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B183FE-6278-B284-9E1D-E5FCAF58B05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8651431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E5F-1E96-4065-F223-8729346022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F553F7-E889-28D0-94DC-A7EEF3C7D8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958C26-B08F-65DD-9887-D34581EFA966}"/>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D4028E8B-A5BC-8FEA-5C48-1A8FCA0BA1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B49E42-806B-6B3F-A593-EA3382BAFBED}"/>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9399605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5E125-3994-734C-79D3-8735C400CE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603147-7CB8-F574-955D-D2AEDE335E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C20D2E-473F-452C-1336-923793E5EA3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20037C96-5212-D22E-B7E2-CDDD006FDF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689862-7597-66D8-3316-76CBF5351B2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071203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62552-23C5-EA6F-5971-5EDD1DAC3A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6BD62C-9649-E29A-0849-599F7B4D58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0B24EF-39B0-6DD1-DBBF-AB8E15404A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7C7407-2322-9FAB-F9C9-C7B58D51FEA0}"/>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AAED716E-7FF4-E4F5-E662-855375B03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346A02-A398-BA12-4513-EA4C4AEB673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5533002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2180E-CD4F-A323-244A-BF7FDBA161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D7FFC1-FB48-8024-F265-F0367F7C19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48F5CB-7610-A6B4-03A7-FDD8AADCBB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FC9831D-2339-B350-9AE9-9975D7BB4B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D68B56-A35C-D5F3-34A7-BAEC7476DB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E194F0-0DA4-E071-F196-EC8369D28F90}"/>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8" name="Footer Placeholder 7">
            <a:extLst>
              <a:ext uri="{FF2B5EF4-FFF2-40B4-BE49-F238E27FC236}">
                <a16:creationId xmlns:a16="http://schemas.microsoft.com/office/drawing/2014/main" id="{ADD368D8-F250-B1C7-23A1-04FAB4ED92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D2420F-4AC8-2345-35E3-60296C81770F}"/>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061697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FA5E2-25A0-3E8D-A6EB-C148F82B65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95EB8B-ACBC-6942-8AA6-14336D752D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0901E79-4A5F-35EA-1603-726AB8F01B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33368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0A65B-2B84-1173-CFBD-A8A502A34C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E4948D0-557C-5F5E-3DEB-CC2BC591569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4" name="Footer Placeholder 3">
            <a:extLst>
              <a:ext uri="{FF2B5EF4-FFF2-40B4-BE49-F238E27FC236}">
                <a16:creationId xmlns:a16="http://schemas.microsoft.com/office/drawing/2014/main" id="{D8AB94AF-DA53-D3CB-4760-19964AABE09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CD7E02-6F84-F700-EFB0-DC9C4CBB1020}"/>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22359268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9FC6B1-2DE3-ACD9-ADA2-4961B529F932}"/>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3" name="Footer Placeholder 2">
            <a:extLst>
              <a:ext uri="{FF2B5EF4-FFF2-40B4-BE49-F238E27FC236}">
                <a16:creationId xmlns:a16="http://schemas.microsoft.com/office/drawing/2014/main" id="{C1904E57-B1C1-3C6C-1D46-3430D6AE7C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3E9C75-72EB-B598-91D1-5E3FFF738114}"/>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5979628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2B18D-58C7-9129-11D4-768D792759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AC5F0F-10BC-D319-3ABC-8FF04A5546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FF00A2-6795-954C-B9AB-41A94979FB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C4AFFD-E802-AA6A-8E80-3C16802770F1}"/>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89AF1ADD-A923-0828-E2A5-5C88381D99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DB1981-69C0-5084-0DF1-AE3F4F222CE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6068942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451AB-8C3B-294A-C518-44E74DC7B5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0AED6F-F892-85EE-BBCD-0C4B199FCA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076422-98B6-9B43-744D-679921971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CFCDB8-9440-9735-ACD7-BA6B70A28588}"/>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CC3B74D5-C02D-60DA-5519-272F9A1178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E5A63B-D89B-FA37-E2B9-251F4CFEEC6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9196108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C184-0B10-1B33-B5E3-7764946FC9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D63662-7174-9F35-F45D-CD62BAC0D7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5BBF25-E850-03E5-8CC5-699521714F3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D74D8034-598B-58DA-258D-985CC0B609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8C4899-5C95-29FA-2848-48A600976C49}"/>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9016360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D6FD5C-9BC2-3C12-E716-5C15EDAD47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FF457C-F067-D04E-B1A2-78CF9CF0C8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F560CF-7966-48D0-B548-C656A79E67F4}"/>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4E409152-9661-4681-879C-AAC21F450E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310ADA-4F75-850E-F839-181DEAF5AE7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40281300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E10AA4-D0FD-3576-1AFA-5407A6C37EB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0605DA3-CD51-E32C-37D9-E776372681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AA2AB-6E05-82E2-33E2-CC4C9FEEDA16}"/>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5" name="Footer Placeholder 4">
            <a:extLst>
              <a:ext uri="{FF2B5EF4-FFF2-40B4-BE49-F238E27FC236}">
                <a16:creationId xmlns:a16="http://schemas.microsoft.com/office/drawing/2014/main" id="{F8CA2161-B52B-8E55-5E39-3BCC2D9B70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035753-B00B-AE92-B531-148E0291E229}"/>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33426163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8B088-8276-DBAA-53B1-69D8CB707B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0DEC4B-61C4-C4BD-BD67-D6BAB2CDC5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BC5EC67-82B9-1F2A-46ED-1F57253C12F3}"/>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5" name="Footer Placeholder 4">
            <a:extLst>
              <a:ext uri="{FF2B5EF4-FFF2-40B4-BE49-F238E27FC236}">
                <a16:creationId xmlns:a16="http://schemas.microsoft.com/office/drawing/2014/main" id="{025A0D50-A222-02FE-254C-1EC31D8E34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E93BDE-4F02-EF7B-2912-C47709D365F0}"/>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21533027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66B63-8DA6-319C-6934-9D2B4C14DC6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D46E82-91B2-9DC9-8EF6-D6169DB9CC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E4CB9A-7D8D-37C2-BE2F-01ABBF4DD71D}"/>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5" name="Footer Placeholder 4">
            <a:extLst>
              <a:ext uri="{FF2B5EF4-FFF2-40B4-BE49-F238E27FC236}">
                <a16:creationId xmlns:a16="http://schemas.microsoft.com/office/drawing/2014/main" id="{D61C4DB3-74DE-4098-978C-A692B145D0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F1D686-A9A0-9007-A64C-B4DB8B8F2E68}"/>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29204851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66D09-AFC5-2FF6-F916-5884E1CC90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F6DCCEA-EE9B-571D-0E08-569113E9536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615332-C90E-5531-17C4-E256A503596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3D45E2B-C233-FF13-6269-0BF204E91B4D}"/>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6" name="Footer Placeholder 5">
            <a:extLst>
              <a:ext uri="{FF2B5EF4-FFF2-40B4-BE49-F238E27FC236}">
                <a16:creationId xmlns:a16="http://schemas.microsoft.com/office/drawing/2014/main" id="{33ADF3FF-405E-126F-FFBB-B493F9737B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2C17EF2-0067-5F83-E9AF-A078B28674B9}"/>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1320852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4ECC6-D892-3115-C485-3F83494EEA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F883F1B-14D4-545D-D1D0-077D67B056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E600CC-484B-4CE9-ED85-3736177F3B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06B0DE5-B5C9-8BC6-4276-A467BE7123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DA849C-D543-1B17-4EC2-925F95B5EC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883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07BA5-9157-F6B9-5AC3-F8011DA319A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47BB080-A8C2-3157-E0E6-85996C30BA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8A3855-6BCB-0F96-2C92-03016816D5F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27C6F7F-1A28-ECF7-B900-7B559B481B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E55E66-A90E-C723-0A72-21448A78B0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94CF119-9912-F394-8EE2-EC02FCF121A1}"/>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8" name="Footer Placeholder 7">
            <a:extLst>
              <a:ext uri="{FF2B5EF4-FFF2-40B4-BE49-F238E27FC236}">
                <a16:creationId xmlns:a16="http://schemas.microsoft.com/office/drawing/2014/main" id="{C8BEA901-545C-81DA-B732-234E81E0A0B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2295C5-5908-17CF-9744-CF56B2220291}"/>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173605850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3F059-4A82-21EF-E291-DE2A25320B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5EFD7C7-C6F9-F345-9712-8B3F070DFCAF}"/>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4" name="Footer Placeholder 3">
            <a:extLst>
              <a:ext uri="{FF2B5EF4-FFF2-40B4-BE49-F238E27FC236}">
                <a16:creationId xmlns:a16="http://schemas.microsoft.com/office/drawing/2014/main" id="{B0EEE01F-F6CC-662F-0AB4-6B40BEF19F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9B2FBF-C006-4BC3-9991-7C3690AE88AB}"/>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5269473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DB2BEB-BE8F-527B-30A8-2528493B02CD}"/>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3" name="Footer Placeholder 2">
            <a:extLst>
              <a:ext uri="{FF2B5EF4-FFF2-40B4-BE49-F238E27FC236}">
                <a16:creationId xmlns:a16="http://schemas.microsoft.com/office/drawing/2014/main" id="{A67CBB29-18DB-4681-C6C2-C7E091EB990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05CCB6-83F4-B9EA-D54D-022353407AFB}"/>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7723256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56994-9D1B-86BD-C3A9-78DBDC120F9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D2DE6C-2DA8-7726-9ADE-15D79613FB1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71F494-A396-076C-8B35-02E18ADF5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AE54C00-E4C7-C16B-DFB3-65083EADD7CE}"/>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6" name="Footer Placeholder 5">
            <a:extLst>
              <a:ext uri="{FF2B5EF4-FFF2-40B4-BE49-F238E27FC236}">
                <a16:creationId xmlns:a16="http://schemas.microsoft.com/office/drawing/2014/main" id="{77E7509E-99DC-0B39-9CE0-BD635BD91E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053FB7-7567-9A4B-E26D-D3E3454318E4}"/>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28923994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9C36A-6831-E456-F5C8-AC065AF07F7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4C338F5-2698-741A-5378-5C3046C1E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3914E61-6D43-F783-1530-3096B58A16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1D59D0-921B-DFE2-CBF6-8F28C8F67292}"/>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6" name="Footer Placeholder 5">
            <a:extLst>
              <a:ext uri="{FF2B5EF4-FFF2-40B4-BE49-F238E27FC236}">
                <a16:creationId xmlns:a16="http://schemas.microsoft.com/office/drawing/2014/main" id="{835795EF-E9BC-EFDD-ECE9-CE0D7165A7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9787E2F-30DE-67B7-D37D-7245F39BE311}"/>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34320127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D6B23-C96D-5320-6AD4-CC7D5680778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446FB06-CF58-25C9-E1E8-F8A9512E22A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739A8E-D286-7F42-C36D-C478E4BFD04E}"/>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5" name="Footer Placeholder 4">
            <a:extLst>
              <a:ext uri="{FF2B5EF4-FFF2-40B4-BE49-F238E27FC236}">
                <a16:creationId xmlns:a16="http://schemas.microsoft.com/office/drawing/2014/main" id="{674B6B36-89BB-B6CB-0F4E-EFDC03990E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B4107B-BB1D-042B-9718-FE091ACE4D8B}"/>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3701225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1F4229-6E36-FB83-ABCB-FDB0F631928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89B36E-6EA0-CFEE-17D6-BFA998F0FF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DFE04D-5476-D7F6-CEA7-1EA73AE3C276}"/>
              </a:ext>
            </a:extLst>
          </p:cNvPr>
          <p:cNvSpPr>
            <a:spLocks noGrp="1"/>
          </p:cNvSpPr>
          <p:nvPr>
            <p:ph type="dt" sz="half" idx="10"/>
          </p:nvPr>
        </p:nvSpPr>
        <p:spPr/>
        <p:txBody>
          <a:bodyPr/>
          <a:lstStyle/>
          <a:p>
            <a:fld id="{0A1C4255-6E74-4256-B1D8-A836D38175E1}" type="datetimeFigureOut">
              <a:rPr lang="en-US" smtClean="0"/>
              <a:t>8/12/2024</a:t>
            </a:fld>
            <a:endParaRPr lang="en-US"/>
          </a:p>
        </p:txBody>
      </p:sp>
      <p:sp>
        <p:nvSpPr>
          <p:cNvPr id="5" name="Footer Placeholder 4">
            <a:extLst>
              <a:ext uri="{FF2B5EF4-FFF2-40B4-BE49-F238E27FC236}">
                <a16:creationId xmlns:a16="http://schemas.microsoft.com/office/drawing/2014/main" id="{09B103AA-5F37-F6F2-440F-6A9837F30C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58BBCD-09C2-102B-2D79-9293F66C426E}"/>
              </a:ext>
            </a:extLst>
          </p:cNvPr>
          <p:cNvSpPr>
            <a:spLocks noGrp="1"/>
          </p:cNvSpPr>
          <p:nvPr>
            <p:ph type="sldNum" sz="quarter" idx="12"/>
          </p:nvPr>
        </p:nvSpPr>
        <p:spPr/>
        <p:txBody>
          <a:bodyPr/>
          <a:lstStyle/>
          <a:p>
            <a:fld id="{78507B7C-548E-4E41-9662-82EB50EF213F}" type="slidenum">
              <a:rPr lang="en-US" smtClean="0"/>
              <a:t>‹#›</a:t>
            </a:fld>
            <a:endParaRPr lang="en-US"/>
          </a:p>
        </p:txBody>
      </p:sp>
    </p:spTree>
    <p:extLst>
      <p:ext uri="{BB962C8B-B14F-4D97-AF65-F5344CB8AC3E}">
        <p14:creationId xmlns:p14="http://schemas.microsoft.com/office/powerpoint/2010/main" val="171028602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4BB01-8826-E24B-9AAB-114A85E1CA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18C1F-07CE-1E4C-4817-20456A4F51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E06D7F-C562-5FCB-FBDE-49B8333857C1}"/>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C04E826D-D899-6477-DF3D-60E7665B0D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B183FE-6278-B284-9E1D-E5FCAF58B05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97219677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E5F-1E96-4065-F223-8729346022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F553F7-E889-28D0-94DC-A7EEF3C7D8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958C26-B08F-65DD-9887-D34581EFA966}"/>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D4028E8B-A5BC-8FEA-5C48-1A8FCA0BA1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B49E42-806B-6B3F-A593-EA3382BAFBED}"/>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0242877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5E125-3994-734C-79D3-8735C400CE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603147-7CB8-F574-955D-D2AEDE335E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C20D2E-473F-452C-1336-923793E5EA3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20037C96-5212-D22E-B7E2-CDDD006FDF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689862-7597-66D8-3316-76CBF5351B2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883887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1BEF5-BE31-52BD-BA39-2F3C885BA0E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76614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62552-23C5-EA6F-5971-5EDD1DAC3A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6BD62C-9649-E29A-0849-599F7B4D58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0B24EF-39B0-6DD1-DBBF-AB8E15404A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7C7407-2322-9FAB-F9C9-C7B58D51FEA0}"/>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AAED716E-7FF4-E4F5-E662-855375B03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346A02-A398-BA12-4513-EA4C4AEB673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2725358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2180E-CD4F-A323-244A-BF7FDBA161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D7FFC1-FB48-8024-F265-F0367F7C19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48F5CB-7610-A6B4-03A7-FDD8AADCBB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FC9831D-2339-B350-9AE9-9975D7BB4B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D68B56-A35C-D5F3-34A7-BAEC7476DB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E194F0-0DA4-E071-F196-EC8369D28F90}"/>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8" name="Footer Placeholder 7">
            <a:extLst>
              <a:ext uri="{FF2B5EF4-FFF2-40B4-BE49-F238E27FC236}">
                <a16:creationId xmlns:a16="http://schemas.microsoft.com/office/drawing/2014/main" id="{ADD368D8-F250-B1C7-23A1-04FAB4ED92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D2420F-4AC8-2345-35E3-60296C81770F}"/>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9475669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0A65B-2B84-1173-CFBD-A8A502A34C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E4948D0-557C-5F5E-3DEB-CC2BC591569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4" name="Footer Placeholder 3">
            <a:extLst>
              <a:ext uri="{FF2B5EF4-FFF2-40B4-BE49-F238E27FC236}">
                <a16:creationId xmlns:a16="http://schemas.microsoft.com/office/drawing/2014/main" id="{D8AB94AF-DA53-D3CB-4760-19964AABE09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CD7E02-6F84-F700-EFB0-DC9C4CBB1020}"/>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275535943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9FC6B1-2DE3-ACD9-ADA2-4961B529F932}"/>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3" name="Footer Placeholder 2">
            <a:extLst>
              <a:ext uri="{FF2B5EF4-FFF2-40B4-BE49-F238E27FC236}">
                <a16:creationId xmlns:a16="http://schemas.microsoft.com/office/drawing/2014/main" id="{C1904E57-B1C1-3C6C-1D46-3430D6AE7C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3E9C75-72EB-B598-91D1-5E3FFF738114}"/>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40946973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2B18D-58C7-9129-11D4-768D792759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AC5F0F-10BC-D319-3ABC-8FF04A5546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FF00A2-6795-954C-B9AB-41A94979FB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C4AFFD-E802-AA6A-8E80-3C16802770F1}"/>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89AF1ADD-A923-0828-E2A5-5C88381D99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DB1981-69C0-5084-0DF1-AE3F4F222CE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91832126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451AB-8C3B-294A-C518-44E74DC7B5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0AED6F-F892-85EE-BBCD-0C4B199FCA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29076422-98B6-9B43-744D-679921971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CFCDB8-9440-9735-ACD7-BA6B70A28588}"/>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CC3B74D5-C02D-60DA-5519-272F9A1178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E5A63B-D89B-FA37-E2B9-251F4CFEEC6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9266451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C184-0B10-1B33-B5E3-7764946FC9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D63662-7174-9F35-F45D-CD62BAC0D7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5BBF25-E850-03E5-8CC5-699521714F3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D74D8034-598B-58DA-258D-985CC0B609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8C4899-5C95-29FA-2848-48A600976C49}"/>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225179644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D6FD5C-9BC2-3C12-E716-5C15EDAD47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FF457C-F067-D04E-B1A2-78CF9CF0C8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F560CF-7966-48D0-B548-C656A79E67F4}"/>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4E409152-9661-4681-879C-AAC21F450E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310ADA-4F75-850E-F839-181DEAF5AE7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83676646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4BB01-8826-E24B-9AAB-114A85E1CA5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18C1F-07CE-1E4C-4817-20456A4F51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E06D7F-C562-5FCB-FBDE-49B8333857C1}"/>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C04E826D-D899-6477-DF3D-60E7665B0D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B183FE-6278-B284-9E1D-E5FCAF58B05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14295340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3E5F-1E96-4065-F223-8729346022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6F553F7-E889-28D0-94DC-A7EEF3C7D8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958C26-B08F-65DD-9887-D34581EFA966}"/>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D4028E8B-A5BC-8FEA-5C48-1A8FCA0BA1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B49E42-806B-6B3F-A593-EA3382BAFBED}"/>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397305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44072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5E125-3994-734C-79D3-8735C400CE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C603147-7CB8-F574-955D-D2AEDE335E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DC20D2E-473F-452C-1336-923793E5EA3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20037C96-5212-D22E-B7E2-CDDD006FDF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689862-7597-66D8-3316-76CBF5351B2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4859033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62552-23C5-EA6F-5971-5EDD1DAC3A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6BD62C-9649-E29A-0849-599F7B4D58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0B24EF-39B0-6DD1-DBBF-AB8E15404A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57C7407-2322-9FAB-F9C9-C7B58D51FEA0}"/>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AAED716E-7FF4-E4F5-E662-855375B03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346A02-A398-BA12-4513-EA4C4AEB673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0298281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2180E-CD4F-A323-244A-BF7FDBA161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0D7FFC1-FB48-8024-F265-F0367F7C19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148F5CB-7610-A6B4-03A7-FDD8AADCBB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FC9831D-2339-B350-9AE9-9975D7BB4B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D68B56-A35C-D5F3-34A7-BAEC7476DB4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E194F0-0DA4-E071-F196-EC8369D28F90}"/>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8" name="Footer Placeholder 7">
            <a:extLst>
              <a:ext uri="{FF2B5EF4-FFF2-40B4-BE49-F238E27FC236}">
                <a16:creationId xmlns:a16="http://schemas.microsoft.com/office/drawing/2014/main" id="{ADD368D8-F250-B1C7-23A1-04FAB4ED92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D2420F-4AC8-2345-35E3-60296C81770F}"/>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2576892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0A65B-2B84-1173-CFBD-A8A502A34C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E4948D0-557C-5F5E-3DEB-CC2BC591569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4" name="Footer Placeholder 3">
            <a:extLst>
              <a:ext uri="{FF2B5EF4-FFF2-40B4-BE49-F238E27FC236}">
                <a16:creationId xmlns:a16="http://schemas.microsoft.com/office/drawing/2014/main" id="{D8AB94AF-DA53-D3CB-4760-19964AABE09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CD7E02-6F84-F700-EFB0-DC9C4CBB1020}"/>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281183489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9FC6B1-2DE3-ACD9-ADA2-4961B529F932}"/>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3" name="Footer Placeholder 2">
            <a:extLst>
              <a:ext uri="{FF2B5EF4-FFF2-40B4-BE49-F238E27FC236}">
                <a16:creationId xmlns:a16="http://schemas.microsoft.com/office/drawing/2014/main" id="{C1904E57-B1C1-3C6C-1D46-3430D6AE7C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E3E9C75-72EB-B598-91D1-5E3FFF738114}"/>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84701251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2B18D-58C7-9129-11D4-768D792759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AC5F0F-10BC-D319-3ABC-8FF04A5546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EFF00A2-6795-954C-B9AB-41A94979FB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C4AFFD-E802-AA6A-8E80-3C16802770F1}"/>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89AF1ADD-A923-0828-E2A5-5C88381D99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DB1981-69C0-5084-0DF1-AE3F4F222CE6}"/>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08659469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451AB-8C3B-294A-C518-44E74DC7B5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0AED6F-F892-85EE-BBCD-0C4B199FCAF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076422-98B6-9B43-744D-679921971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ACFCDB8-9440-9735-ACD7-BA6B70A28588}"/>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6" name="Footer Placeholder 5">
            <a:extLst>
              <a:ext uri="{FF2B5EF4-FFF2-40B4-BE49-F238E27FC236}">
                <a16:creationId xmlns:a16="http://schemas.microsoft.com/office/drawing/2014/main" id="{CC3B74D5-C02D-60DA-5519-272F9A1178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E5A63B-D89B-FA37-E2B9-251F4CFEEC6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10555892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0C184-0B10-1B33-B5E3-7764946FC9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D63662-7174-9F35-F45D-CD62BAC0D75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5BBF25-E850-03E5-8CC5-699521714F3D}"/>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D74D8034-598B-58DA-258D-985CC0B609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8C4899-5C95-29FA-2848-48A600976C49}"/>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260491391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D6FD5C-9BC2-3C12-E716-5C15EDAD47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7FF457C-F067-D04E-B1A2-78CF9CF0C8C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F560CF-7966-48D0-B548-C656A79E67F4}"/>
              </a:ext>
            </a:extLst>
          </p:cNvPr>
          <p:cNvSpPr>
            <a:spLocks noGrp="1"/>
          </p:cNvSpPr>
          <p:nvPr>
            <p:ph type="dt" sz="half" idx="10"/>
          </p:nvPr>
        </p:nvSpPr>
        <p:spPr/>
        <p:txBody>
          <a:body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4E409152-9661-4681-879C-AAC21F450E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310ADA-4F75-850E-F839-181DEAF5AE78}"/>
              </a:ext>
            </a:extLst>
          </p:cNvPr>
          <p:cNvSpPr>
            <a:spLocks noGrp="1"/>
          </p:cNvSpPr>
          <p:nvPr>
            <p:ph type="sldNum" sz="quarter" idx="12"/>
          </p:nvPr>
        </p:nvSpPr>
        <p:spPr/>
        <p:txBody>
          <a:bodyPr/>
          <a:lstStyle/>
          <a:p>
            <a:fld id="{C28FF353-7E64-44C5-98FD-7F38B565B312}" type="slidenum">
              <a:rPr lang="en-US" smtClean="0"/>
              <a:t>‹#›</a:t>
            </a:fld>
            <a:endParaRPr lang="en-US"/>
          </a:p>
        </p:txBody>
      </p:sp>
    </p:spTree>
    <p:extLst>
      <p:ext uri="{BB962C8B-B14F-4D97-AF65-F5344CB8AC3E}">
        <p14:creationId xmlns:p14="http://schemas.microsoft.com/office/powerpoint/2010/main" val="356225943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DBDED-FC85-48C1-8494-545771F414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D4A3CCC-9B2B-4491-8595-36079A4155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FF9453-8315-4EF6-BFA3-5F62A826ADE2}"/>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5" name="Footer Placeholder 4">
            <a:extLst>
              <a:ext uri="{FF2B5EF4-FFF2-40B4-BE49-F238E27FC236}">
                <a16:creationId xmlns:a16="http://schemas.microsoft.com/office/drawing/2014/main" id="{4E8A6097-E8A1-46D3-A0B5-6FB419EFED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93714A-3B58-45F4-BA06-22E6BB4589E9}"/>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322177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77C8-A1DF-6AEF-1E0C-8767478B44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7AF7159-A577-C61F-8CCA-7A13AF0D46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223B85-3E6E-C369-2650-30207CA6D4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564483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DF44E-BC3D-41BE-898D-D434A66F65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445F166-3AEC-4806-B494-EE397DE6FD1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EA34B4-12BC-4C97-80B1-B9A25B686550}"/>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5" name="Footer Placeholder 4">
            <a:extLst>
              <a:ext uri="{FF2B5EF4-FFF2-40B4-BE49-F238E27FC236}">
                <a16:creationId xmlns:a16="http://schemas.microsoft.com/office/drawing/2014/main" id="{68B50494-A673-48E7-9C4A-0648791CF6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75C4DD-F19B-4446-B652-740A70175DA1}"/>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173880805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4D4E66-592C-452A-8AD6-BC26D85C6F9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B5F6DA-54FE-4663-A0F7-2FADA1CBE6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C3BA6D5-0AB3-4E81-A6DB-75AD73BE19E1}"/>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5" name="Footer Placeholder 4">
            <a:extLst>
              <a:ext uri="{FF2B5EF4-FFF2-40B4-BE49-F238E27FC236}">
                <a16:creationId xmlns:a16="http://schemas.microsoft.com/office/drawing/2014/main" id="{DF596A6C-C02F-4899-A665-D4CCCBD8C7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FA4C07-8054-4C02-9DB8-CF20BEB95356}"/>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424533990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6552C-FB00-43E1-9A92-56C637001F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7987AB-4262-4FFD-A44F-0807EC2C14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128BE9E-90D3-4389-83E4-F747A5E4CE4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5D1AE0-1109-40B7-8FE3-A077BEAC534A}"/>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6" name="Footer Placeholder 5">
            <a:extLst>
              <a:ext uri="{FF2B5EF4-FFF2-40B4-BE49-F238E27FC236}">
                <a16:creationId xmlns:a16="http://schemas.microsoft.com/office/drawing/2014/main" id="{CFD52582-04CA-4377-9EB2-8FF31EAA54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5C20D6-6D19-4806-AC2E-BC94D16B1BCD}"/>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49104297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A5A72-7BEE-4231-9038-A03A72B1A14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8AF4353-6213-4B62-83FD-E339CE81F0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C27BD81-82F6-40B6-8AB8-91CFAD8B54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76AAFC-A057-412D-ACD7-7C1B71A6E5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9EDDF5-6E0C-4524-9ED9-2365E50D98C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8B359A-18AA-4D59-92FE-C0D27D5F4AAE}"/>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8" name="Footer Placeholder 7">
            <a:extLst>
              <a:ext uri="{FF2B5EF4-FFF2-40B4-BE49-F238E27FC236}">
                <a16:creationId xmlns:a16="http://schemas.microsoft.com/office/drawing/2014/main" id="{B1A5B56A-D2F2-4280-9E59-9F2278A8B4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674405F-7DE6-4671-95DD-D4EFDB4806DF}"/>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380478318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E05108-248D-4EA0-B11E-518468110D8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5514FF0-6F31-4C73-9418-4DEAD212C49F}"/>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4" name="Footer Placeholder 3">
            <a:extLst>
              <a:ext uri="{FF2B5EF4-FFF2-40B4-BE49-F238E27FC236}">
                <a16:creationId xmlns:a16="http://schemas.microsoft.com/office/drawing/2014/main" id="{98D6DACF-A015-4F35-8E94-1D75F233974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16EF1A-DF0B-41E4-BE1B-9E4EAB4F9F6B}"/>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149670758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AE4A61-CC07-40CB-8D2D-09448FD749EC}"/>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3" name="Footer Placeholder 2">
            <a:extLst>
              <a:ext uri="{FF2B5EF4-FFF2-40B4-BE49-F238E27FC236}">
                <a16:creationId xmlns:a16="http://schemas.microsoft.com/office/drawing/2014/main" id="{FC6A8676-5951-40A4-8CD8-404ED20779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37ABF1-DB2F-4539-A574-7FA4975D4F93}"/>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420522292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3D527-7F05-4BA1-8C7B-2BA67FBC51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58335D-C441-4B20-A815-7975EAA61D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A2178F0-E7B6-4342-A9C6-DCC9D57A05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7F1286-5C31-4369-A87E-F5043EFE01C0}"/>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6" name="Footer Placeholder 5">
            <a:extLst>
              <a:ext uri="{FF2B5EF4-FFF2-40B4-BE49-F238E27FC236}">
                <a16:creationId xmlns:a16="http://schemas.microsoft.com/office/drawing/2014/main" id="{824BEA3B-8DE5-489C-8030-344322966D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49022B-9FB4-42DC-9CA3-F072B94DEAAE}"/>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178423663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F7A4D-1117-44D3-82D1-ED4E35E6023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8F14298-F2E1-4FCE-8F32-05AADED1262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50346829-BD58-4834-98FD-99633891D0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5885C2-B2CD-4346-9F26-8DEA0F15B088}"/>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6" name="Footer Placeholder 5">
            <a:extLst>
              <a:ext uri="{FF2B5EF4-FFF2-40B4-BE49-F238E27FC236}">
                <a16:creationId xmlns:a16="http://schemas.microsoft.com/office/drawing/2014/main" id="{5A648C1F-E238-4D2A-AEB5-1CBBC29004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F49271-26E4-4EB4-9CE6-47A75644C920}"/>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47731751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F5FA-22CF-42A2-A0EC-2A3BBA6523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02ADA83-1421-4151-A0AA-C10AF111AB2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BA2F07-1E3D-4FC1-98D8-58B4D95A2CBD}"/>
              </a:ext>
            </a:extLst>
          </p:cNvPr>
          <p:cNvSpPr>
            <a:spLocks noGrp="1"/>
          </p:cNvSpPr>
          <p:nvPr>
            <p:ph type="dt" sz="half" idx="10"/>
          </p:nvPr>
        </p:nvSpPr>
        <p:spPr/>
        <p:txBody>
          <a:bodyPr/>
          <a:lstStyle/>
          <a:p>
            <a:fld id="{24FC8152-56DE-4A63-B3B1-A52BA5922138}" type="datetimeFigureOut">
              <a:rPr lang="en-US" smtClean="0"/>
              <a:t>8/12/2024</a:t>
            </a:fld>
            <a:endParaRPr lang="en-US"/>
          </a:p>
        </p:txBody>
      </p:sp>
      <p:sp>
        <p:nvSpPr>
          <p:cNvPr id="5" name="Footer Placeholder 4">
            <a:extLst>
              <a:ext uri="{FF2B5EF4-FFF2-40B4-BE49-F238E27FC236}">
                <a16:creationId xmlns:a16="http://schemas.microsoft.com/office/drawing/2014/main" id="{83BB72A6-D5E2-46E5-9386-DA394FB90C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73B17-8937-4E22-AD47-D496FFD3DD0E}"/>
              </a:ext>
            </a:extLst>
          </p:cNvPr>
          <p:cNvSpPr>
            <a:spLocks noGrp="1"/>
          </p:cNvSpPr>
          <p:nvPr>
            <p:ph type="sldNum" sz="quarter" idx="12"/>
          </p:nvPr>
        </p:nvSpPr>
        <p:spPr/>
        <p:txBody>
          <a:bodyPr/>
          <a:lstStyle/>
          <a:p>
            <a:fld id="{715DD7C6-B9BD-45B9-BA81-88EB6B0916EF}" type="slidenum">
              <a:rPr lang="en-US" smtClean="0"/>
              <a:t>‹#›</a:t>
            </a:fld>
            <a:endParaRPr lang="en-US"/>
          </a:p>
        </p:txBody>
      </p:sp>
    </p:spTree>
    <p:extLst>
      <p:ext uri="{BB962C8B-B14F-4D97-AF65-F5344CB8AC3E}">
        <p14:creationId xmlns:p14="http://schemas.microsoft.com/office/powerpoint/2010/main" val="79223263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B78A6-0AEA-DFFE-B9D4-4296CD52B00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F409F0A-9E69-9AA9-8E14-14CEF729B0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7F8C396-ABDB-A10F-4EB8-296B09C6A8B7}"/>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5" name="Footer Placeholder 4">
            <a:extLst>
              <a:ext uri="{FF2B5EF4-FFF2-40B4-BE49-F238E27FC236}">
                <a16:creationId xmlns:a16="http://schemas.microsoft.com/office/drawing/2014/main" id="{91F502DA-FEB6-32F2-D48B-44ADC916B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D5C7D6-0A1C-3214-8FAF-99C38A83C7FA}"/>
              </a:ext>
            </a:extLst>
          </p:cNvPr>
          <p:cNvSpPr>
            <a:spLocks noGrp="1"/>
          </p:cNvSpPr>
          <p:nvPr>
            <p:ph type="sldNum" sz="quarter" idx="12"/>
          </p:nvPr>
        </p:nvSpPr>
        <p:spPr/>
        <p:txBody>
          <a:bodyPr/>
          <a:lstStyle/>
          <a:p>
            <a:fld id="{CE52A3F4-1378-4261-9207-726D9747DFFA}"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1DCE930A-E4F5-DA55-DD6E-014DF0ED122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897" y="6160168"/>
            <a:ext cx="2171367" cy="572210"/>
          </a:xfrm>
          <a:prstGeom prst="rect">
            <a:avLst/>
          </a:prstGeom>
        </p:spPr>
      </p:pic>
    </p:spTree>
    <p:extLst>
      <p:ext uri="{BB962C8B-B14F-4D97-AF65-F5344CB8AC3E}">
        <p14:creationId xmlns:p14="http://schemas.microsoft.com/office/powerpoint/2010/main" val="874796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44CFA-E842-1F19-E1DB-4A8AD12DAA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421DB4-E99F-92F5-E453-7D30067D34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DB9857-52D1-535F-F0EC-57D6003D03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3883993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DA0B7-8430-EFDF-EC2C-8B3D420173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5DFC07-73DD-B7B8-07B3-406D7A25782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CAD4C2-052E-7430-B41C-129C76E2E64F}"/>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5" name="Footer Placeholder 4">
            <a:extLst>
              <a:ext uri="{FF2B5EF4-FFF2-40B4-BE49-F238E27FC236}">
                <a16:creationId xmlns:a16="http://schemas.microsoft.com/office/drawing/2014/main" id="{0E97AB94-42BC-E8F6-7B5E-DB15985370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691270-3E31-FBB1-FC1E-9506D13D9BC0}"/>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144688874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E56CD-2E2D-97C5-76B7-44D7045E07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C6EA320-8233-743F-C3A9-2C641CD314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79FD43-E626-9BF6-D362-B35B2254422F}"/>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5" name="Footer Placeholder 4">
            <a:extLst>
              <a:ext uri="{FF2B5EF4-FFF2-40B4-BE49-F238E27FC236}">
                <a16:creationId xmlns:a16="http://schemas.microsoft.com/office/drawing/2014/main" id="{B5635FB6-2B3F-10B8-0477-AFCA931041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0950B8-61BF-AFB5-BF0B-8745709E44A7}"/>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264184824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FA5E2-25A0-3E8D-A6EB-C148F82B65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95EB8B-ACBC-6942-8AA6-14336D752D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0901E79-4A5F-35EA-1603-726AB8F01BF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F8C89DC-FE15-95FC-7E61-C4434CF3839F}"/>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6" name="Footer Placeholder 5">
            <a:extLst>
              <a:ext uri="{FF2B5EF4-FFF2-40B4-BE49-F238E27FC236}">
                <a16:creationId xmlns:a16="http://schemas.microsoft.com/office/drawing/2014/main" id="{B6DB7747-9288-3A28-384B-DA1EE80BA6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B2982B-5508-8449-920A-744C8F2E7906}"/>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44340962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4ECC6-D892-3115-C485-3F83494EEA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F883F1B-14D4-545D-D1D0-077D67B056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E600CC-484B-4CE9-ED85-3736177F3B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06B0DE5-B5C9-8BC6-4276-A467BE71232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DA849C-D543-1B17-4EC2-925F95B5EC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107415-8BD8-D662-D288-312B63C1F6B8}"/>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8" name="Footer Placeholder 7">
            <a:extLst>
              <a:ext uri="{FF2B5EF4-FFF2-40B4-BE49-F238E27FC236}">
                <a16:creationId xmlns:a16="http://schemas.microsoft.com/office/drawing/2014/main" id="{6EFC9C85-023E-538C-257C-38A86BBFC2D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81894A1-9C1D-661E-FC73-CC8ED395E764}"/>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99045330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1BEF5-BE31-52BD-BA39-2F3C885BA0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4A860A0-8CCC-543D-F3C6-7FA35A16AB88}"/>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4" name="Footer Placeholder 3">
            <a:extLst>
              <a:ext uri="{FF2B5EF4-FFF2-40B4-BE49-F238E27FC236}">
                <a16:creationId xmlns:a16="http://schemas.microsoft.com/office/drawing/2014/main" id="{CC3A8B2F-48E1-2A06-C81C-E2D7CF1382C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C7CE47-7172-287F-914F-EC8C21281288}"/>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94443752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7EB211-A5B5-DE82-0A63-29AACF728012}"/>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3" name="Footer Placeholder 2">
            <a:extLst>
              <a:ext uri="{FF2B5EF4-FFF2-40B4-BE49-F238E27FC236}">
                <a16:creationId xmlns:a16="http://schemas.microsoft.com/office/drawing/2014/main" id="{66108704-0991-2947-0855-BB7924A8742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10D1299-0322-76A3-53E7-1EC23D647ED0}"/>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172751552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8A77C8-A1DF-6AEF-1E0C-8767478B445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7AF7159-A577-C61F-8CCA-7A13AF0D46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7223B85-3E6E-C369-2650-30207CA6D4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E5AED9-DAB9-18A4-E55D-E535A1C6543E}"/>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6" name="Footer Placeholder 5">
            <a:extLst>
              <a:ext uri="{FF2B5EF4-FFF2-40B4-BE49-F238E27FC236}">
                <a16:creationId xmlns:a16="http://schemas.microsoft.com/office/drawing/2014/main" id="{D3DA9E72-AE4D-E3AA-9660-BB37B9664D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C39F16-10C9-26EE-CCF6-8213221D2819}"/>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20412006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44CFA-E842-1F19-E1DB-4A8AD12DAA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A421DB4-E99F-92F5-E453-7D30067D34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7DB9857-52D1-535F-F0EC-57D6003D03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CC4859-6298-2768-97E7-148971974C8C}"/>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6" name="Footer Placeholder 5">
            <a:extLst>
              <a:ext uri="{FF2B5EF4-FFF2-40B4-BE49-F238E27FC236}">
                <a16:creationId xmlns:a16="http://schemas.microsoft.com/office/drawing/2014/main" id="{7CCD26B2-4E46-FF3E-D768-FA0CBD44E1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AA885B-4CEE-CD1C-A43E-A8E45B1AF40A}"/>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329293672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39D6E-77A8-98C7-2C58-B76B5412BBE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5717574-1699-9C0C-94EB-35AE2120BF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064746E-DC47-F33D-91DA-E3FB4B3CA746}"/>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5" name="Footer Placeholder 4">
            <a:extLst>
              <a:ext uri="{FF2B5EF4-FFF2-40B4-BE49-F238E27FC236}">
                <a16:creationId xmlns:a16="http://schemas.microsoft.com/office/drawing/2014/main" id="{3A2036CD-FEAF-AB48-33D8-924D022471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686545-4119-2F6E-D631-D94988996CE4}"/>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13041299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F0D201-18B3-DB54-DCFF-44130399B60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2EE4D1E-F275-AABB-C9DF-00AC4128739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3D0391-FF1B-ACF3-F7A6-BE773540E365}"/>
              </a:ext>
            </a:extLst>
          </p:cNvPr>
          <p:cNvSpPr>
            <a:spLocks noGrp="1"/>
          </p:cNvSpPr>
          <p:nvPr>
            <p:ph type="dt" sz="half" idx="10"/>
          </p:nvPr>
        </p:nvSpPr>
        <p:spPr/>
        <p:txBody>
          <a:bodyPr/>
          <a:lstStyle/>
          <a:p>
            <a:fld id="{FEFC9459-4A6B-4FC8-A1DB-C2C7EA26A430}" type="datetimeFigureOut">
              <a:rPr lang="en-US" smtClean="0"/>
              <a:t>8/12/2024</a:t>
            </a:fld>
            <a:endParaRPr lang="en-US"/>
          </a:p>
        </p:txBody>
      </p:sp>
      <p:sp>
        <p:nvSpPr>
          <p:cNvPr id="5" name="Footer Placeholder 4">
            <a:extLst>
              <a:ext uri="{FF2B5EF4-FFF2-40B4-BE49-F238E27FC236}">
                <a16:creationId xmlns:a16="http://schemas.microsoft.com/office/drawing/2014/main" id="{EB991F10-5120-F96D-0767-857BC73408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0C3FFB-1574-0879-FB5D-C171D8A24FEB}"/>
              </a:ext>
            </a:extLst>
          </p:cNvPr>
          <p:cNvSpPr>
            <a:spLocks noGrp="1"/>
          </p:cNvSpPr>
          <p:nvPr>
            <p:ph type="sldNum" sz="quarter" idx="12"/>
          </p:nvPr>
        </p:nvSpPr>
        <p:spPr/>
        <p:txBody>
          <a:bodyPr/>
          <a:lstStyle/>
          <a:p>
            <a:fld id="{CE52A3F4-1378-4261-9207-726D9747DFFA}" type="slidenum">
              <a:rPr lang="en-US" smtClean="0"/>
              <a:t>‹#›</a:t>
            </a:fld>
            <a:endParaRPr lang="en-US"/>
          </a:p>
        </p:txBody>
      </p:sp>
    </p:spTree>
    <p:extLst>
      <p:ext uri="{BB962C8B-B14F-4D97-AF65-F5344CB8AC3E}">
        <p14:creationId xmlns:p14="http://schemas.microsoft.com/office/powerpoint/2010/main" val="4105920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02.xml"/><Relationship Id="rId7" Type="http://schemas.openxmlformats.org/officeDocument/2006/relationships/image" Target="../media/image7.jpg"/><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theme" Target="../theme/theme10.xml"/><Relationship Id="rId5" Type="http://schemas.openxmlformats.org/officeDocument/2006/relationships/slideLayout" Target="../slideLayouts/slideLayout104.xml"/><Relationship Id="rId10" Type="http://schemas.openxmlformats.org/officeDocument/2006/relationships/image" Target="../media/image10.png"/><Relationship Id="rId4" Type="http://schemas.openxmlformats.org/officeDocument/2006/relationships/slideLayout" Target="../slideLayouts/slideLayout103.xml"/><Relationship Id="rId9"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4.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5.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5.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image" Target="../media/image6.png"/><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theme" Target="../theme/theme8.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5B0407-22EB-2A7C-8868-694203F010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02975B-B08C-8879-86C9-3959D5895F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4DDC98-2F02-5A27-FB95-362507BC01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FEFC9459-4A6B-4FC8-A1DB-C2C7EA26A430}"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8/12/2024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76AD9F45-8811-762B-7E5A-8C7C71476F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28E26BB2-6DC9-EC91-7AA5-3E9960211F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E52A3F4-1378-4261-9207-726D9747DFFA}"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7" name="Picture 6" descr="Shape">
            <a:extLst>
              <a:ext uri="{FF2B5EF4-FFF2-40B4-BE49-F238E27FC236}">
                <a16:creationId xmlns:a16="http://schemas.microsoft.com/office/drawing/2014/main" id="{A0ACA487-A868-8FB9-8B50-A6413D9ED917}"/>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567895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80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254508" y="0"/>
            <a:ext cx="11682984" cy="6857998"/>
          </a:xfrm>
          <a:prstGeom prst="rect">
            <a:avLst/>
          </a:prstGeom>
        </p:spPr>
      </p:pic>
      <p:sp>
        <p:nvSpPr>
          <p:cNvPr id="17" name="bg object 17"/>
          <p:cNvSpPr/>
          <p:nvPr/>
        </p:nvSpPr>
        <p:spPr>
          <a:xfrm>
            <a:off x="5638037" y="589026"/>
            <a:ext cx="5285740" cy="4898390"/>
          </a:xfrm>
          <a:custGeom>
            <a:avLst/>
            <a:gdLst/>
            <a:ahLst/>
            <a:cxnLst/>
            <a:rect l="l" t="t" r="r" b="b"/>
            <a:pathLst>
              <a:path w="5285740" h="4898390">
                <a:moveTo>
                  <a:pt x="2734944" y="1433829"/>
                </a:moveTo>
                <a:lnTo>
                  <a:pt x="2760091" y="938911"/>
                </a:lnTo>
                <a:lnTo>
                  <a:pt x="2281936" y="905383"/>
                </a:lnTo>
                <a:lnTo>
                  <a:pt x="2307082" y="511048"/>
                </a:lnTo>
                <a:lnTo>
                  <a:pt x="3170809" y="569087"/>
                </a:lnTo>
                <a:lnTo>
                  <a:pt x="3198748" y="0"/>
                </a:lnTo>
                <a:lnTo>
                  <a:pt x="4122546" y="56007"/>
                </a:lnTo>
                <a:lnTo>
                  <a:pt x="4122408" y="107875"/>
                </a:lnTo>
                <a:lnTo>
                  <a:pt x="4121380" y="158853"/>
                </a:lnTo>
                <a:lnTo>
                  <a:pt x="4119684" y="209164"/>
                </a:lnTo>
                <a:lnTo>
                  <a:pt x="4117544" y="259030"/>
                </a:lnTo>
                <a:lnTo>
                  <a:pt x="4115181" y="308673"/>
                </a:lnTo>
                <a:lnTo>
                  <a:pt x="4112817" y="358316"/>
                </a:lnTo>
                <a:lnTo>
                  <a:pt x="4110677" y="408182"/>
                </a:lnTo>
                <a:lnTo>
                  <a:pt x="4108981" y="458493"/>
                </a:lnTo>
                <a:lnTo>
                  <a:pt x="4107953" y="509471"/>
                </a:lnTo>
                <a:lnTo>
                  <a:pt x="4107815" y="561339"/>
                </a:lnTo>
                <a:lnTo>
                  <a:pt x="5092954" y="606425"/>
                </a:lnTo>
                <a:lnTo>
                  <a:pt x="5016754" y="3312795"/>
                </a:lnTo>
                <a:lnTo>
                  <a:pt x="5285232" y="3346323"/>
                </a:lnTo>
                <a:lnTo>
                  <a:pt x="5251704" y="3782441"/>
                </a:lnTo>
                <a:lnTo>
                  <a:pt x="4941316" y="3774059"/>
                </a:lnTo>
                <a:lnTo>
                  <a:pt x="4924552" y="4898136"/>
                </a:lnTo>
                <a:lnTo>
                  <a:pt x="1048639" y="4696841"/>
                </a:lnTo>
                <a:lnTo>
                  <a:pt x="796925" y="4529074"/>
                </a:lnTo>
                <a:lnTo>
                  <a:pt x="864108" y="3564381"/>
                </a:lnTo>
                <a:lnTo>
                  <a:pt x="713104" y="3530854"/>
                </a:lnTo>
                <a:lnTo>
                  <a:pt x="719907" y="3449986"/>
                </a:lnTo>
                <a:lnTo>
                  <a:pt x="724932" y="3383549"/>
                </a:lnTo>
                <a:lnTo>
                  <a:pt x="728454" y="3329801"/>
                </a:lnTo>
                <a:lnTo>
                  <a:pt x="730748" y="3287000"/>
                </a:lnTo>
                <a:lnTo>
                  <a:pt x="732752" y="3227272"/>
                </a:lnTo>
                <a:lnTo>
                  <a:pt x="733143" y="3190428"/>
                </a:lnTo>
                <a:lnTo>
                  <a:pt x="733421" y="3176233"/>
                </a:lnTo>
                <a:lnTo>
                  <a:pt x="737884" y="3129651"/>
                </a:lnTo>
                <a:lnTo>
                  <a:pt x="746633" y="3077845"/>
                </a:lnTo>
                <a:lnTo>
                  <a:pt x="931163" y="3061081"/>
                </a:lnTo>
                <a:lnTo>
                  <a:pt x="998346" y="2549398"/>
                </a:lnTo>
                <a:lnTo>
                  <a:pt x="0" y="2482341"/>
                </a:lnTo>
                <a:lnTo>
                  <a:pt x="33527" y="1928749"/>
                </a:lnTo>
                <a:lnTo>
                  <a:pt x="453009" y="1953895"/>
                </a:lnTo>
                <a:lnTo>
                  <a:pt x="453009" y="1802891"/>
                </a:lnTo>
                <a:lnTo>
                  <a:pt x="1442973" y="1828038"/>
                </a:lnTo>
                <a:lnTo>
                  <a:pt x="1484884" y="1509268"/>
                </a:lnTo>
                <a:lnTo>
                  <a:pt x="2718181" y="1542796"/>
                </a:lnTo>
                <a:lnTo>
                  <a:pt x="2734944" y="1433829"/>
                </a:lnTo>
                <a:close/>
              </a:path>
            </a:pathLst>
          </a:custGeom>
          <a:ln w="50800">
            <a:solidFill>
              <a:srgbClr val="FF0000"/>
            </a:solidFill>
          </a:ln>
        </p:spPr>
        <p:txBody>
          <a:bodyPr wrap="square" lIns="0" tIns="0" rIns="0" bIns="0" rtlCol="0"/>
          <a:lstStyle/>
          <a:p>
            <a:endParaRPr/>
          </a:p>
        </p:txBody>
      </p:sp>
      <p:sp>
        <p:nvSpPr>
          <p:cNvPr id="18" name="bg object 18"/>
          <p:cNvSpPr/>
          <p:nvPr/>
        </p:nvSpPr>
        <p:spPr>
          <a:xfrm>
            <a:off x="9241409" y="4421759"/>
            <a:ext cx="374650" cy="532765"/>
          </a:xfrm>
          <a:custGeom>
            <a:avLst/>
            <a:gdLst/>
            <a:ahLst/>
            <a:cxnLst/>
            <a:rect l="l" t="t" r="r" b="b"/>
            <a:pathLst>
              <a:path w="374650" h="532764">
                <a:moveTo>
                  <a:pt x="30861" y="0"/>
                </a:moveTo>
                <a:lnTo>
                  <a:pt x="0" y="511937"/>
                </a:lnTo>
                <a:lnTo>
                  <a:pt x="343662" y="532638"/>
                </a:lnTo>
                <a:lnTo>
                  <a:pt x="374650" y="20701"/>
                </a:lnTo>
                <a:lnTo>
                  <a:pt x="30861" y="0"/>
                </a:lnTo>
                <a:close/>
              </a:path>
            </a:pathLst>
          </a:custGeom>
          <a:solidFill>
            <a:srgbClr val="BE9000">
              <a:alpha val="32156"/>
            </a:srgbClr>
          </a:solidFill>
        </p:spPr>
        <p:txBody>
          <a:bodyPr wrap="square" lIns="0" tIns="0" rIns="0" bIns="0" rtlCol="0"/>
          <a:lstStyle/>
          <a:p>
            <a:endParaRPr/>
          </a:p>
        </p:txBody>
      </p:sp>
      <p:pic>
        <p:nvPicPr>
          <p:cNvPr id="19" name="bg object 19"/>
          <p:cNvPicPr/>
          <p:nvPr/>
        </p:nvPicPr>
        <p:blipFill>
          <a:blip r:embed="rId8" cstate="print"/>
          <a:stretch>
            <a:fillRect/>
          </a:stretch>
        </p:blipFill>
        <p:spPr>
          <a:xfrm>
            <a:off x="8700515" y="3008376"/>
            <a:ext cx="584441" cy="578358"/>
          </a:xfrm>
          <a:prstGeom prst="rect">
            <a:avLst/>
          </a:prstGeom>
        </p:spPr>
      </p:pic>
      <p:pic>
        <p:nvPicPr>
          <p:cNvPr id="20" name="bg object 20"/>
          <p:cNvPicPr/>
          <p:nvPr/>
        </p:nvPicPr>
        <p:blipFill>
          <a:blip r:embed="rId9" cstate="print"/>
          <a:stretch>
            <a:fillRect/>
          </a:stretch>
        </p:blipFill>
        <p:spPr>
          <a:xfrm>
            <a:off x="8912351" y="3008376"/>
            <a:ext cx="442709" cy="578358"/>
          </a:xfrm>
          <a:prstGeom prst="rect">
            <a:avLst/>
          </a:prstGeom>
        </p:spPr>
      </p:pic>
      <p:pic>
        <p:nvPicPr>
          <p:cNvPr id="21" name="bg object 21"/>
          <p:cNvPicPr/>
          <p:nvPr/>
        </p:nvPicPr>
        <p:blipFill>
          <a:blip r:embed="rId10" cstate="print"/>
          <a:stretch>
            <a:fillRect/>
          </a:stretch>
        </p:blipFill>
        <p:spPr>
          <a:xfrm>
            <a:off x="9035796" y="3008376"/>
            <a:ext cx="1175766" cy="578358"/>
          </a:xfrm>
          <a:prstGeom prst="rect">
            <a:avLst/>
          </a:prstGeom>
        </p:spPr>
      </p:pic>
      <p:sp>
        <p:nvSpPr>
          <p:cNvPr id="2" name="Holder 2"/>
          <p:cNvSpPr>
            <a:spLocks noGrp="1"/>
          </p:cNvSpPr>
          <p:nvPr>
            <p:ph type="title"/>
          </p:nvPr>
        </p:nvSpPr>
        <p:spPr>
          <a:xfrm>
            <a:off x="609600" y="274320"/>
            <a:ext cx="10972800" cy="10972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609600" y="1577340"/>
            <a:ext cx="1097280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8/12/2024</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6693842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4EB8B-829F-4D97-A371-4051244C70D3}" type="datetimeFigureOut">
              <a:rPr lang="en-US" smtClean="0"/>
              <a:t>8/12/2024</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46304-CECA-4408-9EEF-B9CF3A56D0F5}" type="slidenum">
              <a:rPr lang="en-US" smtClean="0"/>
              <a:t>‹#›</a:t>
            </a:fld>
            <a:endParaRPr lang="en-US"/>
          </a:p>
        </p:txBody>
      </p:sp>
    </p:spTree>
    <p:extLst>
      <p:ext uri="{BB962C8B-B14F-4D97-AF65-F5344CB8AC3E}">
        <p14:creationId xmlns:p14="http://schemas.microsoft.com/office/powerpoint/2010/main" val="418007347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3AC42A2-3AD0-8889-5DEC-6BCB93D69C5B}"/>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0" y="1"/>
            <a:ext cx="12192000" cy="6857999"/>
          </a:xfrm>
          <a:prstGeom prst="rect">
            <a:avLst/>
          </a:prstGeom>
        </p:spPr>
      </p:pic>
      <p:sp>
        <p:nvSpPr>
          <p:cNvPr id="2" name="Title Placeholder 1">
            <a:extLst>
              <a:ext uri="{FF2B5EF4-FFF2-40B4-BE49-F238E27FC236}">
                <a16:creationId xmlns:a16="http://schemas.microsoft.com/office/drawing/2014/main" id="{C5757DA2-6236-7F09-4FB4-1D80367FD8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1F7ABDE-A751-F31E-942C-44A3DEB073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73AABD-252A-2DBF-FF63-EE09B84E9B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DCC979-0165-4750-AE3C-03E17BB41B04}" type="datetimeFigureOut">
              <a:rPr lang="en-US" smtClean="0"/>
              <a:t>8/12/2024</a:t>
            </a:fld>
            <a:endParaRPr lang="en-US"/>
          </a:p>
        </p:txBody>
      </p:sp>
      <p:sp>
        <p:nvSpPr>
          <p:cNvPr id="5" name="Footer Placeholder 4">
            <a:extLst>
              <a:ext uri="{FF2B5EF4-FFF2-40B4-BE49-F238E27FC236}">
                <a16:creationId xmlns:a16="http://schemas.microsoft.com/office/drawing/2014/main" id="{AB0CC7D7-76FC-CECE-0BA0-A4963A27DB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082B7D9-81FE-6946-6CA8-C963413C39D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69034-9BFE-456F-B02B-604107D0A0C5}"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CB81A39E-B331-5D78-03A6-A00B85078F3B}"/>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347315" y="401491"/>
            <a:ext cx="2652034" cy="698878"/>
          </a:xfrm>
          <a:prstGeom prst="rect">
            <a:avLst/>
          </a:prstGeom>
        </p:spPr>
      </p:pic>
    </p:spTree>
    <p:extLst>
      <p:ext uri="{BB962C8B-B14F-4D97-AF65-F5344CB8AC3E}">
        <p14:creationId xmlns:p14="http://schemas.microsoft.com/office/powerpoint/2010/main" val="166258155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319F6B-3EA1-11BA-5F9B-CC83B3AEA8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C66CD33-F30B-543E-3789-E14FB46BD4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5920DE-0F74-BD3F-8F1B-B605003AC6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E0323023-37F8-EC1E-B205-B99C123240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58A4B4-47A7-67BD-B4B6-E130931C48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8FF353-7E64-44C5-98FD-7F38B565B312}" type="slidenum">
              <a:rPr lang="en-US" smtClean="0"/>
              <a:t>‹#›</a:t>
            </a:fld>
            <a:endParaRPr lang="en-US"/>
          </a:p>
        </p:txBody>
      </p:sp>
      <p:pic>
        <p:nvPicPr>
          <p:cNvPr id="7" name="Picture 6" descr="A picture containing logo&#10;&#10;Description automatically generated">
            <a:extLst>
              <a:ext uri="{FF2B5EF4-FFF2-40B4-BE49-F238E27FC236}">
                <a16:creationId xmlns:a16="http://schemas.microsoft.com/office/drawing/2014/main" id="{9FF26DB7-ECD5-A20B-8DEA-79EF0961EDFA}"/>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995089" y="6183087"/>
            <a:ext cx="2036242" cy="536602"/>
          </a:xfrm>
          <a:prstGeom prst="rect">
            <a:avLst/>
          </a:prstGeom>
        </p:spPr>
      </p:pic>
    </p:spTree>
    <p:extLst>
      <p:ext uri="{BB962C8B-B14F-4D97-AF65-F5344CB8AC3E}">
        <p14:creationId xmlns:p14="http://schemas.microsoft.com/office/powerpoint/2010/main" val="8880598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14DA71-5ACF-B715-8865-26651E788B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45BD9A-3CE9-9EEC-DF5A-DD3126C5B3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A10B34-A407-D8E9-0FEB-C86A0D506E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1C4255-6E74-4256-B1D8-A836D38175E1}" type="datetimeFigureOut">
              <a:rPr lang="en-US" smtClean="0"/>
              <a:t>8/12/2024</a:t>
            </a:fld>
            <a:endParaRPr lang="en-US"/>
          </a:p>
        </p:txBody>
      </p:sp>
      <p:sp>
        <p:nvSpPr>
          <p:cNvPr id="5" name="Footer Placeholder 4">
            <a:extLst>
              <a:ext uri="{FF2B5EF4-FFF2-40B4-BE49-F238E27FC236}">
                <a16:creationId xmlns:a16="http://schemas.microsoft.com/office/drawing/2014/main" id="{F967697C-5DCB-0748-6436-48E6F21BD36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CF8B33F-06B2-DE16-1853-19ACDDCB10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07B7C-548E-4E41-9662-82EB50EF213F}" type="slidenum">
              <a:rPr lang="en-US" smtClean="0"/>
              <a:t>‹#›</a:t>
            </a:fld>
            <a:endParaRPr lang="en-US"/>
          </a:p>
        </p:txBody>
      </p:sp>
      <p:pic>
        <p:nvPicPr>
          <p:cNvPr id="7" name="Picture 6" descr="Shape&#10;&#10;Description automatically generated">
            <a:extLst>
              <a:ext uri="{FF2B5EF4-FFF2-40B4-BE49-F238E27FC236}">
                <a16:creationId xmlns:a16="http://schemas.microsoft.com/office/drawing/2014/main" id="{8CE16A7B-828D-B916-C0F3-5C40AA4EC47E}"/>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2A84AC14-BD7B-7FC0-5DD1-3E921B09CA0F}"/>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76897" y="6160168"/>
            <a:ext cx="2171367" cy="572210"/>
          </a:xfrm>
          <a:prstGeom prst="rect">
            <a:avLst/>
          </a:prstGeom>
        </p:spPr>
      </p:pic>
    </p:spTree>
    <p:extLst>
      <p:ext uri="{BB962C8B-B14F-4D97-AF65-F5344CB8AC3E}">
        <p14:creationId xmlns:p14="http://schemas.microsoft.com/office/powerpoint/2010/main" val="205336514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319F6B-3EA1-11BA-5F9B-CC83B3AEA8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C66CD33-F30B-543E-3789-E14FB46BD4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5920DE-0F74-BD3F-8F1B-B605003AC6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E0323023-37F8-EC1E-B205-B99C123240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58A4B4-47A7-67BD-B4B6-E130931C48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8FF353-7E64-44C5-98FD-7F38B565B312}" type="slidenum">
              <a:rPr lang="en-US" smtClean="0"/>
              <a:t>‹#›</a:t>
            </a:fld>
            <a:endParaRPr lang="en-US"/>
          </a:p>
        </p:txBody>
      </p:sp>
      <p:pic>
        <p:nvPicPr>
          <p:cNvPr id="7" name="Picture 6" descr="A picture containing logo&#10;&#10;Description automatically generated">
            <a:extLst>
              <a:ext uri="{FF2B5EF4-FFF2-40B4-BE49-F238E27FC236}">
                <a16:creationId xmlns:a16="http://schemas.microsoft.com/office/drawing/2014/main" id="{9FF26DB7-ECD5-A20B-8DEA-79EF0961EDFA}"/>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9995089" y="6183087"/>
            <a:ext cx="2036242" cy="536602"/>
          </a:xfrm>
          <a:prstGeom prst="rect">
            <a:avLst/>
          </a:prstGeom>
        </p:spPr>
      </p:pic>
    </p:spTree>
    <p:extLst>
      <p:ext uri="{BB962C8B-B14F-4D97-AF65-F5344CB8AC3E}">
        <p14:creationId xmlns:p14="http://schemas.microsoft.com/office/powerpoint/2010/main" val="173444913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319F6B-3EA1-11BA-5F9B-CC83B3AEA82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C66CD33-F30B-543E-3789-E14FB46BD4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5920DE-0F74-BD3F-8F1B-B605003AC6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22453F-DF06-4444-AD3F-5E9A1B4A7CD2}" type="datetimeFigureOut">
              <a:rPr lang="en-US" smtClean="0"/>
              <a:t>8/12/2024</a:t>
            </a:fld>
            <a:endParaRPr lang="en-US"/>
          </a:p>
        </p:txBody>
      </p:sp>
      <p:sp>
        <p:nvSpPr>
          <p:cNvPr id="5" name="Footer Placeholder 4">
            <a:extLst>
              <a:ext uri="{FF2B5EF4-FFF2-40B4-BE49-F238E27FC236}">
                <a16:creationId xmlns:a16="http://schemas.microsoft.com/office/drawing/2014/main" id="{E0323023-37F8-EC1E-B205-B99C123240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058A4B4-47A7-67BD-B4B6-E130931C48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8FF353-7E64-44C5-98FD-7F38B565B312}" type="slidenum">
              <a:rPr lang="en-US" smtClean="0"/>
              <a:t>‹#›</a:t>
            </a:fld>
            <a:endParaRPr lang="en-US"/>
          </a:p>
        </p:txBody>
      </p:sp>
      <p:pic>
        <p:nvPicPr>
          <p:cNvPr id="7" name="Picture 6" descr="A picture containing logo&#10;&#10;Description automatically generated">
            <a:extLst>
              <a:ext uri="{FF2B5EF4-FFF2-40B4-BE49-F238E27FC236}">
                <a16:creationId xmlns:a16="http://schemas.microsoft.com/office/drawing/2014/main" id="{9FF26DB7-ECD5-A20B-8DEA-79EF0961EDF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995089" y="6183087"/>
            <a:ext cx="2036242" cy="536602"/>
          </a:xfrm>
          <a:prstGeom prst="rect">
            <a:avLst/>
          </a:prstGeom>
        </p:spPr>
      </p:pic>
    </p:spTree>
    <p:extLst>
      <p:ext uri="{BB962C8B-B14F-4D97-AF65-F5344CB8AC3E}">
        <p14:creationId xmlns:p14="http://schemas.microsoft.com/office/powerpoint/2010/main" val="341591964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C5B4F5-7122-4725-8340-6C4C1805D5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0B455C-E7B0-4050-8387-BEF41B9F9D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A56DFF-B778-4B0D-B94E-C567AFF5AB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FC8152-56DE-4A63-B3B1-A52BA5922138}" type="datetimeFigureOut">
              <a:rPr lang="en-US" smtClean="0"/>
              <a:t>8/12/2024</a:t>
            </a:fld>
            <a:endParaRPr lang="en-US"/>
          </a:p>
        </p:txBody>
      </p:sp>
      <p:sp>
        <p:nvSpPr>
          <p:cNvPr id="5" name="Footer Placeholder 4">
            <a:extLst>
              <a:ext uri="{FF2B5EF4-FFF2-40B4-BE49-F238E27FC236}">
                <a16:creationId xmlns:a16="http://schemas.microsoft.com/office/drawing/2014/main" id="{A5320F9D-E7A4-45F2-83B0-114F243E060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EB472E1-ABC8-4E74-A2C3-DB467D1DD4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5DD7C6-B9BD-45B9-BA81-88EB6B0916EF}" type="slidenum">
              <a:rPr lang="en-US" smtClean="0"/>
              <a:t>‹#›</a:t>
            </a:fld>
            <a:endParaRPr lang="en-US"/>
          </a:p>
        </p:txBody>
      </p:sp>
      <p:pic>
        <p:nvPicPr>
          <p:cNvPr id="8" name="Picture 7">
            <a:extLst>
              <a:ext uri="{FF2B5EF4-FFF2-40B4-BE49-F238E27FC236}">
                <a16:creationId xmlns:a16="http://schemas.microsoft.com/office/drawing/2014/main" id="{98AFC3E0-E77E-490A-10C3-0AF91EDD1CBB}"/>
              </a:ext>
            </a:extLst>
          </p:cNvPr>
          <p:cNvPicPr>
            <a:picLocks noChangeAspect="1"/>
          </p:cNvPicPr>
          <p:nvPr/>
        </p:nvPicPr>
        <p:blipFill>
          <a:blip r:embed="rId12"/>
          <a:stretch>
            <a:fillRect/>
          </a:stretch>
        </p:blipFill>
        <p:spPr>
          <a:xfrm>
            <a:off x="9233940" y="230188"/>
            <a:ext cx="2495318" cy="648209"/>
          </a:xfrm>
          <a:prstGeom prst="rect">
            <a:avLst/>
          </a:prstGeom>
        </p:spPr>
      </p:pic>
    </p:spTree>
    <p:extLst>
      <p:ext uri="{BB962C8B-B14F-4D97-AF65-F5344CB8AC3E}">
        <p14:creationId xmlns:p14="http://schemas.microsoft.com/office/powerpoint/2010/main" val="203373437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E5B0407-22EB-2A7C-8868-694203F010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02975B-B08C-8879-86C9-3959D5895F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4DDC98-2F02-5A27-FB95-362507BC01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FC9459-4A6B-4FC8-A1DB-C2C7EA26A430}" type="datetimeFigureOut">
              <a:rPr lang="en-US" smtClean="0"/>
              <a:t>8/12/2024</a:t>
            </a:fld>
            <a:endParaRPr lang="en-US"/>
          </a:p>
        </p:txBody>
      </p:sp>
      <p:sp>
        <p:nvSpPr>
          <p:cNvPr id="5" name="Footer Placeholder 4">
            <a:extLst>
              <a:ext uri="{FF2B5EF4-FFF2-40B4-BE49-F238E27FC236}">
                <a16:creationId xmlns:a16="http://schemas.microsoft.com/office/drawing/2014/main" id="{76AD9F45-8811-762B-7E5A-8C7C71476F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8E26BB2-6DC9-EC91-7AA5-3E9960211F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52A3F4-1378-4261-9207-726D9747DFFA}" type="slidenum">
              <a:rPr lang="en-US" smtClean="0"/>
              <a:t>‹#›</a:t>
            </a:fld>
            <a:endParaRPr lang="en-US"/>
          </a:p>
        </p:txBody>
      </p:sp>
      <p:pic>
        <p:nvPicPr>
          <p:cNvPr id="7" name="Picture 6" descr="Shape">
            <a:extLst>
              <a:ext uri="{FF2B5EF4-FFF2-40B4-BE49-F238E27FC236}">
                <a16:creationId xmlns:a16="http://schemas.microsoft.com/office/drawing/2014/main" id="{A0ACA487-A868-8FB9-8B50-A6413D9ED91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8B6D14CA-D5ED-D25C-0E77-306892D11215}"/>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76897" y="6160168"/>
            <a:ext cx="2171367" cy="572210"/>
          </a:xfrm>
          <a:prstGeom prst="rect">
            <a:avLst/>
          </a:prstGeom>
        </p:spPr>
      </p:pic>
    </p:spTree>
    <p:extLst>
      <p:ext uri="{BB962C8B-B14F-4D97-AF65-F5344CB8AC3E}">
        <p14:creationId xmlns:p14="http://schemas.microsoft.com/office/powerpoint/2010/main" val="380451941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0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ebaptisthealthcare.org/transforming-baptist/E-and-Moreno-Street-Campus"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37737"/>
            <a:ext cx="11086322" cy="1325563"/>
          </a:xfrm>
        </p:spPr>
        <p:txBody>
          <a:bodyPr>
            <a:noAutofit/>
          </a:bodyPr>
          <a:lstStyle/>
          <a:p>
            <a:r>
              <a:rPr lang="en-US" sz="6000" b="1" dirty="0">
                <a:latin typeface="+mn-lt"/>
              </a:rPr>
              <a:t>Legacy Baptist Hospital Campus  </a:t>
            </a:r>
            <a:br>
              <a:rPr lang="en-US" sz="6000" b="1" dirty="0">
                <a:latin typeface="+mn-lt"/>
              </a:rPr>
            </a:br>
            <a:r>
              <a:rPr lang="en-US" sz="6000" b="1" dirty="0">
                <a:latin typeface="+mn-lt"/>
              </a:rPr>
              <a:t>Redevelopment </a:t>
            </a:r>
            <a:br>
              <a:rPr lang="en-US" sz="6000" b="1" dirty="0">
                <a:latin typeface="+mn-lt"/>
              </a:rPr>
            </a:br>
            <a:endParaRPr lang="en-US" sz="2800" b="1" dirty="0">
              <a:latin typeface="+mn-lt"/>
            </a:endParaRPr>
          </a:p>
        </p:txBody>
      </p:sp>
    </p:spTree>
    <p:extLst>
      <p:ext uri="{BB962C8B-B14F-4D97-AF65-F5344CB8AC3E}">
        <p14:creationId xmlns:p14="http://schemas.microsoft.com/office/powerpoint/2010/main" val="29601142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3"/>
          <p:cNvSpPr txBox="1">
            <a:spLocks noGrp="1"/>
          </p:cNvSpPr>
          <p:nvPr>
            <p:ph type="title" idx="4294967295"/>
          </p:nvPr>
        </p:nvSpPr>
        <p:spPr>
          <a:xfrm>
            <a:off x="415131" y="2689659"/>
            <a:ext cx="11361738" cy="1120775"/>
          </a:xfrm>
          <a:prstGeom prst="rect">
            <a:avLst/>
          </a:prstGeom>
        </p:spPr>
        <p:txBody>
          <a:bodyPr spcFirstLastPara="1" vert="horz" wrap="square" lIns="121900" tIns="121900" rIns="121900" bIns="121900" rtlCol="0" anchor="t" anchorCtr="0">
            <a:noAutofit/>
          </a:bodyPr>
          <a:lstStyle/>
          <a:p>
            <a:pPr algn="ctr" defTabSz="685800">
              <a:spcBef>
                <a:spcPts val="0"/>
              </a:spcBef>
            </a:pPr>
            <a:r>
              <a:rPr lang="en" sz="6000" b="1" dirty="0">
                <a:solidFill>
                  <a:srgbClr val="007BC2"/>
                </a:solidFill>
                <a:latin typeface="+mn-lt"/>
                <a:ea typeface="Roboto Medium"/>
                <a:cs typeface="Arial" panose="020B0604020202020204" pitchFamily="34" charset="0"/>
              </a:rPr>
              <a:t>Redevelopment Vision</a:t>
            </a:r>
            <a:endParaRPr sz="6000" b="1" dirty="0">
              <a:solidFill>
                <a:srgbClr val="007BC2"/>
              </a:solidFill>
              <a:latin typeface="+mn-lt"/>
              <a:ea typeface="Roboto Medium"/>
              <a:cs typeface="Arial" panose="020B060402020202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4"/>
          <p:cNvSpPr txBox="1"/>
          <p:nvPr/>
        </p:nvSpPr>
        <p:spPr>
          <a:xfrm>
            <a:off x="395500" y="0"/>
            <a:ext cx="11360800" cy="763600"/>
          </a:xfrm>
          <a:prstGeom prst="rect">
            <a:avLst/>
          </a:prstGeom>
        </p:spPr>
        <p:txBody>
          <a:bodyPr spcFirstLastPara="1" vert="horz" wrap="square" lIns="121900" tIns="121900" rIns="121900" bIns="121900" rtlCol="0" anchor="t" anchorCtr="0">
            <a:noAutofit/>
          </a:bodyPr>
          <a:lstStyle>
            <a:lvl1pPr algn="ctr" defTabSz="685800">
              <a:lnSpc>
                <a:spcPct val="90000"/>
              </a:lnSpc>
              <a:spcBef>
                <a:spcPts val="0"/>
              </a:spcBef>
              <a:buNone/>
              <a:defRPr sz="4400" b="1">
                <a:solidFill>
                  <a:srgbClr val="007BC2"/>
                </a:solidFill>
                <a:ea typeface="Roboto Medium"/>
                <a:cs typeface="Arial" panose="020B0604020202020204" pitchFamily="34" charset="0"/>
              </a:defRPr>
            </a:lvl1pPr>
          </a:lstStyle>
          <a:p>
            <a:r>
              <a:rPr lang="en" dirty="0">
                <a:effectLst>
                  <a:outerShdw blurRad="38100" dist="38100" dir="2700000" algn="tl">
                    <a:srgbClr val="000000">
                      <a:alpha val="43137"/>
                    </a:srgbClr>
                  </a:outerShdw>
                </a:effectLst>
                <a:sym typeface="Roboto"/>
              </a:rPr>
              <a:t>Redevelopment Vision</a:t>
            </a:r>
            <a:endParaRPr dirty="0">
              <a:effectLst>
                <a:outerShdw blurRad="38100" dist="38100" dir="2700000" algn="tl">
                  <a:srgbClr val="000000">
                    <a:alpha val="43137"/>
                  </a:srgbClr>
                </a:outerShdw>
              </a:effectLst>
              <a:sym typeface="Roboto"/>
            </a:endParaRPr>
          </a:p>
        </p:txBody>
      </p:sp>
      <p:sp>
        <p:nvSpPr>
          <p:cNvPr id="206" name="Google Shape;206;p24"/>
          <p:cNvSpPr txBox="1"/>
          <p:nvPr/>
        </p:nvSpPr>
        <p:spPr>
          <a:xfrm>
            <a:off x="415600" y="976300"/>
            <a:ext cx="5188000" cy="5682408"/>
          </a:xfrm>
          <a:prstGeom prst="rect">
            <a:avLst/>
          </a:prstGeom>
          <a:solidFill>
            <a:srgbClr val="EFEFEF"/>
          </a:solidFill>
          <a:ln>
            <a:noFill/>
          </a:ln>
        </p:spPr>
        <p:txBody>
          <a:bodyPr spcFirstLastPara="1" wrap="square" lIns="121900" tIns="121900" rIns="121900" bIns="121900" anchor="t" anchorCtr="0">
            <a:noAutofit/>
          </a:bodyPr>
          <a:lstStyle/>
          <a:p>
            <a:pPr>
              <a:lnSpc>
                <a:spcPct val="115000"/>
              </a:lnSpc>
            </a:pPr>
            <a:r>
              <a:rPr lang="en" sz="4000" b="1" dirty="0">
                <a:solidFill>
                  <a:srgbClr val="38761D"/>
                </a:solidFill>
                <a:effectLst>
                  <a:outerShdw blurRad="38100" dist="38100" dir="2700000" algn="tl">
                    <a:srgbClr val="000000">
                      <a:alpha val="43137"/>
                    </a:srgbClr>
                  </a:outerShdw>
                </a:effectLst>
              </a:rPr>
              <a:t>✓</a:t>
            </a:r>
            <a:r>
              <a:rPr lang="en" sz="4000" b="1" dirty="0">
                <a:solidFill>
                  <a:srgbClr val="000000"/>
                </a:solidFill>
                <a:effectLst>
                  <a:outerShdw blurRad="38100" dist="38100" dir="2700000" algn="tl">
                    <a:srgbClr val="000000">
                      <a:alpha val="43137"/>
                    </a:srgbClr>
                  </a:outerShdw>
                </a:effectLst>
              </a:rPr>
              <a:t> </a:t>
            </a:r>
            <a:r>
              <a:rPr lang="en" sz="4000" b="1" dirty="0">
                <a:solidFill>
                  <a:srgbClr val="38761D"/>
                </a:solidFill>
                <a:effectLst>
                  <a:outerShdw blurRad="38100" dist="38100" dir="2700000" algn="tl">
                    <a:srgbClr val="000000">
                      <a:alpha val="43137"/>
                    </a:srgbClr>
                  </a:outerShdw>
                </a:effectLst>
                <a:ea typeface="Roboto Medium"/>
                <a:cs typeface="Roboto Medium"/>
                <a:sym typeface="Roboto Medium"/>
              </a:rPr>
              <a:t>What this IS: </a:t>
            </a:r>
            <a:endParaRPr lang="en-US" sz="4000" b="1" dirty="0">
              <a:solidFill>
                <a:srgbClr val="38761D"/>
              </a:solidFill>
              <a:effectLst>
                <a:outerShdw blurRad="38100" dist="38100" dir="2700000" algn="tl">
                  <a:srgbClr val="000000">
                    <a:alpha val="43137"/>
                  </a:srgbClr>
                </a:outerShdw>
              </a:effectLst>
              <a:ea typeface="Roboto Medium"/>
              <a:cs typeface="Roboto Medium"/>
              <a:sym typeface="Roboto Medium"/>
            </a:endParaRPr>
          </a:p>
          <a:p>
            <a:pPr marL="609585" indent="-406390">
              <a:lnSpc>
                <a:spcPct val="115000"/>
              </a:lnSpc>
              <a:spcBef>
                <a:spcPts val="2133"/>
              </a:spcBef>
              <a:spcAft>
                <a:spcPts val="1200"/>
              </a:spcAft>
              <a:buSzPts val="1200"/>
              <a:buFont typeface="Roboto"/>
              <a:buChar char="●"/>
            </a:pPr>
            <a:r>
              <a:rPr lang="en-US" sz="2000" dirty="0">
                <a:ea typeface="Roboto"/>
                <a:cs typeface="Roboto"/>
                <a:sym typeface="Roboto"/>
              </a:rPr>
              <a:t>A redevelopment vision that includes seven </a:t>
            </a:r>
            <a:r>
              <a:rPr lang="en-US" sz="2000" u="sng" dirty="0">
                <a:ea typeface="Roboto"/>
                <a:cs typeface="Roboto"/>
                <a:sym typeface="Roboto"/>
              </a:rPr>
              <a:t>general recommendations</a:t>
            </a:r>
            <a:r>
              <a:rPr lang="en-US" sz="2000" dirty="0">
                <a:ea typeface="Roboto"/>
                <a:cs typeface="Roboto"/>
                <a:sym typeface="Roboto"/>
              </a:rPr>
              <a:t> on the programmatic components of the future redevelopment.</a:t>
            </a:r>
          </a:p>
          <a:p>
            <a:pPr marL="609585" indent="-406390">
              <a:lnSpc>
                <a:spcPct val="115000"/>
              </a:lnSpc>
              <a:spcAft>
                <a:spcPts val="1200"/>
              </a:spcAft>
              <a:buSzPts val="1200"/>
              <a:buFont typeface="Roboto"/>
              <a:buChar char="●"/>
            </a:pPr>
            <a:r>
              <a:rPr lang="en" sz="2000" dirty="0">
                <a:ea typeface="Roboto"/>
                <a:cs typeface="Roboto"/>
                <a:sym typeface="Roboto"/>
              </a:rPr>
              <a:t>They are developed based on </a:t>
            </a:r>
            <a:r>
              <a:rPr lang="en" sz="2000" u="sng" dirty="0">
                <a:ea typeface="Roboto"/>
                <a:cs typeface="Roboto"/>
                <a:sym typeface="Roboto"/>
              </a:rPr>
              <a:t>economic and market analyses, community inputs, placemaking potential, and policy review.</a:t>
            </a:r>
            <a:r>
              <a:rPr lang="en" sz="2000" dirty="0">
                <a:ea typeface="Roboto"/>
                <a:cs typeface="Roboto"/>
                <a:sym typeface="Roboto"/>
              </a:rPr>
              <a:t> </a:t>
            </a:r>
            <a:endParaRPr sz="2000" dirty="0">
              <a:ea typeface="Roboto"/>
              <a:cs typeface="Roboto"/>
              <a:sym typeface="Roboto"/>
            </a:endParaRPr>
          </a:p>
          <a:p>
            <a:pPr marL="609585" indent="-406390">
              <a:lnSpc>
                <a:spcPct val="115000"/>
              </a:lnSpc>
              <a:spcAft>
                <a:spcPts val="1200"/>
              </a:spcAft>
              <a:buSzPts val="1200"/>
              <a:buFont typeface="Roboto"/>
              <a:buChar char="●"/>
            </a:pPr>
            <a:r>
              <a:rPr lang="en" sz="2000" dirty="0">
                <a:solidFill>
                  <a:srgbClr val="000000"/>
                </a:solidFill>
                <a:ea typeface="Roboto"/>
                <a:cs typeface="Roboto"/>
                <a:sym typeface="Roboto"/>
              </a:rPr>
              <a:t>Baptist </a:t>
            </a:r>
            <a:r>
              <a:rPr lang="en" sz="2000" dirty="0">
                <a:ea typeface="Roboto"/>
                <a:cs typeface="Roboto"/>
                <a:sym typeface="Roboto"/>
              </a:rPr>
              <a:t>has </a:t>
            </a:r>
            <a:r>
              <a:rPr lang="en" sz="2000" u="sng" dirty="0">
                <a:solidFill>
                  <a:srgbClr val="000000"/>
                </a:solidFill>
                <a:ea typeface="Roboto"/>
                <a:cs typeface="Roboto"/>
                <a:sym typeface="Roboto"/>
              </a:rPr>
              <a:t>engaged government and non-profit partners </a:t>
            </a:r>
            <a:r>
              <a:rPr lang="en" sz="2000" dirty="0">
                <a:solidFill>
                  <a:srgbClr val="000000"/>
                </a:solidFill>
                <a:ea typeface="Roboto"/>
                <a:cs typeface="Roboto"/>
                <a:sym typeface="Roboto"/>
              </a:rPr>
              <a:t>in creation of the redevelopment vision.  </a:t>
            </a:r>
            <a:endParaRPr sz="2000" dirty="0">
              <a:ea typeface="Roboto Medium"/>
              <a:cs typeface="Roboto Medium"/>
              <a:sym typeface="Roboto Medium"/>
            </a:endParaRPr>
          </a:p>
        </p:txBody>
      </p:sp>
      <p:sp>
        <p:nvSpPr>
          <p:cNvPr id="207" name="Google Shape;207;p24"/>
          <p:cNvSpPr txBox="1"/>
          <p:nvPr/>
        </p:nvSpPr>
        <p:spPr>
          <a:xfrm>
            <a:off x="6075900" y="976300"/>
            <a:ext cx="5916808" cy="5776192"/>
          </a:xfrm>
          <a:prstGeom prst="rect">
            <a:avLst/>
          </a:prstGeom>
          <a:solidFill>
            <a:srgbClr val="EFEFEF"/>
          </a:solidFill>
          <a:ln>
            <a:noFill/>
          </a:ln>
        </p:spPr>
        <p:txBody>
          <a:bodyPr spcFirstLastPara="1" wrap="square" lIns="121900" tIns="121900" rIns="121900" bIns="121900" anchor="t" anchorCtr="0">
            <a:noAutofit/>
          </a:bodyPr>
          <a:lstStyle/>
          <a:p>
            <a:pPr>
              <a:lnSpc>
                <a:spcPct val="115000"/>
              </a:lnSpc>
            </a:pPr>
            <a:r>
              <a:rPr lang="en" sz="4000" b="1" dirty="0">
                <a:solidFill>
                  <a:srgbClr val="DA1000"/>
                </a:solidFill>
                <a:effectLst>
                  <a:outerShdw blurRad="38100" dist="38100" dir="2700000" algn="tl">
                    <a:srgbClr val="000000">
                      <a:alpha val="43137"/>
                    </a:srgbClr>
                  </a:outerShdw>
                </a:effectLst>
              </a:rPr>
              <a:t>✗</a:t>
            </a:r>
            <a:r>
              <a:rPr lang="en" sz="4000" b="1" dirty="0">
                <a:solidFill>
                  <a:srgbClr val="000000"/>
                </a:solidFill>
                <a:effectLst>
                  <a:outerShdw blurRad="38100" dist="38100" dir="2700000" algn="tl">
                    <a:srgbClr val="000000">
                      <a:alpha val="43137"/>
                    </a:srgbClr>
                  </a:outerShdw>
                </a:effectLst>
              </a:rPr>
              <a:t> </a:t>
            </a:r>
            <a:r>
              <a:rPr lang="en" sz="4000" b="1" dirty="0">
                <a:solidFill>
                  <a:srgbClr val="DA1000"/>
                </a:solidFill>
                <a:effectLst>
                  <a:outerShdw blurRad="38100" dist="38100" dir="2700000" algn="tl">
                    <a:srgbClr val="000000">
                      <a:alpha val="43137"/>
                    </a:srgbClr>
                  </a:outerShdw>
                </a:effectLst>
                <a:ea typeface="Roboto Medium"/>
                <a:cs typeface="Roboto Medium"/>
                <a:sym typeface="Roboto Medium"/>
              </a:rPr>
              <a:t>What this IS NOT: </a:t>
            </a:r>
            <a:endParaRPr sz="4000" b="1" dirty="0">
              <a:solidFill>
                <a:srgbClr val="DA1000"/>
              </a:solidFill>
              <a:effectLst>
                <a:outerShdw blurRad="38100" dist="38100" dir="2700000" algn="tl">
                  <a:srgbClr val="000000">
                    <a:alpha val="43137"/>
                  </a:srgbClr>
                </a:outerShdw>
              </a:effectLst>
              <a:ea typeface="Roboto Medium"/>
              <a:cs typeface="Roboto Medium"/>
              <a:sym typeface="Roboto Medium"/>
            </a:endParaRPr>
          </a:p>
          <a:p>
            <a:pPr marL="609585" indent="-406390">
              <a:lnSpc>
                <a:spcPct val="115000"/>
              </a:lnSpc>
              <a:spcBef>
                <a:spcPts val="2133"/>
              </a:spcBef>
              <a:buSzPts val="1200"/>
              <a:buFont typeface="Roboto"/>
              <a:buChar char="●"/>
            </a:pPr>
            <a:r>
              <a:rPr lang="en" sz="2000" dirty="0">
                <a:ea typeface="Roboto"/>
                <a:cs typeface="Roboto"/>
                <a:sym typeface="Roboto"/>
              </a:rPr>
              <a:t>This is </a:t>
            </a:r>
            <a:r>
              <a:rPr lang="en" sz="2000" u="sng" dirty="0">
                <a:ea typeface="Roboto"/>
                <a:cs typeface="Roboto"/>
                <a:sym typeface="Roboto"/>
              </a:rPr>
              <a:t>NOT a prescriptive final plan</a:t>
            </a:r>
            <a:r>
              <a:rPr lang="en" sz="2000" dirty="0">
                <a:ea typeface="Roboto"/>
                <a:cs typeface="Roboto"/>
                <a:sym typeface="Roboto"/>
              </a:rPr>
              <a:t> that designs the definitive details of development.</a:t>
            </a:r>
            <a:endParaRPr sz="2000" dirty="0">
              <a:ea typeface="Roboto"/>
              <a:cs typeface="Roboto"/>
              <a:sym typeface="Roboto"/>
            </a:endParaRPr>
          </a:p>
          <a:p>
            <a:pPr marL="609585" indent="-406390">
              <a:lnSpc>
                <a:spcPct val="115000"/>
              </a:lnSpc>
              <a:spcAft>
                <a:spcPts val="600"/>
              </a:spcAft>
              <a:buSzPts val="1200"/>
              <a:buFont typeface="Roboto"/>
              <a:buChar char="●"/>
            </a:pPr>
            <a:r>
              <a:rPr lang="en" sz="2000" dirty="0">
                <a:ea typeface="Roboto"/>
                <a:cs typeface="Roboto"/>
                <a:sym typeface="Roboto"/>
              </a:rPr>
              <a:t>This is </a:t>
            </a:r>
            <a:r>
              <a:rPr lang="en" sz="2000" u="sng" dirty="0">
                <a:ea typeface="Roboto"/>
                <a:cs typeface="Roboto"/>
                <a:sym typeface="Roboto"/>
              </a:rPr>
              <a:t>NOT a rigid design plan</a:t>
            </a:r>
            <a:r>
              <a:rPr lang="en" sz="2000" dirty="0">
                <a:ea typeface="Roboto"/>
                <a:cs typeface="Roboto"/>
                <a:sym typeface="Roboto"/>
              </a:rPr>
              <a:t> that dictates what must be built. Developers can bring their own insights and creativity.</a:t>
            </a:r>
            <a:endParaRPr sz="2000" dirty="0">
              <a:ea typeface="Roboto"/>
              <a:cs typeface="Roboto"/>
              <a:sym typeface="Roboto"/>
            </a:endParaRPr>
          </a:p>
          <a:p>
            <a:pPr marL="609585" indent="-406390">
              <a:lnSpc>
                <a:spcPct val="115000"/>
              </a:lnSpc>
              <a:buSzPts val="1200"/>
              <a:buFont typeface="Roboto"/>
              <a:buChar char="●"/>
            </a:pPr>
            <a:r>
              <a:rPr lang="en" sz="2000" dirty="0">
                <a:ea typeface="Roboto"/>
                <a:cs typeface="Roboto"/>
                <a:sym typeface="Roboto"/>
              </a:rPr>
              <a:t>Developers who come to agreement with Baptist will determine the details of projects, subject to </a:t>
            </a:r>
            <a:r>
              <a:rPr lang="en" sz="2000" u="sng" dirty="0">
                <a:ea typeface="Roboto"/>
                <a:cs typeface="Roboto"/>
                <a:sym typeface="Roboto"/>
              </a:rPr>
              <a:t>unknown future market conditions</a:t>
            </a:r>
            <a:r>
              <a:rPr lang="en" sz="2000" dirty="0">
                <a:ea typeface="Roboto"/>
                <a:cs typeface="Roboto"/>
                <a:sym typeface="Roboto"/>
              </a:rPr>
              <a:t>.</a:t>
            </a:r>
            <a:endParaRPr sz="2000" dirty="0">
              <a:ea typeface="Roboto"/>
              <a:cs typeface="Roboto"/>
              <a:sym typeface="Roboto"/>
            </a:endParaRPr>
          </a:p>
          <a:p>
            <a:pPr marL="609585" indent="-406390">
              <a:lnSpc>
                <a:spcPct val="115000"/>
              </a:lnSpc>
              <a:buSzPts val="1200"/>
              <a:buFont typeface="Roboto"/>
              <a:buChar char="●"/>
            </a:pPr>
            <a:r>
              <a:rPr lang="en" sz="2000" dirty="0">
                <a:ea typeface="Roboto"/>
                <a:cs typeface="Roboto"/>
                <a:sym typeface="Roboto"/>
              </a:rPr>
              <a:t>This </a:t>
            </a:r>
            <a:r>
              <a:rPr lang="en" sz="2000" u="sng" dirty="0">
                <a:ea typeface="Roboto"/>
                <a:cs typeface="Roboto"/>
                <a:sym typeface="Roboto"/>
              </a:rPr>
              <a:t>does NOT represent the final stage of community input</a:t>
            </a:r>
            <a:r>
              <a:rPr lang="en" sz="2000" dirty="0">
                <a:ea typeface="Roboto"/>
                <a:cs typeface="Roboto"/>
                <a:sym typeface="Roboto"/>
              </a:rPr>
              <a:t>, which will happen during detailed planning and development processes for any projects receiving public funds.</a:t>
            </a:r>
            <a:endParaRPr sz="2000" dirty="0">
              <a:ea typeface="Roboto Medium"/>
              <a:cs typeface="Roboto Medium"/>
              <a:sym typeface="Roboto Medium"/>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2" name="Google Shape;412;p46"/>
          <p:cNvSpPr txBox="1"/>
          <p:nvPr/>
        </p:nvSpPr>
        <p:spPr>
          <a:xfrm>
            <a:off x="3729317" y="385482"/>
            <a:ext cx="4545107" cy="6093936"/>
          </a:xfrm>
          <a:prstGeom prst="rect">
            <a:avLst/>
          </a:prstGeom>
          <a:solidFill>
            <a:srgbClr val="EFEFEF"/>
          </a:solidFill>
          <a:ln>
            <a:noFill/>
          </a:ln>
        </p:spPr>
        <p:txBody>
          <a:bodyPr spcFirstLastPara="1" wrap="square" lIns="121900" tIns="121900" rIns="121900" bIns="121900" anchor="t" anchorCtr="0">
            <a:spAutoFit/>
          </a:bodyPr>
          <a:lstStyle/>
          <a:p>
            <a:pPr algn="ctr"/>
            <a:r>
              <a:rPr lang="en" sz="2000" b="1" dirty="0">
                <a:latin typeface="Roboto"/>
                <a:ea typeface="Roboto"/>
                <a:cs typeface="Roboto"/>
                <a:sym typeface="Roboto"/>
              </a:rPr>
              <a:t>The Redevelopment Vision: </a:t>
            </a:r>
            <a:endParaRPr sz="2000" b="1" dirty="0">
              <a:latin typeface="Roboto"/>
              <a:ea typeface="Roboto"/>
              <a:cs typeface="Roboto"/>
              <a:sym typeface="Roboto"/>
            </a:endParaRPr>
          </a:p>
          <a:p>
            <a:endParaRPr sz="2000" b="1" dirty="0">
              <a:latin typeface="Roboto"/>
              <a:ea typeface="Roboto"/>
              <a:cs typeface="Roboto"/>
              <a:sym typeface="Roboto"/>
            </a:endParaRPr>
          </a:p>
          <a:p>
            <a:r>
              <a:rPr lang="en" sz="2000" dirty="0">
                <a:latin typeface="Roboto"/>
                <a:ea typeface="Roboto"/>
                <a:cs typeface="Roboto"/>
                <a:sym typeface="Roboto"/>
              </a:rPr>
              <a:t>A mixed-use development which seeks to incorporate multi-family and single family housing as well as community-enhancing services.  </a:t>
            </a:r>
          </a:p>
          <a:p>
            <a:endParaRPr lang="en" sz="2000" dirty="0">
              <a:latin typeface="Roboto"/>
              <a:ea typeface="Roboto"/>
              <a:cs typeface="Roboto"/>
              <a:sym typeface="Roboto"/>
            </a:endParaRPr>
          </a:p>
          <a:p>
            <a:pPr lvl="0"/>
            <a:r>
              <a:rPr lang="en-US" sz="2000" dirty="0">
                <a:latin typeface="Roboto"/>
                <a:ea typeface="Roboto"/>
                <a:cs typeface="Roboto"/>
                <a:sym typeface="Roboto"/>
              </a:rPr>
              <a:t>In total, potentially 615 - 996 new housing units help meet the growing demand for quality homes at different income levels, depending on density of the developments.</a:t>
            </a:r>
          </a:p>
          <a:p>
            <a:endParaRPr lang="en" sz="2000" dirty="0">
              <a:latin typeface="Roboto"/>
              <a:ea typeface="Roboto"/>
              <a:cs typeface="Roboto"/>
              <a:sym typeface="Roboto"/>
            </a:endParaRPr>
          </a:p>
          <a:p>
            <a:r>
              <a:rPr lang="en" sz="2000" dirty="0">
                <a:latin typeface="Roboto"/>
                <a:ea typeface="Roboto"/>
                <a:cs typeface="Roboto"/>
                <a:sym typeface="Roboto"/>
              </a:rPr>
              <a:t>A new park, greenway, streets, resident services, and active ground floor spaces help create a </a:t>
            </a:r>
            <a:r>
              <a:rPr lang="en" sz="2000" b="1" dirty="0">
                <a:latin typeface="Roboto"/>
                <a:ea typeface="Roboto"/>
                <a:cs typeface="Roboto"/>
                <a:sym typeface="Roboto"/>
              </a:rPr>
              <a:t>sense of place</a:t>
            </a:r>
            <a:r>
              <a:rPr lang="en" sz="2000" dirty="0">
                <a:latin typeface="Roboto"/>
                <a:ea typeface="Roboto"/>
                <a:cs typeface="Roboto"/>
                <a:sym typeface="Roboto"/>
              </a:rPr>
              <a:t>, provide </a:t>
            </a:r>
            <a:r>
              <a:rPr lang="en" sz="2000" b="1" dirty="0">
                <a:latin typeface="Roboto"/>
                <a:ea typeface="Roboto"/>
                <a:cs typeface="Roboto"/>
                <a:sym typeface="Roboto"/>
              </a:rPr>
              <a:t>crucial services</a:t>
            </a:r>
            <a:r>
              <a:rPr lang="en" sz="2000" dirty="0">
                <a:latin typeface="Roboto"/>
                <a:ea typeface="Roboto"/>
                <a:cs typeface="Roboto"/>
                <a:sym typeface="Roboto"/>
              </a:rPr>
              <a:t> to the community, increase the </a:t>
            </a:r>
            <a:r>
              <a:rPr lang="en" sz="2000" b="1" dirty="0">
                <a:latin typeface="Roboto"/>
                <a:ea typeface="Roboto"/>
                <a:cs typeface="Roboto"/>
                <a:sym typeface="Roboto"/>
              </a:rPr>
              <a:t>value</a:t>
            </a:r>
            <a:r>
              <a:rPr lang="en" sz="2000" dirty="0">
                <a:latin typeface="Roboto"/>
                <a:ea typeface="Roboto"/>
                <a:cs typeface="Roboto"/>
                <a:sym typeface="Roboto"/>
              </a:rPr>
              <a:t> and the </a:t>
            </a:r>
            <a:r>
              <a:rPr lang="en" sz="2000" b="1" dirty="0">
                <a:latin typeface="Roboto"/>
                <a:ea typeface="Roboto"/>
                <a:cs typeface="Roboto"/>
                <a:sym typeface="Roboto"/>
              </a:rPr>
              <a:t>vibrancy</a:t>
            </a:r>
            <a:r>
              <a:rPr lang="en" sz="2000" dirty="0">
                <a:latin typeface="Roboto"/>
                <a:ea typeface="Roboto"/>
                <a:cs typeface="Roboto"/>
                <a:sym typeface="Roboto"/>
              </a:rPr>
              <a:t> of this neighborhood.</a:t>
            </a:r>
          </a:p>
        </p:txBody>
      </p:sp>
      <p:graphicFrame>
        <p:nvGraphicFramePr>
          <p:cNvPr id="413" name="Google Shape;413;p46"/>
          <p:cNvGraphicFramePr/>
          <p:nvPr>
            <p:extLst>
              <p:ext uri="{D42A27DB-BD31-4B8C-83A1-F6EECF244321}">
                <p14:modId xmlns:p14="http://schemas.microsoft.com/office/powerpoint/2010/main" val="3224711340"/>
              </p:ext>
            </p:extLst>
          </p:nvPr>
        </p:nvGraphicFramePr>
        <p:xfrm>
          <a:off x="286871" y="1488437"/>
          <a:ext cx="3343836" cy="3702609"/>
        </p:xfrm>
        <a:graphic>
          <a:graphicData uri="http://schemas.openxmlformats.org/drawingml/2006/table">
            <a:tbl>
              <a:tblPr>
                <a:noFill/>
              </a:tblPr>
              <a:tblGrid>
                <a:gridCol w="3343836">
                  <a:extLst>
                    <a:ext uri="{9D8B030D-6E8A-4147-A177-3AD203B41FA5}">
                      <a16:colId xmlns:a16="http://schemas.microsoft.com/office/drawing/2014/main" val="20000"/>
                    </a:ext>
                  </a:extLst>
                </a:gridCol>
              </a:tblGrid>
              <a:tr h="601707">
                <a:tc>
                  <a:txBody>
                    <a:bodyPr/>
                    <a:lstStyle/>
                    <a:p>
                      <a:pPr marL="0" lvl="0" indent="0" algn="ctr" rtl="0">
                        <a:spcBef>
                          <a:spcPts val="0"/>
                        </a:spcBef>
                        <a:spcAft>
                          <a:spcPts val="0"/>
                        </a:spcAft>
                        <a:buNone/>
                      </a:pPr>
                      <a:r>
                        <a:rPr lang="en" sz="1500" b="1" dirty="0">
                          <a:solidFill>
                            <a:srgbClr val="FFFFFF"/>
                          </a:solidFill>
                          <a:latin typeface="Roboto"/>
                          <a:ea typeface="Roboto"/>
                          <a:cs typeface="Roboto"/>
                          <a:sym typeface="Roboto"/>
                        </a:rPr>
                        <a:t>Multi Family Attainable Workforce</a:t>
                      </a:r>
                      <a:r>
                        <a:rPr lang="en" sz="1500" b="1" baseline="0" dirty="0">
                          <a:solidFill>
                            <a:srgbClr val="FFFFFF"/>
                          </a:solidFill>
                          <a:latin typeface="Roboto"/>
                          <a:ea typeface="Roboto"/>
                          <a:cs typeface="Roboto"/>
                          <a:sym typeface="Roboto"/>
                        </a:rPr>
                        <a:t> </a:t>
                      </a:r>
                      <a:r>
                        <a:rPr lang="en" sz="1500" b="1" dirty="0">
                          <a:solidFill>
                            <a:srgbClr val="FFFFFF"/>
                          </a:solidFill>
                          <a:latin typeface="Roboto"/>
                          <a:ea typeface="Roboto"/>
                          <a:cs typeface="Roboto"/>
                          <a:sym typeface="Roboto"/>
                        </a:rPr>
                        <a:t>Housing</a:t>
                      </a:r>
                      <a:endParaRPr sz="1500" b="1" dirty="0">
                        <a:solidFill>
                          <a:srgbClr val="FFFFFF"/>
                        </a:solidFill>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2D9BF0"/>
                    </a:solidFill>
                  </a:tcPr>
                </a:tc>
                <a:extLst>
                  <a:ext uri="{0D108BD9-81ED-4DB2-BD59-A6C34878D82A}">
                    <a16:rowId xmlns:a16="http://schemas.microsoft.com/office/drawing/2014/main" val="10000"/>
                  </a:ext>
                </a:extLst>
              </a:tr>
              <a:tr h="601707">
                <a:tc>
                  <a:txBody>
                    <a:bodyPr/>
                    <a:lstStyle/>
                    <a:p>
                      <a:pPr marL="0" lvl="0" indent="0" algn="ctr" rtl="0">
                        <a:spcBef>
                          <a:spcPts val="0"/>
                        </a:spcBef>
                        <a:spcAft>
                          <a:spcPts val="0"/>
                        </a:spcAft>
                        <a:buNone/>
                      </a:pPr>
                      <a:r>
                        <a:rPr lang="en" sz="1500" b="1">
                          <a:solidFill>
                            <a:srgbClr val="FFFFFF"/>
                          </a:solidFill>
                          <a:latin typeface="Roboto"/>
                          <a:ea typeface="Roboto"/>
                          <a:cs typeface="Roboto"/>
                          <a:sym typeface="Roboto"/>
                        </a:rPr>
                        <a:t>Multi Family</a:t>
                      </a:r>
                      <a:r>
                        <a:rPr lang="en" sz="1500" b="1" baseline="0">
                          <a:solidFill>
                            <a:srgbClr val="FFFFFF"/>
                          </a:solidFill>
                          <a:latin typeface="Roboto"/>
                          <a:ea typeface="Roboto"/>
                          <a:cs typeface="Roboto"/>
                          <a:sym typeface="Roboto"/>
                        </a:rPr>
                        <a:t> </a:t>
                      </a:r>
                      <a:r>
                        <a:rPr lang="en" sz="1500" b="1">
                          <a:solidFill>
                            <a:srgbClr val="FFFFFF"/>
                          </a:solidFill>
                          <a:latin typeface="Roboto"/>
                          <a:ea typeface="Roboto"/>
                          <a:cs typeface="Roboto"/>
                          <a:sym typeface="Roboto"/>
                        </a:rPr>
                        <a:t>Mixed-Income Housing</a:t>
                      </a:r>
                      <a:endParaRPr sz="1500" b="1" dirty="0">
                        <a:solidFill>
                          <a:srgbClr val="FFFFFF"/>
                        </a:solidFill>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47DA2"/>
                    </a:solidFill>
                  </a:tcPr>
                </a:tc>
                <a:extLst>
                  <a:ext uri="{0D108BD9-81ED-4DB2-BD59-A6C34878D82A}">
                    <a16:rowId xmlns:a16="http://schemas.microsoft.com/office/drawing/2014/main" val="10001"/>
                  </a:ext>
                </a:extLst>
              </a:tr>
              <a:tr h="601707">
                <a:tc>
                  <a:txBody>
                    <a:bodyPr/>
                    <a:lstStyle/>
                    <a:p>
                      <a:pPr marL="0" lvl="0" indent="0" algn="ctr" rtl="0">
                        <a:spcBef>
                          <a:spcPts val="0"/>
                        </a:spcBef>
                        <a:spcAft>
                          <a:spcPts val="0"/>
                        </a:spcAft>
                        <a:buNone/>
                      </a:pPr>
                      <a:r>
                        <a:rPr lang="en" sz="1500" b="1" dirty="0">
                          <a:solidFill>
                            <a:srgbClr val="FFFFFF"/>
                          </a:solidFill>
                          <a:latin typeface="Roboto"/>
                          <a:ea typeface="Roboto"/>
                          <a:cs typeface="Roboto"/>
                          <a:sym typeface="Roboto"/>
                        </a:rPr>
                        <a:t>Single Family</a:t>
                      </a:r>
                      <a:r>
                        <a:rPr lang="en" sz="1500" b="1" baseline="0" dirty="0">
                          <a:solidFill>
                            <a:srgbClr val="FFFFFF"/>
                          </a:solidFill>
                          <a:latin typeface="Roboto"/>
                          <a:ea typeface="Roboto"/>
                          <a:cs typeface="Roboto"/>
                          <a:sym typeface="Roboto"/>
                        </a:rPr>
                        <a:t> Attainable </a:t>
                      </a:r>
                      <a:r>
                        <a:rPr lang="en" sz="1500" b="1" dirty="0">
                          <a:solidFill>
                            <a:srgbClr val="FFFFFF"/>
                          </a:solidFill>
                          <a:latin typeface="Roboto"/>
                          <a:ea typeface="Roboto"/>
                          <a:cs typeface="Roboto"/>
                          <a:sym typeface="Roboto"/>
                        </a:rPr>
                        <a:t>Workforce Housing</a:t>
                      </a:r>
                      <a:endParaRPr sz="1500" b="1" dirty="0">
                        <a:solidFill>
                          <a:srgbClr val="FFFFFF"/>
                        </a:solidFill>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E13EB0"/>
                    </a:solidFill>
                  </a:tcPr>
                </a:tc>
                <a:extLst>
                  <a:ext uri="{0D108BD9-81ED-4DB2-BD59-A6C34878D82A}">
                    <a16:rowId xmlns:a16="http://schemas.microsoft.com/office/drawing/2014/main" val="10002"/>
                  </a:ext>
                </a:extLst>
              </a:tr>
              <a:tr h="474372">
                <a:tc>
                  <a:txBody>
                    <a:bodyPr/>
                    <a:lstStyle/>
                    <a:p>
                      <a:pPr marL="0" lvl="0" indent="0" algn="ctr" rtl="0">
                        <a:spcBef>
                          <a:spcPts val="0"/>
                        </a:spcBef>
                        <a:spcAft>
                          <a:spcPts val="0"/>
                        </a:spcAft>
                        <a:buNone/>
                      </a:pPr>
                      <a:r>
                        <a:rPr lang="en" sz="1500" b="1" dirty="0">
                          <a:solidFill>
                            <a:srgbClr val="FFFFFF"/>
                          </a:solidFill>
                          <a:latin typeface="Roboto"/>
                          <a:ea typeface="Roboto"/>
                          <a:cs typeface="Roboto"/>
                          <a:sym typeface="Roboto"/>
                        </a:rPr>
                        <a:t>Single Family</a:t>
                      </a:r>
                      <a:r>
                        <a:rPr lang="en" sz="1500" b="1" baseline="0" dirty="0">
                          <a:solidFill>
                            <a:srgbClr val="FFFFFF"/>
                          </a:solidFill>
                          <a:latin typeface="Roboto"/>
                          <a:ea typeface="Roboto"/>
                          <a:cs typeface="Roboto"/>
                          <a:sym typeface="Roboto"/>
                        </a:rPr>
                        <a:t> </a:t>
                      </a:r>
                      <a:r>
                        <a:rPr lang="en" sz="1500" b="1" dirty="0">
                          <a:solidFill>
                            <a:srgbClr val="FFFFFF"/>
                          </a:solidFill>
                          <a:latin typeface="Roboto"/>
                          <a:ea typeface="Roboto"/>
                          <a:cs typeface="Roboto"/>
                          <a:sym typeface="Roboto"/>
                        </a:rPr>
                        <a:t>Market Rate Housing</a:t>
                      </a:r>
                      <a:endParaRPr sz="1500" b="1" dirty="0">
                        <a:solidFill>
                          <a:srgbClr val="FFFFFF"/>
                        </a:solidFill>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29662"/>
                    </a:solidFill>
                  </a:tcPr>
                </a:tc>
                <a:extLst>
                  <a:ext uri="{0D108BD9-81ED-4DB2-BD59-A6C34878D82A}">
                    <a16:rowId xmlns:a16="http://schemas.microsoft.com/office/drawing/2014/main" val="10003"/>
                  </a:ext>
                </a:extLst>
              </a:tr>
              <a:tr h="474372">
                <a:tc>
                  <a:txBody>
                    <a:bodyPr/>
                    <a:lstStyle/>
                    <a:p>
                      <a:pPr marL="0" lvl="0" indent="0" algn="ctr" rtl="0">
                        <a:spcBef>
                          <a:spcPts val="0"/>
                        </a:spcBef>
                        <a:spcAft>
                          <a:spcPts val="0"/>
                        </a:spcAft>
                        <a:buNone/>
                      </a:pPr>
                      <a:r>
                        <a:rPr lang="en" sz="1500" b="1" dirty="0">
                          <a:latin typeface="Roboto"/>
                          <a:ea typeface="Roboto"/>
                          <a:cs typeface="Roboto"/>
                          <a:sym typeface="Roboto"/>
                        </a:rPr>
                        <a:t>New Park/ Town Center</a:t>
                      </a:r>
                      <a:endParaRPr sz="1500" b="1" dirty="0">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C9ED6D"/>
                    </a:solidFill>
                  </a:tcPr>
                </a:tc>
                <a:extLst>
                  <a:ext uri="{0D108BD9-81ED-4DB2-BD59-A6C34878D82A}">
                    <a16:rowId xmlns:a16="http://schemas.microsoft.com/office/drawing/2014/main" val="10004"/>
                  </a:ext>
                </a:extLst>
              </a:tr>
              <a:tr h="474372">
                <a:tc>
                  <a:txBody>
                    <a:bodyPr/>
                    <a:lstStyle/>
                    <a:p>
                      <a:pPr marL="0" lvl="0" indent="0" algn="ctr" rtl="0">
                        <a:spcBef>
                          <a:spcPts val="0"/>
                        </a:spcBef>
                        <a:spcAft>
                          <a:spcPts val="0"/>
                        </a:spcAft>
                        <a:buNone/>
                      </a:pPr>
                      <a:r>
                        <a:rPr lang="en" sz="1500" b="1" dirty="0">
                          <a:latin typeface="Roboto"/>
                          <a:ea typeface="Roboto"/>
                          <a:cs typeface="Roboto"/>
                          <a:sym typeface="Roboto"/>
                        </a:rPr>
                        <a:t>Resident Services</a:t>
                      </a:r>
                      <a:endParaRPr sz="1500" b="1" dirty="0">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FFB0F2"/>
                    </a:solidFill>
                  </a:tcPr>
                </a:tc>
                <a:extLst>
                  <a:ext uri="{0D108BD9-81ED-4DB2-BD59-A6C34878D82A}">
                    <a16:rowId xmlns:a16="http://schemas.microsoft.com/office/drawing/2014/main" val="10005"/>
                  </a:ext>
                </a:extLst>
              </a:tr>
              <a:tr h="474372">
                <a:tc>
                  <a:txBody>
                    <a:bodyPr/>
                    <a:lstStyle/>
                    <a:p>
                      <a:pPr marL="0" lvl="0" indent="0" algn="ctr" rtl="0">
                        <a:spcBef>
                          <a:spcPts val="0"/>
                        </a:spcBef>
                        <a:spcAft>
                          <a:spcPts val="0"/>
                        </a:spcAft>
                        <a:buNone/>
                      </a:pPr>
                      <a:r>
                        <a:rPr lang="en" sz="1500" b="1" dirty="0">
                          <a:latin typeface="Roboto"/>
                          <a:ea typeface="Roboto"/>
                          <a:cs typeface="Roboto"/>
                          <a:sym typeface="Roboto"/>
                        </a:rPr>
                        <a:t>Activated Ground Floor Space</a:t>
                      </a:r>
                      <a:endParaRPr sz="1500" b="1" dirty="0">
                        <a:latin typeface="Roboto"/>
                        <a:ea typeface="Roboto"/>
                        <a:cs typeface="Roboto"/>
                        <a:sym typeface="Roboto"/>
                      </a:endParaRPr>
                    </a:p>
                  </a:txBody>
                  <a:tcPr marL="0" marR="0" marT="60933" marB="60933" anchor="ctr">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FB0FF"/>
                    </a:solidFill>
                  </a:tcPr>
                </a:tc>
                <a:extLst>
                  <a:ext uri="{0D108BD9-81ED-4DB2-BD59-A6C34878D82A}">
                    <a16:rowId xmlns:a16="http://schemas.microsoft.com/office/drawing/2014/main" val="10006"/>
                  </a:ext>
                </a:extLst>
              </a:tr>
            </a:tbl>
          </a:graphicData>
        </a:graphic>
      </p:graphicFrame>
      <p:pic>
        <p:nvPicPr>
          <p:cNvPr id="36" name="Picture 35"/>
          <p:cNvPicPr>
            <a:picLocks noChangeAspect="1"/>
          </p:cNvPicPr>
          <p:nvPr/>
        </p:nvPicPr>
        <p:blipFill>
          <a:blip r:embed="rId3"/>
          <a:stretch>
            <a:fillRect/>
          </a:stretch>
        </p:blipFill>
        <p:spPr>
          <a:xfrm>
            <a:off x="8415259" y="1286602"/>
            <a:ext cx="3357604" cy="390444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51"/>
          <p:cNvSpPr txBox="1"/>
          <p:nvPr/>
        </p:nvSpPr>
        <p:spPr>
          <a:xfrm>
            <a:off x="202400" y="203201"/>
            <a:ext cx="4642800" cy="1887912"/>
          </a:xfrm>
          <a:prstGeom prst="rect">
            <a:avLst/>
          </a:prstGeom>
          <a:noFill/>
          <a:ln>
            <a:noFill/>
          </a:ln>
        </p:spPr>
        <p:txBody>
          <a:bodyPr spcFirstLastPara="1" wrap="square" lIns="121900" tIns="121900" rIns="121900" bIns="121900" anchor="t" anchorCtr="0">
            <a:spAutoFit/>
          </a:bodyPr>
          <a:lstStyle/>
          <a:p>
            <a:r>
              <a:rPr lang="en" sz="2667" b="1" dirty="0">
                <a:latin typeface="Roboto Medium"/>
                <a:ea typeface="Roboto Medium"/>
                <a:cs typeface="Roboto Medium"/>
                <a:sym typeface="Roboto Medium"/>
              </a:rPr>
              <a:t>How the redevelopment vision makes the reimagination more feasible</a:t>
            </a:r>
          </a:p>
          <a:p>
            <a:endParaRPr lang="en" sz="2667" b="1" dirty="0">
              <a:latin typeface="Roboto Medium"/>
              <a:ea typeface="Roboto Medium"/>
              <a:cs typeface="Roboto Medium"/>
              <a:sym typeface="Roboto Medium"/>
            </a:endParaRPr>
          </a:p>
        </p:txBody>
      </p:sp>
      <p:sp>
        <p:nvSpPr>
          <p:cNvPr id="497" name="Google Shape;497;p51"/>
          <p:cNvSpPr txBox="1"/>
          <p:nvPr/>
        </p:nvSpPr>
        <p:spPr>
          <a:xfrm>
            <a:off x="6214967" y="138205"/>
            <a:ext cx="5405600" cy="1108400"/>
          </a:xfrm>
          <a:prstGeom prst="rect">
            <a:avLst/>
          </a:prstGeom>
          <a:solidFill>
            <a:srgbClr val="C7FD8C"/>
          </a:solidFill>
          <a:ln>
            <a:noFill/>
          </a:ln>
        </p:spPr>
        <p:txBody>
          <a:bodyPr spcFirstLastPara="1" wrap="square" lIns="121900" tIns="121900" rIns="121900" bIns="121900" anchor="t" anchorCtr="0">
            <a:noAutofit/>
          </a:bodyPr>
          <a:lstStyle/>
          <a:p>
            <a:r>
              <a:rPr lang="en" sz="2000" dirty="0">
                <a:latin typeface="Roboto"/>
                <a:ea typeface="Roboto"/>
                <a:cs typeface="Roboto"/>
                <a:sym typeface="Roboto"/>
              </a:rPr>
              <a:t>The allocation of uses and typologies reflect </a:t>
            </a:r>
            <a:r>
              <a:rPr lang="en" sz="2000" b="1" dirty="0">
                <a:latin typeface="Roboto"/>
                <a:ea typeface="Roboto"/>
                <a:cs typeface="Roboto"/>
                <a:sym typeface="Roboto"/>
              </a:rPr>
              <a:t>real estate financial feasibility</a:t>
            </a:r>
            <a:r>
              <a:rPr lang="en" sz="2000" dirty="0">
                <a:latin typeface="Roboto"/>
                <a:ea typeface="Roboto"/>
                <a:cs typeface="Roboto"/>
                <a:sym typeface="Roboto"/>
              </a:rPr>
              <a:t>.</a:t>
            </a:r>
            <a:endParaRPr sz="2000" strike="sngStrike" dirty="0">
              <a:solidFill>
                <a:srgbClr val="FF0000"/>
              </a:solidFill>
              <a:latin typeface="Roboto"/>
              <a:ea typeface="Roboto"/>
              <a:cs typeface="Roboto"/>
              <a:sym typeface="Roboto"/>
            </a:endParaRPr>
          </a:p>
        </p:txBody>
      </p:sp>
      <p:sp>
        <p:nvSpPr>
          <p:cNvPr id="498" name="Google Shape;498;p51"/>
          <p:cNvSpPr txBox="1"/>
          <p:nvPr/>
        </p:nvSpPr>
        <p:spPr>
          <a:xfrm>
            <a:off x="5464967" y="138205"/>
            <a:ext cx="750000" cy="1108400"/>
          </a:xfrm>
          <a:prstGeom prst="rect">
            <a:avLst/>
          </a:prstGeom>
          <a:solidFill>
            <a:srgbClr val="C7FD8C"/>
          </a:solidFill>
          <a:ln>
            <a:noFill/>
          </a:ln>
        </p:spPr>
        <p:txBody>
          <a:bodyPr spcFirstLastPara="1" wrap="square" lIns="121900" tIns="121900" rIns="121900" bIns="121900" anchor="t" anchorCtr="0">
            <a:noAutofit/>
          </a:bodyPr>
          <a:lstStyle/>
          <a:p>
            <a:r>
              <a:rPr lang="en" sz="4800" dirty="0">
                <a:latin typeface="Roboto Medium"/>
                <a:ea typeface="Roboto Medium"/>
                <a:cs typeface="Roboto Medium"/>
                <a:sym typeface="Roboto Medium"/>
              </a:rPr>
              <a:t>1</a:t>
            </a:r>
            <a:endParaRPr sz="4800" dirty="0">
              <a:latin typeface="Roboto Medium"/>
              <a:ea typeface="Roboto Medium"/>
              <a:cs typeface="Roboto Medium"/>
              <a:sym typeface="Roboto Medium"/>
            </a:endParaRPr>
          </a:p>
        </p:txBody>
      </p:sp>
      <p:sp>
        <p:nvSpPr>
          <p:cNvPr id="499" name="Google Shape;499;p51"/>
          <p:cNvSpPr txBox="1"/>
          <p:nvPr/>
        </p:nvSpPr>
        <p:spPr>
          <a:xfrm>
            <a:off x="6214967" y="2508406"/>
            <a:ext cx="5405600" cy="1169511"/>
          </a:xfrm>
          <a:prstGeom prst="rect">
            <a:avLst/>
          </a:prstGeom>
          <a:solidFill>
            <a:srgbClr val="C7FD8C"/>
          </a:solidFill>
          <a:ln>
            <a:noFill/>
          </a:ln>
        </p:spPr>
        <p:txBody>
          <a:bodyPr spcFirstLastPara="1" wrap="square" lIns="121900" tIns="121900" rIns="121900" bIns="121900" anchor="t" anchorCtr="0">
            <a:spAutoFit/>
          </a:bodyPr>
          <a:lstStyle/>
          <a:p>
            <a:r>
              <a:rPr lang="en" sz="2000" dirty="0">
                <a:latin typeface="Roboto"/>
                <a:ea typeface="Roboto"/>
                <a:cs typeface="Roboto"/>
                <a:sym typeface="Roboto"/>
              </a:rPr>
              <a:t>The vision </a:t>
            </a:r>
            <a:r>
              <a:rPr lang="en" sz="2000" b="1" dirty="0">
                <a:latin typeface="Roboto"/>
                <a:ea typeface="Roboto"/>
                <a:cs typeface="Roboto"/>
                <a:sym typeface="Roboto"/>
              </a:rPr>
              <a:t>lowers the risk profile</a:t>
            </a:r>
            <a:r>
              <a:rPr lang="en" sz="2000" dirty="0">
                <a:latin typeface="Roboto"/>
                <a:ea typeface="Roboto"/>
                <a:cs typeface="Roboto"/>
                <a:sym typeface="Roboto"/>
              </a:rPr>
              <a:t> of the listing by incorporating </a:t>
            </a:r>
            <a:r>
              <a:rPr lang="en" sz="2000" b="1" dirty="0">
                <a:latin typeface="Roboto"/>
                <a:ea typeface="Roboto"/>
                <a:cs typeface="Roboto"/>
                <a:sym typeface="Roboto"/>
              </a:rPr>
              <a:t>community inputs </a:t>
            </a:r>
            <a:r>
              <a:rPr lang="en" sz="2000" dirty="0">
                <a:latin typeface="Roboto"/>
                <a:ea typeface="Roboto"/>
                <a:cs typeface="Roboto"/>
                <a:sym typeface="Roboto"/>
              </a:rPr>
              <a:t>(healthcare, housing, jobs, services).</a:t>
            </a:r>
            <a:endParaRPr sz="2000" dirty="0">
              <a:solidFill>
                <a:srgbClr val="FF0000"/>
              </a:solidFill>
              <a:latin typeface="Roboto"/>
              <a:ea typeface="Roboto"/>
              <a:cs typeface="Roboto"/>
              <a:sym typeface="Roboto"/>
            </a:endParaRPr>
          </a:p>
        </p:txBody>
      </p:sp>
      <p:sp>
        <p:nvSpPr>
          <p:cNvPr id="500" name="Google Shape;500;p51"/>
          <p:cNvSpPr txBox="1"/>
          <p:nvPr/>
        </p:nvSpPr>
        <p:spPr>
          <a:xfrm>
            <a:off x="5464967" y="2508405"/>
            <a:ext cx="750000" cy="1108400"/>
          </a:xfrm>
          <a:prstGeom prst="rect">
            <a:avLst/>
          </a:prstGeom>
          <a:solidFill>
            <a:srgbClr val="C7FD8C"/>
          </a:solidFill>
          <a:ln>
            <a:noFill/>
          </a:ln>
        </p:spPr>
        <p:txBody>
          <a:bodyPr spcFirstLastPara="1" wrap="square" lIns="121900" tIns="121900" rIns="121900" bIns="121900" anchor="t" anchorCtr="0">
            <a:noAutofit/>
          </a:bodyPr>
          <a:lstStyle/>
          <a:p>
            <a:r>
              <a:rPr lang="en" sz="4800">
                <a:latin typeface="Roboto Medium"/>
                <a:ea typeface="Roboto Medium"/>
                <a:cs typeface="Roboto Medium"/>
                <a:sym typeface="Roboto Medium"/>
              </a:rPr>
              <a:t>3</a:t>
            </a:r>
            <a:endParaRPr sz="4800">
              <a:latin typeface="Roboto Medium"/>
              <a:ea typeface="Roboto Medium"/>
              <a:cs typeface="Roboto Medium"/>
              <a:sym typeface="Roboto Medium"/>
            </a:endParaRPr>
          </a:p>
        </p:txBody>
      </p:sp>
      <p:sp>
        <p:nvSpPr>
          <p:cNvPr id="501" name="Google Shape;501;p51"/>
          <p:cNvSpPr txBox="1"/>
          <p:nvPr/>
        </p:nvSpPr>
        <p:spPr>
          <a:xfrm>
            <a:off x="6214967" y="3693506"/>
            <a:ext cx="5405600" cy="1169511"/>
          </a:xfrm>
          <a:prstGeom prst="rect">
            <a:avLst/>
          </a:prstGeom>
          <a:solidFill>
            <a:srgbClr val="C7FD8C"/>
          </a:solidFill>
          <a:ln>
            <a:noFill/>
          </a:ln>
        </p:spPr>
        <p:txBody>
          <a:bodyPr spcFirstLastPara="1" wrap="square" lIns="121900" tIns="121900" rIns="121900" bIns="121900" anchor="t" anchorCtr="0">
            <a:spAutoFit/>
          </a:bodyPr>
          <a:lstStyle/>
          <a:p>
            <a:r>
              <a:rPr lang="en" sz="2000" dirty="0">
                <a:latin typeface="Roboto"/>
                <a:ea typeface="Roboto"/>
                <a:cs typeface="Roboto"/>
                <a:sym typeface="Roboto"/>
              </a:rPr>
              <a:t>The vision indicates the critical </a:t>
            </a:r>
            <a:r>
              <a:rPr lang="en" sz="2000" b="1" dirty="0">
                <a:latin typeface="Roboto"/>
                <a:ea typeface="Roboto"/>
                <a:cs typeface="Roboto"/>
                <a:sym typeface="Roboto"/>
              </a:rPr>
              <a:t>need for government support</a:t>
            </a:r>
            <a:r>
              <a:rPr lang="en" sz="2000" dirty="0">
                <a:latin typeface="Roboto"/>
                <a:ea typeface="Roboto"/>
                <a:cs typeface="Roboto"/>
                <a:sym typeface="Roboto"/>
              </a:rPr>
              <a:t> in the redevelopment of the campus. </a:t>
            </a:r>
            <a:endParaRPr sz="2000" dirty="0">
              <a:solidFill>
                <a:srgbClr val="FF0000"/>
              </a:solidFill>
              <a:latin typeface="Roboto"/>
              <a:ea typeface="Roboto"/>
              <a:cs typeface="Roboto"/>
              <a:sym typeface="Roboto"/>
            </a:endParaRPr>
          </a:p>
        </p:txBody>
      </p:sp>
      <p:sp>
        <p:nvSpPr>
          <p:cNvPr id="502" name="Google Shape;502;p51"/>
          <p:cNvSpPr txBox="1"/>
          <p:nvPr/>
        </p:nvSpPr>
        <p:spPr>
          <a:xfrm>
            <a:off x="5464967" y="3693505"/>
            <a:ext cx="750000" cy="1108400"/>
          </a:xfrm>
          <a:prstGeom prst="rect">
            <a:avLst/>
          </a:prstGeom>
          <a:solidFill>
            <a:srgbClr val="C7FD8C"/>
          </a:solidFill>
          <a:ln>
            <a:noFill/>
          </a:ln>
        </p:spPr>
        <p:txBody>
          <a:bodyPr spcFirstLastPara="1" wrap="square" lIns="121900" tIns="121900" rIns="121900" bIns="121900" anchor="t" anchorCtr="0">
            <a:noAutofit/>
          </a:bodyPr>
          <a:lstStyle/>
          <a:p>
            <a:r>
              <a:rPr lang="en" sz="4800">
                <a:latin typeface="Roboto Medium"/>
                <a:ea typeface="Roboto Medium"/>
                <a:cs typeface="Roboto Medium"/>
                <a:sym typeface="Roboto Medium"/>
              </a:rPr>
              <a:t>4</a:t>
            </a:r>
            <a:endParaRPr sz="4800">
              <a:latin typeface="Roboto Medium"/>
              <a:ea typeface="Roboto Medium"/>
              <a:cs typeface="Roboto Medium"/>
              <a:sym typeface="Roboto Medium"/>
            </a:endParaRPr>
          </a:p>
        </p:txBody>
      </p:sp>
      <p:sp>
        <p:nvSpPr>
          <p:cNvPr id="503" name="Google Shape;503;p51"/>
          <p:cNvSpPr txBox="1"/>
          <p:nvPr/>
        </p:nvSpPr>
        <p:spPr>
          <a:xfrm>
            <a:off x="6214967" y="4878606"/>
            <a:ext cx="5405600" cy="1169511"/>
          </a:xfrm>
          <a:prstGeom prst="rect">
            <a:avLst/>
          </a:prstGeom>
          <a:solidFill>
            <a:srgbClr val="C7FD8C"/>
          </a:solidFill>
          <a:ln>
            <a:noFill/>
          </a:ln>
        </p:spPr>
        <p:txBody>
          <a:bodyPr spcFirstLastPara="1" wrap="square" lIns="121900" tIns="121900" rIns="121900" bIns="121900" anchor="t" anchorCtr="0">
            <a:spAutoFit/>
          </a:bodyPr>
          <a:lstStyle/>
          <a:p>
            <a:r>
              <a:rPr lang="en" sz="2000" dirty="0">
                <a:latin typeface="Roboto"/>
                <a:ea typeface="Roboto"/>
                <a:cs typeface="Roboto"/>
                <a:sym typeface="Roboto"/>
              </a:rPr>
              <a:t>Market feasibility, community support, and partner engagement increase the </a:t>
            </a:r>
            <a:r>
              <a:rPr lang="en" sz="2000" b="1" dirty="0">
                <a:latin typeface="Roboto"/>
                <a:ea typeface="Roboto"/>
                <a:cs typeface="Roboto"/>
                <a:sym typeface="Roboto"/>
              </a:rPr>
              <a:t>momentum</a:t>
            </a:r>
            <a:r>
              <a:rPr lang="en" sz="2000" dirty="0">
                <a:latin typeface="Roboto"/>
                <a:ea typeface="Roboto"/>
                <a:cs typeface="Roboto"/>
                <a:sym typeface="Roboto"/>
              </a:rPr>
              <a:t> to redevelop the campus.</a:t>
            </a:r>
            <a:endParaRPr sz="2000" dirty="0">
              <a:solidFill>
                <a:srgbClr val="FF0000"/>
              </a:solidFill>
              <a:latin typeface="Roboto"/>
              <a:ea typeface="Roboto"/>
              <a:cs typeface="Roboto"/>
              <a:sym typeface="Roboto"/>
            </a:endParaRPr>
          </a:p>
        </p:txBody>
      </p:sp>
      <p:sp>
        <p:nvSpPr>
          <p:cNvPr id="504" name="Google Shape;504;p51"/>
          <p:cNvSpPr txBox="1"/>
          <p:nvPr/>
        </p:nvSpPr>
        <p:spPr>
          <a:xfrm>
            <a:off x="5464967" y="4878605"/>
            <a:ext cx="750000" cy="1108400"/>
          </a:xfrm>
          <a:prstGeom prst="rect">
            <a:avLst/>
          </a:prstGeom>
          <a:solidFill>
            <a:srgbClr val="C7FD8C"/>
          </a:solidFill>
          <a:ln>
            <a:noFill/>
          </a:ln>
        </p:spPr>
        <p:txBody>
          <a:bodyPr spcFirstLastPara="1" wrap="square" lIns="121900" tIns="121900" rIns="121900" bIns="121900" anchor="t" anchorCtr="0">
            <a:noAutofit/>
          </a:bodyPr>
          <a:lstStyle/>
          <a:p>
            <a:r>
              <a:rPr lang="en" sz="4800">
                <a:latin typeface="Roboto Medium"/>
                <a:ea typeface="Roboto Medium"/>
                <a:cs typeface="Roboto Medium"/>
                <a:sym typeface="Roboto Medium"/>
              </a:rPr>
              <a:t>5</a:t>
            </a:r>
            <a:endParaRPr sz="4800">
              <a:latin typeface="Roboto Medium"/>
              <a:ea typeface="Roboto Medium"/>
              <a:cs typeface="Roboto Medium"/>
              <a:sym typeface="Roboto Medium"/>
            </a:endParaRPr>
          </a:p>
        </p:txBody>
      </p:sp>
      <p:sp>
        <p:nvSpPr>
          <p:cNvPr id="505" name="Google Shape;505;p51"/>
          <p:cNvSpPr txBox="1"/>
          <p:nvPr/>
        </p:nvSpPr>
        <p:spPr>
          <a:xfrm>
            <a:off x="6214967" y="1323306"/>
            <a:ext cx="5405600" cy="1169511"/>
          </a:xfrm>
          <a:prstGeom prst="rect">
            <a:avLst/>
          </a:prstGeom>
          <a:solidFill>
            <a:srgbClr val="C7FD8C"/>
          </a:solidFill>
          <a:ln>
            <a:noFill/>
          </a:ln>
        </p:spPr>
        <p:txBody>
          <a:bodyPr spcFirstLastPara="1" wrap="square" lIns="121900" tIns="121900" rIns="121900" bIns="121900" anchor="t" anchorCtr="0">
            <a:spAutoFit/>
          </a:bodyPr>
          <a:lstStyle/>
          <a:p>
            <a:r>
              <a:rPr lang="en" sz="2000" dirty="0">
                <a:latin typeface="Roboto"/>
                <a:ea typeface="Roboto"/>
                <a:cs typeface="Roboto"/>
                <a:sym typeface="Roboto"/>
              </a:rPr>
              <a:t>Strategic placemaking and amenities (park, roads, services) generate </a:t>
            </a:r>
            <a:r>
              <a:rPr lang="en" sz="2000" b="1" dirty="0">
                <a:latin typeface="Roboto"/>
                <a:ea typeface="Roboto"/>
                <a:cs typeface="Roboto"/>
                <a:sym typeface="Roboto"/>
              </a:rPr>
              <a:t>new market demand</a:t>
            </a:r>
            <a:r>
              <a:rPr lang="en" sz="2000" dirty="0">
                <a:latin typeface="Roboto"/>
                <a:ea typeface="Roboto"/>
                <a:cs typeface="Roboto"/>
                <a:sym typeface="Roboto"/>
              </a:rPr>
              <a:t> that does not exist today.</a:t>
            </a:r>
            <a:endParaRPr sz="2000" dirty="0">
              <a:solidFill>
                <a:srgbClr val="FF0000"/>
              </a:solidFill>
              <a:latin typeface="Roboto"/>
              <a:ea typeface="Roboto"/>
              <a:cs typeface="Roboto"/>
              <a:sym typeface="Roboto"/>
            </a:endParaRPr>
          </a:p>
        </p:txBody>
      </p:sp>
      <p:sp>
        <p:nvSpPr>
          <p:cNvPr id="506" name="Google Shape;506;p51"/>
          <p:cNvSpPr txBox="1"/>
          <p:nvPr/>
        </p:nvSpPr>
        <p:spPr>
          <a:xfrm>
            <a:off x="5464967" y="1323305"/>
            <a:ext cx="750000" cy="1108400"/>
          </a:xfrm>
          <a:prstGeom prst="rect">
            <a:avLst/>
          </a:prstGeom>
          <a:solidFill>
            <a:srgbClr val="C7FD8C"/>
          </a:solidFill>
          <a:ln>
            <a:noFill/>
          </a:ln>
        </p:spPr>
        <p:txBody>
          <a:bodyPr spcFirstLastPara="1" wrap="square" lIns="121900" tIns="121900" rIns="121900" bIns="121900" anchor="t" anchorCtr="0">
            <a:noAutofit/>
          </a:bodyPr>
          <a:lstStyle/>
          <a:p>
            <a:r>
              <a:rPr lang="en" sz="4800">
                <a:latin typeface="Roboto Medium"/>
                <a:ea typeface="Roboto Medium"/>
                <a:cs typeface="Roboto Medium"/>
                <a:sym typeface="Roboto Medium"/>
              </a:rPr>
              <a:t>2</a:t>
            </a:r>
            <a:endParaRPr sz="4800">
              <a:latin typeface="Roboto Medium"/>
              <a:ea typeface="Roboto Medium"/>
              <a:cs typeface="Roboto Medium"/>
              <a:sym typeface="Roboto Medium"/>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23"/>
          <p:cNvSpPr txBox="1">
            <a:spLocks noGrp="1"/>
          </p:cNvSpPr>
          <p:nvPr>
            <p:ph type="title" idx="4294967295"/>
          </p:nvPr>
        </p:nvSpPr>
        <p:spPr>
          <a:xfrm>
            <a:off x="415131" y="2496792"/>
            <a:ext cx="11361738" cy="1120775"/>
          </a:xfrm>
          <a:prstGeom prst="rect">
            <a:avLst/>
          </a:prstGeom>
          <a:noFill/>
          <a:ln>
            <a:noFill/>
          </a:ln>
        </p:spPr>
        <p:txBody>
          <a:bodyPr spcFirstLastPara="1" vert="horz" wrap="square" lIns="121900" tIns="121900" rIns="121900" bIns="121900" rtlCol="0" anchor="t" anchorCtr="0">
            <a:noAutofit/>
          </a:bodyPr>
          <a:lstStyle/>
          <a:p>
            <a:pPr algn="ctr">
              <a:lnSpc>
                <a:spcPct val="100000"/>
              </a:lnSpc>
              <a:spcBef>
                <a:spcPts val="0"/>
              </a:spcBef>
              <a:buClr>
                <a:schemeClr val="dk1"/>
              </a:buClr>
              <a:buSzPts val="1400"/>
              <a:buFont typeface="Roboto"/>
            </a:pPr>
            <a:r>
              <a:rPr lang="en-US" sz="4800" b="1" dirty="0">
                <a:solidFill>
                  <a:schemeClr val="dk1"/>
                </a:solidFill>
                <a:latin typeface="Arial" panose="020B0604020202020204" pitchFamily="34" charset="0"/>
                <a:ea typeface="Roboto Medium"/>
                <a:cs typeface="Arial" panose="020B0604020202020204" pitchFamily="34" charset="0"/>
              </a:rPr>
              <a:t>S</a:t>
            </a:r>
            <a:r>
              <a:rPr lang="en" sz="4800" b="1" dirty="0">
                <a:solidFill>
                  <a:schemeClr val="dk1"/>
                </a:solidFill>
                <a:latin typeface="Arial" panose="020B0604020202020204" pitchFamily="34" charset="0"/>
                <a:ea typeface="Roboto Medium"/>
                <a:cs typeface="Arial" panose="020B0604020202020204" pitchFamily="34" charset="0"/>
              </a:rPr>
              <a:t>o What Has Happened?</a:t>
            </a:r>
            <a:endParaRPr sz="4800" b="1" dirty="0">
              <a:solidFill>
                <a:schemeClr val="dk1"/>
              </a:solidFill>
              <a:latin typeface="Arial" panose="020B0604020202020204" pitchFamily="34" charset="0"/>
              <a:ea typeface="Roboto Medium"/>
              <a:cs typeface="Arial" panose="020B0604020202020204" pitchFamily="34" charset="0"/>
            </a:endParaRPr>
          </a:p>
        </p:txBody>
      </p:sp>
    </p:spTree>
    <p:extLst>
      <p:ext uri="{BB962C8B-B14F-4D97-AF65-F5344CB8AC3E}">
        <p14:creationId xmlns:p14="http://schemas.microsoft.com/office/powerpoint/2010/main" val="4006597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744"/>
            <a:ext cx="10515600" cy="898409"/>
          </a:xfrm>
        </p:spPr>
        <p:txBody>
          <a:bodyPr spcFirstLastPara="1" vert="horz" wrap="square" lIns="121900" tIns="121900" rIns="121900" bIns="121900" rtlCol="0" anchor="t" anchorCtr="0">
            <a:noAutofit/>
          </a:bodyPr>
          <a:lstStyle/>
          <a:p>
            <a:pPr algn="ctr" defTabSz="685800">
              <a:spcBef>
                <a:spcPts val="0"/>
              </a:spcBef>
            </a:pPr>
            <a:r>
              <a:rPr lang="en-US" b="1" dirty="0">
                <a:solidFill>
                  <a:srgbClr val="007BC2"/>
                </a:solidFill>
                <a:latin typeface="+mn-lt"/>
                <a:ea typeface="Roboto Medium"/>
                <a:cs typeface="Arial" panose="020B0604020202020204" pitchFamily="34" charset="0"/>
              </a:rPr>
              <a:t>Legacy Campus Timeline: 2019 - 2022</a:t>
            </a:r>
          </a:p>
        </p:txBody>
      </p:sp>
      <p:sp>
        <p:nvSpPr>
          <p:cNvPr id="6" name="Content Placeholder 2"/>
          <p:cNvSpPr>
            <a:spLocks noGrp="1"/>
          </p:cNvSpPr>
          <p:nvPr>
            <p:ph idx="1"/>
          </p:nvPr>
        </p:nvSpPr>
        <p:spPr>
          <a:xfrm>
            <a:off x="514080" y="1014152"/>
            <a:ext cx="11220720" cy="5386647"/>
          </a:xfrm>
        </p:spPr>
        <p:txBody>
          <a:bodyPr>
            <a:normAutofit fontScale="85000" lnSpcReduction="20000"/>
          </a:bodyPr>
          <a:lstStyle/>
          <a:p>
            <a:pPr>
              <a:lnSpc>
                <a:spcPct val="120000"/>
              </a:lnSpc>
              <a:spcBef>
                <a:spcPts val="0"/>
              </a:spcBef>
              <a:spcAft>
                <a:spcPts val="1200"/>
              </a:spcAft>
            </a:pPr>
            <a:r>
              <a:rPr lang="en-US" dirty="0">
                <a:solidFill>
                  <a:srgbClr val="0070C0"/>
                </a:solidFill>
              </a:rPr>
              <a:t>2019 – 2020:  </a:t>
            </a:r>
            <a:r>
              <a:rPr lang="en-US" dirty="0"/>
              <a:t>Community and key stakeholder input</a:t>
            </a:r>
            <a:endParaRPr lang="en-US" dirty="0">
              <a:sym typeface="Arial"/>
            </a:endParaRPr>
          </a:p>
          <a:p>
            <a:pPr>
              <a:lnSpc>
                <a:spcPct val="120000"/>
              </a:lnSpc>
              <a:spcBef>
                <a:spcPts val="0"/>
              </a:spcBef>
              <a:spcAft>
                <a:spcPts val="1200"/>
              </a:spcAft>
            </a:pPr>
            <a:r>
              <a:rPr lang="en-US" dirty="0">
                <a:solidFill>
                  <a:srgbClr val="0070C0"/>
                </a:solidFill>
              </a:rPr>
              <a:t>2021: </a:t>
            </a:r>
            <a:r>
              <a:rPr lang="en-US" dirty="0"/>
              <a:t>Special Committee of the Baptist Board; JLP+D engagement; participation in Center for Community Investment (CCI)/RWJF “Setting the Course” national learning opportunity – 1 of 8 health systems selected nationally</a:t>
            </a:r>
          </a:p>
          <a:p>
            <a:pPr>
              <a:lnSpc>
                <a:spcPct val="120000"/>
              </a:lnSpc>
              <a:spcBef>
                <a:spcPts val="0"/>
              </a:spcBef>
              <a:spcAft>
                <a:spcPts val="1200"/>
              </a:spcAft>
            </a:pPr>
            <a:r>
              <a:rPr lang="en-US" dirty="0">
                <a:solidFill>
                  <a:srgbClr val="0070C0"/>
                </a:solidFill>
              </a:rPr>
              <a:t>2022:  </a:t>
            </a:r>
          </a:p>
          <a:p>
            <a:pPr lvl="1">
              <a:lnSpc>
                <a:spcPct val="120000"/>
              </a:lnSpc>
              <a:spcBef>
                <a:spcPts val="0"/>
              </a:spcBef>
              <a:spcAft>
                <a:spcPts val="1200"/>
              </a:spcAft>
            </a:pPr>
            <a:r>
              <a:rPr lang="en-US" dirty="0"/>
              <a:t>Redevelopment Vision approved by Baptist board and supported by City of Pensacola; </a:t>
            </a:r>
          </a:p>
          <a:p>
            <a:pPr lvl="1">
              <a:lnSpc>
                <a:spcPct val="120000"/>
              </a:lnSpc>
              <a:spcBef>
                <a:spcPts val="0"/>
              </a:spcBef>
              <a:spcAft>
                <a:spcPts val="1200"/>
              </a:spcAft>
            </a:pPr>
            <a:r>
              <a:rPr lang="en-US" dirty="0"/>
              <a:t>Went to market with the community development opportunity allowing for bids on a portion or all of the campus redevelopment;</a:t>
            </a:r>
          </a:p>
          <a:p>
            <a:pPr lvl="1">
              <a:lnSpc>
                <a:spcPct val="120000"/>
              </a:lnSpc>
              <a:spcBef>
                <a:spcPts val="0"/>
              </a:spcBef>
              <a:spcAft>
                <a:spcPts val="1200"/>
              </a:spcAft>
            </a:pPr>
            <a:r>
              <a:rPr lang="en-US" dirty="0"/>
              <a:t>No developers willing to take on entire campus; received only offers for low-income tax credit housing development projects; </a:t>
            </a:r>
          </a:p>
          <a:p>
            <a:pPr lvl="1">
              <a:lnSpc>
                <a:spcPct val="120000"/>
              </a:lnSpc>
              <a:spcBef>
                <a:spcPts val="0"/>
              </a:spcBef>
              <a:spcAft>
                <a:spcPts val="1200"/>
              </a:spcAft>
            </a:pPr>
            <a:r>
              <a:rPr lang="en-US" dirty="0"/>
              <a:t>Selected Paces Foundation/Soho Housing partners; City supported the projects and first ever LGAO for Pensacola  </a:t>
            </a:r>
          </a:p>
          <a:p>
            <a:pPr marL="0" indent="0">
              <a:lnSpc>
                <a:spcPct val="120000"/>
              </a:lnSpc>
              <a:spcBef>
                <a:spcPts val="0"/>
              </a:spcBef>
              <a:spcAft>
                <a:spcPts val="1200"/>
              </a:spcAft>
              <a:buNone/>
            </a:pPr>
            <a:endParaRPr lang="en-US" dirty="0"/>
          </a:p>
          <a:p>
            <a:pPr>
              <a:lnSpc>
                <a:spcPct val="120000"/>
              </a:lnSpc>
              <a:spcBef>
                <a:spcPts val="0"/>
              </a:spcBef>
            </a:pPr>
            <a:endParaRPr lang="en-US" sz="2400" dirty="0"/>
          </a:p>
        </p:txBody>
      </p:sp>
    </p:spTree>
    <p:extLst>
      <p:ext uri="{BB962C8B-B14F-4D97-AF65-F5344CB8AC3E}">
        <p14:creationId xmlns:p14="http://schemas.microsoft.com/office/powerpoint/2010/main" val="1761028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744"/>
            <a:ext cx="10515600" cy="898409"/>
          </a:xfrm>
        </p:spPr>
        <p:txBody>
          <a:bodyPr spcFirstLastPara="1" vert="horz" wrap="square" lIns="121900" tIns="121900" rIns="121900" bIns="121900" rtlCol="0" anchor="t" anchorCtr="0">
            <a:noAutofit/>
          </a:bodyPr>
          <a:lstStyle/>
          <a:p>
            <a:pPr algn="ctr" defTabSz="685800">
              <a:spcBef>
                <a:spcPts val="0"/>
              </a:spcBef>
            </a:pPr>
            <a:r>
              <a:rPr lang="en-US" b="1" dirty="0">
                <a:solidFill>
                  <a:srgbClr val="007BC2"/>
                </a:solidFill>
                <a:latin typeface="+mn-lt"/>
                <a:ea typeface="Roboto Medium"/>
                <a:cs typeface="Arial" panose="020B0604020202020204" pitchFamily="34" charset="0"/>
              </a:rPr>
              <a:t>Legacy Campus Timeline - 2023</a:t>
            </a:r>
          </a:p>
        </p:txBody>
      </p:sp>
      <p:sp>
        <p:nvSpPr>
          <p:cNvPr id="6" name="Content Placeholder 2"/>
          <p:cNvSpPr>
            <a:spLocks noGrp="1"/>
          </p:cNvSpPr>
          <p:nvPr>
            <p:ph idx="1"/>
          </p:nvPr>
        </p:nvSpPr>
        <p:spPr>
          <a:xfrm>
            <a:off x="514079" y="1014153"/>
            <a:ext cx="11345411" cy="5015750"/>
          </a:xfrm>
        </p:spPr>
        <p:txBody>
          <a:bodyPr>
            <a:normAutofit fontScale="92500" lnSpcReduction="10000"/>
          </a:bodyPr>
          <a:lstStyle/>
          <a:p>
            <a:pPr>
              <a:lnSpc>
                <a:spcPct val="100000"/>
              </a:lnSpc>
              <a:spcBef>
                <a:spcPts val="0"/>
              </a:spcBef>
              <a:spcAft>
                <a:spcPts val="600"/>
              </a:spcAft>
            </a:pPr>
            <a:r>
              <a:rPr lang="en-US" dirty="0"/>
              <a:t>Florida legislature provided historic funding for attainable workforce housing projects on public land;  </a:t>
            </a:r>
          </a:p>
          <a:p>
            <a:pPr>
              <a:lnSpc>
                <a:spcPct val="100000"/>
              </a:lnSpc>
              <a:spcBef>
                <a:spcPts val="0"/>
              </a:spcBef>
              <a:spcAft>
                <a:spcPts val="600"/>
              </a:spcAft>
            </a:pPr>
            <a:r>
              <a:rPr lang="en-US" dirty="0"/>
              <a:t>Began material conversations with City of Pensacola about a donation of campus to City if funding for demolition/abatement received; </a:t>
            </a:r>
          </a:p>
          <a:p>
            <a:pPr>
              <a:lnSpc>
                <a:spcPct val="100000"/>
              </a:lnSpc>
              <a:spcBef>
                <a:spcPts val="0"/>
              </a:spcBef>
              <a:spcAft>
                <a:spcPts val="600"/>
              </a:spcAft>
            </a:pPr>
            <a:r>
              <a:rPr lang="en-US" dirty="0"/>
              <a:t>City awarded $5M commercial revitalization CDBG grant for this redevelopment project; Baptist collaborates with City on a health community center grant that is funded, blocks from the legacy campus</a:t>
            </a:r>
          </a:p>
          <a:p>
            <a:pPr>
              <a:lnSpc>
                <a:spcPct val="100000"/>
              </a:lnSpc>
              <a:spcBef>
                <a:spcPts val="0"/>
              </a:spcBef>
              <a:spcAft>
                <a:spcPts val="600"/>
              </a:spcAft>
            </a:pPr>
            <a:r>
              <a:rPr lang="en-US" dirty="0"/>
              <a:t>Baptist determines will maintain 5 buildings/parking lots for team member locations following September move to new campus and maintains many health programs in the legacy campus neighborhood</a:t>
            </a:r>
          </a:p>
          <a:p>
            <a:pPr>
              <a:lnSpc>
                <a:spcPct val="100000"/>
              </a:lnSpc>
              <a:spcBef>
                <a:spcPts val="0"/>
              </a:spcBef>
              <a:spcAft>
                <a:spcPts val="600"/>
              </a:spcAft>
            </a:pPr>
            <a:r>
              <a:rPr lang="en-US" dirty="0"/>
              <a:t>Baptist board approves donation of proceeds from future Paces land sale and the donation of the balance of the campus (37 acres) to the City of Pensacola</a:t>
            </a:r>
          </a:p>
          <a:p>
            <a:pPr>
              <a:lnSpc>
                <a:spcPct val="120000"/>
              </a:lnSpc>
              <a:spcBef>
                <a:spcPts val="0"/>
              </a:spcBef>
            </a:pPr>
            <a:endParaRPr lang="en-US" sz="2400" dirty="0"/>
          </a:p>
        </p:txBody>
      </p:sp>
    </p:spTree>
    <p:extLst>
      <p:ext uri="{BB962C8B-B14F-4D97-AF65-F5344CB8AC3E}">
        <p14:creationId xmlns:p14="http://schemas.microsoft.com/office/powerpoint/2010/main" val="29012967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744"/>
            <a:ext cx="10515600" cy="898409"/>
          </a:xfrm>
        </p:spPr>
        <p:txBody>
          <a:bodyPr spcFirstLastPara="1" vert="horz" wrap="square" lIns="121900" tIns="121900" rIns="121900" bIns="121900" rtlCol="0" anchor="t" anchorCtr="0">
            <a:noAutofit/>
          </a:bodyPr>
          <a:lstStyle/>
          <a:p>
            <a:pPr algn="ctr" defTabSz="685800">
              <a:spcBef>
                <a:spcPts val="0"/>
              </a:spcBef>
            </a:pPr>
            <a:r>
              <a:rPr lang="en-US" b="1" dirty="0">
                <a:solidFill>
                  <a:srgbClr val="007BC2"/>
                </a:solidFill>
                <a:latin typeface="+mn-lt"/>
                <a:ea typeface="Roboto Medium"/>
                <a:cs typeface="Arial" panose="020B0604020202020204" pitchFamily="34" charset="0"/>
              </a:rPr>
              <a:t>Legacy Campus Timeline - 2024</a:t>
            </a:r>
          </a:p>
        </p:txBody>
      </p:sp>
      <p:sp>
        <p:nvSpPr>
          <p:cNvPr id="6" name="Content Placeholder 2"/>
          <p:cNvSpPr>
            <a:spLocks noGrp="1"/>
          </p:cNvSpPr>
          <p:nvPr>
            <p:ph idx="1"/>
          </p:nvPr>
        </p:nvSpPr>
        <p:spPr>
          <a:xfrm>
            <a:off x="423294" y="1221971"/>
            <a:ext cx="11345411" cy="5015750"/>
          </a:xfrm>
        </p:spPr>
        <p:txBody>
          <a:bodyPr vert="horz" lIns="91440" tIns="45720" rIns="91440" bIns="45720" rtlCol="0">
            <a:normAutofit/>
          </a:bodyPr>
          <a:lstStyle/>
          <a:p>
            <a:pPr>
              <a:lnSpc>
                <a:spcPct val="100000"/>
              </a:lnSpc>
              <a:spcBef>
                <a:spcPts val="0"/>
              </a:spcBef>
              <a:spcAft>
                <a:spcPts val="600"/>
              </a:spcAft>
            </a:pPr>
            <a:r>
              <a:rPr lang="en-US" dirty="0"/>
              <a:t>Mayor DC Reeves (City of Pensacola) and Mark Faulkner (President &amp; CEO of Baptist) signed a letter of intent stating that if the City received sufficient funding to demolish and remediate the legacy campus, Baptist will donate the legacy campus to the City for redevelopment. The demolition and abatement are estimated at $16.5 million.</a:t>
            </a:r>
          </a:p>
          <a:p>
            <a:pPr>
              <a:lnSpc>
                <a:spcPct val="100000"/>
              </a:lnSpc>
              <a:spcBef>
                <a:spcPts val="0"/>
              </a:spcBef>
              <a:spcAft>
                <a:spcPts val="600"/>
              </a:spcAft>
            </a:pPr>
            <a:r>
              <a:rPr lang="en-US" dirty="0"/>
              <a:t>City and Baptist continue work to build the funding stack for demolition and redevelopment</a:t>
            </a:r>
          </a:p>
          <a:p>
            <a:pPr>
              <a:lnSpc>
                <a:spcPct val="100000"/>
              </a:lnSpc>
              <a:spcBef>
                <a:spcPts val="0"/>
              </a:spcBef>
              <a:spcAft>
                <a:spcPts val="600"/>
              </a:spcAft>
            </a:pPr>
            <a:r>
              <a:rPr lang="en-US" dirty="0"/>
              <a:t>Both Paces projects are approved by Florida Housing Finance Authority – expect closing by end of CY24 &amp; demo to begin April / May 2025</a:t>
            </a:r>
          </a:p>
        </p:txBody>
      </p:sp>
    </p:spTree>
    <p:extLst>
      <p:ext uri="{BB962C8B-B14F-4D97-AF65-F5344CB8AC3E}">
        <p14:creationId xmlns:p14="http://schemas.microsoft.com/office/powerpoint/2010/main" val="3469574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a:stretch>
            <a:fillRect/>
          </a:stretch>
        </p:blipFill>
        <p:spPr>
          <a:xfrm>
            <a:off x="6414621" y="4064868"/>
            <a:ext cx="2777732" cy="2452412"/>
          </a:xfrm>
          <a:prstGeom prst="rect">
            <a:avLst/>
          </a:prstGeom>
          <a:ln w="28575">
            <a:solidFill>
              <a:schemeClr val="tx1"/>
            </a:solidFill>
          </a:ln>
        </p:spPr>
      </p:pic>
      <p:grpSp>
        <p:nvGrpSpPr>
          <p:cNvPr id="38" name="Group 37"/>
          <p:cNvGrpSpPr/>
          <p:nvPr/>
        </p:nvGrpSpPr>
        <p:grpSpPr>
          <a:xfrm>
            <a:off x="576449" y="828338"/>
            <a:ext cx="5529075" cy="4895725"/>
            <a:chOff x="323280" y="193222"/>
            <a:chExt cx="4146806" cy="3671794"/>
          </a:xfrm>
        </p:grpSpPr>
        <p:grpSp>
          <p:nvGrpSpPr>
            <p:cNvPr id="5" name="Group 4"/>
            <p:cNvGrpSpPr/>
            <p:nvPr/>
          </p:nvGrpSpPr>
          <p:grpSpPr>
            <a:xfrm>
              <a:off x="323280" y="193222"/>
              <a:ext cx="4146806" cy="3671794"/>
              <a:chOff x="416811" y="1013652"/>
              <a:chExt cx="4874933" cy="4252212"/>
            </a:xfrm>
          </p:grpSpPr>
          <p:pic>
            <p:nvPicPr>
              <p:cNvPr id="7" name="Google Shape;275;p34"/>
              <p:cNvPicPr preferRelativeResize="0"/>
              <p:nvPr/>
            </p:nvPicPr>
            <p:blipFill>
              <a:blip r:embed="rId4">
                <a:alphaModFix/>
              </a:blip>
              <a:stretch>
                <a:fillRect/>
              </a:stretch>
            </p:blipFill>
            <p:spPr>
              <a:xfrm>
                <a:off x="416811" y="1013652"/>
                <a:ext cx="4874933" cy="4252212"/>
              </a:xfrm>
              <a:prstGeom prst="rect">
                <a:avLst/>
              </a:prstGeom>
              <a:noFill/>
              <a:ln w="9525" cap="flat" cmpd="sng">
                <a:solidFill>
                  <a:srgbClr val="000000"/>
                </a:solidFill>
                <a:prstDash val="solid"/>
                <a:round/>
                <a:headEnd type="none" w="sm" len="sm"/>
                <a:tailEnd type="none" w="sm" len="sm"/>
              </a:ln>
            </p:spPr>
          </p:pic>
          <p:sp>
            <p:nvSpPr>
              <p:cNvPr id="8" name="Google Shape;279;p34"/>
              <p:cNvSpPr txBox="1"/>
              <p:nvPr/>
            </p:nvSpPr>
            <p:spPr>
              <a:xfrm>
                <a:off x="2029133" y="2700635"/>
                <a:ext cx="710000" cy="1426223"/>
              </a:xfrm>
              <a:prstGeom prst="rect">
                <a:avLst/>
              </a:prstGeom>
              <a:noFill/>
              <a:ln>
                <a:noFill/>
              </a:ln>
            </p:spPr>
            <p:txBody>
              <a:bodyPr spcFirstLastPara="1" wrap="square" lIns="162533" tIns="162533" rIns="162533" bIns="162533" anchor="t" anchorCtr="0">
                <a:spAutoFit/>
              </a:bodyPr>
              <a:lstStyle/>
              <a:p>
                <a:pPr algn="ctr"/>
                <a:r>
                  <a:rPr lang="en" sz="1423">
                    <a:solidFill>
                      <a:srgbClr val="FFFFFF"/>
                    </a:solidFill>
                    <a:latin typeface="Roboto Medium"/>
                    <a:ea typeface="Roboto Medium"/>
                    <a:cs typeface="Roboto Medium"/>
                    <a:sym typeface="Roboto Medium"/>
                  </a:rPr>
                  <a:t>Multi Family (Workforce)</a:t>
                </a:r>
                <a:endParaRPr sz="1423">
                  <a:solidFill>
                    <a:srgbClr val="FFFFFF"/>
                  </a:solidFill>
                  <a:latin typeface="Roboto Medium"/>
                  <a:ea typeface="Roboto Medium"/>
                  <a:cs typeface="Roboto Medium"/>
                  <a:sym typeface="Roboto Medium"/>
                </a:endParaRPr>
              </a:p>
            </p:txBody>
          </p:sp>
          <p:sp>
            <p:nvSpPr>
              <p:cNvPr id="9" name="Google Shape;280;p34"/>
              <p:cNvSpPr txBox="1"/>
              <p:nvPr/>
            </p:nvSpPr>
            <p:spPr>
              <a:xfrm>
                <a:off x="669933" y="2738234"/>
                <a:ext cx="1359200" cy="855660"/>
              </a:xfrm>
              <a:prstGeom prst="rect">
                <a:avLst/>
              </a:prstGeom>
              <a:noFill/>
              <a:ln>
                <a:noFill/>
              </a:ln>
            </p:spPr>
            <p:txBody>
              <a:bodyPr spcFirstLastPara="1" wrap="square" lIns="162533" tIns="162533" rIns="162533" bIns="162533" anchor="t" anchorCtr="0">
                <a:spAutoFit/>
              </a:bodyPr>
              <a:lstStyle/>
              <a:p>
                <a:pPr algn="ctr"/>
                <a:r>
                  <a:rPr lang="en" sz="1423">
                    <a:solidFill>
                      <a:srgbClr val="FFFFFF"/>
                    </a:solidFill>
                    <a:latin typeface="Roboto Medium"/>
                    <a:ea typeface="Roboto Medium"/>
                    <a:cs typeface="Roboto Medium"/>
                    <a:sym typeface="Roboto Medium"/>
                  </a:rPr>
                  <a:t>Multi Family (Mixed Income)</a:t>
                </a:r>
                <a:endParaRPr sz="1423">
                  <a:solidFill>
                    <a:srgbClr val="FFFFFF"/>
                  </a:solidFill>
                  <a:latin typeface="Roboto Medium"/>
                  <a:ea typeface="Roboto Medium"/>
                  <a:cs typeface="Roboto Medium"/>
                  <a:sym typeface="Roboto Medium"/>
                </a:endParaRPr>
              </a:p>
            </p:txBody>
          </p:sp>
          <p:sp>
            <p:nvSpPr>
              <p:cNvPr id="10" name="Google Shape;281;p34"/>
              <p:cNvSpPr txBox="1"/>
              <p:nvPr/>
            </p:nvSpPr>
            <p:spPr>
              <a:xfrm>
                <a:off x="416811" y="3491951"/>
                <a:ext cx="822375" cy="873370"/>
              </a:xfrm>
              <a:prstGeom prst="rect">
                <a:avLst/>
              </a:prstGeom>
              <a:noFill/>
              <a:ln>
                <a:noFill/>
              </a:ln>
            </p:spPr>
            <p:txBody>
              <a:bodyPr spcFirstLastPara="1" wrap="square" lIns="162533" tIns="162533" rIns="162533" bIns="162533" anchor="t" anchorCtr="0">
                <a:spAutoFit/>
              </a:bodyPr>
              <a:lstStyle/>
              <a:p>
                <a:pPr algn="ctr"/>
                <a:r>
                  <a:rPr lang="en" sz="1467" dirty="0">
                    <a:solidFill>
                      <a:srgbClr val="000000"/>
                    </a:solidFill>
                    <a:ea typeface="Roboto Medium"/>
                    <a:cs typeface="Roboto Medium"/>
                    <a:sym typeface="Roboto Medium"/>
                  </a:rPr>
                  <a:t>Park: </a:t>
                </a:r>
              </a:p>
              <a:p>
                <a:pPr algn="ctr"/>
                <a:r>
                  <a:rPr lang="en" sz="1467" dirty="0">
                    <a:solidFill>
                      <a:srgbClr val="000000"/>
                    </a:solidFill>
                    <a:ea typeface="Roboto Medium"/>
                    <a:cs typeface="Roboto Medium"/>
                    <a:sym typeface="Roboto Medium"/>
                  </a:rPr>
                  <a:t>2.58 </a:t>
                </a:r>
              </a:p>
              <a:p>
                <a:pPr algn="ctr"/>
                <a:r>
                  <a:rPr lang="en" sz="1467" dirty="0">
                    <a:solidFill>
                      <a:srgbClr val="000000"/>
                    </a:solidFill>
                    <a:ea typeface="Roboto Medium"/>
                    <a:cs typeface="Roboto Medium"/>
                    <a:sym typeface="Roboto Medium"/>
                  </a:rPr>
                  <a:t>acres</a:t>
                </a:r>
                <a:endParaRPr sz="1467" dirty="0">
                  <a:solidFill>
                    <a:srgbClr val="000000"/>
                  </a:solidFill>
                  <a:ea typeface="Roboto Medium"/>
                  <a:cs typeface="Roboto Medium"/>
                  <a:sym typeface="Roboto Medium"/>
                </a:endParaRPr>
              </a:p>
            </p:txBody>
          </p:sp>
          <p:sp>
            <p:nvSpPr>
              <p:cNvPr id="11" name="Google Shape;282;p34"/>
              <p:cNvSpPr txBox="1"/>
              <p:nvPr/>
            </p:nvSpPr>
            <p:spPr>
              <a:xfrm>
                <a:off x="3146733" y="2948100"/>
                <a:ext cx="1003600" cy="1236035"/>
              </a:xfrm>
              <a:prstGeom prst="rect">
                <a:avLst/>
              </a:prstGeom>
              <a:noFill/>
              <a:ln>
                <a:noFill/>
              </a:ln>
            </p:spPr>
            <p:txBody>
              <a:bodyPr spcFirstLastPara="1" wrap="square" lIns="162533" tIns="162533" rIns="162533" bIns="162533" anchor="t" anchorCtr="0">
                <a:spAutoFit/>
              </a:bodyPr>
              <a:lstStyle/>
              <a:p>
                <a:pPr algn="ctr"/>
                <a:r>
                  <a:rPr lang="en" sz="1423" dirty="0">
                    <a:solidFill>
                      <a:srgbClr val="FFFFFF"/>
                    </a:solidFill>
                    <a:latin typeface="Roboto Medium"/>
                    <a:ea typeface="Roboto Medium"/>
                    <a:cs typeface="Roboto Medium"/>
                    <a:sym typeface="Roboto Medium"/>
                  </a:rPr>
                  <a:t>Single Family / Townhouse</a:t>
                </a:r>
                <a:endParaRPr sz="1423" dirty="0">
                  <a:solidFill>
                    <a:srgbClr val="FFFFFF"/>
                  </a:solidFill>
                  <a:latin typeface="Roboto Medium"/>
                  <a:ea typeface="Roboto Medium"/>
                  <a:cs typeface="Roboto Medium"/>
                  <a:sym typeface="Roboto Medium"/>
                </a:endParaRPr>
              </a:p>
              <a:p>
                <a:pPr algn="ctr"/>
                <a:r>
                  <a:rPr lang="en" sz="1423" dirty="0">
                    <a:solidFill>
                      <a:srgbClr val="FFFFFF"/>
                    </a:solidFill>
                    <a:latin typeface="Roboto Medium"/>
                    <a:ea typeface="Roboto Medium"/>
                    <a:cs typeface="Roboto Medium"/>
                    <a:sym typeface="Roboto Medium"/>
                  </a:rPr>
                  <a:t>(Market)</a:t>
                </a:r>
                <a:endParaRPr sz="1423" dirty="0">
                  <a:solidFill>
                    <a:srgbClr val="FFFFFF"/>
                  </a:solidFill>
                  <a:latin typeface="Roboto Medium"/>
                  <a:ea typeface="Roboto Medium"/>
                  <a:cs typeface="Roboto Medium"/>
                  <a:sym typeface="Roboto Medium"/>
                </a:endParaRPr>
              </a:p>
            </p:txBody>
          </p:sp>
          <p:sp>
            <p:nvSpPr>
              <p:cNvPr id="12" name="Google Shape;283;p34"/>
              <p:cNvSpPr txBox="1"/>
              <p:nvPr/>
            </p:nvSpPr>
            <p:spPr>
              <a:xfrm>
                <a:off x="2428333" y="1717934"/>
                <a:ext cx="1359200" cy="855660"/>
              </a:xfrm>
              <a:prstGeom prst="rect">
                <a:avLst/>
              </a:prstGeom>
              <a:noFill/>
              <a:ln>
                <a:noFill/>
              </a:ln>
            </p:spPr>
            <p:txBody>
              <a:bodyPr spcFirstLastPara="1" wrap="square" lIns="162533" tIns="162533" rIns="162533" bIns="162533" anchor="t" anchorCtr="0">
                <a:spAutoFit/>
              </a:bodyPr>
              <a:lstStyle/>
              <a:p>
                <a:pPr algn="ctr"/>
                <a:r>
                  <a:rPr lang="en" sz="1423">
                    <a:solidFill>
                      <a:srgbClr val="FFFFFF"/>
                    </a:solidFill>
                    <a:latin typeface="Roboto Medium"/>
                    <a:ea typeface="Roboto Medium"/>
                    <a:cs typeface="Roboto Medium"/>
                    <a:sym typeface="Roboto Medium"/>
                  </a:rPr>
                  <a:t>Single Family / Townhouse (Workforce)</a:t>
                </a:r>
                <a:endParaRPr sz="1423">
                  <a:solidFill>
                    <a:srgbClr val="FFFFFF"/>
                  </a:solidFill>
                  <a:latin typeface="Roboto Medium"/>
                  <a:ea typeface="Roboto Medium"/>
                  <a:cs typeface="Roboto Medium"/>
                  <a:sym typeface="Roboto Medium"/>
                </a:endParaRPr>
              </a:p>
            </p:txBody>
          </p:sp>
          <p:sp>
            <p:nvSpPr>
              <p:cNvPr id="13" name="Rectangle 12"/>
              <p:cNvSpPr/>
              <p:nvPr/>
            </p:nvSpPr>
            <p:spPr>
              <a:xfrm>
                <a:off x="1218577" y="2691229"/>
                <a:ext cx="802147" cy="7537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Rectangle 13"/>
              <p:cNvSpPr/>
              <p:nvPr/>
            </p:nvSpPr>
            <p:spPr>
              <a:xfrm>
                <a:off x="536438" y="3108594"/>
                <a:ext cx="646255" cy="3566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p:cNvSpPr/>
              <p:nvPr/>
            </p:nvSpPr>
            <p:spPr>
              <a:xfrm>
                <a:off x="863770" y="2976487"/>
                <a:ext cx="802147" cy="4353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p:cNvSpPr/>
              <p:nvPr/>
            </p:nvSpPr>
            <p:spPr>
              <a:xfrm>
                <a:off x="1321725" y="3359844"/>
                <a:ext cx="691994" cy="92983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p:cNvSpPr/>
              <p:nvPr/>
            </p:nvSpPr>
            <p:spPr>
              <a:xfrm>
                <a:off x="1247595" y="3303470"/>
                <a:ext cx="838032" cy="3160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Avery Place: Multi-family (112 rental units; 27,000 sf lease space ground floor</a:t>
                </a:r>
              </a:p>
              <a:p>
                <a:pPr algn="ctr"/>
                <a:endParaRPr lang="en-US" sz="1200" dirty="0"/>
              </a:p>
            </p:txBody>
          </p:sp>
        </p:grpSp>
        <p:sp>
          <p:nvSpPr>
            <p:cNvPr id="34" name="Rectangle 33"/>
            <p:cNvSpPr/>
            <p:nvPr/>
          </p:nvSpPr>
          <p:spPr>
            <a:xfrm>
              <a:off x="1732545" y="1651200"/>
              <a:ext cx="495758" cy="137087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2400"/>
            </a:p>
          </p:txBody>
        </p:sp>
        <p:sp>
          <p:nvSpPr>
            <p:cNvPr id="35" name="Rectangle 34"/>
            <p:cNvSpPr/>
            <p:nvPr/>
          </p:nvSpPr>
          <p:spPr>
            <a:xfrm>
              <a:off x="1656781" y="2281753"/>
              <a:ext cx="627043" cy="2729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err="1"/>
                <a:t>Kupfrian</a:t>
              </a:r>
              <a:r>
                <a:rPr lang="en-US" sz="1100" dirty="0"/>
                <a:t> Manor: Senior (94 rental units; 20,000 sf lease space ground floor</a:t>
              </a:r>
            </a:p>
            <a:p>
              <a:pPr algn="ctr"/>
              <a:endParaRPr lang="en-US" sz="1100" dirty="0"/>
            </a:p>
          </p:txBody>
        </p:sp>
      </p:grpSp>
      <p:sp>
        <p:nvSpPr>
          <p:cNvPr id="39" name="Google Shape;91;p17"/>
          <p:cNvSpPr txBox="1">
            <a:spLocks/>
          </p:cNvSpPr>
          <p:nvPr/>
        </p:nvSpPr>
        <p:spPr>
          <a:xfrm>
            <a:off x="768672" y="13855"/>
            <a:ext cx="11490712" cy="973352"/>
          </a:xfrm>
          <a:prstGeom prst="rect">
            <a:avLst/>
          </a:prstGeom>
        </p:spPr>
        <p:txBody>
          <a:bodyPr spcFirstLastPara="1" vert="horz" wrap="square" lIns="121900" tIns="121900" rIns="121900" bIns="121900" rtlCol="0" anchor="t" anchorCtr="0">
            <a:noAutofit/>
          </a:bodyPr>
          <a:lstStyle>
            <a:lvl1pPr algn="ctr" defTabSz="685800">
              <a:lnSpc>
                <a:spcPct val="90000"/>
              </a:lnSpc>
              <a:spcBef>
                <a:spcPts val="0"/>
              </a:spcBef>
              <a:buNone/>
              <a:defRPr sz="4400" b="1">
                <a:solidFill>
                  <a:srgbClr val="007BC2"/>
                </a:solidFill>
                <a:ea typeface="Roboto Medium"/>
                <a:cs typeface="Arial" panose="020B0604020202020204" pitchFamily="34" charset="0"/>
              </a:defRPr>
            </a:lvl1pPr>
          </a:lstStyle>
          <a:p>
            <a:r>
              <a:rPr lang="en-US" dirty="0">
                <a:sym typeface="Roboto Medium"/>
              </a:rPr>
              <a:t>Phase 1:  Paces Foundation/ Soho Housing</a:t>
            </a:r>
            <a:endParaRPr lang="en-US" dirty="0"/>
          </a:p>
        </p:txBody>
      </p:sp>
      <p:sp>
        <p:nvSpPr>
          <p:cNvPr id="40" name="TextBox 39"/>
          <p:cNvSpPr txBox="1"/>
          <p:nvPr/>
        </p:nvSpPr>
        <p:spPr>
          <a:xfrm>
            <a:off x="6325371" y="828338"/>
            <a:ext cx="5873955" cy="2862322"/>
          </a:xfrm>
          <a:prstGeom prst="rect">
            <a:avLst/>
          </a:prstGeom>
          <a:noFill/>
        </p:spPr>
        <p:txBody>
          <a:bodyPr wrap="square" rtlCol="0">
            <a:spAutoFit/>
          </a:bodyPr>
          <a:lstStyle/>
          <a:p>
            <a:pPr marL="380990" indent="-380990">
              <a:buFont typeface="Wingdings" panose="05000000000000000000" pitchFamily="2" charset="2"/>
              <a:buChar char="ü"/>
            </a:pPr>
            <a:r>
              <a:rPr lang="en-US" sz="2000" dirty="0"/>
              <a:t>Not-for-profit</a:t>
            </a:r>
          </a:p>
          <a:p>
            <a:pPr marL="380990" indent="-380990">
              <a:buFont typeface="Wingdings" panose="05000000000000000000" pitchFamily="2" charset="2"/>
              <a:buChar char="ü"/>
            </a:pPr>
            <a:r>
              <a:rPr lang="en-US" sz="2000" dirty="0"/>
              <a:t>Maximum number of units</a:t>
            </a:r>
          </a:p>
          <a:p>
            <a:pPr marL="380990" indent="-380990">
              <a:buFont typeface="Wingdings" panose="05000000000000000000" pitchFamily="2" charset="2"/>
              <a:buChar char="ü"/>
            </a:pPr>
            <a:r>
              <a:rPr lang="en-US" sz="2000" dirty="0"/>
              <a:t>Ground floor space for activation/services</a:t>
            </a:r>
          </a:p>
          <a:p>
            <a:pPr marL="380990" indent="-380990">
              <a:buFont typeface="Wingdings" panose="05000000000000000000" pitchFamily="2" charset="2"/>
              <a:buChar char="ü"/>
            </a:pPr>
            <a:r>
              <a:rPr lang="en-US" sz="2000" dirty="0"/>
              <a:t>Parks/ playground/ recreation &amp; communal areas</a:t>
            </a:r>
          </a:p>
          <a:p>
            <a:pPr marL="380990" indent="-380990">
              <a:buFont typeface="Wingdings" panose="05000000000000000000" pitchFamily="2" charset="2"/>
              <a:buChar char="ü"/>
            </a:pPr>
            <a:r>
              <a:rPr lang="en-US" sz="2000" dirty="0"/>
              <a:t>Location supports redevelopment vision</a:t>
            </a:r>
          </a:p>
          <a:p>
            <a:pPr marL="380990" indent="-380990">
              <a:buFont typeface="Wingdings" panose="05000000000000000000" pitchFamily="2" charset="2"/>
              <a:buChar char="ü"/>
            </a:pPr>
            <a:r>
              <a:rPr lang="en-US" sz="2000" dirty="0"/>
              <a:t>Maximizes potential for phase 2 of redevelopment</a:t>
            </a:r>
          </a:p>
          <a:p>
            <a:pPr marL="380990" indent="-380990">
              <a:buFont typeface="Wingdings" panose="05000000000000000000" pitchFamily="2" charset="2"/>
              <a:buChar char="ü"/>
            </a:pPr>
            <a:r>
              <a:rPr lang="en-US" sz="2000" dirty="0"/>
              <a:t>Proven commitment to area through Fairfield Manor, Century Park and Brownsville Manor</a:t>
            </a:r>
          </a:p>
          <a:p>
            <a:pPr marL="380990" indent="-380990">
              <a:buFont typeface="Wingdings" panose="05000000000000000000" pitchFamily="2" charset="2"/>
              <a:buChar char="ü"/>
            </a:pPr>
            <a:r>
              <a:rPr lang="en-US" sz="2000" dirty="0"/>
              <a:t>Engage community in design</a:t>
            </a:r>
          </a:p>
        </p:txBody>
      </p:sp>
      <p:sp>
        <p:nvSpPr>
          <p:cNvPr id="2" name="TextBox 1"/>
          <p:cNvSpPr txBox="1"/>
          <p:nvPr/>
        </p:nvSpPr>
        <p:spPr>
          <a:xfrm>
            <a:off x="9501451" y="5156865"/>
            <a:ext cx="2402541" cy="995401"/>
          </a:xfrm>
          <a:prstGeom prst="rect">
            <a:avLst/>
          </a:prstGeom>
          <a:noFill/>
        </p:spPr>
        <p:txBody>
          <a:bodyPr wrap="square" rtlCol="0">
            <a:spAutoFit/>
          </a:bodyPr>
          <a:lstStyle/>
          <a:p>
            <a:r>
              <a:rPr lang="en-US" sz="1467" i="1" dirty="0"/>
              <a:t>*Yellow roads and park are part of City Council Resolution dated 5-26-22; specifics are not yet final</a:t>
            </a:r>
          </a:p>
        </p:txBody>
      </p:sp>
    </p:spTree>
    <p:extLst>
      <p:ext uri="{BB962C8B-B14F-4D97-AF65-F5344CB8AC3E}">
        <p14:creationId xmlns:p14="http://schemas.microsoft.com/office/powerpoint/2010/main" val="1193430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239" y="0"/>
            <a:ext cx="10515600" cy="898409"/>
          </a:xfrm>
        </p:spPr>
        <p:txBody>
          <a:bodyPr spcFirstLastPara="1" vert="horz" wrap="square" lIns="121900" tIns="121900" rIns="121900" bIns="121900" rtlCol="0" anchor="t" anchorCtr="0">
            <a:noAutofit/>
          </a:bodyPr>
          <a:lstStyle/>
          <a:p>
            <a:pPr algn="ctr" defTabSz="685800">
              <a:spcBef>
                <a:spcPts val="0"/>
              </a:spcBef>
            </a:pPr>
            <a:r>
              <a:rPr lang="en-US" b="1" dirty="0">
                <a:solidFill>
                  <a:srgbClr val="007BC2"/>
                </a:solidFill>
                <a:latin typeface="+mn-lt"/>
                <a:ea typeface="Roboto Medium"/>
                <a:cs typeface="Arial" panose="020B0604020202020204" pitchFamily="34" charset="0"/>
              </a:rPr>
              <a:t>Where Are We Now?</a:t>
            </a:r>
          </a:p>
        </p:txBody>
      </p:sp>
      <p:sp>
        <p:nvSpPr>
          <p:cNvPr id="6" name="Content Placeholder 2"/>
          <p:cNvSpPr>
            <a:spLocks noGrp="1"/>
          </p:cNvSpPr>
          <p:nvPr>
            <p:ph idx="1"/>
          </p:nvPr>
        </p:nvSpPr>
        <p:spPr>
          <a:xfrm>
            <a:off x="210423" y="965545"/>
            <a:ext cx="11771154" cy="5182615"/>
          </a:xfrm>
        </p:spPr>
        <p:txBody>
          <a:bodyPr>
            <a:noAutofit/>
          </a:bodyPr>
          <a:lstStyle/>
          <a:p>
            <a:pPr>
              <a:lnSpc>
                <a:spcPct val="100000"/>
              </a:lnSpc>
              <a:spcBef>
                <a:spcPts val="0"/>
              </a:spcBef>
              <a:spcAft>
                <a:spcPts val="600"/>
              </a:spcAft>
            </a:pPr>
            <a:r>
              <a:rPr lang="en-US" sz="2400" dirty="0"/>
              <a:t>Funding stack has been built:</a:t>
            </a:r>
          </a:p>
          <a:p>
            <a:pPr lvl="1">
              <a:lnSpc>
                <a:spcPct val="100000"/>
              </a:lnSpc>
              <a:spcBef>
                <a:spcPts val="0"/>
              </a:spcBef>
              <a:spcAft>
                <a:spcPts val="600"/>
              </a:spcAft>
            </a:pPr>
            <a:r>
              <a:rPr lang="en-US" sz="2000" dirty="0"/>
              <a:t>Paces land sale donation from Baptist Health Care: $2.95M </a:t>
            </a:r>
          </a:p>
          <a:p>
            <a:pPr lvl="1">
              <a:lnSpc>
                <a:spcPct val="100000"/>
              </a:lnSpc>
              <a:spcBef>
                <a:spcPts val="0"/>
              </a:spcBef>
              <a:spcAft>
                <a:spcPts val="600"/>
              </a:spcAft>
            </a:pPr>
            <a:r>
              <a:rPr lang="en-US" sz="2000" dirty="0"/>
              <a:t>Florida funding through 2024 legislative project appropriation:  $7M</a:t>
            </a:r>
          </a:p>
          <a:p>
            <a:pPr lvl="1">
              <a:lnSpc>
                <a:spcPct val="100000"/>
              </a:lnSpc>
              <a:spcBef>
                <a:spcPts val="0"/>
              </a:spcBef>
              <a:spcAft>
                <a:spcPts val="600"/>
              </a:spcAft>
            </a:pPr>
            <a:r>
              <a:rPr lang="en-US" sz="2000" dirty="0"/>
              <a:t>City of Pensacola contribution: $1M</a:t>
            </a:r>
          </a:p>
          <a:p>
            <a:pPr lvl="1">
              <a:lnSpc>
                <a:spcPct val="100000"/>
              </a:lnSpc>
              <a:spcBef>
                <a:spcPts val="0"/>
              </a:spcBef>
              <a:spcAft>
                <a:spcPts val="600"/>
              </a:spcAft>
            </a:pPr>
            <a:r>
              <a:rPr lang="en-US" sz="2000" dirty="0"/>
              <a:t>Anticipated Escambia County funding: $2M </a:t>
            </a:r>
          </a:p>
          <a:p>
            <a:pPr lvl="1">
              <a:lnSpc>
                <a:spcPct val="100000"/>
              </a:lnSpc>
              <a:spcBef>
                <a:spcPts val="0"/>
              </a:spcBef>
              <a:spcAft>
                <a:spcPts val="600"/>
              </a:spcAft>
            </a:pPr>
            <a:r>
              <a:rPr lang="en-US" sz="2000" dirty="0"/>
              <a:t>City of Pensacola CDBG grant for commercial aspects of redevelopment: $5M </a:t>
            </a:r>
          </a:p>
          <a:p>
            <a:pPr lvl="1">
              <a:lnSpc>
                <a:spcPct val="100000"/>
              </a:lnSpc>
              <a:spcBef>
                <a:spcPts val="0"/>
              </a:spcBef>
              <a:spcAft>
                <a:spcPts val="600"/>
              </a:spcAft>
            </a:pPr>
            <a:r>
              <a:rPr lang="en-US" sz="2000" dirty="0"/>
              <a:t>Baptist pledge of additional funding if needed July, 2025, to match City/County combined pledge of $3M $3M </a:t>
            </a:r>
          </a:p>
          <a:p>
            <a:pPr lvl="1">
              <a:lnSpc>
                <a:spcPct val="100000"/>
              </a:lnSpc>
              <a:spcBef>
                <a:spcPts val="0"/>
              </a:spcBef>
              <a:spcAft>
                <a:spcPts val="600"/>
              </a:spcAft>
            </a:pPr>
            <a:r>
              <a:rPr lang="en-US" sz="2000" dirty="0"/>
              <a:t>Still many state and federal grant opportunities as well as an additional legislative session</a:t>
            </a:r>
          </a:p>
          <a:p>
            <a:pPr>
              <a:lnSpc>
                <a:spcPct val="100000"/>
              </a:lnSpc>
              <a:spcBef>
                <a:spcPts val="0"/>
              </a:spcBef>
              <a:spcAft>
                <a:spcPts val="600"/>
              </a:spcAft>
            </a:pPr>
            <a:r>
              <a:rPr lang="en-US" sz="2400" dirty="0"/>
              <a:t>Baptist remains committed to this path for the most expedient and community-focused redevelopment </a:t>
            </a:r>
          </a:p>
          <a:p>
            <a:pPr>
              <a:lnSpc>
                <a:spcPct val="100000"/>
              </a:lnSpc>
              <a:spcBef>
                <a:spcPts val="0"/>
              </a:spcBef>
              <a:spcAft>
                <a:spcPts val="600"/>
              </a:spcAft>
            </a:pPr>
            <a:r>
              <a:rPr lang="en-US" sz="2400" dirty="0"/>
              <a:t>City has begun access period for testing/inspection; once complete, donation agreement will be finalized</a:t>
            </a:r>
          </a:p>
        </p:txBody>
      </p:sp>
    </p:spTree>
    <p:extLst>
      <p:ext uri="{BB962C8B-B14F-4D97-AF65-F5344CB8AC3E}">
        <p14:creationId xmlns:p14="http://schemas.microsoft.com/office/powerpoint/2010/main" val="1623873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p:cNvPicPr>
          <p:nvPr/>
        </p:nvPicPr>
        <p:blipFill>
          <a:blip r:embed="rId3">
            <a:extLst>
              <a:ext uri="{28A0092B-C50C-407E-A947-70E740481C1C}">
                <a14:useLocalDpi xmlns:a14="http://schemas.microsoft.com/office/drawing/2010/main" val="0"/>
              </a:ext>
            </a:extLst>
          </a:blip>
          <a:srcRect l="7742" t="7574" r="9744" b="21689"/>
          <a:stretch>
            <a:fillRect/>
          </a:stretch>
        </p:blipFill>
        <p:spPr bwMode="auto">
          <a:xfrm>
            <a:off x="887811" y="170329"/>
            <a:ext cx="5291517" cy="6382871"/>
          </a:xfrm>
          <a:prstGeom prst="rect">
            <a:avLst/>
          </a:prstGeom>
          <a:solidFill>
            <a:srgbClr val="0070C0"/>
          </a:solidFill>
          <a:ln w="28575">
            <a:solidFill>
              <a:schemeClr val="tx1"/>
            </a:solidFill>
          </a:ln>
        </p:spPr>
      </p:pic>
      <p:sp>
        <p:nvSpPr>
          <p:cNvPr id="5" name="Google Shape;565;p59"/>
          <p:cNvSpPr txBox="1">
            <a:spLocks/>
          </p:cNvSpPr>
          <p:nvPr/>
        </p:nvSpPr>
        <p:spPr>
          <a:xfrm>
            <a:off x="6510783" y="1919164"/>
            <a:ext cx="5214236" cy="763600"/>
          </a:xfrm>
          <a:prstGeom prst="rect">
            <a:avLst/>
          </a:prstGeom>
        </p:spPr>
        <p:txBody>
          <a:bodyPr spcFirstLastPara="1" wrap="square" lIns="121900" tIns="121900" rIns="121900" bIns="121900" anchor="t" anchorCtr="0">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15000"/>
              </a:lnSpc>
              <a:spcBef>
                <a:spcPts val="0"/>
              </a:spcBef>
              <a:buClr>
                <a:schemeClr val="dk1"/>
              </a:buClr>
              <a:buSzPts val="1100"/>
            </a:pPr>
            <a:r>
              <a:rPr lang="en-US" sz="3733" b="1" dirty="0">
                <a:latin typeface="Arial"/>
                <a:ea typeface="Arial"/>
                <a:cs typeface="Arial"/>
                <a:sym typeface="Arial"/>
              </a:rPr>
              <a:t>Who We </a:t>
            </a:r>
            <a:r>
              <a:rPr lang="en-US" sz="3733" b="1" dirty="0">
                <a:latin typeface="Arial"/>
                <a:ea typeface="Arial"/>
                <a:cs typeface="Arial"/>
              </a:rPr>
              <a:t>Are, </a:t>
            </a:r>
          </a:p>
          <a:p>
            <a:pPr algn="ctr">
              <a:lnSpc>
                <a:spcPct val="115000"/>
              </a:lnSpc>
              <a:spcBef>
                <a:spcPts val="0"/>
              </a:spcBef>
              <a:buClr>
                <a:schemeClr val="dk1"/>
              </a:buClr>
              <a:buSzPts val="1100"/>
            </a:pPr>
            <a:r>
              <a:rPr lang="en-US" sz="3733" b="1" dirty="0">
                <a:latin typeface="Arial"/>
                <a:ea typeface="Arial"/>
                <a:cs typeface="Arial"/>
              </a:rPr>
              <a:t>Why We Exist, and Why We are Approaching the Redevelopment this Way</a:t>
            </a:r>
            <a:br>
              <a:rPr lang="en-US" sz="2133" b="1" i="1" dirty="0">
                <a:latin typeface="Arial"/>
                <a:ea typeface="Arial"/>
                <a:cs typeface="Arial"/>
                <a:sym typeface="Arial"/>
              </a:rPr>
            </a:br>
            <a:endParaRPr lang="en-US" sz="2133" b="1" i="1" dirty="0">
              <a:latin typeface="Arial"/>
              <a:ea typeface="Arial"/>
              <a:cs typeface="Arial"/>
              <a:sym typeface="Arial"/>
            </a:endParaRPr>
          </a:p>
          <a:p>
            <a:pPr>
              <a:spcBef>
                <a:spcPts val="0"/>
              </a:spcBef>
            </a:pPr>
            <a:endParaRPr lang="en-US" sz="1467" b="1" dirty="0"/>
          </a:p>
        </p:txBody>
      </p:sp>
    </p:spTree>
    <p:extLst>
      <p:ext uri="{BB962C8B-B14F-4D97-AF65-F5344CB8AC3E}">
        <p14:creationId xmlns:p14="http://schemas.microsoft.com/office/powerpoint/2010/main" val="19684056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875903" y="3100832"/>
            <a:ext cx="116395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+/- 30 </a:t>
            </a:r>
            <a:r>
              <a:rPr kumimoji="0" sz="1800" b="1" i="0" u="none" strike="noStrike" kern="0" cap="none" spc="-10" normalizeH="0" baseline="0" noProof="0">
                <a:ln>
                  <a:noFill/>
                </a:ln>
                <a:solidFill>
                  <a:srgbClr val="FFFFFF"/>
                </a:solidFill>
                <a:effectLst/>
                <a:uLnTx/>
                <a:uFillTx/>
                <a:latin typeface="Calibri"/>
                <a:ea typeface="+mn-ea"/>
                <a:cs typeface="Calibri"/>
              </a:rPr>
              <a:t>Acres</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grpSp>
        <p:nvGrpSpPr>
          <p:cNvPr id="3" name="object 3"/>
          <p:cNvGrpSpPr/>
          <p:nvPr/>
        </p:nvGrpSpPr>
        <p:grpSpPr>
          <a:xfrm>
            <a:off x="3664965" y="3049460"/>
            <a:ext cx="4051300" cy="2036445"/>
            <a:chOff x="3664965" y="3049460"/>
            <a:chExt cx="4051300" cy="2036445"/>
          </a:xfrm>
        </p:grpSpPr>
        <p:sp>
          <p:nvSpPr>
            <p:cNvPr id="4" name="object 4"/>
            <p:cNvSpPr/>
            <p:nvPr/>
          </p:nvSpPr>
          <p:spPr>
            <a:xfrm>
              <a:off x="5570981" y="3070098"/>
              <a:ext cx="1036319" cy="1045844"/>
            </a:xfrm>
            <a:custGeom>
              <a:avLst/>
              <a:gdLst/>
              <a:ahLst/>
              <a:cxnLst/>
              <a:rect l="l" t="t" r="r" b="b"/>
              <a:pathLst>
                <a:path w="1036320" h="1045845">
                  <a:moveTo>
                    <a:pt x="46735" y="0"/>
                  </a:moveTo>
                  <a:lnTo>
                    <a:pt x="1036319" y="65404"/>
                  </a:lnTo>
                  <a:lnTo>
                    <a:pt x="998982" y="550799"/>
                  </a:lnTo>
                  <a:lnTo>
                    <a:pt x="802893" y="541401"/>
                  </a:lnTo>
                  <a:lnTo>
                    <a:pt x="793622" y="1045463"/>
                  </a:lnTo>
                  <a:lnTo>
                    <a:pt x="298703" y="998727"/>
                  </a:lnTo>
                  <a:lnTo>
                    <a:pt x="0" y="914781"/>
                  </a:lnTo>
                  <a:lnTo>
                    <a:pt x="46735" y="0"/>
                  </a:lnTo>
                  <a:close/>
                </a:path>
              </a:pathLst>
            </a:custGeom>
            <a:ln w="41275">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 name="object 5"/>
            <p:cNvSpPr/>
            <p:nvPr/>
          </p:nvSpPr>
          <p:spPr>
            <a:xfrm>
              <a:off x="7076694" y="4310253"/>
              <a:ext cx="618490" cy="558800"/>
            </a:xfrm>
            <a:custGeom>
              <a:avLst/>
              <a:gdLst/>
              <a:ahLst/>
              <a:cxnLst/>
              <a:rect l="l" t="t" r="r" b="b"/>
              <a:pathLst>
                <a:path w="618490" h="558800">
                  <a:moveTo>
                    <a:pt x="31496" y="0"/>
                  </a:moveTo>
                  <a:lnTo>
                    <a:pt x="0" y="522859"/>
                  </a:lnTo>
                  <a:lnTo>
                    <a:pt x="586739" y="558292"/>
                  </a:lnTo>
                  <a:lnTo>
                    <a:pt x="618362" y="35433"/>
                  </a:lnTo>
                  <a:lnTo>
                    <a:pt x="31496" y="0"/>
                  </a:lnTo>
                  <a:close/>
                </a:path>
              </a:pathLst>
            </a:custGeom>
            <a:solidFill>
              <a:srgbClr val="BE9000">
                <a:alpha val="3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6" name="object 6"/>
            <p:cNvSpPr/>
            <p:nvPr/>
          </p:nvSpPr>
          <p:spPr>
            <a:xfrm>
              <a:off x="7076694" y="4310253"/>
              <a:ext cx="618490" cy="558800"/>
            </a:xfrm>
            <a:custGeom>
              <a:avLst/>
              <a:gdLst/>
              <a:ahLst/>
              <a:cxnLst/>
              <a:rect l="l" t="t" r="r" b="b"/>
              <a:pathLst>
                <a:path w="618490" h="558800">
                  <a:moveTo>
                    <a:pt x="31496" y="0"/>
                  </a:moveTo>
                  <a:lnTo>
                    <a:pt x="618362" y="35433"/>
                  </a:lnTo>
                  <a:lnTo>
                    <a:pt x="586739" y="558292"/>
                  </a:lnTo>
                  <a:lnTo>
                    <a:pt x="0" y="522859"/>
                  </a:lnTo>
                  <a:lnTo>
                    <a:pt x="31496" y="0"/>
                  </a:lnTo>
                  <a:close/>
                </a:path>
              </a:pathLst>
            </a:custGeom>
            <a:ln w="41274">
              <a:solidFill>
                <a:srgbClr val="FFC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 name="object 7"/>
            <p:cNvSpPr/>
            <p:nvPr/>
          </p:nvSpPr>
          <p:spPr>
            <a:xfrm>
              <a:off x="5038470" y="3543427"/>
              <a:ext cx="432434" cy="434975"/>
            </a:xfrm>
            <a:custGeom>
              <a:avLst/>
              <a:gdLst/>
              <a:ahLst/>
              <a:cxnLst/>
              <a:rect l="l" t="t" r="r" b="b"/>
              <a:pathLst>
                <a:path w="432435" h="434975">
                  <a:moveTo>
                    <a:pt x="24764" y="0"/>
                  </a:moveTo>
                  <a:lnTo>
                    <a:pt x="432053" y="24637"/>
                  </a:lnTo>
                  <a:lnTo>
                    <a:pt x="407288" y="434848"/>
                  </a:lnTo>
                  <a:lnTo>
                    <a:pt x="0" y="410210"/>
                  </a:lnTo>
                  <a:lnTo>
                    <a:pt x="24764" y="0"/>
                  </a:lnTo>
                  <a:close/>
                </a:path>
              </a:pathLst>
            </a:custGeom>
            <a:ln w="41275">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object 8"/>
            <p:cNvSpPr/>
            <p:nvPr/>
          </p:nvSpPr>
          <p:spPr>
            <a:xfrm>
              <a:off x="3976369" y="4043865"/>
              <a:ext cx="478790" cy="228600"/>
            </a:xfrm>
            <a:custGeom>
              <a:avLst/>
              <a:gdLst/>
              <a:ahLst/>
              <a:cxnLst/>
              <a:rect l="l" t="t" r="r" b="b"/>
              <a:pathLst>
                <a:path w="478789" h="228600">
                  <a:moveTo>
                    <a:pt x="478408" y="1719"/>
                  </a:moveTo>
                  <a:lnTo>
                    <a:pt x="471169" y="228033"/>
                  </a:lnTo>
                  <a:lnTo>
                    <a:pt x="417407" y="224648"/>
                  </a:lnTo>
                  <a:lnTo>
                    <a:pt x="364711" y="221906"/>
                  </a:lnTo>
                  <a:lnTo>
                    <a:pt x="312777" y="219622"/>
                  </a:lnTo>
                  <a:lnTo>
                    <a:pt x="261297" y="217611"/>
                  </a:lnTo>
                  <a:lnTo>
                    <a:pt x="209966" y="215688"/>
                  </a:lnTo>
                  <a:lnTo>
                    <a:pt x="158477" y="213668"/>
                  </a:lnTo>
                  <a:lnTo>
                    <a:pt x="106523" y="211365"/>
                  </a:lnTo>
                  <a:lnTo>
                    <a:pt x="53800" y="208595"/>
                  </a:lnTo>
                  <a:lnTo>
                    <a:pt x="0" y="205173"/>
                  </a:lnTo>
                  <a:lnTo>
                    <a:pt x="10921" y="42359"/>
                  </a:lnTo>
                  <a:lnTo>
                    <a:pt x="181355" y="1846"/>
                  </a:lnTo>
                  <a:lnTo>
                    <a:pt x="235004" y="3565"/>
                  </a:lnTo>
                  <a:lnTo>
                    <a:pt x="283685" y="3196"/>
                  </a:lnTo>
                  <a:lnTo>
                    <a:pt x="329882" y="1782"/>
                  </a:lnTo>
                  <a:lnTo>
                    <a:pt x="376079" y="369"/>
                  </a:lnTo>
                  <a:lnTo>
                    <a:pt x="424760" y="0"/>
                  </a:lnTo>
                  <a:lnTo>
                    <a:pt x="478408" y="1719"/>
                  </a:lnTo>
                  <a:close/>
                </a:path>
              </a:pathLst>
            </a:custGeom>
            <a:ln w="41275">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object 9"/>
            <p:cNvSpPr/>
            <p:nvPr/>
          </p:nvSpPr>
          <p:spPr>
            <a:xfrm>
              <a:off x="4558410" y="4056761"/>
              <a:ext cx="173990" cy="448309"/>
            </a:xfrm>
            <a:custGeom>
              <a:avLst/>
              <a:gdLst/>
              <a:ahLst/>
              <a:cxnLst/>
              <a:rect l="l" t="t" r="r" b="b"/>
              <a:pathLst>
                <a:path w="173989" h="448310">
                  <a:moveTo>
                    <a:pt x="26542" y="0"/>
                  </a:moveTo>
                  <a:lnTo>
                    <a:pt x="173862" y="8889"/>
                  </a:lnTo>
                  <a:lnTo>
                    <a:pt x="147447" y="448309"/>
                  </a:lnTo>
                  <a:lnTo>
                    <a:pt x="0" y="439419"/>
                  </a:lnTo>
                  <a:lnTo>
                    <a:pt x="26542" y="0"/>
                  </a:lnTo>
                  <a:close/>
                </a:path>
              </a:pathLst>
            </a:custGeom>
            <a:ln w="41275">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0" name="object 10"/>
            <p:cNvSpPr/>
            <p:nvPr/>
          </p:nvSpPr>
          <p:spPr>
            <a:xfrm>
              <a:off x="3671315" y="4281170"/>
              <a:ext cx="609600" cy="798830"/>
            </a:xfrm>
            <a:custGeom>
              <a:avLst/>
              <a:gdLst/>
              <a:ahLst/>
              <a:cxnLst/>
              <a:rect l="l" t="t" r="r" b="b"/>
              <a:pathLst>
                <a:path w="609600" h="798829">
                  <a:moveTo>
                    <a:pt x="486410" y="0"/>
                  </a:moveTo>
                  <a:lnTo>
                    <a:pt x="355600" y="383793"/>
                  </a:lnTo>
                  <a:lnTo>
                    <a:pt x="0" y="383793"/>
                  </a:lnTo>
                  <a:lnTo>
                    <a:pt x="0" y="798321"/>
                  </a:lnTo>
                  <a:lnTo>
                    <a:pt x="609600" y="798321"/>
                  </a:lnTo>
                  <a:lnTo>
                    <a:pt x="609600" y="383793"/>
                  </a:lnTo>
                  <a:lnTo>
                    <a:pt x="508000" y="383793"/>
                  </a:lnTo>
                  <a:lnTo>
                    <a:pt x="486410" y="0"/>
                  </a:lnTo>
                  <a:close/>
                </a:path>
              </a:pathLst>
            </a:custGeom>
            <a:solidFill>
              <a:srgbClr val="585858">
                <a:alpha val="90194"/>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1" name="object 11"/>
            <p:cNvSpPr/>
            <p:nvPr/>
          </p:nvSpPr>
          <p:spPr>
            <a:xfrm>
              <a:off x="3671315" y="4281170"/>
              <a:ext cx="609600" cy="798830"/>
            </a:xfrm>
            <a:custGeom>
              <a:avLst/>
              <a:gdLst/>
              <a:ahLst/>
              <a:cxnLst/>
              <a:rect l="l" t="t" r="r" b="b"/>
              <a:pathLst>
                <a:path w="609600" h="798829">
                  <a:moveTo>
                    <a:pt x="0" y="383793"/>
                  </a:moveTo>
                  <a:lnTo>
                    <a:pt x="355600" y="383793"/>
                  </a:lnTo>
                  <a:lnTo>
                    <a:pt x="486410" y="0"/>
                  </a:lnTo>
                  <a:lnTo>
                    <a:pt x="508000" y="383793"/>
                  </a:lnTo>
                  <a:lnTo>
                    <a:pt x="609600" y="383793"/>
                  </a:lnTo>
                  <a:lnTo>
                    <a:pt x="609600" y="452881"/>
                  </a:lnTo>
                  <a:lnTo>
                    <a:pt x="609600" y="556513"/>
                  </a:lnTo>
                  <a:lnTo>
                    <a:pt x="609600" y="798321"/>
                  </a:lnTo>
                  <a:lnTo>
                    <a:pt x="508000" y="798321"/>
                  </a:lnTo>
                  <a:lnTo>
                    <a:pt x="355600" y="798321"/>
                  </a:lnTo>
                  <a:lnTo>
                    <a:pt x="0" y="798321"/>
                  </a:lnTo>
                  <a:lnTo>
                    <a:pt x="0" y="556513"/>
                  </a:lnTo>
                  <a:lnTo>
                    <a:pt x="0" y="452881"/>
                  </a:lnTo>
                  <a:lnTo>
                    <a:pt x="0" y="383793"/>
                  </a:lnTo>
                  <a:close/>
                </a:path>
              </a:pathLst>
            </a:custGeom>
            <a:ln w="12699">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12" name="object 12"/>
          <p:cNvSpPr txBox="1"/>
          <p:nvPr/>
        </p:nvSpPr>
        <p:spPr>
          <a:xfrm>
            <a:off x="3789679" y="4669028"/>
            <a:ext cx="372745" cy="391795"/>
          </a:xfrm>
          <a:prstGeom prst="rect">
            <a:avLst/>
          </a:prstGeom>
        </p:spPr>
        <p:txBody>
          <a:bodyPr vert="horz" wrap="square" lIns="0" tIns="12700" rIns="0" bIns="0" rtlCol="0">
            <a:spAutoFit/>
          </a:bodyPr>
          <a:lstStyle/>
          <a:p>
            <a:pPr marL="48895" marR="0" lvl="0" indent="0" algn="l" defTabSz="914400" rtl="0" eaLnBrk="1" fontAlgn="auto" latinLnBrk="0" hangingPunct="1">
              <a:lnSpc>
                <a:spcPct val="100000"/>
              </a:lnSpc>
              <a:spcBef>
                <a:spcPts val="100"/>
              </a:spcBef>
              <a:spcAft>
                <a:spcPts val="0"/>
              </a:spcAft>
              <a:buClrTx/>
              <a:buSzTx/>
              <a:buFontTx/>
              <a:buNone/>
              <a:tabLst/>
              <a:defRPr/>
            </a:pPr>
            <a:r>
              <a:rPr kumimoji="0" sz="1200" b="1" i="0" u="none" strike="noStrike" kern="0" cap="none" spc="-20" normalizeH="0" baseline="0" noProof="0">
                <a:ln>
                  <a:noFill/>
                </a:ln>
                <a:solidFill>
                  <a:srgbClr val="FFFFFF"/>
                </a:solidFill>
                <a:effectLst/>
                <a:uLnTx/>
                <a:uFillTx/>
                <a:latin typeface="Calibri"/>
                <a:ea typeface="+mn-ea"/>
                <a:cs typeface="Calibri"/>
              </a:rPr>
              <a:t>0.23</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200" b="1" i="0" u="none" strike="noStrike" kern="0" cap="none" spc="-10" normalizeH="0" baseline="0" noProof="0">
                <a:ln>
                  <a:noFill/>
                </a:ln>
                <a:solidFill>
                  <a:srgbClr val="FFFFFF"/>
                </a:solidFill>
                <a:effectLst/>
                <a:uLnTx/>
                <a:uFillTx/>
                <a:latin typeface="Calibri"/>
                <a:ea typeface="+mn-ea"/>
                <a:cs typeface="Calibri"/>
              </a:rPr>
              <a:t>Acres</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p:txBody>
      </p:sp>
      <p:grpSp>
        <p:nvGrpSpPr>
          <p:cNvPr id="13" name="object 13"/>
          <p:cNvGrpSpPr/>
          <p:nvPr/>
        </p:nvGrpSpPr>
        <p:grpSpPr>
          <a:xfrm>
            <a:off x="4414773" y="4509642"/>
            <a:ext cx="622300" cy="818515"/>
            <a:chOff x="4414773" y="4509642"/>
            <a:chExt cx="622300" cy="818515"/>
          </a:xfrm>
        </p:grpSpPr>
        <p:sp>
          <p:nvSpPr>
            <p:cNvPr id="14" name="object 14"/>
            <p:cNvSpPr/>
            <p:nvPr/>
          </p:nvSpPr>
          <p:spPr>
            <a:xfrm>
              <a:off x="4421123" y="4515992"/>
              <a:ext cx="609600" cy="805815"/>
            </a:xfrm>
            <a:custGeom>
              <a:avLst/>
              <a:gdLst/>
              <a:ahLst/>
              <a:cxnLst/>
              <a:rect l="l" t="t" r="r" b="b"/>
              <a:pathLst>
                <a:path w="609600" h="805814">
                  <a:moveTo>
                    <a:pt x="247396" y="0"/>
                  </a:moveTo>
                  <a:lnTo>
                    <a:pt x="101600" y="391286"/>
                  </a:lnTo>
                  <a:lnTo>
                    <a:pt x="0" y="391286"/>
                  </a:lnTo>
                  <a:lnTo>
                    <a:pt x="0" y="805814"/>
                  </a:lnTo>
                  <a:lnTo>
                    <a:pt x="609600" y="805814"/>
                  </a:lnTo>
                  <a:lnTo>
                    <a:pt x="609600" y="391286"/>
                  </a:lnTo>
                  <a:lnTo>
                    <a:pt x="254000" y="391286"/>
                  </a:lnTo>
                  <a:lnTo>
                    <a:pt x="247396" y="0"/>
                  </a:lnTo>
                  <a:close/>
                </a:path>
              </a:pathLst>
            </a:custGeom>
            <a:solidFill>
              <a:srgbClr val="585858">
                <a:alpha val="90194"/>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5" name="object 15"/>
            <p:cNvSpPr/>
            <p:nvPr/>
          </p:nvSpPr>
          <p:spPr>
            <a:xfrm>
              <a:off x="4421123" y="4515992"/>
              <a:ext cx="609600" cy="805815"/>
            </a:xfrm>
            <a:custGeom>
              <a:avLst/>
              <a:gdLst/>
              <a:ahLst/>
              <a:cxnLst/>
              <a:rect l="l" t="t" r="r" b="b"/>
              <a:pathLst>
                <a:path w="609600" h="805814">
                  <a:moveTo>
                    <a:pt x="0" y="391286"/>
                  </a:moveTo>
                  <a:lnTo>
                    <a:pt x="101600" y="391286"/>
                  </a:lnTo>
                  <a:lnTo>
                    <a:pt x="247396" y="0"/>
                  </a:lnTo>
                  <a:lnTo>
                    <a:pt x="254000" y="391286"/>
                  </a:lnTo>
                  <a:lnTo>
                    <a:pt x="609600" y="391286"/>
                  </a:lnTo>
                  <a:lnTo>
                    <a:pt x="609600" y="460374"/>
                  </a:lnTo>
                  <a:lnTo>
                    <a:pt x="609600" y="564006"/>
                  </a:lnTo>
                  <a:lnTo>
                    <a:pt x="609600" y="805814"/>
                  </a:lnTo>
                  <a:lnTo>
                    <a:pt x="254000" y="805814"/>
                  </a:lnTo>
                  <a:lnTo>
                    <a:pt x="101600" y="805814"/>
                  </a:lnTo>
                  <a:lnTo>
                    <a:pt x="0" y="805814"/>
                  </a:lnTo>
                  <a:lnTo>
                    <a:pt x="0" y="564006"/>
                  </a:lnTo>
                  <a:lnTo>
                    <a:pt x="0" y="460374"/>
                  </a:lnTo>
                  <a:lnTo>
                    <a:pt x="0" y="391286"/>
                  </a:lnTo>
                  <a:close/>
                </a:path>
              </a:pathLst>
            </a:custGeom>
            <a:ln w="1270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16" name="object 16"/>
          <p:cNvSpPr txBox="1"/>
          <p:nvPr/>
        </p:nvSpPr>
        <p:spPr>
          <a:xfrm>
            <a:off x="4539234" y="4911090"/>
            <a:ext cx="373380" cy="391795"/>
          </a:xfrm>
          <a:prstGeom prst="rect">
            <a:avLst/>
          </a:prstGeom>
        </p:spPr>
        <p:txBody>
          <a:bodyPr vert="horz" wrap="square" lIns="0" tIns="12700" rIns="0" bIns="0" rtlCol="0">
            <a:spAutoFit/>
          </a:bodyPr>
          <a:lstStyle/>
          <a:p>
            <a:pPr marL="48895" marR="0" lvl="0" indent="0" algn="l" defTabSz="914400" rtl="0" eaLnBrk="1" fontAlgn="auto" latinLnBrk="0" hangingPunct="1">
              <a:lnSpc>
                <a:spcPct val="100000"/>
              </a:lnSpc>
              <a:spcBef>
                <a:spcPts val="100"/>
              </a:spcBef>
              <a:spcAft>
                <a:spcPts val="0"/>
              </a:spcAft>
              <a:buClrTx/>
              <a:buSzTx/>
              <a:buFontTx/>
              <a:buNone/>
              <a:tabLst/>
              <a:defRPr/>
            </a:pPr>
            <a:r>
              <a:rPr kumimoji="0" sz="1200" b="1" i="0" u="none" strike="noStrike" kern="0" cap="none" spc="-20" normalizeH="0" baseline="0" noProof="0">
                <a:ln>
                  <a:noFill/>
                </a:ln>
                <a:solidFill>
                  <a:srgbClr val="FFFFFF"/>
                </a:solidFill>
                <a:effectLst/>
                <a:uLnTx/>
                <a:uFillTx/>
                <a:latin typeface="Calibri"/>
                <a:ea typeface="+mn-ea"/>
                <a:cs typeface="Calibri"/>
              </a:rPr>
              <a:t>0.22</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200" b="1" i="0" u="none" strike="noStrike" kern="0" cap="none" spc="-10" normalizeH="0" baseline="0" noProof="0">
                <a:ln>
                  <a:noFill/>
                </a:ln>
                <a:solidFill>
                  <a:srgbClr val="FFFFFF"/>
                </a:solidFill>
                <a:effectLst/>
                <a:uLnTx/>
                <a:uFillTx/>
                <a:latin typeface="Calibri"/>
                <a:ea typeface="+mn-ea"/>
                <a:cs typeface="Calibri"/>
              </a:rPr>
              <a:t>Acres</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p:txBody>
      </p:sp>
      <p:grpSp>
        <p:nvGrpSpPr>
          <p:cNvPr id="17" name="object 17"/>
          <p:cNvGrpSpPr/>
          <p:nvPr/>
        </p:nvGrpSpPr>
        <p:grpSpPr>
          <a:xfrm>
            <a:off x="4385817" y="3049270"/>
            <a:ext cx="663575" cy="707390"/>
            <a:chOff x="4385817" y="3049270"/>
            <a:chExt cx="663575" cy="707390"/>
          </a:xfrm>
        </p:grpSpPr>
        <p:sp>
          <p:nvSpPr>
            <p:cNvPr id="18" name="object 18"/>
            <p:cNvSpPr/>
            <p:nvPr/>
          </p:nvSpPr>
          <p:spPr>
            <a:xfrm>
              <a:off x="4392167" y="3055620"/>
              <a:ext cx="650875" cy="694690"/>
            </a:xfrm>
            <a:custGeom>
              <a:avLst/>
              <a:gdLst/>
              <a:ahLst/>
              <a:cxnLst/>
              <a:rect l="l" t="t" r="r" b="b"/>
              <a:pathLst>
                <a:path w="650875" h="694689">
                  <a:moveTo>
                    <a:pt x="609600" y="0"/>
                  </a:moveTo>
                  <a:lnTo>
                    <a:pt x="0" y="0"/>
                  </a:lnTo>
                  <a:lnTo>
                    <a:pt x="0" y="414527"/>
                  </a:lnTo>
                  <a:lnTo>
                    <a:pt x="355600" y="414527"/>
                  </a:lnTo>
                  <a:lnTo>
                    <a:pt x="650494" y="694562"/>
                  </a:lnTo>
                  <a:lnTo>
                    <a:pt x="508000" y="414527"/>
                  </a:lnTo>
                  <a:lnTo>
                    <a:pt x="609600" y="414527"/>
                  </a:lnTo>
                  <a:lnTo>
                    <a:pt x="609600" y="0"/>
                  </a:lnTo>
                  <a:close/>
                </a:path>
              </a:pathLst>
            </a:custGeom>
            <a:solidFill>
              <a:srgbClr val="585858">
                <a:alpha val="90194"/>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9" name="object 19"/>
            <p:cNvSpPr/>
            <p:nvPr/>
          </p:nvSpPr>
          <p:spPr>
            <a:xfrm>
              <a:off x="4392167" y="3055620"/>
              <a:ext cx="650875" cy="694690"/>
            </a:xfrm>
            <a:custGeom>
              <a:avLst/>
              <a:gdLst/>
              <a:ahLst/>
              <a:cxnLst/>
              <a:rect l="l" t="t" r="r" b="b"/>
              <a:pathLst>
                <a:path w="650875" h="694689">
                  <a:moveTo>
                    <a:pt x="0" y="0"/>
                  </a:moveTo>
                  <a:lnTo>
                    <a:pt x="355600" y="0"/>
                  </a:lnTo>
                  <a:lnTo>
                    <a:pt x="508000" y="0"/>
                  </a:lnTo>
                  <a:lnTo>
                    <a:pt x="609600" y="0"/>
                  </a:lnTo>
                  <a:lnTo>
                    <a:pt x="609600" y="241807"/>
                  </a:lnTo>
                  <a:lnTo>
                    <a:pt x="609600" y="345439"/>
                  </a:lnTo>
                  <a:lnTo>
                    <a:pt x="609600" y="414527"/>
                  </a:lnTo>
                  <a:lnTo>
                    <a:pt x="508000" y="414527"/>
                  </a:lnTo>
                  <a:lnTo>
                    <a:pt x="650494" y="694562"/>
                  </a:lnTo>
                  <a:lnTo>
                    <a:pt x="355600" y="414527"/>
                  </a:lnTo>
                  <a:lnTo>
                    <a:pt x="0" y="414527"/>
                  </a:lnTo>
                  <a:lnTo>
                    <a:pt x="0" y="345439"/>
                  </a:lnTo>
                  <a:lnTo>
                    <a:pt x="0" y="241807"/>
                  </a:lnTo>
                  <a:lnTo>
                    <a:pt x="0" y="0"/>
                  </a:lnTo>
                  <a:close/>
                </a:path>
              </a:pathLst>
            </a:custGeom>
            <a:ln w="1270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20" name="object 20"/>
          <p:cNvSpPr txBox="1"/>
          <p:nvPr/>
        </p:nvSpPr>
        <p:spPr>
          <a:xfrm>
            <a:off x="4509642" y="3058414"/>
            <a:ext cx="372745" cy="391160"/>
          </a:xfrm>
          <a:prstGeom prst="rect">
            <a:avLst/>
          </a:prstGeom>
        </p:spPr>
        <p:txBody>
          <a:bodyPr vert="horz" wrap="square" lIns="0" tIns="12700" rIns="0" bIns="0" rtlCol="0">
            <a:spAutoFit/>
          </a:bodyPr>
          <a:lstStyle/>
          <a:p>
            <a:pPr marL="48895" marR="0" lvl="0" indent="0" algn="l" defTabSz="914400" rtl="0" eaLnBrk="1" fontAlgn="auto" latinLnBrk="0" hangingPunct="1">
              <a:lnSpc>
                <a:spcPct val="100000"/>
              </a:lnSpc>
              <a:spcBef>
                <a:spcPts val="100"/>
              </a:spcBef>
              <a:spcAft>
                <a:spcPts val="0"/>
              </a:spcAft>
              <a:buClrTx/>
              <a:buSzTx/>
              <a:buFontTx/>
              <a:buNone/>
              <a:tabLst/>
              <a:defRPr/>
            </a:pPr>
            <a:r>
              <a:rPr kumimoji="0" sz="1200" b="1" i="0" u="none" strike="noStrike" kern="0" cap="none" spc="-20" normalizeH="0" baseline="0" noProof="0">
                <a:ln>
                  <a:noFill/>
                </a:ln>
                <a:solidFill>
                  <a:srgbClr val="FFFFFF"/>
                </a:solidFill>
                <a:effectLst/>
                <a:uLnTx/>
                <a:uFillTx/>
                <a:latin typeface="Calibri"/>
                <a:ea typeface="+mn-ea"/>
                <a:cs typeface="Calibri"/>
              </a:rPr>
              <a:t>0.53</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a:p>
            <a:pPr marL="12700" marR="0" lvl="0" indent="0" algn="l" defTabSz="914400" rtl="0" eaLnBrk="1" fontAlgn="auto" latinLnBrk="0" hangingPunct="1">
              <a:lnSpc>
                <a:spcPct val="100000"/>
              </a:lnSpc>
              <a:spcBef>
                <a:spcPts val="0"/>
              </a:spcBef>
              <a:spcAft>
                <a:spcPts val="0"/>
              </a:spcAft>
              <a:buClrTx/>
              <a:buSzTx/>
              <a:buFontTx/>
              <a:buNone/>
              <a:tabLst/>
              <a:defRPr/>
            </a:pPr>
            <a:r>
              <a:rPr kumimoji="0" sz="1200" b="1" i="0" u="none" strike="noStrike" kern="0" cap="none" spc="-10" normalizeH="0" baseline="0" noProof="0">
                <a:ln>
                  <a:noFill/>
                </a:ln>
                <a:solidFill>
                  <a:srgbClr val="FFFFFF"/>
                </a:solidFill>
                <a:effectLst/>
                <a:uLnTx/>
                <a:uFillTx/>
                <a:latin typeface="Calibri"/>
                <a:ea typeface="+mn-ea"/>
                <a:cs typeface="Calibri"/>
              </a:rPr>
              <a:t>Acres</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p:txBody>
      </p:sp>
      <p:grpSp>
        <p:nvGrpSpPr>
          <p:cNvPr id="21" name="object 21"/>
          <p:cNvGrpSpPr/>
          <p:nvPr/>
        </p:nvGrpSpPr>
        <p:grpSpPr>
          <a:xfrm>
            <a:off x="1817877" y="5119115"/>
            <a:ext cx="622300" cy="788670"/>
            <a:chOff x="1817877" y="5119115"/>
            <a:chExt cx="622300" cy="788670"/>
          </a:xfrm>
        </p:grpSpPr>
        <p:sp>
          <p:nvSpPr>
            <p:cNvPr id="22" name="object 22"/>
            <p:cNvSpPr/>
            <p:nvPr/>
          </p:nvSpPr>
          <p:spPr>
            <a:xfrm>
              <a:off x="1824227" y="5125465"/>
              <a:ext cx="609600" cy="775970"/>
            </a:xfrm>
            <a:custGeom>
              <a:avLst/>
              <a:gdLst/>
              <a:ahLst/>
              <a:cxnLst/>
              <a:rect l="l" t="t" r="r" b="b"/>
              <a:pathLst>
                <a:path w="609600" h="775970">
                  <a:moveTo>
                    <a:pt x="371983" y="0"/>
                  </a:moveTo>
                  <a:lnTo>
                    <a:pt x="355600" y="360933"/>
                  </a:lnTo>
                  <a:lnTo>
                    <a:pt x="0" y="360933"/>
                  </a:lnTo>
                  <a:lnTo>
                    <a:pt x="0" y="775461"/>
                  </a:lnTo>
                  <a:lnTo>
                    <a:pt x="609600" y="775461"/>
                  </a:lnTo>
                  <a:lnTo>
                    <a:pt x="609600" y="360933"/>
                  </a:lnTo>
                  <a:lnTo>
                    <a:pt x="508000" y="360933"/>
                  </a:lnTo>
                  <a:lnTo>
                    <a:pt x="371983" y="0"/>
                  </a:lnTo>
                  <a:close/>
                </a:path>
              </a:pathLst>
            </a:custGeom>
            <a:solidFill>
              <a:srgbClr val="585858">
                <a:alpha val="90194"/>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3" name="object 23"/>
            <p:cNvSpPr/>
            <p:nvPr/>
          </p:nvSpPr>
          <p:spPr>
            <a:xfrm>
              <a:off x="1824227" y="5125465"/>
              <a:ext cx="609600" cy="775970"/>
            </a:xfrm>
            <a:custGeom>
              <a:avLst/>
              <a:gdLst/>
              <a:ahLst/>
              <a:cxnLst/>
              <a:rect l="l" t="t" r="r" b="b"/>
              <a:pathLst>
                <a:path w="609600" h="775970">
                  <a:moveTo>
                    <a:pt x="0" y="360933"/>
                  </a:moveTo>
                  <a:lnTo>
                    <a:pt x="355600" y="360933"/>
                  </a:lnTo>
                  <a:lnTo>
                    <a:pt x="371983" y="0"/>
                  </a:lnTo>
                  <a:lnTo>
                    <a:pt x="508000" y="360933"/>
                  </a:lnTo>
                  <a:lnTo>
                    <a:pt x="609600" y="360933"/>
                  </a:lnTo>
                  <a:lnTo>
                    <a:pt x="609600" y="430021"/>
                  </a:lnTo>
                  <a:lnTo>
                    <a:pt x="609600" y="533653"/>
                  </a:lnTo>
                  <a:lnTo>
                    <a:pt x="609600" y="775461"/>
                  </a:lnTo>
                  <a:lnTo>
                    <a:pt x="508000" y="775461"/>
                  </a:lnTo>
                  <a:lnTo>
                    <a:pt x="355600" y="775461"/>
                  </a:lnTo>
                  <a:lnTo>
                    <a:pt x="0" y="775461"/>
                  </a:lnTo>
                  <a:lnTo>
                    <a:pt x="0" y="533653"/>
                  </a:lnTo>
                  <a:lnTo>
                    <a:pt x="0" y="430021"/>
                  </a:lnTo>
                  <a:lnTo>
                    <a:pt x="0" y="360933"/>
                  </a:lnTo>
                  <a:close/>
                </a:path>
              </a:pathLst>
            </a:custGeom>
            <a:ln w="1270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grpSp>
      <p:sp>
        <p:nvSpPr>
          <p:cNvPr id="24" name="object 24"/>
          <p:cNvSpPr txBox="1"/>
          <p:nvPr/>
        </p:nvSpPr>
        <p:spPr>
          <a:xfrm>
            <a:off x="1824227" y="5486400"/>
            <a:ext cx="609600" cy="414655"/>
          </a:xfrm>
          <a:prstGeom prst="rect">
            <a:avLst/>
          </a:prstGeom>
          <a:ln w="12700">
            <a:solidFill>
              <a:srgbClr val="FF0000"/>
            </a:solidFill>
          </a:ln>
        </p:spPr>
        <p:txBody>
          <a:bodyPr vert="horz" wrap="square" lIns="0" tIns="16510" rIns="0" bIns="0" rtlCol="0">
            <a:spAutoFit/>
          </a:bodyPr>
          <a:lstStyle/>
          <a:p>
            <a:pPr marL="0" marR="0" lvl="0" indent="0" algn="ctr" defTabSz="914400" rtl="0" eaLnBrk="1" fontAlgn="auto" latinLnBrk="0" hangingPunct="1">
              <a:lnSpc>
                <a:spcPct val="100000"/>
              </a:lnSpc>
              <a:spcBef>
                <a:spcPts val="130"/>
              </a:spcBef>
              <a:spcAft>
                <a:spcPts val="0"/>
              </a:spcAft>
              <a:buClrTx/>
              <a:buSzTx/>
              <a:buFontTx/>
              <a:buNone/>
              <a:tabLst/>
              <a:defRPr/>
            </a:pPr>
            <a:r>
              <a:rPr kumimoji="0" sz="1200" b="1" i="0" u="none" strike="noStrike" kern="0" cap="none" spc="-25" normalizeH="0" baseline="0" noProof="0">
                <a:ln>
                  <a:noFill/>
                </a:ln>
                <a:solidFill>
                  <a:srgbClr val="FFFFFF"/>
                </a:solidFill>
                <a:effectLst/>
                <a:uLnTx/>
                <a:uFillTx/>
                <a:latin typeface="Calibri"/>
                <a:ea typeface="+mn-ea"/>
                <a:cs typeface="Calibri"/>
              </a:rPr>
              <a:t>2.9</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sz="1200" b="1" i="0" u="none" strike="noStrike" kern="0" cap="none" spc="-10" normalizeH="0" baseline="0" noProof="0">
                <a:ln>
                  <a:noFill/>
                </a:ln>
                <a:solidFill>
                  <a:srgbClr val="FFFFFF"/>
                </a:solidFill>
                <a:effectLst/>
                <a:uLnTx/>
                <a:uFillTx/>
                <a:latin typeface="Calibri"/>
                <a:ea typeface="+mn-ea"/>
                <a:cs typeface="Calibri"/>
              </a:rPr>
              <a:t>Acres</a:t>
            </a:r>
            <a:endParaRPr kumimoji="0" sz="12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25" name="object 25"/>
          <p:cNvSpPr txBox="1"/>
          <p:nvPr/>
        </p:nvSpPr>
        <p:spPr>
          <a:xfrm>
            <a:off x="4392167" y="184404"/>
            <a:ext cx="2699385" cy="308418"/>
          </a:xfrm>
          <a:prstGeom prst="rect">
            <a:avLst/>
          </a:prstGeom>
          <a:solidFill>
            <a:srgbClr val="FFFFFF"/>
          </a:solidFill>
          <a:ln w="9525">
            <a:solidFill>
              <a:srgbClr val="FF0000"/>
            </a:solidFill>
          </a:ln>
        </p:spPr>
        <p:txBody>
          <a:bodyPr vert="horz" wrap="square" lIns="0" tIns="31115" rIns="0" bIns="0" rtlCol="0">
            <a:spAutoFit/>
          </a:bodyPr>
          <a:lstStyle/>
          <a:p>
            <a:pPr marL="135890" marR="0" lvl="0" indent="0" algn="l" defTabSz="914400" rtl="0" eaLnBrk="1" fontAlgn="auto" latinLnBrk="0" hangingPunct="1">
              <a:lnSpc>
                <a:spcPct val="100000"/>
              </a:lnSpc>
              <a:spcBef>
                <a:spcPts val="245"/>
              </a:spcBef>
              <a:spcAft>
                <a:spcPts val="0"/>
              </a:spcAft>
              <a:buClrTx/>
              <a:buSzTx/>
              <a:buFontTx/>
              <a:buNone/>
              <a:tabLst/>
              <a:defRPr/>
            </a:pPr>
            <a:r>
              <a:rPr kumimoji="0" sz="1800" b="1" i="0" u="none" strike="noStrike" kern="0" cap="none" spc="0" normalizeH="0" baseline="0" noProof="0">
                <a:ln>
                  <a:noFill/>
                </a:ln>
                <a:solidFill>
                  <a:sysClr val="windowText" lastClr="000000"/>
                </a:solidFill>
                <a:effectLst/>
                <a:uLnTx/>
                <a:uFillTx/>
                <a:latin typeface="Calibri"/>
                <a:ea typeface="+mn-ea"/>
                <a:cs typeface="Calibri"/>
              </a:rPr>
              <a:t>+/-</a:t>
            </a:r>
            <a:r>
              <a:rPr kumimoji="0" sz="1800" b="1" i="0" u="none" strike="noStrike" kern="0" cap="none" spc="-15" normalizeH="0" baseline="0" noProof="0">
                <a:ln>
                  <a:noFill/>
                </a:ln>
                <a:solidFill>
                  <a:sysClr val="windowText" lastClr="000000"/>
                </a:solidFill>
                <a:effectLst/>
                <a:uLnTx/>
                <a:uFillTx/>
                <a:latin typeface="Calibri"/>
                <a:ea typeface="+mn-ea"/>
                <a:cs typeface="Calibri"/>
              </a:rPr>
              <a:t> </a:t>
            </a:r>
            <a:r>
              <a:rPr kumimoji="0" lang="en-US" sz="1800" b="1" i="0" u="none" strike="noStrike" kern="0" cap="none" spc="0" normalizeH="0" baseline="0" noProof="0">
                <a:ln>
                  <a:noFill/>
                </a:ln>
                <a:solidFill>
                  <a:sysClr val="windowText" lastClr="000000"/>
                </a:solidFill>
                <a:effectLst/>
                <a:uLnTx/>
                <a:uFillTx/>
                <a:latin typeface="Calibri"/>
                <a:ea typeface="+mn-ea"/>
                <a:cs typeface="Calibri"/>
              </a:rPr>
              <a:t>36.1</a:t>
            </a:r>
            <a:r>
              <a:rPr kumimoji="0" sz="1800" b="1" i="0" u="none" strike="noStrike" kern="0" cap="none" spc="0" normalizeH="0" baseline="0" noProof="0">
                <a:ln>
                  <a:noFill/>
                </a:ln>
                <a:solidFill>
                  <a:sysClr val="windowText" lastClr="000000"/>
                </a:solidFill>
                <a:effectLst/>
                <a:uLnTx/>
                <a:uFillTx/>
                <a:latin typeface="Calibri"/>
                <a:ea typeface="+mn-ea"/>
                <a:cs typeface="Calibri"/>
              </a:rPr>
              <a:t>8</a:t>
            </a:r>
            <a:r>
              <a:rPr kumimoji="0" sz="1800" b="1" i="0" u="none" strike="noStrike" kern="0" cap="none" spc="-20" normalizeH="0" baseline="0" noProof="0">
                <a:ln>
                  <a:noFill/>
                </a:ln>
                <a:solidFill>
                  <a:sysClr val="windowText" lastClr="000000"/>
                </a:solidFill>
                <a:effectLst/>
                <a:uLnTx/>
                <a:uFillTx/>
                <a:latin typeface="Calibri"/>
                <a:ea typeface="+mn-ea"/>
                <a:cs typeface="Calibri"/>
              </a:rPr>
              <a:t> </a:t>
            </a:r>
            <a:r>
              <a:rPr kumimoji="0" sz="1800" b="1" i="0" u="none" strike="noStrike" kern="0" cap="none" spc="0" normalizeH="0" baseline="0" noProof="0">
                <a:ln>
                  <a:noFill/>
                </a:ln>
                <a:solidFill>
                  <a:sysClr val="windowText" lastClr="000000"/>
                </a:solidFill>
                <a:effectLst/>
                <a:uLnTx/>
                <a:uFillTx/>
                <a:latin typeface="Calibri"/>
                <a:ea typeface="+mn-ea"/>
                <a:cs typeface="Calibri"/>
              </a:rPr>
              <a:t>Acres</a:t>
            </a:r>
            <a:r>
              <a:rPr kumimoji="0" sz="1800" b="1" i="0" u="none" strike="noStrike" kern="0" cap="none" spc="-45" normalizeH="0" baseline="0" noProof="0">
                <a:ln>
                  <a:noFill/>
                </a:ln>
                <a:solidFill>
                  <a:sysClr val="windowText" lastClr="000000"/>
                </a:solidFill>
                <a:effectLst/>
                <a:uLnTx/>
                <a:uFillTx/>
                <a:latin typeface="Calibri"/>
                <a:ea typeface="+mn-ea"/>
                <a:cs typeface="Calibri"/>
              </a:rPr>
              <a:t> </a:t>
            </a:r>
            <a:r>
              <a:rPr kumimoji="0" sz="1800" b="1" i="0" u="none" strike="noStrike" kern="0" cap="none" spc="0" normalizeH="0" baseline="0" noProof="0">
                <a:ln>
                  <a:noFill/>
                </a:ln>
                <a:solidFill>
                  <a:sysClr val="windowText" lastClr="000000"/>
                </a:solidFill>
                <a:effectLst/>
                <a:uLnTx/>
                <a:uFillTx/>
                <a:latin typeface="Calibri"/>
                <a:ea typeface="+mn-ea"/>
                <a:cs typeface="Calibri"/>
              </a:rPr>
              <a:t>to</a:t>
            </a:r>
            <a:r>
              <a:rPr kumimoji="0" sz="1800" b="1" i="0" u="none" strike="noStrike" kern="0" cap="none" spc="-25" normalizeH="0" baseline="0" noProof="0">
                <a:ln>
                  <a:noFill/>
                </a:ln>
                <a:solidFill>
                  <a:sysClr val="windowText" lastClr="000000"/>
                </a:solidFill>
                <a:effectLst/>
                <a:uLnTx/>
                <a:uFillTx/>
                <a:latin typeface="Calibri"/>
                <a:ea typeface="+mn-ea"/>
                <a:cs typeface="Calibri"/>
              </a:rPr>
              <a:t> </a:t>
            </a:r>
            <a:r>
              <a:rPr kumimoji="0" sz="1800" b="1" i="0" u="none" strike="noStrike" kern="0" cap="none" spc="-10" normalizeH="0" baseline="0" noProof="0">
                <a:ln>
                  <a:noFill/>
                </a:ln>
                <a:solidFill>
                  <a:sysClr val="windowText" lastClr="000000"/>
                </a:solidFill>
                <a:effectLst/>
                <a:uLnTx/>
                <a:uFillTx/>
                <a:latin typeface="Calibri"/>
                <a:ea typeface="+mn-ea"/>
                <a:cs typeface="Calibri"/>
              </a:rPr>
              <a:t>Donate</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graphicFrame>
        <p:nvGraphicFramePr>
          <p:cNvPr id="26" name="object 26"/>
          <p:cNvGraphicFramePr>
            <a:graphicFrameLocks noGrp="1"/>
          </p:cNvGraphicFramePr>
          <p:nvPr/>
        </p:nvGraphicFramePr>
        <p:xfrm>
          <a:off x="167227" y="0"/>
          <a:ext cx="3903344" cy="2139315"/>
        </p:xfrm>
        <a:graphic>
          <a:graphicData uri="http://schemas.openxmlformats.org/drawingml/2006/table">
            <a:tbl>
              <a:tblPr firstRow="1" bandRow="1">
                <a:tableStyleId>{2D5ABB26-0587-4C30-8999-92F81FD0307C}</a:tableStyleId>
              </a:tblPr>
              <a:tblGrid>
                <a:gridCol w="243840">
                  <a:extLst>
                    <a:ext uri="{9D8B030D-6E8A-4147-A177-3AD203B41FA5}">
                      <a16:colId xmlns:a16="http://schemas.microsoft.com/office/drawing/2014/main" val="20000"/>
                    </a:ext>
                  </a:extLst>
                </a:gridCol>
                <a:gridCol w="1409699">
                  <a:extLst>
                    <a:ext uri="{9D8B030D-6E8A-4147-A177-3AD203B41FA5}">
                      <a16:colId xmlns:a16="http://schemas.microsoft.com/office/drawing/2014/main" val="20001"/>
                    </a:ext>
                  </a:extLst>
                </a:gridCol>
                <a:gridCol w="1432560">
                  <a:extLst>
                    <a:ext uri="{9D8B030D-6E8A-4147-A177-3AD203B41FA5}">
                      <a16:colId xmlns:a16="http://schemas.microsoft.com/office/drawing/2014/main" val="20002"/>
                    </a:ext>
                  </a:extLst>
                </a:gridCol>
                <a:gridCol w="817245">
                  <a:extLst>
                    <a:ext uri="{9D8B030D-6E8A-4147-A177-3AD203B41FA5}">
                      <a16:colId xmlns:a16="http://schemas.microsoft.com/office/drawing/2014/main" val="20003"/>
                    </a:ext>
                  </a:extLst>
                </a:gridCol>
              </a:tblGrid>
              <a:tr h="274320">
                <a:tc gridSpan="3">
                  <a:txBody>
                    <a:bodyPr/>
                    <a:lstStyle/>
                    <a:p>
                      <a:pPr marL="382905">
                        <a:lnSpc>
                          <a:spcPct val="100000"/>
                        </a:lnSpc>
                        <a:spcBef>
                          <a:spcPts val="285"/>
                        </a:spcBef>
                      </a:pPr>
                      <a:r>
                        <a:rPr lang="en-US" sz="1200" b="1">
                          <a:solidFill>
                            <a:srgbClr val="FFFFFF"/>
                          </a:solidFill>
                          <a:latin typeface="Calibri"/>
                          <a:cs typeface="Calibri"/>
                        </a:rPr>
                        <a:t>Yellow Parcels Baptist will Retain</a:t>
                      </a:r>
                      <a:endParaRPr sz="1200">
                        <a:latin typeface="Calibri"/>
                        <a:cs typeface="Calibri"/>
                      </a:endParaRPr>
                    </a:p>
                  </a:txBody>
                  <a:tcPr marL="0" marR="0" marT="3619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471C4"/>
                    </a:solidFill>
                  </a:tcPr>
                </a:tc>
                <a:tc hMerge="1">
                  <a:txBody>
                    <a:bodyPr/>
                    <a:lstStyle/>
                    <a:p>
                      <a:endParaRPr/>
                    </a:p>
                  </a:txBody>
                  <a:tcPr marL="0" marR="0" marT="0" marB="0"/>
                </a:tc>
                <a:tc hMerge="1">
                  <a:txBody>
                    <a:bodyPr/>
                    <a:lstStyle/>
                    <a:p>
                      <a:endParaRPr/>
                    </a:p>
                  </a:txBody>
                  <a:tcPr marL="0" marR="0" marT="0" marB="0"/>
                </a:tc>
                <a:tc>
                  <a:txBody>
                    <a:bodyPr/>
                    <a:lstStyle/>
                    <a:p>
                      <a:pPr marL="635" algn="ctr">
                        <a:lnSpc>
                          <a:spcPct val="100000"/>
                        </a:lnSpc>
                        <a:spcBef>
                          <a:spcPts val="285"/>
                        </a:spcBef>
                      </a:pPr>
                      <a:r>
                        <a:rPr sz="1200" b="1" spc="-10">
                          <a:solidFill>
                            <a:srgbClr val="FFFFFF"/>
                          </a:solidFill>
                          <a:latin typeface="Calibri"/>
                          <a:cs typeface="Calibri"/>
                        </a:rPr>
                        <a:t>Acres</a:t>
                      </a:r>
                      <a:endParaRPr sz="1200">
                        <a:latin typeface="Calibri"/>
                        <a:cs typeface="Calibri"/>
                      </a:endParaRPr>
                    </a:p>
                  </a:txBody>
                  <a:tcPr marL="0" marR="0" marT="3619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4471C4"/>
                    </a:solidFill>
                  </a:tcPr>
                </a:tc>
                <a:extLst>
                  <a:ext uri="{0D108BD9-81ED-4DB2-BD59-A6C34878D82A}">
                    <a16:rowId xmlns:a16="http://schemas.microsoft.com/office/drawing/2014/main" val="10000"/>
                  </a:ext>
                </a:extLst>
              </a:tr>
              <a:tr h="250825">
                <a:tc>
                  <a:txBody>
                    <a:bodyPr/>
                    <a:lstStyle/>
                    <a:p>
                      <a:pPr marR="80010" algn="r">
                        <a:lnSpc>
                          <a:spcPct val="100000"/>
                        </a:lnSpc>
                        <a:spcBef>
                          <a:spcPts val="295"/>
                        </a:spcBef>
                      </a:pPr>
                      <a:r>
                        <a:rPr sz="1050" b="1">
                          <a:latin typeface="Calibri"/>
                          <a:cs typeface="Calibri"/>
                        </a:rPr>
                        <a:t>1</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The</a:t>
                      </a:r>
                      <a:r>
                        <a:rPr sz="1050" b="1" spc="-35">
                          <a:latin typeface="Calibri"/>
                          <a:cs typeface="Calibri"/>
                        </a:rPr>
                        <a:t> </a:t>
                      </a:r>
                      <a:r>
                        <a:rPr sz="1050" b="1">
                          <a:latin typeface="Calibri"/>
                          <a:cs typeface="Calibri"/>
                        </a:rPr>
                        <a:t>Wellness</a:t>
                      </a:r>
                      <a:r>
                        <a:rPr sz="1050" b="1" spc="-25">
                          <a:latin typeface="Calibri"/>
                          <a:cs typeface="Calibri"/>
                        </a:rPr>
                        <a:t> </a:t>
                      </a:r>
                      <a:r>
                        <a:rPr sz="1050" b="1" spc="-10">
                          <a:latin typeface="Calibri"/>
                          <a:cs typeface="Calibri"/>
                        </a:rPr>
                        <a:t>Center</a:t>
                      </a:r>
                      <a:r>
                        <a:rPr lang="en-US" sz="1050" b="1" spc="-10">
                          <a:latin typeface="Calibri"/>
                          <a:cs typeface="Calibri"/>
                        </a:rPr>
                        <a:t> (CHNWF?)</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1901</a:t>
                      </a:r>
                      <a:r>
                        <a:rPr sz="1050" b="1" spc="-15">
                          <a:latin typeface="Calibri"/>
                          <a:cs typeface="Calibri"/>
                        </a:rPr>
                        <a:t> </a:t>
                      </a:r>
                      <a:r>
                        <a:rPr sz="1050" b="1">
                          <a:latin typeface="Calibri"/>
                          <a:cs typeface="Calibri"/>
                        </a:rPr>
                        <a:t>North</a:t>
                      </a:r>
                      <a:r>
                        <a:rPr sz="1050" b="1" spc="-25">
                          <a:latin typeface="Calibri"/>
                          <a:cs typeface="Calibri"/>
                        </a:rPr>
                        <a:t> </a:t>
                      </a:r>
                      <a:r>
                        <a:rPr sz="1050" b="1">
                          <a:latin typeface="Calibri"/>
                          <a:cs typeface="Calibri"/>
                        </a:rPr>
                        <a:t>E </a:t>
                      </a:r>
                      <a:r>
                        <a:rPr sz="1050" b="1" spc="-10">
                          <a:latin typeface="Calibri"/>
                          <a:cs typeface="Calibri"/>
                        </a:rPr>
                        <a:t>Street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4EA"/>
                    </a:solidFill>
                  </a:tcPr>
                </a:tc>
                <a:tc>
                  <a:txBody>
                    <a:bodyPr/>
                    <a:lstStyle/>
                    <a:p>
                      <a:pPr marL="1270" algn="ctr">
                        <a:lnSpc>
                          <a:spcPct val="100000"/>
                        </a:lnSpc>
                        <a:spcBef>
                          <a:spcPts val="295"/>
                        </a:spcBef>
                      </a:pPr>
                      <a:r>
                        <a:rPr sz="1050" b="1">
                          <a:latin typeface="Calibri"/>
                          <a:cs typeface="Calibri"/>
                        </a:rPr>
                        <a:t>1 </a:t>
                      </a:r>
                      <a:r>
                        <a:rPr sz="1050" b="1" spc="-20">
                          <a:latin typeface="Calibri"/>
                          <a:cs typeface="Calibri"/>
                        </a:rPr>
                        <a:t>acre</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FD4EA"/>
                    </a:solidFill>
                  </a:tcPr>
                </a:tc>
                <a:extLst>
                  <a:ext uri="{0D108BD9-81ED-4DB2-BD59-A6C34878D82A}">
                    <a16:rowId xmlns:a16="http://schemas.microsoft.com/office/drawing/2014/main" val="10001"/>
                  </a:ext>
                </a:extLst>
              </a:tr>
              <a:tr h="250825">
                <a:tc>
                  <a:txBody>
                    <a:bodyPr/>
                    <a:lstStyle/>
                    <a:p>
                      <a:pPr marR="80010" algn="r">
                        <a:lnSpc>
                          <a:spcPct val="100000"/>
                        </a:lnSpc>
                        <a:spcBef>
                          <a:spcPts val="295"/>
                        </a:spcBef>
                      </a:pPr>
                      <a:r>
                        <a:rPr sz="1050" b="1">
                          <a:latin typeface="Calibri"/>
                          <a:cs typeface="Calibri"/>
                        </a:rPr>
                        <a:t>2</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algn="ctr">
                        <a:lnSpc>
                          <a:spcPct val="100000"/>
                        </a:lnSpc>
                        <a:spcBef>
                          <a:spcPts val="295"/>
                        </a:spcBef>
                      </a:pPr>
                      <a:r>
                        <a:rPr sz="1050" b="1">
                          <a:latin typeface="Calibri"/>
                          <a:cs typeface="Calibri"/>
                        </a:rPr>
                        <a:t>Training</a:t>
                      </a:r>
                      <a:r>
                        <a:rPr sz="1050" b="1" spc="-35">
                          <a:latin typeface="Calibri"/>
                          <a:cs typeface="Calibri"/>
                        </a:rPr>
                        <a:t> </a:t>
                      </a:r>
                      <a:r>
                        <a:rPr sz="1050" b="1" spc="-10">
                          <a:latin typeface="Calibri"/>
                          <a:cs typeface="Calibri"/>
                        </a:rPr>
                        <a:t>Center</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algn="ctr">
                        <a:lnSpc>
                          <a:spcPct val="100000"/>
                        </a:lnSpc>
                        <a:spcBef>
                          <a:spcPts val="295"/>
                        </a:spcBef>
                      </a:pPr>
                      <a:r>
                        <a:rPr sz="1050" b="1">
                          <a:latin typeface="Calibri"/>
                          <a:cs typeface="Calibri"/>
                        </a:rPr>
                        <a:t>801</a:t>
                      </a:r>
                      <a:r>
                        <a:rPr sz="1050" b="1" spc="-20">
                          <a:latin typeface="Calibri"/>
                          <a:cs typeface="Calibri"/>
                        </a:rPr>
                        <a:t> </a:t>
                      </a:r>
                      <a:r>
                        <a:rPr sz="1050" b="1">
                          <a:latin typeface="Calibri"/>
                          <a:cs typeface="Calibri"/>
                        </a:rPr>
                        <a:t>W</a:t>
                      </a:r>
                      <a:r>
                        <a:rPr sz="1050" b="1" spc="-15">
                          <a:latin typeface="Calibri"/>
                          <a:cs typeface="Calibri"/>
                        </a:rPr>
                        <a:t> </a:t>
                      </a:r>
                      <a:r>
                        <a:rPr sz="1050" b="1">
                          <a:latin typeface="Calibri"/>
                          <a:cs typeface="Calibri"/>
                        </a:rPr>
                        <a:t>Avery</a:t>
                      </a:r>
                      <a:r>
                        <a:rPr sz="1050" b="1" spc="-15">
                          <a:latin typeface="Calibri"/>
                          <a:cs typeface="Calibri"/>
                        </a:rPr>
                        <a:t> </a:t>
                      </a:r>
                      <a:r>
                        <a:rPr sz="1050" b="1" spc="-25">
                          <a:latin typeface="Calibri"/>
                          <a:cs typeface="Calibri"/>
                        </a:rPr>
                        <a:t>St.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marL="128270">
                        <a:lnSpc>
                          <a:spcPct val="100000"/>
                        </a:lnSpc>
                        <a:spcBef>
                          <a:spcPts val="295"/>
                        </a:spcBef>
                      </a:pPr>
                      <a:r>
                        <a:rPr sz="1050" b="1">
                          <a:latin typeface="Calibri"/>
                          <a:cs typeface="Calibri"/>
                        </a:rPr>
                        <a:t>0.23</a:t>
                      </a:r>
                      <a:r>
                        <a:rPr sz="1050" b="1" spc="-20">
                          <a:latin typeface="Calibri"/>
                          <a:cs typeface="Calibri"/>
                        </a:rPr>
                        <a:t> </a:t>
                      </a:r>
                      <a:r>
                        <a:rPr sz="1050" b="1" spc="-10">
                          <a:latin typeface="Calibri"/>
                          <a:cs typeface="Calibri"/>
                        </a:rPr>
                        <a:t>acres</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extLst>
                  <a:ext uri="{0D108BD9-81ED-4DB2-BD59-A6C34878D82A}">
                    <a16:rowId xmlns:a16="http://schemas.microsoft.com/office/drawing/2014/main" val="10002"/>
                  </a:ext>
                </a:extLst>
              </a:tr>
              <a:tr h="251460">
                <a:tc>
                  <a:txBody>
                    <a:bodyPr/>
                    <a:lstStyle/>
                    <a:p>
                      <a:pPr marR="80010" algn="r">
                        <a:lnSpc>
                          <a:spcPct val="100000"/>
                        </a:lnSpc>
                        <a:spcBef>
                          <a:spcPts val="295"/>
                        </a:spcBef>
                      </a:pPr>
                      <a:r>
                        <a:rPr sz="1050" b="1">
                          <a:latin typeface="Calibri"/>
                          <a:cs typeface="Calibri"/>
                        </a:rPr>
                        <a:t>3</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Team</a:t>
                      </a:r>
                      <a:r>
                        <a:rPr sz="1050" b="1" spc="-10">
                          <a:latin typeface="Calibri"/>
                          <a:cs typeface="Calibri"/>
                        </a:rPr>
                        <a:t> Member</a:t>
                      </a:r>
                      <a:r>
                        <a:rPr sz="1050" b="1" spc="-25">
                          <a:latin typeface="Calibri"/>
                          <a:cs typeface="Calibri"/>
                        </a:rPr>
                        <a:t> </a:t>
                      </a:r>
                      <a:r>
                        <a:rPr sz="1050" b="1" spc="-10">
                          <a:latin typeface="Calibri"/>
                          <a:cs typeface="Calibri"/>
                        </a:rPr>
                        <a:t>Center</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1720</a:t>
                      </a:r>
                      <a:r>
                        <a:rPr sz="1050" b="1" spc="-15">
                          <a:latin typeface="Calibri"/>
                          <a:cs typeface="Calibri"/>
                        </a:rPr>
                        <a:t> </a:t>
                      </a:r>
                      <a:r>
                        <a:rPr sz="1050" b="1">
                          <a:latin typeface="Calibri"/>
                          <a:cs typeface="Calibri"/>
                        </a:rPr>
                        <a:t>North</a:t>
                      </a:r>
                      <a:r>
                        <a:rPr sz="1050" b="1" spc="-25">
                          <a:latin typeface="Calibri"/>
                          <a:cs typeface="Calibri"/>
                        </a:rPr>
                        <a:t> </a:t>
                      </a:r>
                      <a:r>
                        <a:rPr sz="1050" b="1">
                          <a:latin typeface="Calibri"/>
                          <a:cs typeface="Calibri"/>
                        </a:rPr>
                        <a:t>E </a:t>
                      </a:r>
                      <a:r>
                        <a:rPr sz="1050" b="1" spc="-25">
                          <a:latin typeface="Calibri"/>
                          <a:cs typeface="Calibri"/>
                        </a:rPr>
                        <a:t>St.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marL="128270">
                        <a:lnSpc>
                          <a:spcPct val="100000"/>
                        </a:lnSpc>
                        <a:spcBef>
                          <a:spcPts val="295"/>
                        </a:spcBef>
                      </a:pPr>
                      <a:r>
                        <a:rPr sz="1050" b="1">
                          <a:latin typeface="Calibri"/>
                          <a:cs typeface="Calibri"/>
                        </a:rPr>
                        <a:t>1.45</a:t>
                      </a:r>
                      <a:r>
                        <a:rPr sz="1050" b="1" spc="-15">
                          <a:latin typeface="Calibri"/>
                          <a:cs typeface="Calibri"/>
                        </a:rPr>
                        <a:t> </a:t>
                      </a:r>
                      <a:r>
                        <a:rPr sz="1050" b="1" spc="-10">
                          <a:latin typeface="Calibri"/>
                          <a:cs typeface="Calibri"/>
                        </a:rPr>
                        <a:t>acres</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extLst>
                  <a:ext uri="{0D108BD9-81ED-4DB2-BD59-A6C34878D82A}">
                    <a16:rowId xmlns:a16="http://schemas.microsoft.com/office/drawing/2014/main" val="10003"/>
                  </a:ext>
                </a:extLst>
              </a:tr>
              <a:tr h="251460">
                <a:tc>
                  <a:txBody>
                    <a:bodyPr/>
                    <a:lstStyle/>
                    <a:p>
                      <a:pPr marR="80010" algn="r">
                        <a:lnSpc>
                          <a:spcPct val="100000"/>
                        </a:lnSpc>
                        <a:spcBef>
                          <a:spcPts val="295"/>
                        </a:spcBef>
                      </a:pPr>
                      <a:r>
                        <a:rPr sz="1050" b="1">
                          <a:latin typeface="Calibri"/>
                          <a:cs typeface="Calibri"/>
                        </a:rPr>
                        <a:t>4</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algn="ctr">
                        <a:lnSpc>
                          <a:spcPct val="100000"/>
                        </a:lnSpc>
                        <a:spcBef>
                          <a:spcPts val="295"/>
                        </a:spcBef>
                      </a:pPr>
                      <a:r>
                        <a:rPr sz="1050" b="1">
                          <a:latin typeface="Calibri"/>
                          <a:cs typeface="Calibri"/>
                        </a:rPr>
                        <a:t>Kupfrian</a:t>
                      </a:r>
                      <a:r>
                        <a:rPr sz="1050" b="1" spc="-40">
                          <a:latin typeface="Calibri"/>
                          <a:cs typeface="Calibri"/>
                        </a:rPr>
                        <a:t> </a:t>
                      </a:r>
                      <a:r>
                        <a:rPr sz="1050" b="1" spc="-10">
                          <a:latin typeface="Calibri"/>
                          <a:cs typeface="Calibri"/>
                        </a:rPr>
                        <a:t>House</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algn="ctr">
                        <a:lnSpc>
                          <a:spcPct val="100000"/>
                        </a:lnSpc>
                        <a:spcBef>
                          <a:spcPts val="295"/>
                        </a:spcBef>
                      </a:pPr>
                      <a:r>
                        <a:rPr sz="1050" b="1">
                          <a:latin typeface="Calibri"/>
                          <a:cs typeface="Calibri"/>
                        </a:rPr>
                        <a:t>1300</a:t>
                      </a:r>
                      <a:r>
                        <a:rPr sz="1050" b="1" spc="-20">
                          <a:latin typeface="Calibri"/>
                          <a:cs typeface="Calibri"/>
                        </a:rPr>
                        <a:t> </a:t>
                      </a:r>
                      <a:r>
                        <a:rPr sz="1050" b="1">
                          <a:latin typeface="Calibri"/>
                          <a:cs typeface="Calibri"/>
                        </a:rPr>
                        <a:t>W</a:t>
                      </a:r>
                      <a:r>
                        <a:rPr sz="1050" b="1" spc="-20">
                          <a:latin typeface="Calibri"/>
                          <a:cs typeface="Calibri"/>
                        </a:rPr>
                        <a:t> </a:t>
                      </a:r>
                      <a:r>
                        <a:rPr sz="1050" b="1">
                          <a:latin typeface="Calibri"/>
                          <a:cs typeface="Calibri"/>
                        </a:rPr>
                        <a:t>Moreno</a:t>
                      </a:r>
                      <a:r>
                        <a:rPr sz="1050" b="1" spc="-35">
                          <a:latin typeface="Calibri"/>
                          <a:cs typeface="Calibri"/>
                        </a:rPr>
                        <a:t> </a:t>
                      </a:r>
                      <a:r>
                        <a:rPr sz="1050" b="1" spc="-25">
                          <a:latin typeface="Calibri"/>
                          <a:cs typeface="Calibri"/>
                        </a:rPr>
                        <a:t>St.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marL="163195">
                        <a:lnSpc>
                          <a:spcPct val="100000"/>
                        </a:lnSpc>
                        <a:spcBef>
                          <a:spcPts val="295"/>
                        </a:spcBef>
                      </a:pPr>
                      <a:r>
                        <a:rPr sz="1050" b="1">
                          <a:latin typeface="Calibri"/>
                          <a:cs typeface="Calibri"/>
                        </a:rPr>
                        <a:t>0.3</a:t>
                      </a:r>
                      <a:r>
                        <a:rPr sz="1050" b="1" spc="-15">
                          <a:latin typeface="Calibri"/>
                          <a:cs typeface="Calibri"/>
                        </a:rPr>
                        <a:t> </a:t>
                      </a:r>
                      <a:r>
                        <a:rPr sz="1050" b="1" spc="-10">
                          <a:latin typeface="Calibri"/>
                          <a:cs typeface="Calibri"/>
                        </a:rPr>
                        <a:t>acres</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extLst>
                  <a:ext uri="{0D108BD9-81ED-4DB2-BD59-A6C34878D82A}">
                    <a16:rowId xmlns:a16="http://schemas.microsoft.com/office/drawing/2014/main" val="10004"/>
                  </a:ext>
                </a:extLst>
              </a:tr>
              <a:tr h="251460">
                <a:tc>
                  <a:txBody>
                    <a:bodyPr/>
                    <a:lstStyle/>
                    <a:p>
                      <a:pPr marR="80010" algn="r">
                        <a:lnSpc>
                          <a:spcPct val="100000"/>
                        </a:lnSpc>
                        <a:spcBef>
                          <a:spcPts val="295"/>
                        </a:spcBef>
                      </a:pPr>
                      <a:r>
                        <a:rPr sz="1050" b="1">
                          <a:latin typeface="Calibri"/>
                          <a:cs typeface="Calibri"/>
                        </a:rPr>
                        <a:t>5</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Fishbowl</a:t>
                      </a:r>
                      <a:r>
                        <a:rPr sz="1050" b="1" spc="-30">
                          <a:latin typeface="Calibri"/>
                          <a:cs typeface="Calibri"/>
                        </a:rPr>
                        <a:t> </a:t>
                      </a:r>
                      <a:r>
                        <a:rPr sz="1050" b="1" spc="-10">
                          <a:latin typeface="Calibri"/>
                          <a:cs typeface="Calibri"/>
                        </a:rPr>
                        <a:t>Building</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1001</a:t>
                      </a:r>
                      <a:r>
                        <a:rPr sz="1050" b="1" spc="-20">
                          <a:latin typeface="Calibri"/>
                          <a:cs typeface="Calibri"/>
                        </a:rPr>
                        <a:t> </a:t>
                      </a:r>
                      <a:r>
                        <a:rPr sz="1050" b="1">
                          <a:latin typeface="Calibri"/>
                          <a:cs typeface="Calibri"/>
                        </a:rPr>
                        <a:t>W</a:t>
                      </a:r>
                      <a:r>
                        <a:rPr sz="1050" b="1" spc="-20">
                          <a:latin typeface="Calibri"/>
                          <a:cs typeface="Calibri"/>
                        </a:rPr>
                        <a:t> </a:t>
                      </a:r>
                      <a:r>
                        <a:rPr sz="1050" b="1">
                          <a:latin typeface="Calibri"/>
                          <a:cs typeface="Calibri"/>
                        </a:rPr>
                        <a:t>Moreno</a:t>
                      </a:r>
                      <a:r>
                        <a:rPr sz="1050" b="1" spc="-35">
                          <a:latin typeface="Calibri"/>
                          <a:cs typeface="Calibri"/>
                        </a:rPr>
                        <a:t> </a:t>
                      </a:r>
                      <a:r>
                        <a:rPr sz="1050" b="1" spc="-25">
                          <a:latin typeface="Calibri"/>
                          <a:cs typeface="Calibri"/>
                        </a:rPr>
                        <a:t>St.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marL="128270">
                        <a:lnSpc>
                          <a:spcPct val="100000"/>
                        </a:lnSpc>
                        <a:spcBef>
                          <a:spcPts val="295"/>
                        </a:spcBef>
                      </a:pPr>
                      <a:r>
                        <a:rPr sz="1050" b="1">
                          <a:latin typeface="Calibri"/>
                          <a:cs typeface="Calibri"/>
                        </a:rPr>
                        <a:t>0.26</a:t>
                      </a:r>
                      <a:r>
                        <a:rPr sz="1050" b="1" spc="-15">
                          <a:latin typeface="Calibri"/>
                          <a:cs typeface="Calibri"/>
                        </a:rPr>
                        <a:t> </a:t>
                      </a:r>
                      <a:r>
                        <a:rPr sz="1050" b="1" spc="-10">
                          <a:latin typeface="Calibri"/>
                          <a:cs typeface="Calibri"/>
                        </a:rPr>
                        <a:t>acres</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extLst>
                  <a:ext uri="{0D108BD9-81ED-4DB2-BD59-A6C34878D82A}">
                    <a16:rowId xmlns:a16="http://schemas.microsoft.com/office/drawing/2014/main" val="10005"/>
                  </a:ext>
                </a:extLst>
              </a:tr>
              <a:tr h="251460">
                <a:tc>
                  <a:txBody>
                    <a:bodyPr/>
                    <a:lstStyle/>
                    <a:p>
                      <a:pPr marR="80010" algn="r">
                        <a:lnSpc>
                          <a:spcPct val="100000"/>
                        </a:lnSpc>
                        <a:spcBef>
                          <a:spcPts val="295"/>
                        </a:spcBef>
                      </a:pPr>
                      <a:r>
                        <a:rPr sz="1050" b="1">
                          <a:latin typeface="Calibri"/>
                          <a:cs typeface="Calibri"/>
                        </a:rPr>
                        <a:t>6</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algn="ctr">
                        <a:lnSpc>
                          <a:spcPct val="100000"/>
                        </a:lnSpc>
                        <a:spcBef>
                          <a:spcPts val="295"/>
                        </a:spcBef>
                      </a:pPr>
                      <a:r>
                        <a:rPr sz="1050" b="1" spc="-10">
                          <a:latin typeface="Calibri"/>
                          <a:cs typeface="Calibri"/>
                        </a:rPr>
                        <a:t>Storage</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algn="ctr">
                        <a:lnSpc>
                          <a:spcPct val="100000"/>
                        </a:lnSpc>
                        <a:spcBef>
                          <a:spcPts val="295"/>
                        </a:spcBef>
                      </a:pPr>
                      <a:r>
                        <a:rPr sz="1050" b="1">
                          <a:latin typeface="Calibri"/>
                          <a:cs typeface="Calibri"/>
                        </a:rPr>
                        <a:t>1201</a:t>
                      </a:r>
                      <a:r>
                        <a:rPr sz="1050" b="1" spc="-30">
                          <a:latin typeface="Calibri"/>
                          <a:cs typeface="Calibri"/>
                        </a:rPr>
                        <a:t> </a:t>
                      </a:r>
                      <a:r>
                        <a:rPr sz="1050" b="1">
                          <a:latin typeface="Calibri"/>
                          <a:cs typeface="Calibri"/>
                        </a:rPr>
                        <a:t>W.</a:t>
                      </a:r>
                      <a:r>
                        <a:rPr sz="1050" b="1" spc="-30">
                          <a:latin typeface="Calibri"/>
                          <a:cs typeface="Calibri"/>
                        </a:rPr>
                        <a:t> </a:t>
                      </a:r>
                      <a:r>
                        <a:rPr sz="1050" b="1">
                          <a:latin typeface="Calibri"/>
                          <a:cs typeface="Calibri"/>
                        </a:rPr>
                        <a:t>Moreno</a:t>
                      </a:r>
                      <a:r>
                        <a:rPr sz="1050" b="1" spc="-35">
                          <a:latin typeface="Calibri"/>
                          <a:cs typeface="Calibri"/>
                        </a:rPr>
                        <a:t> </a:t>
                      </a:r>
                      <a:r>
                        <a:rPr sz="1050" b="1" spc="-25">
                          <a:latin typeface="Calibri"/>
                          <a:cs typeface="Calibri"/>
                        </a:rPr>
                        <a:t>St.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tc>
                  <a:txBody>
                    <a:bodyPr/>
                    <a:lstStyle/>
                    <a:p>
                      <a:pPr marL="163195">
                        <a:lnSpc>
                          <a:spcPct val="100000"/>
                        </a:lnSpc>
                        <a:spcBef>
                          <a:spcPts val="295"/>
                        </a:spcBef>
                      </a:pPr>
                      <a:r>
                        <a:rPr sz="1050" b="1">
                          <a:latin typeface="Calibri"/>
                          <a:cs typeface="Calibri"/>
                        </a:rPr>
                        <a:t>0.6</a:t>
                      </a:r>
                      <a:r>
                        <a:rPr sz="1050" b="1" spc="-15">
                          <a:latin typeface="Calibri"/>
                          <a:cs typeface="Calibri"/>
                        </a:rPr>
                        <a:t> </a:t>
                      </a:r>
                      <a:r>
                        <a:rPr sz="1050" b="1" spc="-10">
                          <a:latin typeface="Calibri"/>
                          <a:cs typeface="Calibri"/>
                        </a:rPr>
                        <a:t>acres</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9EBF5"/>
                    </a:solidFill>
                  </a:tcPr>
                </a:tc>
                <a:extLst>
                  <a:ext uri="{0D108BD9-81ED-4DB2-BD59-A6C34878D82A}">
                    <a16:rowId xmlns:a16="http://schemas.microsoft.com/office/drawing/2014/main" val="10006"/>
                  </a:ext>
                </a:extLst>
              </a:tr>
              <a:tr h="250825">
                <a:tc>
                  <a:txBody>
                    <a:bodyPr/>
                    <a:lstStyle/>
                    <a:p>
                      <a:pPr marR="80010" algn="r">
                        <a:lnSpc>
                          <a:spcPct val="100000"/>
                        </a:lnSpc>
                        <a:spcBef>
                          <a:spcPts val="295"/>
                        </a:spcBef>
                      </a:pPr>
                      <a:r>
                        <a:rPr sz="1050" b="1">
                          <a:latin typeface="Calibri"/>
                          <a:cs typeface="Calibri"/>
                        </a:rPr>
                        <a:t>7</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spc="-10">
                          <a:latin typeface="Calibri"/>
                          <a:cs typeface="Calibri"/>
                        </a:rPr>
                        <a:t>Parking</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algn="ctr">
                        <a:lnSpc>
                          <a:spcPct val="100000"/>
                        </a:lnSpc>
                        <a:spcBef>
                          <a:spcPts val="295"/>
                        </a:spcBef>
                      </a:pPr>
                      <a:r>
                        <a:rPr sz="1050" b="1">
                          <a:latin typeface="Calibri"/>
                          <a:cs typeface="Calibri"/>
                        </a:rPr>
                        <a:t>W</a:t>
                      </a:r>
                      <a:r>
                        <a:rPr sz="1050" b="1" spc="-20">
                          <a:latin typeface="Calibri"/>
                          <a:cs typeface="Calibri"/>
                        </a:rPr>
                        <a:t> </a:t>
                      </a:r>
                      <a:r>
                        <a:rPr sz="1050" b="1">
                          <a:latin typeface="Calibri"/>
                          <a:cs typeface="Calibri"/>
                        </a:rPr>
                        <a:t>Lakeview</a:t>
                      </a:r>
                      <a:r>
                        <a:rPr sz="1050" b="1" spc="-25">
                          <a:latin typeface="Calibri"/>
                          <a:cs typeface="Calibri"/>
                        </a:rPr>
                        <a:t> </a:t>
                      </a:r>
                      <a:r>
                        <a:rPr sz="1050" b="1">
                          <a:latin typeface="Calibri"/>
                          <a:cs typeface="Calibri"/>
                        </a:rPr>
                        <a:t>&amp;</a:t>
                      </a:r>
                      <a:r>
                        <a:rPr sz="1050" b="1" spc="-5">
                          <a:latin typeface="Calibri"/>
                          <a:cs typeface="Calibri"/>
                        </a:rPr>
                        <a:t> </a:t>
                      </a:r>
                      <a:r>
                        <a:rPr sz="1050" b="1">
                          <a:latin typeface="Calibri"/>
                          <a:cs typeface="Calibri"/>
                        </a:rPr>
                        <a:t>N</a:t>
                      </a:r>
                      <a:r>
                        <a:rPr sz="1050" b="1" spc="-20">
                          <a:latin typeface="Calibri"/>
                          <a:cs typeface="Calibri"/>
                        </a:rPr>
                        <a:t> </a:t>
                      </a:r>
                      <a:r>
                        <a:rPr sz="1050" b="1">
                          <a:latin typeface="Calibri"/>
                          <a:cs typeface="Calibri"/>
                        </a:rPr>
                        <a:t>E</a:t>
                      </a:r>
                      <a:r>
                        <a:rPr sz="1050" b="1" spc="-15">
                          <a:latin typeface="Calibri"/>
                          <a:cs typeface="Calibri"/>
                        </a:rPr>
                        <a:t> </a:t>
                      </a:r>
                      <a:r>
                        <a:rPr sz="1050" b="1" spc="-25">
                          <a:latin typeface="Calibri"/>
                          <a:cs typeface="Calibri"/>
                        </a:rPr>
                        <a:t>St.</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tc>
                  <a:txBody>
                    <a:bodyPr/>
                    <a:lstStyle/>
                    <a:p>
                      <a:pPr marL="128270">
                        <a:lnSpc>
                          <a:spcPct val="100000"/>
                        </a:lnSpc>
                        <a:spcBef>
                          <a:spcPts val="295"/>
                        </a:spcBef>
                      </a:pPr>
                      <a:r>
                        <a:rPr sz="1050" b="1">
                          <a:latin typeface="Calibri"/>
                          <a:cs typeface="Calibri"/>
                        </a:rPr>
                        <a:t>0.56</a:t>
                      </a:r>
                      <a:r>
                        <a:rPr sz="1050" b="1" spc="-20">
                          <a:latin typeface="Calibri"/>
                          <a:cs typeface="Calibri"/>
                        </a:rPr>
                        <a:t> </a:t>
                      </a:r>
                      <a:r>
                        <a:rPr sz="1050" b="1" spc="-10">
                          <a:latin typeface="Calibri"/>
                          <a:cs typeface="Calibri"/>
                        </a:rPr>
                        <a:t>acres</a:t>
                      </a:r>
                      <a:endParaRPr sz="1050">
                        <a:latin typeface="Calibri"/>
                        <a:cs typeface="Calibri"/>
                      </a:endParaRPr>
                    </a:p>
                  </a:txBody>
                  <a:tcPr marL="0" marR="0" marT="374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FD4EA"/>
                    </a:solidFill>
                  </a:tcPr>
                </a:tc>
                <a:extLst>
                  <a:ext uri="{0D108BD9-81ED-4DB2-BD59-A6C34878D82A}">
                    <a16:rowId xmlns:a16="http://schemas.microsoft.com/office/drawing/2014/main" val="10007"/>
                  </a:ext>
                </a:extLst>
              </a:tr>
            </a:tbl>
          </a:graphicData>
        </a:graphic>
      </p:graphicFrame>
      <p:grpSp>
        <p:nvGrpSpPr>
          <p:cNvPr id="27" name="object 27"/>
          <p:cNvGrpSpPr/>
          <p:nvPr/>
        </p:nvGrpSpPr>
        <p:grpSpPr>
          <a:xfrm>
            <a:off x="618744" y="605027"/>
            <a:ext cx="11287760" cy="4871085"/>
            <a:chOff x="618744" y="605027"/>
            <a:chExt cx="11287760" cy="4871085"/>
          </a:xfrm>
        </p:grpSpPr>
        <p:sp>
          <p:nvSpPr>
            <p:cNvPr id="28" name="object 28"/>
            <p:cNvSpPr/>
            <p:nvPr/>
          </p:nvSpPr>
          <p:spPr>
            <a:xfrm>
              <a:off x="637794" y="4737354"/>
              <a:ext cx="1659889" cy="719455"/>
            </a:xfrm>
            <a:custGeom>
              <a:avLst/>
              <a:gdLst/>
              <a:ahLst/>
              <a:cxnLst/>
              <a:rect l="l" t="t" r="r" b="b"/>
              <a:pathLst>
                <a:path w="1659889" h="719454">
                  <a:moveTo>
                    <a:pt x="13004" y="0"/>
                  </a:moveTo>
                  <a:lnTo>
                    <a:pt x="1026922" y="143002"/>
                  </a:lnTo>
                  <a:lnTo>
                    <a:pt x="1659636" y="394335"/>
                  </a:lnTo>
                  <a:lnTo>
                    <a:pt x="342328" y="312039"/>
                  </a:lnTo>
                  <a:lnTo>
                    <a:pt x="342870" y="362950"/>
                  </a:lnTo>
                  <a:lnTo>
                    <a:pt x="343412" y="413861"/>
                  </a:lnTo>
                  <a:lnTo>
                    <a:pt x="343953" y="464772"/>
                  </a:lnTo>
                  <a:lnTo>
                    <a:pt x="344493" y="515683"/>
                  </a:lnTo>
                  <a:lnTo>
                    <a:pt x="345034" y="566594"/>
                  </a:lnTo>
                  <a:lnTo>
                    <a:pt x="345575" y="617505"/>
                  </a:lnTo>
                  <a:lnTo>
                    <a:pt x="346116" y="668416"/>
                  </a:lnTo>
                  <a:lnTo>
                    <a:pt x="346659" y="719328"/>
                  </a:lnTo>
                  <a:lnTo>
                    <a:pt x="0" y="702056"/>
                  </a:lnTo>
                  <a:lnTo>
                    <a:pt x="13004" y="0"/>
                  </a:lnTo>
                  <a:close/>
                </a:path>
              </a:pathLst>
            </a:custGeom>
            <a:ln w="38099">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9" name="object 29"/>
            <p:cNvSpPr/>
            <p:nvPr/>
          </p:nvSpPr>
          <p:spPr>
            <a:xfrm>
              <a:off x="1373886" y="3766566"/>
              <a:ext cx="2449195" cy="1361440"/>
            </a:xfrm>
            <a:custGeom>
              <a:avLst/>
              <a:gdLst/>
              <a:ahLst/>
              <a:cxnLst/>
              <a:rect l="l" t="t" r="r" b="b"/>
              <a:pathLst>
                <a:path w="2449195" h="1361439">
                  <a:moveTo>
                    <a:pt x="0" y="771524"/>
                  </a:moveTo>
                  <a:lnTo>
                    <a:pt x="342391" y="801877"/>
                  </a:lnTo>
                  <a:lnTo>
                    <a:pt x="559181" y="559053"/>
                  </a:lnTo>
                  <a:lnTo>
                    <a:pt x="762888" y="719454"/>
                  </a:lnTo>
                  <a:lnTo>
                    <a:pt x="615569" y="762761"/>
                  </a:lnTo>
                  <a:lnTo>
                    <a:pt x="1005586" y="888491"/>
                  </a:lnTo>
                  <a:lnTo>
                    <a:pt x="1022984" y="1209293"/>
                  </a:lnTo>
                  <a:lnTo>
                    <a:pt x="1278763" y="1087881"/>
                  </a:lnTo>
                  <a:lnTo>
                    <a:pt x="1525777" y="693419"/>
                  </a:lnTo>
                  <a:lnTo>
                    <a:pt x="2128266" y="190753"/>
                  </a:lnTo>
                  <a:lnTo>
                    <a:pt x="2063241" y="69341"/>
                  </a:lnTo>
                  <a:lnTo>
                    <a:pt x="2158618" y="0"/>
                  </a:lnTo>
                  <a:lnTo>
                    <a:pt x="2449067" y="446404"/>
                  </a:lnTo>
                  <a:lnTo>
                    <a:pt x="1417446" y="1256918"/>
                  </a:lnTo>
                  <a:lnTo>
                    <a:pt x="962278" y="1360931"/>
                  </a:lnTo>
                  <a:lnTo>
                    <a:pt x="281813" y="1109598"/>
                  </a:lnTo>
                  <a:lnTo>
                    <a:pt x="0" y="771524"/>
                  </a:lnTo>
                  <a:close/>
                </a:path>
              </a:pathLst>
            </a:custGeom>
            <a:ln w="34925">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0" name="object 30"/>
            <p:cNvSpPr/>
            <p:nvPr/>
          </p:nvSpPr>
          <p:spPr>
            <a:xfrm>
              <a:off x="6362191" y="3624198"/>
              <a:ext cx="245110" cy="490855"/>
            </a:xfrm>
            <a:custGeom>
              <a:avLst/>
              <a:gdLst/>
              <a:ahLst/>
              <a:cxnLst/>
              <a:rect l="l" t="t" r="r" b="b"/>
              <a:pathLst>
                <a:path w="245109" h="490854">
                  <a:moveTo>
                    <a:pt x="28829" y="0"/>
                  </a:moveTo>
                  <a:lnTo>
                    <a:pt x="0" y="477519"/>
                  </a:lnTo>
                  <a:lnTo>
                    <a:pt x="216027" y="490600"/>
                  </a:lnTo>
                  <a:lnTo>
                    <a:pt x="244856" y="13081"/>
                  </a:lnTo>
                  <a:lnTo>
                    <a:pt x="28829" y="0"/>
                  </a:lnTo>
                  <a:close/>
                </a:path>
              </a:pathLst>
            </a:custGeom>
            <a:solidFill>
              <a:srgbClr val="BE9000">
                <a:alpha val="32156"/>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1" name="object 31"/>
            <p:cNvSpPr/>
            <p:nvPr/>
          </p:nvSpPr>
          <p:spPr>
            <a:xfrm>
              <a:off x="9856470" y="679957"/>
              <a:ext cx="927100" cy="391795"/>
            </a:xfrm>
            <a:custGeom>
              <a:avLst/>
              <a:gdLst/>
              <a:ahLst/>
              <a:cxnLst/>
              <a:rect l="l" t="t" r="r" b="b"/>
              <a:pathLst>
                <a:path w="927100" h="391794">
                  <a:moveTo>
                    <a:pt x="18414" y="0"/>
                  </a:moveTo>
                  <a:lnTo>
                    <a:pt x="0" y="342138"/>
                  </a:lnTo>
                  <a:lnTo>
                    <a:pt x="908430" y="391287"/>
                  </a:lnTo>
                  <a:lnTo>
                    <a:pt x="926973" y="49149"/>
                  </a:lnTo>
                  <a:lnTo>
                    <a:pt x="18414" y="0"/>
                  </a:lnTo>
                  <a:close/>
                </a:path>
              </a:pathLst>
            </a:custGeom>
            <a:solidFill>
              <a:srgbClr val="FFC000">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2" name="object 32"/>
            <p:cNvSpPr/>
            <p:nvPr/>
          </p:nvSpPr>
          <p:spPr>
            <a:xfrm>
              <a:off x="9856470" y="679957"/>
              <a:ext cx="927100" cy="391795"/>
            </a:xfrm>
            <a:custGeom>
              <a:avLst/>
              <a:gdLst/>
              <a:ahLst/>
              <a:cxnLst/>
              <a:rect l="l" t="t" r="r" b="b"/>
              <a:pathLst>
                <a:path w="927100" h="391794">
                  <a:moveTo>
                    <a:pt x="18414" y="0"/>
                  </a:moveTo>
                  <a:lnTo>
                    <a:pt x="926973" y="49149"/>
                  </a:lnTo>
                  <a:lnTo>
                    <a:pt x="908430" y="391287"/>
                  </a:lnTo>
                  <a:lnTo>
                    <a:pt x="0" y="342138"/>
                  </a:lnTo>
                  <a:lnTo>
                    <a:pt x="18414" y="0"/>
                  </a:lnTo>
                  <a:close/>
                </a:path>
              </a:pathLst>
            </a:custGeom>
            <a:ln w="41275">
              <a:solidFill>
                <a:srgbClr val="FFC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3" name="object 33"/>
            <p:cNvSpPr/>
            <p:nvPr/>
          </p:nvSpPr>
          <p:spPr>
            <a:xfrm>
              <a:off x="10865358" y="2344673"/>
              <a:ext cx="914400" cy="902335"/>
            </a:xfrm>
            <a:custGeom>
              <a:avLst/>
              <a:gdLst/>
              <a:ahLst/>
              <a:cxnLst/>
              <a:rect l="l" t="t" r="r" b="b"/>
              <a:pathLst>
                <a:path w="914400" h="902335">
                  <a:moveTo>
                    <a:pt x="914400" y="0"/>
                  </a:moveTo>
                  <a:lnTo>
                    <a:pt x="0" y="0"/>
                  </a:lnTo>
                  <a:lnTo>
                    <a:pt x="8382" y="902208"/>
                  </a:lnTo>
                  <a:lnTo>
                    <a:pt x="619378" y="892683"/>
                  </a:lnTo>
                  <a:lnTo>
                    <a:pt x="610997" y="548639"/>
                  </a:lnTo>
                  <a:lnTo>
                    <a:pt x="914400" y="541401"/>
                  </a:lnTo>
                  <a:lnTo>
                    <a:pt x="914400" y="0"/>
                  </a:lnTo>
                  <a:close/>
                </a:path>
              </a:pathLst>
            </a:custGeom>
            <a:solidFill>
              <a:srgbClr val="FFC000">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4" name="object 34"/>
            <p:cNvSpPr/>
            <p:nvPr/>
          </p:nvSpPr>
          <p:spPr>
            <a:xfrm>
              <a:off x="10865358" y="2344673"/>
              <a:ext cx="914400" cy="902335"/>
            </a:xfrm>
            <a:custGeom>
              <a:avLst/>
              <a:gdLst/>
              <a:ahLst/>
              <a:cxnLst/>
              <a:rect l="l" t="t" r="r" b="b"/>
              <a:pathLst>
                <a:path w="914400" h="902335">
                  <a:moveTo>
                    <a:pt x="0" y="0"/>
                  </a:moveTo>
                  <a:lnTo>
                    <a:pt x="914400" y="0"/>
                  </a:lnTo>
                  <a:lnTo>
                    <a:pt x="914400" y="541401"/>
                  </a:lnTo>
                  <a:lnTo>
                    <a:pt x="610997" y="548639"/>
                  </a:lnTo>
                  <a:lnTo>
                    <a:pt x="619378" y="892683"/>
                  </a:lnTo>
                  <a:lnTo>
                    <a:pt x="8382" y="902208"/>
                  </a:lnTo>
                  <a:lnTo>
                    <a:pt x="7916" y="852085"/>
                  </a:lnTo>
                  <a:lnTo>
                    <a:pt x="7450" y="801962"/>
                  </a:lnTo>
                  <a:lnTo>
                    <a:pt x="465" y="50122"/>
                  </a:lnTo>
                  <a:lnTo>
                    <a:pt x="0" y="0"/>
                  </a:lnTo>
                  <a:close/>
                </a:path>
              </a:pathLst>
            </a:custGeom>
            <a:ln w="41274">
              <a:solidFill>
                <a:srgbClr val="FFC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5" name="object 35"/>
            <p:cNvSpPr/>
            <p:nvPr/>
          </p:nvSpPr>
          <p:spPr>
            <a:xfrm>
              <a:off x="10941812" y="1265173"/>
              <a:ext cx="419100" cy="401320"/>
            </a:xfrm>
            <a:custGeom>
              <a:avLst/>
              <a:gdLst/>
              <a:ahLst/>
              <a:cxnLst/>
              <a:rect l="l" t="t" r="r" b="b"/>
              <a:pathLst>
                <a:path w="419100" h="401319">
                  <a:moveTo>
                    <a:pt x="20066" y="0"/>
                  </a:moveTo>
                  <a:lnTo>
                    <a:pt x="0" y="379984"/>
                  </a:lnTo>
                  <a:lnTo>
                    <a:pt x="398526" y="401065"/>
                  </a:lnTo>
                  <a:lnTo>
                    <a:pt x="418592" y="21081"/>
                  </a:lnTo>
                  <a:lnTo>
                    <a:pt x="20066" y="0"/>
                  </a:lnTo>
                  <a:close/>
                </a:path>
              </a:pathLst>
            </a:custGeom>
            <a:solidFill>
              <a:srgbClr val="FFC000">
                <a:alpha val="19999"/>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pic>
          <p:nvPicPr>
            <p:cNvPr id="36" name="object 36"/>
            <p:cNvPicPr/>
            <p:nvPr/>
          </p:nvPicPr>
          <p:blipFill>
            <a:blip r:embed="rId3" cstate="print"/>
            <a:stretch>
              <a:fillRect/>
            </a:stretch>
          </p:blipFill>
          <p:spPr>
            <a:xfrm>
              <a:off x="9191244" y="4401121"/>
              <a:ext cx="488429" cy="607504"/>
            </a:xfrm>
            <a:prstGeom prst="rect">
              <a:avLst/>
            </a:prstGeom>
          </p:spPr>
        </p:pic>
        <p:pic>
          <p:nvPicPr>
            <p:cNvPr id="37" name="object 37"/>
            <p:cNvPicPr/>
            <p:nvPr/>
          </p:nvPicPr>
          <p:blipFill>
            <a:blip r:embed="rId4" cstate="print"/>
            <a:stretch>
              <a:fillRect/>
            </a:stretch>
          </p:blipFill>
          <p:spPr>
            <a:xfrm>
              <a:off x="10921174" y="1207008"/>
              <a:ext cx="495858" cy="578358"/>
            </a:xfrm>
            <a:prstGeom prst="rect">
              <a:avLst/>
            </a:prstGeom>
          </p:spPr>
        </p:pic>
        <p:pic>
          <p:nvPicPr>
            <p:cNvPr id="38" name="object 38"/>
            <p:cNvPicPr/>
            <p:nvPr/>
          </p:nvPicPr>
          <p:blipFill>
            <a:blip r:embed="rId5" cstate="print"/>
            <a:stretch>
              <a:fillRect/>
            </a:stretch>
          </p:blipFill>
          <p:spPr>
            <a:xfrm>
              <a:off x="6231635" y="3603561"/>
              <a:ext cx="488429" cy="588200"/>
            </a:xfrm>
            <a:prstGeom prst="rect">
              <a:avLst/>
            </a:prstGeom>
          </p:spPr>
        </p:pic>
        <p:pic>
          <p:nvPicPr>
            <p:cNvPr id="39" name="object 39"/>
            <p:cNvPicPr/>
            <p:nvPr/>
          </p:nvPicPr>
          <p:blipFill>
            <a:blip r:embed="rId6" cstate="print"/>
            <a:stretch>
              <a:fillRect/>
            </a:stretch>
          </p:blipFill>
          <p:spPr>
            <a:xfrm>
              <a:off x="10102596" y="605027"/>
              <a:ext cx="488429" cy="578358"/>
            </a:xfrm>
            <a:prstGeom prst="rect">
              <a:avLst/>
            </a:prstGeom>
          </p:spPr>
        </p:pic>
        <p:pic>
          <p:nvPicPr>
            <p:cNvPr id="40" name="object 40"/>
            <p:cNvPicPr/>
            <p:nvPr/>
          </p:nvPicPr>
          <p:blipFill>
            <a:blip r:embed="rId7" cstate="print"/>
            <a:stretch>
              <a:fillRect/>
            </a:stretch>
          </p:blipFill>
          <p:spPr>
            <a:xfrm>
              <a:off x="11417808" y="2281427"/>
              <a:ext cx="488429" cy="578358"/>
            </a:xfrm>
            <a:prstGeom prst="rect">
              <a:avLst/>
            </a:prstGeom>
          </p:spPr>
        </p:pic>
      </p:grpSp>
      <p:sp>
        <p:nvSpPr>
          <p:cNvPr id="41" name="object 41"/>
          <p:cNvSpPr txBox="1"/>
          <p:nvPr/>
        </p:nvSpPr>
        <p:spPr>
          <a:xfrm>
            <a:off x="11606148" y="2374138"/>
            <a:ext cx="128905" cy="299720"/>
          </a:xfrm>
          <a:prstGeom prst="rect">
            <a:avLst/>
          </a:prstGeom>
        </p:spPr>
        <p:txBody>
          <a:bodyPr vert="horz" wrap="square" lIns="0" tIns="12700" rIns="0" bIns="0" rtlCol="0">
            <a:spAutoFit/>
          </a:bodyPr>
          <a:lstStyle/>
          <a:p>
            <a:pPr marL="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2</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pic>
        <p:nvPicPr>
          <p:cNvPr id="42" name="object 42"/>
          <p:cNvPicPr/>
          <p:nvPr/>
        </p:nvPicPr>
        <p:blipFill>
          <a:blip r:embed="rId8" cstate="print"/>
          <a:stretch>
            <a:fillRect/>
          </a:stretch>
        </p:blipFill>
        <p:spPr>
          <a:xfrm>
            <a:off x="10803635" y="2342388"/>
            <a:ext cx="488429" cy="578358"/>
          </a:xfrm>
          <a:prstGeom prst="rect">
            <a:avLst/>
          </a:prstGeom>
        </p:spPr>
      </p:pic>
      <p:sp>
        <p:nvSpPr>
          <p:cNvPr id="43" name="object 43"/>
          <p:cNvSpPr txBox="1"/>
          <p:nvPr/>
        </p:nvSpPr>
        <p:spPr>
          <a:xfrm>
            <a:off x="10991977" y="2435733"/>
            <a:ext cx="128905" cy="299720"/>
          </a:xfrm>
          <a:prstGeom prst="rect">
            <a:avLst/>
          </a:prstGeom>
        </p:spPr>
        <p:txBody>
          <a:bodyPr vert="horz" wrap="square" lIns="0" tIns="12700" rIns="0" bIns="0" rtlCol="0">
            <a:spAutoFit/>
          </a:bodyPr>
          <a:lstStyle/>
          <a:p>
            <a:pPr marL="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3</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44" name="object 44"/>
          <p:cNvSpPr txBox="1"/>
          <p:nvPr/>
        </p:nvSpPr>
        <p:spPr>
          <a:xfrm>
            <a:off x="6406641" y="3706114"/>
            <a:ext cx="14160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4</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45" name="object 45"/>
          <p:cNvSpPr txBox="1"/>
          <p:nvPr/>
        </p:nvSpPr>
        <p:spPr>
          <a:xfrm>
            <a:off x="10277982" y="697433"/>
            <a:ext cx="969010" cy="90170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1</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a:p>
            <a:pPr marL="0" marR="0" lvl="0" indent="0" algn="l" defTabSz="914400" rtl="0" eaLnBrk="1" fontAlgn="auto" latinLnBrk="0" hangingPunct="1">
              <a:lnSpc>
                <a:spcPct val="100000"/>
              </a:lnSpc>
              <a:spcBef>
                <a:spcPts val="10"/>
              </a:spcBef>
              <a:spcAft>
                <a:spcPts val="0"/>
              </a:spcAft>
              <a:buClrTx/>
              <a:buSzTx/>
              <a:buFontTx/>
              <a:buNone/>
              <a:tabLst/>
              <a:defRPr/>
            </a:pPr>
            <a:endParaRPr kumimoji="0" sz="2100" b="0" i="0" u="none" strike="noStrike" kern="0" cap="none" spc="0" normalizeH="0" baseline="0" noProof="0">
              <a:ln>
                <a:noFill/>
              </a:ln>
              <a:solidFill>
                <a:sysClr val="windowText" lastClr="000000"/>
              </a:solidFill>
              <a:effectLst/>
              <a:uLnTx/>
              <a:uFillTx/>
              <a:latin typeface="Calibri"/>
              <a:ea typeface="+mn-ea"/>
              <a:cs typeface="Calibri"/>
            </a:endParaRPr>
          </a:p>
          <a:p>
            <a:pPr marL="0" marR="5080" lvl="0" indent="0" algn="r" defTabSz="914400" rtl="0" eaLnBrk="1" fontAlgn="auto" latinLnBrk="0" hangingPunct="1">
              <a:lnSpc>
                <a:spcPct val="100000"/>
              </a:lnSpc>
              <a:spcBef>
                <a:spcPts val="5"/>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7</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46" name="object 46"/>
          <p:cNvSpPr txBox="1"/>
          <p:nvPr/>
        </p:nvSpPr>
        <p:spPr>
          <a:xfrm>
            <a:off x="9367519" y="4523943"/>
            <a:ext cx="141605" cy="300355"/>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5</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pic>
        <p:nvPicPr>
          <p:cNvPr id="47" name="object 47"/>
          <p:cNvPicPr/>
          <p:nvPr/>
        </p:nvPicPr>
        <p:blipFill>
          <a:blip r:embed="rId9" cstate="print"/>
          <a:stretch>
            <a:fillRect/>
          </a:stretch>
        </p:blipFill>
        <p:spPr>
          <a:xfrm>
            <a:off x="7112507" y="4337303"/>
            <a:ext cx="488429" cy="578357"/>
          </a:xfrm>
          <a:prstGeom prst="rect">
            <a:avLst/>
          </a:prstGeom>
        </p:spPr>
      </p:pic>
      <p:sp>
        <p:nvSpPr>
          <p:cNvPr id="48" name="object 48"/>
          <p:cNvSpPr txBox="1"/>
          <p:nvPr/>
        </p:nvSpPr>
        <p:spPr>
          <a:xfrm>
            <a:off x="7288530" y="4431029"/>
            <a:ext cx="141605"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1" i="0" u="none" strike="noStrike" kern="0" cap="none" spc="0" normalizeH="0" baseline="0" noProof="0">
                <a:ln>
                  <a:noFill/>
                </a:ln>
                <a:solidFill>
                  <a:srgbClr val="FFFFFF"/>
                </a:solidFill>
                <a:effectLst/>
                <a:uLnTx/>
                <a:uFillTx/>
                <a:latin typeface="Calibri"/>
                <a:ea typeface="+mn-ea"/>
                <a:cs typeface="Calibri"/>
              </a:rPr>
              <a:t>6</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
        <p:nvSpPr>
          <p:cNvPr id="49" name="object 49">
            <a:extLst>
              <a:ext uri="{FF2B5EF4-FFF2-40B4-BE49-F238E27FC236}">
                <a16:creationId xmlns:a16="http://schemas.microsoft.com/office/drawing/2014/main" id="{94196595-BFAF-160C-6595-DDEC5AF68986}"/>
              </a:ext>
            </a:extLst>
          </p:cNvPr>
          <p:cNvSpPr/>
          <p:nvPr/>
        </p:nvSpPr>
        <p:spPr>
          <a:xfrm rot="276745">
            <a:off x="5557900" y="2094229"/>
            <a:ext cx="2778760" cy="2077720"/>
          </a:xfrm>
          <a:custGeom>
            <a:avLst/>
            <a:gdLst/>
            <a:ahLst/>
            <a:cxnLst/>
            <a:rect l="l" t="t" r="r" b="b"/>
            <a:pathLst>
              <a:path w="2778760" h="2077720">
                <a:moveTo>
                  <a:pt x="1459102" y="0"/>
                </a:moveTo>
                <a:lnTo>
                  <a:pt x="1461008" y="365378"/>
                </a:lnTo>
                <a:lnTo>
                  <a:pt x="453771" y="376682"/>
                </a:lnTo>
                <a:lnTo>
                  <a:pt x="453771" y="577088"/>
                </a:lnTo>
                <a:lnTo>
                  <a:pt x="0" y="587375"/>
                </a:lnTo>
                <a:lnTo>
                  <a:pt x="0" y="1012444"/>
                </a:lnTo>
                <a:lnTo>
                  <a:pt x="1083564" y="993775"/>
                </a:lnTo>
                <a:lnTo>
                  <a:pt x="1083902" y="1045319"/>
                </a:lnTo>
                <a:lnTo>
                  <a:pt x="1084279" y="1199962"/>
                </a:lnTo>
                <a:lnTo>
                  <a:pt x="1081991" y="1921684"/>
                </a:lnTo>
                <a:lnTo>
                  <a:pt x="1082675" y="2076323"/>
                </a:lnTo>
                <a:lnTo>
                  <a:pt x="1968753" y="2077212"/>
                </a:lnTo>
                <a:lnTo>
                  <a:pt x="2778252" y="2073656"/>
                </a:lnTo>
                <a:lnTo>
                  <a:pt x="2777820" y="1970431"/>
                </a:lnTo>
                <a:lnTo>
                  <a:pt x="2776636" y="1866830"/>
                </a:lnTo>
                <a:lnTo>
                  <a:pt x="2773815" y="1710907"/>
                </a:lnTo>
                <a:lnTo>
                  <a:pt x="2764146" y="1294039"/>
                </a:lnTo>
                <a:lnTo>
                  <a:pt x="2761325" y="1138116"/>
                </a:lnTo>
                <a:lnTo>
                  <a:pt x="2760141" y="1034515"/>
                </a:lnTo>
                <a:lnTo>
                  <a:pt x="2759710" y="931290"/>
                </a:lnTo>
                <a:lnTo>
                  <a:pt x="2743835" y="12064"/>
                </a:lnTo>
                <a:lnTo>
                  <a:pt x="1459102" y="0"/>
                </a:lnTo>
                <a:close/>
              </a:path>
            </a:pathLst>
          </a:custGeom>
          <a:solidFill>
            <a:srgbClr val="00AF50">
              <a:alpha val="54000"/>
            </a:srgbClr>
          </a:solidFill>
          <a:ln>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50" name="object 25">
            <a:extLst>
              <a:ext uri="{FF2B5EF4-FFF2-40B4-BE49-F238E27FC236}">
                <a16:creationId xmlns:a16="http://schemas.microsoft.com/office/drawing/2014/main" id="{D99237E0-3B43-A47B-E0B3-7627C717CE49}"/>
              </a:ext>
            </a:extLst>
          </p:cNvPr>
          <p:cNvSpPr txBox="1"/>
          <p:nvPr/>
        </p:nvSpPr>
        <p:spPr>
          <a:xfrm>
            <a:off x="6938803" y="2824671"/>
            <a:ext cx="807928" cy="308418"/>
          </a:xfrm>
          <a:prstGeom prst="rect">
            <a:avLst/>
          </a:prstGeom>
          <a:solidFill>
            <a:srgbClr val="FFFFFF"/>
          </a:solidFill>
          <a:ln w="9525">
            <a:solidFill>
              <a:srgbClr val="FF0000"/>
            </a:solidFill>
          </a:ln>
        </p:spPr>
        <p:txBody>
          <a:bodyPr vert="horz" wrap="square" lIns="0" tIns="31115" rIns="0" bIns="0" rtlCol="0">
            <a:spAutoFit/>
          </a:bodyPr>
          <a:lstStyle/>
          <a:p>
            <a:pPr marL="135890" marR="0" lvl="0" indent="0" algn="l" defTabSz="914400" rtl="0" eaLnBrk="1" fontAlgn="auto" latinLnBrk="0" hangingPunct="1">
              <a:lnSpc>
                <a:spcPct val="100000"/>
              </a:lnSpc>
              <a:spcBef>
                <a:spcPts val="245"/>
              </a:spcBef>
              <a:spcAft>
                <a:spcPts val="0"/>
              </a:spcAft>
              <a:buClrTx/>
              <a:buSzTx/>
              <a:buFontTx/>
              <a:buNone/>
              <a:tabLst/>
              <a:defRPr/>
            </a:pPr>
            <a:r>
              <a:rPr kumimoji="0" lang="en-US" sz="1800" b="1" i="0" u="none" strike="noStrike" kern="0" cap="none" spc="0" normalizeH="0" baseline="0" noProof="0">
                <a:ln>
                  <a:noFill/>
                </a:ln>
                <a:solidFill>
                  <a:sysClr val="windowText" lastClr="000000"/>
                </a:solidFill>
                <a:effectLst/>
                <a:uLnTx/>
                <a:uFillTx/>
                <a:latin typeface="Calibri"/>
                <a:ea typeface="+mn-ea"/>
                <a:cs typeface="Calibri"/>
              </a:rPr>
              <a:t>Paces </a:t>
            </a:r>
            <a:endParaRPr kumimoji="0" sz="1800" b="0" i="0" u="none" strike="noStrike" kern="0" cap="none" spc="0" normalizeH="0" baseline="0" noProof="0">
              <a:ln>
                <a:noFill/>
              </a:ln>
              <a:solidFill>
                <a:sysClr val="windowText" lastClr="000000"/>
              </a:solidFill>
              <a:effectLst/>
              <a:uLnTx/>
              <a:uFillTx/>
              <a:latin typeface="Calibri"/>
              <a:ea typeface="+mn-ea"/>
              <a:cs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744"/>
            <a:ext cx="10515600" cy="898409"/>
          </a:xfrm>
        </p:spPr>
        <p:txBody>
          <a:bodyPr spcFirstLastPara="1" vert="horz" wrap="square" lIns="121900" tIns="121900" rIns="121900" bIns="121900" rtlCol="0" anchor="t" anchorCtr="0">
            <a:noAutofit/>
          </a:bodyPr>
          <a:lstStyle/>
          <a:p>
            <a:pPr algn="ctr" defTabSz="685800">
              <a:spcBef>
                <a:spcPts val="0"/>
              </a:spcBef>
            </a:pPr>
            <a:r>
              <a:rPr lang="en-US" b="1" dirty="0">
                <a:solidFill>
                  <a:srgbClr val="007BC2"/>
                </a:solidFill>
                <a:latin typeface="+mn-lt"/>
                <a:ea typeface="Roboto Medium"/>
                <a:cs typeface="Arial" panose="020B0604020202020204" pitchFamily="34" charset="0"/>
              </a:rPr>
              <a:t>Key Lessons Learned</a:t>
            </a:r>
          </a:p>
        </p:txBody>
      </p:sp>
      <p:sp>
        <p:nvSpPr>
          <p:cNvPr id="6" name="Content Placeholder 2"/>
          <p:cNvSpPr>
            <a:spLocks noGrp="1"/>
          </p:cNvSpPr>
          <p:nvPr>
            <p:ph idx="1"/>
          </p:nvPr>
        </p:nvSpPr>
        <p:spPr>
          <a:xfrm>
            <a:off x="561839" y="1014153"/>
            <a:ext cx="11345411" cy="5015750"/>
          </a:xfrm>
        </p:spPr>
        <p:txBody>
          <a:bodyPr vert="horz" lIns="91440" tIns="45720" rIns="91440" bIns="45720" rtlCol="0">
            <a:normAutofit lnSpcReduction="10000"/>
          </a:bodyPr>
          <a:lstStyle/>
          <a:p>
            <a:pPr>
              <a:lnSpc>
                <a:spcPct val="100000"/>
              </a:lnSpc>
              <a:spcBef>
                <a:spcPts val="0"/>
              </a:spcBef>
              <a:spcAft>
                <a:spcPts val="600"/>
              </a:spcAft>
            </a:pPr>
            <a:r>
              <a:rPr lang="en-US" dirty="0"/>
              <a:t>Begin with the end in mind (our 3 priorities), and know this work with take years so start early </a:t>
            </a:r>
            <a:r>
              <a:rPr lang="en-US" i="1" dirty="0"/>
              <a:t>(we’ve been working on this over 5 years, while building a new 57-acre campus and managing through the pandemic)</a:t>
            </a:r>
          </a:p>
          <a:p>
            <a:pPr>
              <a:lnSpc>
                <a:spcPct val="100000"/>
              </a:lnSpc>
              <a:spcBef>
                <a:spcPts val="0"/>
              </a:spcBef>
              <a:spcAft>
                <a:spcPts val="600"/>
              </a:spcAft>
            </a:pPr>
            <a:r>
              <a:rPr lang="en-US" dirty="0"/>
              <a:t>Bring in the experts</a:t>
            </a:r>
          </a:p>
          <a:p>
            <a:pPr>
              <a:lnSpc>
                <a:spcPct val="100000"/>
              </a:lnSpc>
              <a:spcBef>
                <a:spcPts val="0"/>
              </a:spcBef>
              <a:spcAft>
                <a:spcPts val="600"/>
              </a:spcAft>
            </a:pPr>
            <a:r>
              <a:rPr lang="en-US" dirty="0"/>
              <a:t>Think beyond what has been done before</a:t>
            </a:r>
          </a:p>
          <a:p>
            <a:pPr>
              <a:lnSpc>
                <a:spcPct val="100000"/>
              </a:lnSpc>
              <a:spcBef>
                <a:spcPts val="0"/>
              </a:spcBef>
              <a:spcAft>
                <a:spcPts val="600"/>
              </a:spcAft>
            </a:pPr>
            <a:r>
              <a:rPr lang="en-US" dirty="0"/>
              <a:t>Learn from other communities</a:t>
            </a:r>
          </a:p>
          <a:p>
            <a:pPr>
              <a:lnSpc>
                <a:spcPct val="100000"/>
              </a:lnSpc>
              <a:spcBef>
                <a:spcPts val="0"/>
              </a:spcBef>
              <a:spcAft>
                <a:spcPts val="600"/>
              </a:spcAft>
            </a:pPr>
            <a:r>
              <a:rPr lang="en-US" dirty="0"/>
              <a:t>Build a vision WITH your community and stick to it!  (There will always be naysayers)</a:t>
            </a:r>
          </a:p>
          <a:p>
            <a:pPr>
              <a:lnSpc>
                <a:spcPct val="100000"/>
              </a:lnSpc>
              <a:spcBef>
                <a:spcPts val="0"/>
              </a:spcBef>
              <a:spcAft>
                <a:spcPts val="600"/>
              </a:spcAft>
            </a:pPr>
            <a:r>
              <a:rPr lang="en-US" dirty="0"/>
              <a:t>It takes a significant amount of leadership time and attention AND resources to sustain an effort like this</a:t>
            </a:r>
          </a:p>
          <a:p>
            <a:pPr>
              <a:lnSpc>
                <a:spcPct val="100000"/>
              </a:lnSpc>
              <a:spcBef>
                <a:spcPts val="0"/>
              </a:spcBef>
              <a:spcAft>
                <a:spcPts val="600"/>
              </a:spcAft>
            </a:pPr>
            <a:r>
              <a:rPr lang="en-US" sz="3600" b="1" dirty="0">
                <a:solidFill>
                  <a:srgbClr val="0070C0"/>
                </a:solidFill>
              </a:rPr>
              <a:t>Dream BIG! </a:t>
            </a:r>
          </a:p>
        </p:txBody>
      </p:sp>
    </p:spTree>
    <p:extLst>
      <p:ext uri="{BB962C8B-B14F-4D97-AF65-F5344CB8AC3E}">
        <p14:creationId xmlns:p14="http://schemas.microsoft.com/office/powerpoint/2010/main" val="25166498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37"/>
        <p:cNvGrpSpPr/>
        <p:nvPr/>
      </p:nvGrpSpPr>
      <p:grpSpPr>
        <a:xfrm>
          <a:off x="0" y="0"/>
          <a:ext cx="0" cy="0"/>
          <a:chOff x="0" y="0"/>
          <a:chExt cx="0" cy="0"/>
        </a:xfrm>
      </p:grpSpPr>
      <p:sp>
        <p:nvSpPr>
          <p:cNvPr id="639" name="Google Shape;639;p65"/>
          <p:cNvSpPr txBox="1"/>
          <p:nvPr/>
        </p:nvSpPr>
        <p:spPr>
          <a:xfrm>
            <a:off x="640502" y="1802192"/>
            <a:ext cx="10557200" cy="1107996"/>
          </a:xfrm>
          <a:prstGeom prst="rect">
            <a:avLst/>
          </a:prstGeom>
          <a:noFill/>
        </p:spPr>
        <p:txBody>
          <a:bodyPr wrap="square" lIns="91440" tIns="45720" rIns="91440" bIns="45720" anchor="t">
            <a:spAutoFit/>
          </a:bodyPr>
          <a:lstStyle>
            <a:defPPr>
              <a:defRPr lang="en-US"/>
            </a:defPPr>
            <a:lvl1pPr algn="ctr">
              <a:defRPr sz="6600" b="1">
                <a:solidFill>
                  <a:srgbClr val="0070C0"/>
                </a:solidFill>
              </a:defRPr>
            </a:lvl1pPr>
          </a:lstStyle>
          <a:p>
            <a:r>
              <a:rPr lang="en" dirty="0"/>
              <a:t>Discussion</a:t>
            </a:r>
            <a:endParaRPr dirty="0"/>
          </a:p>
        </p:txBody>
      </p:sp>
      <p:sp>
        <p:nvSpPr>
          <p:cNvPr id="3" name="TextBox 2">
            <a:extLst>
              <a:ext uri="{FF2B5EF4-FFF2-40B4-BE49-F238E27FC236}">
                <a16:creationId xmlns:a16="http://schemas.microsoft.com/office/drawing/2014/main" id="{553AA5EF-D712-09B2-3829-3F142451631A}"/>
              </a:ext>
            </a:extLst>
          </p:cNvPr>
          <p:cNvSpPr txBox="1"/>
          <p:nvPr/>
        </p:nvSpPr>
        <p:spPr>
          <a:xfrm>
            <a:off x="1261731" y="2910188"/>
            <a:ext cx="9935971" cy="1384995"/>
          </a:xfrm>
          <a:prstGeom prst="rect">
            <a:avLst/>
          </a:prstGeom>
          <a:noFill/>
        </p:spPr>
        <p:txBody>
          <a:bodyPr wrap="square">
            <a:spAutoFit/>
          </a:bodyPr>
          <a:lstStyle/>
          <a:p>
            <a:pPr algn="ctr"/>
            <a:r>
              <a:rPr lang="en-US" sz="2800" dirty="0"/>
              <a:t>More information on this redevelopment journey can be found at:</a:t>
            </a:r>
            <a:endParaRPr lang="en-US" sz="2800" dirty="0">
              <a:hlinkClick r:id="rId3">
                <a:extLst>
                  <a:ext uri="{A12FA001-AC4F-418D-AE19-62706E023703}">
                    <ahyp:hlinkClr xmlns:ahyp="http://schemas.microsoft.com/office/drawing/2018/hyperlinkcolor" val="tx"/>
                  </a:ext>
                </a:extLst>
              </a:hlinkClick>
            </a:endParaRPr>
          </a:p>
          <a:p>
            <a:pPr algn="ctr"/>
            <a:r>
              <a:rPr lang="en-US" sz="2800" dirty="0">
                <a:solidFill>
                  <a:srgbClr val="0563C1"/>
                </a:solidFill>
                <a:hlinkClick r:id="rId3">
                  <a:extLst>
                    <a:ext uri="{A12FA001-AC4F-418D-AE19-62706E023703}">
                      <ahyp:hlinkClr xmlns:ahyp="http://schemas.microsoft.com/office/drawing/2018/hyperlinkcolor" val="tx"/>
                    </a:ext>
                  </a:extLst>
                </a:hlinkClick>
              </a:rPr>
              <a:t>Transforming Baptist - E and Moreno Street Campus | Baptist Health Care (ebaptisthealthcare.org)</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C1A0C6A-0BBC-4D41-AFB1-8DB01DF3CA16}"/>
              </a:ext>
            </a:extLst>
          </p:cNvPr>
          <p:cNvPicPr>
            <a:picLocks noChangeAspect="1"/>
          </p:cNvPicPr>
          <p:nvPr/>
        </p:nvPicPr>
        <p:blipFill rotWithShape="1">
          <a:blip r:embed="rId3"/>
          <a:srcRect r="11767" b="3"/>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6" name="Picture 5">
            <a:extLst>
              <a:ext uri="{FF2B5EF4-FFF2-40B4-BE49-F238E27FC236}">
                <a16:creationId xmlns:a16="http://schemas.microsoft.com/office/drawing/2014/main" id="{85ED9000-2553-4FEC-9FEB-9ED0EEC756D5}"/>
              </a:ext>
            </a:extLst>
          </p:cNvPr>
          <p:cNvPicPr>
            <a:picLocks noChangeAspect="1"/>
          </p:cNvPicPr>
          <p:nvPr/>
        </p:nvPicPr>
        <p:blipFill rotWithShape="1">
          <a:blip r:embed="rId4"/>
          <a:srcRect l="24342" r="13008" b="2"/>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7" name="Picture 6">
            <a:extLst>
              <a:ext uri="{FF2B5EF4-FFF2-40B4-BE49-F238E27FC236}">
                <a16:creationId xmlns:a16="http://schemas.microsoft.com/office/drawing/2014/main" id="{811929A0-E6EC-4749-8BB0-DEA03D5A32EA}"/>
              </a:ext>
            </a:extLst>
          </p:cNvPr>
          <p:cNvPicPr>
            <a:picLocks noChangeAspect="1"/>
          </p:cNvPicPr>
          <p:nvPr/>
        </p:nvPicPr>
        <p:blipFill rotWithShape="1">
          <a:blip r:embed="rId5"/>
          <a:srcRect r="-1" b="2161"/>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sp>
        <p:nvSpPr>
          <p:cNvPr id="2" name="Title 1">
            <a:extLst>
              <a:ext uri="{FF2B5EF4-FFF2-40B4-BE49-F238E27FC236}">
                <a16:creationId xmlns:a16="http://schemas.microsoft.com/office/drawing/2014/main" id="{97C3B42B-B24A-44CE-BD98-FCC54AA70C1C}"/>
              </a:ext>
            </a:extLst>
          </p:cNvPr>
          <p:cNvSpPr>
            <a:spLocks noGrp="1"/>
          </p:cNvSpPr>
          <p:nvPr>
            <p:ph type="title"/>
          </p:nvPr>
        </p:nvSpPr>
        <p:spPr>
          <a:xfrm>
            <a:off x="320516" y="10"/>
            <a:ext cx="4922338" cy="1325563"/>
          </a:xfrm>
        </p:spPr>
        <p:txBody>
          <a:bodyPr>
            <a:normAutofit/>
          </a:bodyPr>
          <a:lstStyle/>
          <a:p>
            <a:r>
              <a:rPr lang="en-US" b="1" dirty="0">
                <a:latin typeface="+mn-lt"/>
              </a:rPr>
              <a:t>Baptist Hospital</a:t>
            </a:r>
            <a:br>
              <a:rPr lang="en-US" b="1" dirty="0">
                <a:latin typeface="+mn-lt"/>
              </a:rPr>
            </a:br>
            <a:r>
              <a:rPr lang="en-US" sz="4000" b="1" dirty="0">
                <a:solidFill>
                  <a:srgbClr val="0070C0"/>
                </a:solidFill>
                <a:latin typeface="+mn-lt"/>
              </a:rPr>
              <a:t>Pensacola, FL</a:t>
            </a:r>
          </a:p>
        </p:txBody>
      </p:sp>
      <p:grpSp>
        <p:nvGrpSpPr>
          <p:cNvPr id="14" name="Group 13"/>
          <p:cNvGrpSpPr/>
          <p:nvPr/>
        </p:nvGrpSpPr>
        <p:grpSpPr>
          <a:xfrm>
            <a:off x="548712" y="1497168"/>
            <a:ext cx="4465946" cy="4391022"/>
            <a:chOff x="580293" y="1034393"/>
            <a:chExt cx="4690329" cy="4763903"/>
          </a:xfrm>
        </p:grpSpPr>
        <p:pic>
          <p:nvPicPr>
            <p:cNvPr id="16" name="Picture 15"/>
            <p:cNvPicPr>
              <a:picLocks noChangeAspect="1"/>
            </p:cNvPicPr>
            <p:nvPr/>
          </p:nvPicPr>
          <p:blipFill>
            <a:blip r:embed="rId6"/>
            <a:stretch>
              <a:fillRect/>
            </a:stretch>
          </p:blipFill>
          <p:spPr>
            <a:xfrm>
              <a:off x="580293" y="1034393"/>
              <a:ext cx="4690329" cy="4763903"/>
            </a:xfrm>
            <a:prstGeom prst="rect">
              <a:avLst/>
            </a:prstGeom>
          </p:spPr>
        </p:pic>
        <p:sp>
          <p:nvSpPr>
            <p:cNvPr id="18" name="5-Point Star 17"/>
            <p:cNvSpPr/>
            <p:nvPr/>
          </p:nvSpPr>
          <p:spPr>
            <a:xfrm>
              <a:off x="648049" y="1283678"/>
              <a:ext cx="482367" cy="3692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Rectangle 4"/>
          <p:cNvSpPr/>
          <p:nvPr/>
        </p:nvSpPr>
        <p:spPr>
          <a:xfrm>
            <a:off x="842872" y="4680162"/>
            <a:ext cx="2719975" cy="954107"/>
          </a:xfrm>
          <a:prstGeom prst="rect">
            <a:avLst/>
          </a:prstGeom>
        </p:spPr>
        <p:txBody>
          <a:bodyPr wrap="none">
            <a:spAutoFit/>
          </a:bodyPr>
          <a:lstStyle/>
          <a:p>
            <a:r>
              <a:rPr lang="en-US" sz="2800" b="1" dirty="0">
                <a:solidFill>
                  <a:srgbClr val="0070C0"/>
                </a:solidFill>
              </a:rPr>
              <a:t>Escambia County</a:t>
            </a:r>
          </a:p>
          <a:p>
            <a:pPr algn="ctr"/>
            <a:r>
              <a:rPr lang="en-US" sz="2800" b="1" dirty="0">
                <a:solidFill>
                  <a:srgbClr val="0070C0"/>
                </a:solidFill>
              </a:rPr>
              <a:t>32501</a:t>
            </a:r>
            <a:endParaRPr lang="en-US" sz="2800" dirty="0"/>
          </a:p>
        </p:txBody>
      </p:sp>
      <p:sp>
        <p:nvSpPr>
          <p:cNvPr id="3" name="Rectangle 2">
            <a:extLst>
              <a:ext uri="{FF2B5EF4-FFF2-40B4-BE49-F238E27FC236}">
                <a16:creationId xmlns:a16="http://schemas.microsoft.com/office/drawing/2014/main" id="{74D2DE0B-C9FE-260D-9D71-6192A1428D74}"/>
              </a:ext>
            </a:extLst>
          </p:cNvPr>
          <p:cNvSpPr/>
          <p:nvPr/>
        </p:nvSpPr>
        <p:spPr>
          <a:xfrm>
            <a:off x="2802430" y="1190924"/>
            <a:ext cx="2541080" cy="523220"/>
          </a:xfrm>
          <a:prstGeom prst="rect">
            <a:avLst/>
          </a:prstGeom>
        </p:spPr>
        <p:txBody>
          <a:bodyPr wrap="none">
            <a:spAutoFit/>
          </a:bodyPr>
          <a:lstStyle/>
          <a:p>
            <a:r>
              <a:rPr lang="en-US" sz="2800" b="1" dirty="0">
                <a:solidFill>
                  <a:srgbClr val="0070C0"/>
                </a:solidFill>
              </a:rPr>
              <a:t>Opened in 1951</a:t>
            </a:r>
            <a:endParaRPr lang="en-US" sz="2800" dirty="0"/>
          </a:p>
        </p:txBody>
      </p:sp>
    </p:spTree>
    <p:extLst>
      <p:ext uri="{BB962C8B-B14F-4D97-AF65-F5344CB8AC3E}">
        <p14:creationId xmlns:p14="http://schemas.microsoft.com/office/powerpoint/2010/main" val="3693381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15197" y="317706"/>
            <a:ext cx="7188452" cy="1077218"/>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Announced move to new location in June, 2019</a:t>
            </a:r>
            <a:r>
              <a:rPr lang="en-US" sz="3200" b="1" dirty="0">
                <a:solidFill>
                  <a:prstClr val="black"/>
                </a:solidFill>
                <a:latin typeface="Calibri" panose="020F0502020204030204" pitchFamily="34" charset="0"/>
                <a:cs typeface="Calibri" panose="020F0502020204030204" pitchFamily="34" charset="0"/>
              </a:rPr>
              <a:t>:</a:t>
            </a:r>
            <a:endParaRPr kumimoji="0" lang="en-US" sz="32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pic>
        <p:nvPicPr>
          <p:cNvPr id="4" name="Picture 3"/>
          <p:cNvPicPr>
            <a:picLocks noChangeAspect="1"/>
          </p:cNvPicPr>
          <p:nvPr/>
        </p:nvPicPr>
        <p:blipFill rotWithShape="1">
          <a:blip r:embed="rId3"/>
          <a:srcRect l="3623" t="2787" r="4318" b="3486"/>
          <a:stretch/>
        </p:blipFill>
        <p:spPr>
          <a:xfrm>
            <a:off x="168997" y="168067"/>
            <a:ext cx="4840199" cy="65218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Subtitle 2"/>
          <p:cNvSpPr txBox="1">
            <a:spLocks/>
          </p:cNvSpPr>
          <p:nvPr/>
        </p:nvSpPr>
        <p:spPr>
          <a:xfrm>
            <a:off x="5315197" y="1517116"/>
            <a:ext cx="6252186" cy="450854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spcBef>
                <a:spcPts val="0"/>
              </a:spcBef>
              <a:spcAft>
                <a:spcPts val="600"/>
              </a:spcAft>
              <a:buFontTx/>
              <a:buChar char="•"/>
            </a:pPr>
            <a:r>
              <a:rPr lang="en-US" altLang="en-US" dirty="0"/>
              <a:t>Less than 2.5 miles from current location</a:t>
            </a:r>
          </a:p>
          <a:p>
            <a:pPr marL="457200" indent="-457200">
              <a:lnSpc>
                <a:spcPct val="100000"/>
              </a:lnSpc>
              <a:spcBef>
                <a:spcPts val="0"/>
              </a:spcBef>
              <a:spcAft>
                <a:spcPts val="600"/>
              </a:spcAft>
              <a:buFontTx/>
              <a:buChar char="•"/>
            </a:pPr>
            <a:r>
              <a:rPr lang="en-US" altLang="en-US" dirty="0"/>
              <a:t>Convenient access to growing communities we serve</a:t>
            </a:r>
          </a:p>
          <a:p>
            <a:pPr marL="457200" indent="-457200">
              <a:lnSpc>
                <a:spcPct val="100000"/>
              </a:lnSpc>
              <a:spcBef>
                <a:spcPts val="0"/>
              </a:spcBef>
              <a:spcAft>
                <a:spcPts val="600"/>
              </a:spcAft>
              <a:buFontTx/>
              <a:buChar char="•"/>
            </a:pPr>
            <a:r>
              <a:rPr lang="en-US" altLang="en-US" dirty="0"/>
              <a:t>Legacy neighborhood residents had concerns about us leaving – opened October, 1951</a:t>
            </a:r>
          </a:p>
          <a:p>
            <a:pPr marL="457200" indent="-457200">
              <a:lnSpc>
                <a:spcPct val="100000"/>
              </a:lnSpc>
              <a:spcBef>
                <a:spcPts val="0"/>
              </a:spcBef>
              <a:spcAft>
                <a:spcPts val="600"/>
              </a:spcAft>
              <a:buFontTx/>
              <a:buChar char="•"/>
            </a:pPr>
            <a:r>
              <a:rPr lang="en-US" altLang="en-US" dirty="0"/>
              <a:t>Served as gathering place and still as point of pride for community</a:t>
            </a:r>
          </a:p>
        </p:txBody>
      </p:sp>
    </p:spTree>
    <p:extLst>
      <p:ext uri="{BB962C8B-B14F-4D97-AF65-F5344CB8AC3E}">
        <p14:creationId xmlns:p14="http://schemas.microsoft.com/office/powerpoint/2010/main" val="930655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59"/>
          <p:cNvSpPr txBox="1">
            <a:spLocks noGrp="1"/>
          </p:cNvSpPr>
          <p:nvPr>
            <p:ph type="title" idx="4294967295"/>
          </p:nvPr>
        </p:nvSpPr>
        <p:spPr>
          <a:xfrm>
            <a:off x="152400" y="0"/>
            <a:ext cx="11360150" cy="763588"/>
          </a:xfrm>
          <a:prstGeom prst="rect">
            <a:avLst/>
          </a:prstGeom>
        </p:spPr>
        <p:txBody>
          <a:bodyPr spcFirstLastPara="1" vert="horz" wrap="square" lIns="121900" tIns="121900" rIns="121900" bIns="121900" rtlCol="0" anchor="t" anchorCtr="0">
            <a:noAutofit/>
          </a:bodyPr>
          <a:lstStyle/>
          <a:p>
            <a:pPr algn="ctr" defTabSz="685800">
              <a:spcBef>
                <a:spcPts val="0"/>
              </a:spcBef>
            </a:pPr>
            <a:r>
              <a:rPr lang="en" b="1" dirty="0">
                <a:solidFill>
                  <a:srgbClr val="007BC2"/>
                </a:solidFill>
                <a:latin typeface="+mn-lt"/>
                <a:ea typeface="Roboto Medium"/>
                <a:cs typeface="Arial" panose="020B0604020202020204" pitchFamily="34" charset="0"/>
                <a:sym typeface="Arial"/>
              </a:rPr>
              <a:t>Moreno Street Campus </a:t>
            </a:r>
            <a:br>
              <a:rPr lang="en" b="1" dirty="0">
                <a:solidFill>
                  <a:srgbClr val="007BC2"/>
                </a:solidFill>
                <a:latin typeface="+mn-lt"/>
                <a:ea typeface="Roboto Medium"/>
                <a:cs typeface="Arial" panose="020B0604020202020204" pitchFamily="34" charset="0"/>
                <a:sym typeface="Arial"/>
              </a:rPr>
            </a:br>
            <a:br>
              <a:rPr lang="en" b="1" dirty="0">
                <a:solidFill>
                  <a:srgbClr val="007BC2"/>
                </a:solidFill>
                <a:latin typeface="+mn-lt"/>
                <a:ea typeface="Roboto Medium"/>
                <a:cs typeface="Arial" panose="020B0604020202020204" pitchFamily="34" charset="0"/>
                <a:sym typeface="Arial"/>
              </a:rPr>
            </a:br>
            <a:endParaRPr b="1" dirty="0">
              <a:solidFill>
                <a:srgbClr val="007BC2"/>
              </a:solidFill>
              <a:latin typeface="+mn-lt"/>
              <a:ea typeface="Roboto Medium"/>
              <a:cs typeface="Arial" panose="020B0604020202020204" pitchFamily="34" charset="0"/>
              <a:sym typeface="Arial"/>
            </a:endParaRPr>
          </a:p>
          <a:p>
            <a:pPr algn="ctr" defTabSz="685800">
              <a:spcBef>
                <a:spcPts val="0"/>
              </a:spcBef>
            </a:pPr>
            <a:endParaRPr b="1" dirty="0">
              <a:solidFill>
                <a:srgbClr val="007BC2"/>
              </a:solidFill>
              <a:latin typeface="+mn-lt"/>
              <a:ea typeface="Roboto Medium"/>
              <a:cs typeface="Arial" panose="020B0604020202020204" pitchFamily="34" charset="0"/>
            </a:endParaRPr>
          </a:p>
        </p:txBody>
      </p:sp>
      <p:pic>
        <p:nvPicPr>
          <p:cNvPr id="4" name="Picture 3"/>
          <p:cNvPicPr>
            <a:picLocks noChangeAspect="1"/>
          </p:cNvPicPr>
          <p:nvPr/>
        </p:nvPicPr>
        <p:blipFill>
          <a:blip r:embed="rId3"/>
          <a:stretch>
            <a:fillRect/>
          </a:stretch>
        </p:blipFill>
        <p:spPr>
          <a:xfrm>
            <a:off x="604710" y="932320"/>
            <a:ext cx="7458636" cy="4993360"/>
          </a:xfrm>
          <a:prstGeom prst="rect">
            <a:avLst/>
          </a:prstGeom>
          <a:ln>
            <a:solidFill>
              <a:schemeClr val="tx1"/>
            </a:solidFill>
          </a:ln>
        </p:spPr>
      </p:pic>
      <p:sp>
        <p:nvSpPr>
          <p:cNvPr id="2" name="Subtitle 2">
            <a:extLst>
              <a:ext uri="{FF2B5EF4-FFF2-40B4-BE49-F238E27FC236}">
                <a16:creationId xmlns:a16="http://schemas.microsoft.com/office/drawing/2014/main" id="{03997326-95D1-C96D-DF8F-0D7F0F5C1022}"/>
              </a:ext>
            </a:extLst>
          </p:cNvPr>
          <p:cNvSpPr txBox="1">
            <a:spLocks/>
          </p:cNvSpPr>
          <p:nvPr/>
        </p:nvSpPr>
        <p:spPr>
          <a:xfrm>
            <a:off x="8220202" y="1032208"/>
            <a:ext cx="3805543" cy="1752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nSpc>
                <a:spcPct val="100000"/>
              </a:lnSpc>
              <a:spcBef>
                <a:spcPts val="0"/>
              </a:spcBef>
              <a:spcAft>
                <a:spcPts val="600"/>
              </a:spcAft>
              <a:buFontTx/>
              <a:buChar char="•"/>
            </a:pPr>
            <a:r>
              <a:rPr lang="en-US" altLang="en-US" dirty="0"/>
              <a:t>51 acres in the heart of the City of Pensacola</a:t>
            </a:r>
          </a:p>
          <a:p>
            <a:pPr marL="457200" indent="-457200">
              <a:lnSpc>
                <a:spcPct val="100000"/>
              </a:lnSpc>
              <a:spcBef>
                <a:spcPts val="0"/>
              </a:spcBef>
              <a:spcAft>
                <a:spcPts val="600"/>
              </a:spcAft>
              <a:buFontTx/>
              <a:buChar char="•"/>
            </a:pPr>
            <a:r>
              <a:rPr lang="en-US" altLang="en-US" dirty="0"/>
              <a:t>Close to downtown, waterfront, interstate, and airport</a:t>
            </a:r>
          </a:p>
          <a:p>
            <a:pPr marL="457200" indent="-457200">
              <a:lnSpc>
                <a:spcPct val="100000"/>
              </a:lnSpc>
              <a:spcBef>
                <a:spcPts val="0"/>
              </a:spcBef>
              <a:spcAft>
                <a:spcPts val="600"/>
              </a:spcAft>
              <a:buFontTx/>
              <a:buChar char="•"/>
            </a:pPr>
            <a:r>
              <a:rPr lang="en-US" altLang="en-US" dirty="0"/>
              <a:t>Likely will never again have this amount of acreage for redevelopment </a:t>
            </a:r>
          </a:p>
        </p:txBody>
      </p:sp>
    </p:spTree>
    <p:extLst>
      <p:ext uri="{BB962C8B-B14F-4D97-AF65-F5344CB8AC3E}">
        <p14:creationId xmlns:p14="http://schemas.microsoft.com/office/powerpoint/2010/main" val="4014322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64"/>
        <p:cNvGrpSpPr/>
        <p:nvPr/>
      </p:nvGrpSpPr>
      <p:grpSpPr>
        <a:xfrm>
          <a:off x="0" y="0"/>
          <a:ext cx="0" cy="0"/>
          <a:chOff x="0" y="0"/>
          <a:chExt cx="0" cy="0"/>
        </a:xfrm>
      </p:grpSpPr>
      <p:sp>
        <p:nvSpPr>
          <p:cNvPr id="565" name="Google Shape;565;p59"/>
          <p:cNvSpPr txBox="1">
            <a:spLocks noGrp="1"/>
          </p:cNvSpPr>
          <p:nvPr>
            <p:ph type="title" idx="4294967295"/>
          </p:nvPr>
        </p:nvSpPr>
        <p:spPr>
          <a:xfrm>
            <a:off x="195262" y="0"/>
            <a:ext cx="11360150" cy="763588"/>
          </a:xfrm>
          <a:prstGeom prst="rect">
            <a:avLst/>
          </a:prstGeom>
        </p:spPr>
        <p:txBody>
          <a:bodyPr spcFirstLastPara="1" vert="horz" wrap="square" lIns="121900" tIns="121900" rIns="121900" bIns="121900" rtlCol="0" anchor="t" anchorCtr="0">
            <a:noAutofit/>
          </a:bodyPr>
          <a:lstStyle/>
          <a:p>
            <a:pPr algn="ctr" defTabSz="685800">
              <a:spcBef>
                <a:spcPts val="0"/>
              </a:spcBef>
            </a:pPr>
            <a:r>
              <a:rPr lang="en" b="1" dirty="0">
                <a:solidFill>
                  <a:srgbClr val="007BC2"/>
                </a:solidFill>
                <a:latin typeface="+mn-lt"/>
                <a:ea typeface="Roboto Medium"/>
                <a:cs typeface="Arial" panose="020B0604020202020204" pitchFamily="34" charset="0"/>
                <a:sym typeface="Arial"/>
              </a:rPr>
              <a:t>Historical Context </a:t>
            </a:r>
            <a:br>
              <a:rPr lang="en" b="1" dirty="0">
                <a:solidFill>
                  <a:srgbClr val="007BC2"/>
                </a:solidFill>
                <a:latin typeface="+mn-lt"/>
                <a:ea typeface="Roboto Medium"/>
                <a:cs typeface="Arial" panose="020B0604020202020204" pitchFamily="34" charset="0"/>
                <a:sym typeface="Arial"/>
              </a:rPr>
            </a:br>
            <a:br>
              <a:rPr lang="en" b="1" dirty="0">
                <a:solidFill>
                  <a:srgbClr val="007BC2"/>
                </a:solidFill>
                <a:latin typeface="+mn-lt"/>
                <a:ea typeface="Roboto Medium"/>
                <a:cs typeface="Arial" panose="020B0604020202020204" pitchFamily="34" charset="0"/>
                <a:sym typeface="Arial"/>
              </a:rPr>
            </a:br>
            <a:endParaRPr b="1" dirty="0">
              <a:solidFill>
                <a:srgbClr val="007BC2"/>
              </a:solidFill>
              <a:latin typeface="+mn-lt"/>
              <a:ea typeface="Roboto Medium"/>
              <a:cs typeface="Arial" panose="020B0604020202020204" pitchFamily="34" charset="0"/>
              <a:sym typeface="Arial"/>
            </a:endParaRPr>
          </a:p>
          <a:p>
            <a:pPr algn="ctr" defTabSz="685800">
              <a:spcBef>
                <a:spcPts val="0"/>
              </a:spcBef>
            </a:pPr>
            <a:endParaRPr b="1" dirty="0">
              <a:solidFill>
                <a:srgbClr val="007BC2"/>
              </a:solidFill>
              <a:latin typeface="+mn-lt"/>
              <a:ea typeface="Roboto Medium"/>
              <a:cs typeface="Arial" panose="020B0604020202020204" pitchFamily="34" charset="0"/>
            </a:endParaRPr>
          </a:p>
        </p:txBody>
      </p:sp>
      <p:sp>
        <p:nvSpPr>
          <p:cNvPr id="566" name="Google Shape;566;p59"/>
          <p:cNvSpPr txBox="1">
            <a:spLocks noGrp="1"/>
          </p:cNvSpPr>
          <p:nvPr>
            <p:ph type="body" idx="4294967295"/>
          </p:nvPr>
        </p:nvSpPr>
        <p:spPr>
          <a:xfrm>
            <a:off x="268504" y="763588"/>
            <a:ext cx="11654992" cy="3759200"/>
          </a:xfrm>
          <a:prstGeom prst="rect">
            <a:avLst/>
          </a:prstGeom>
        </p:spPr>
        <p:txBody>
          <a:bodyPr vert="horz" lIns="91440" tIns="45720" rIns="91440" bIns="45720" rtlCol="0">
            <a:noAutofit/>
          </a:bodyPr>
          <a:lstStyle/>
          <a:p>
            <a:pPr>
              <a:lnSpc>
                <a:spcPct val="100000"/>
              </a:lnSpc>
              <a:spcBef>
                <a:spcPts val="0"/>
              </a:spcBef>
              <a:spcAft>
                <a:spcPts val="600"/>
              </a:spcAft>
            </a:pPr>
            <a:r>
              <a:rPr lang="en-US" dirty="0">
                <a:sym typeface="Arial"/>
              </a:rPr>
              <a:t>Announced in June, 2019 about new Baptist Hospital campus at Brent Lane &amp; I-110.  At time of announcement, committed to be intentional about the redevelopment of our current Baptist Hospital campus.</a:t>
            </a:r>
          </a:p>
          <a:p>
            <a:pPr>
              <a:lnSpc>
                <a:spcPct val="100000"/>
              </a:lnSpc>
              <a:spcBef>
                <a:spcPts val="0"/>
              </a:spcBef>
              <a:spcAft>
                <a:spcPts val="600"/>
              </a:spcAft>
            </a:pPr>
            <a:r>
              <a:rPr lang="en-US" dirty="0">
                <a:sym typeface="Arial"/>
              </a:rPr>
              <a:t>Could have waited until after move or listed property outright – But we chose a different path. </a:t>
            </a:r>
            <a:r>
              <a:rPr kumimoji="0" lang="en-US" b="1" i="0" u="none" strike="noStrike" kern="1200" cap="none" spc="0" normalizeH="0" baseline="0" noProof="0" dirty="0">
                <a:ln>
                  <a:noFill/>
                </a:ln>
                <a:solidFill>
                  <a:schemeClr val="accent1"/>
                </a:solidFill>
                <a:effectLst/>
                <a:uLnTx/>
                <a:uFillTx/>
                <a:latin typeface="Calibri Light" panose="020F0302020204030204"/>
                <a:ea typeface="+mn-ea"/>
                <a:cs typeface="+mn-cs"/>
              </a:rPr>
              <a:t>Began work that next day on legacy campus redevelopment.</a:t>
            </a:r>
            <a:endParaRPr lang="en" dirty="0">
              <a:solidFill>
                <a:schemeClr val="accent1"/>
              </a:solidFill>
              <a:sym typeface="Arial"/>
            </a:endParaRPr>
          </a:p>
          <a:p>
            <a:pPr>
              <a:lnSpc>
                <a:spcPct val="100000"/>
              </a:lnSpc>
              <a:spcBef>
                <a:spcPts val="0"/>
              </a:spcBef>
              <a:spcAft>
                <a:spcPts val="600"/>
              </a:spcAft>
            </a:pPr>
            <a:r>
              <a:rPr lang="en" dirty="0">
                <a:sym typeface="Arial"/>
              </a:rPr>
              <a:t>Sought significant community and neighborhood input </a:t>
            </a:r>
          </a:p>
          <a:p>
            <a:pPr>
              <a:lnSpc>
                <a:spcPct val="100000"/>
              </a:lnSpc>
              <a:spcBef>
                <a:spcPts val="0"/>
              </a:spcBef>
              <a:spcAft>
                <a:spcPts val="600"/>
              </a:spcAft>
            </a:pPr>
            <a:r>
              <a:rPr lang="en" dirty="0">
                <a:sym typeface="Arial"/>
              </a:rPr>
              <a:t>Invested in engagement of JLP+D Urban Planners</a:t>
            </a:r>
            <a:endParaRPr dirty="0">
              <a:sym typeface="Arial"/>
            </a:endParaRPr>
          </a:p>
          <a:p>
            <a:pPr>
              <a:lnSpc>
                <a:spcPct val="100000"/>
              </a:lnSpc>
              <a:spcBef>
                <a:spcPts val="0"/>
              </a:spcBef>
              <a:spcAft>
                <a:spcPts val="600"/>
              </a:spcAft>
            </a:pPr>
            <a:r>
              <a:rPr lang="en" dirty="0">
                <a:sym typeface="Arial"/>
              </a:rPr>
              <a:t>Participated in national Center for Community Investment learning collaborative June – November, 2021 </a:t>
            </a:r>
          </a:p>
          <a:p>
            <a:pPr>
              <a:lnSpc>
                <a:spcPct val="100000"/>
              </a:lnSpc>
              <a:spcBef>
                <a:spcPts val="0"/>
              </a:spcBef>
              <a:spcAft>
                <a:spcPts val="600"/>
              </a:spcAft>
            </a:pPr>
            <a:r>
              <a:rPr lang="en" dirty="0">
                <a:sym typeface="Arial"/>
              </a:rPr>
              <a:t>Engaged in partnership discussions related to the redevelopment</a:t>
            </a:r>
            <a:endParaRPr dirty="0">
              <a:sym typeface="Arial"/>
            </a:endParaRPr>
          </a:p>
          <a:p>
            <a:pPr>
              <a:lnSpc>
                <a:spcPct val="100000"/>
              </a:lnSpc>
              <a:spcBef>
                <a:spcPts val="0"/>
              </a:spcBef>
              <a:spcAft>
                <a:spcPts val="600"/>
              </a:spcAft>
            </a:pPr>
            <a:r>
              <a:rPr lang="en" dirty="0">
                <a:sym typeface="Arial"/>
              </a:rPr>
              <a:t>Created Special Committee of the Board June ‘21 – February ‘22</a:t>
            </a:r>
          </a:p>
        </p:txBody>
      </p:sp>
      <p:pic>
        <p:nvPicPr>
          <p:cNvPr id="5" name="Picture 4">
            <a:extLst>
              <a:ext uri="{FF2B5EF4-FFF2-40B4-BE49-F238E27FC236}">
                <a16:creationId xmlns:a16="http://schemas.microsoft.com/office/drawing/2014/main" id="{130D6171-63A8-4FD0-93A0-AB07AC44F418}"/>
              </a:ext>
            </a:extLst>
          </p:cNvPr>
          <p:cNvPicPr>
            <a:picLocks noChangeAspect="1"/>
          </p:cNvPicPr>
          <p:nvPr/>
        </p:nvPicPr>
        <p:blipFill>
          <a:blip r:embed="rId3"/>
          <a:stretch>
            <a:fillRect/>
          </a:stretch>
        </p:blipFill>
        <p:spPr>
          <a:xfrm>
            <a:off x="8036153" y="3630020"/>
            <a:ext cx="1767764" cy="560208"/>
          </a:xfrm>
          <a:prstGeom prst="rect">
            <a:avLst/>
          </a:prstGeom>
        </p:spPr>
      </p:pic>
    </p:spTree>
    <p:extLst>
      <p:ext uri="{BB962C8B-B14F-4D97-AF65-F5344CB8AC3E}">
        <p14:creationId xmlns:p14="http://schemas.microsoft.com/office/powerpoint/2010/main" val="2602754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6482"/>
            <a:ext cx="12191999" cy="694207"/>
          </a:xfrm>
          <a:prstGeom prst="rect">
            <a:avLst/>
          </a:prstGeom>
        </p:spPr>
        <p:txBody>
          <a:bodyPr spcFirstLastPara="1" vert="horz" wrap="square" lIns="121900" tIns="121900" rIns="121900" bIns="121900" rtlCol="0" anchor="t" anchorCtr="0">
            <a:noAutofit/>
          </a:bodyPr>
          <a:lstStyle/>
          <a:p>
            <a:pPr algn="ctr" defTabSz="685800">
              <a:spcBef>
                <a:spcPts val="0"/>
              </a:spcBef>
            </a:pPr>
            <a:r>
              <a:rPr sz="4400" b="1" dirty="0">
                <a:solidFill>
                  <a:srgbClr val="007BC2"/>
                </a:solidFill>
                <a:latin typeface="+mn-lt"/>
                <a:ea typeface="Roboto Medium"/>
                <a:cs typeface="Arial" panose="020B0604020202020204" pitchFamily="34" charset="0"/>
              </a:rPr>
              <a:t>Drivers of the Future of the Campus</a:t>
            </a:r>
          </a:p>
        </p:txBody>
      </p:sp>
      <p:sp>
        <p:nvSpPr>
          <p:cNvPr id="3" name="object 3"/>
          <p:cNvSpPr txBox="1"/>
          <p:nvPr/>
        </p:nvSpPr>
        <p:spPr>
          <a:xfrm>
            <a:off x="360996" y="857610"/>
            <a:ext cx="3355219" cy="741229"/>
          </a:xfrm>
          <a:prstGeom prst="rect">
            <a:avLst/>
          </a:prstGeom>
          <a:solidFill>
            <a:srgbClr val="5B9BD4"/>
          </a:solidFill>
        </p:spPr>
        <p:txBody>
          <a:bodyPr vert="horz" wrap="square" lIns="0" tIns="2540" rIns="0" bIns="0" rtlCol="0">
            <a:spAutoFit/>
          </a:bodyPr>
          <a:lstStyle/>
          <a:p>
            <a:pPr marL="206582" marR="199808" indent="52492" algn="ctr">
              <a:spcBef>
                <a:spcPts val="7"/>
              </a:spcBef>
            </a:pPr>
            <a:r>
              <a:rPr sz="2400" b="1" spc="113" dirty="0">
                <a:solidFill>
                  <a:srgbClr val="FFFFFF"/>
                </a:solidFill>
                <a:cs typeface="Gill Sans MT"/>
              </a:rPr>
              <a:t>1.</a:t>
            </a:r>
            <a:r>
              <a:rPr sz="2400" b="1" spc="413" dirty="0">
                <a:solidFill>
                  <a:srgbClr val="FFFFFF"/>
                </a:solidFill>
                <a:cs typeface="Gill Sans MT"/>
              </a:rPr>
              <a:t> </a:t>
            </a:r>
            <a:r>
              <a:rPr sz="2400" b="1" spc="100" dirty="0">
                <a:solidFill>
                  <a:srgbClr val="FFFFFF"/>
                </a:solidFill>
                <a:cs typeface="Gill Sans MT"/>
              </a:rPr>
              <a:t>Baptist’s</a:t>
            </a:r>
            <a:r>
              <a:rPr sz="2400" b="1" spc="-47" dirty="0">
                <a:solidFill>
                  <a:srgbClr val="FFFFFF"/>
                </a:solidFill>
                <a:cs typeface="Gill Sans MT"/>
              </a:rPr>
              <a:t> </a:t>
            </a:r>
            <a:r>
              <a:rPr sz="2400" b="1" spc="93" dirty="0">
                <a:solidFill>
                  <a:srgbClr val="FFFFFF"/>
                </a:solidFill>
                <a:cs typeface="Gill Sans MT"/>
              </a:rPr>
              <a:t>mission, </a:t>
            </a:r>
            <a:r>
              <a:rPr sz="2400" b="1" spc="113" dirty="0">
                <a:solidFill>
                  <a:srgbClr val="FFFFFF"/>
                </a:solidFill>
                <a:cs typeface="Gill Sans MT"/>
              </a:rPr>
              <a:t>best </a:t>
            </a:r>
            <a:r>
              <a:rPr sz="2400" b="1" dirty="0">
                <a:solidFill>
                  <a:srgbClr val="FFFFFF"/>
                </a:solidFill>
                <a:cs typeface="Gill Sans MT"/>
              </a:rPr>
              <a:t>interest,</a:t>
            </a:r>
            <a:r>
              <a:rPr sz="2400" b="1" spc="113" dirty="0">
                <a:solidFill>
                  <a:srgbClr val="FFFFFF"/>
                </a:solidFill>
                <a:cs typeface="Gill Sans MT"/>
              </a:rPr>
              <a:t> </a:t>
            </a:r>
            <a:r>
              <a:rPr sz="2400" b="1" spc="127" dirty="0">
                <a:solidFill>
                  <a:srgbClr val="FFFFFF"/>
                </a:solidFill>
                <a:cs typeface="Gill Sans MT"/>
              </a:rPr>
              <a:t>and</a:t>
            </a:r>
            <a:r>
              <a:rPr sz="2400" b="1" spc="120" dirty="0">
                <a:solidFill>
                  <a:srgbClr val="FFFFFF"/>
                </a:solidFill>
                <a:cs typeface="Gill Sans MT"/>
              </a:rPr>
              <a:t> </a:t>
            </a:r>
            <a:r>
              <a:rPr sz="2400" b="1" spc="-27" dirty="0">
                <a:solidFill>
                  <a:srgbClr val="FFFFFF"/>
                </a:solidFill>
                <a:cs typeface="Gill Sans MT"/>
              </a:rPr>
              <a:t>role</a:t>
            </a:r>
            <a:endParaRPr lang="en-US" sz="2400" b="1" spc="-27" dirty="0">
              <a:solidFill>
                <a:srgbClr val="FFFFFF"/>
              </a:solidFill>
              <a:cs typeface="Gill Sans MT"/>
            </a:endParaRPr>
          </a:p>
        </p:txBody>
      </p:sp>
      <p:sp>
        <p:nvSpPr>
          <p:cNvPr id="4" name="object 4"/>
          <p:cNvSpPr txBox="1"/>
          <p:nvPr/>
        </p:nvSpPr>
        <p:spPr>
          <a:xfrm>
            <a:off x="8289648" y="844974"/>
            <a:ext cx="3648002" cy="741229"/>
          </a:xfrm>
          <a:prstGeom prst="rect">
            <a:avLst/>
          </a:prstGeom>
          <a:solidFill>
            <a:srgbClr val="5B9BD4"/>
          </a:solidFill>
        </p:spPr>
        <p:txBody>
          <a:bodyPr vert="horz" wrap="square" lIns="0" tIns="2540" rIns="0" bIns="0" rtlCol="0">
            <a:spAutoFit/>
          </a:bodyPr>
          <a:lstStyle/>
          <a:p>
            <a:pPr marL="325959" marR="314105" indent="36406" algn="ctr">
              <a:spcBef>
                <a:spcPts val="7"/>
              </a:spcBef>
            </a:pPr>
            <a:r>
              <a:rPr sz="2400" b="1" spc="113" dirty="0">
                <a:solidFill>
                  <a:srgbClr val="FFFFFF"/>
                </a:solidFill>
                <a:cs typeface="Gill Sans MT"/>
              </a:rPr>
              <a:t>3.</a:t>
            </a:r>
            <a:r>
              <a:rPr sz="2400" b="1" spc="-7" dirty="0">
                <a:solidFill>
                  <a:srgbClr val="FFFFFF"/>
                </a:solidFill>
                <a:cs typeface="Gill Sans MT"/>
              </a:rPr>
              <a:t> </a:t>
            </a:r>
            <a:r>
              <a:rPr sz="2400" b="1" dirty="0">
                <a:solidFill>
                  <a:srgbClr val="FFFFFF"/>
                </a:solidFill>
                <a:cs typeface="Gill Sans MT"/>
              </a:rPr>
              <a:t>What</a:t>
            </a:r>
            <a:r>
              <a:rPr sz="2400" b="1" spc="-13" dirty="0">
                <a:solidFill>
                  <a:srgbClr val="FFFFFF"/>
                </a:solidFill>
                <a:cs typeface="Gill Sans MT"/>
              </a:rPr>
              <a:t> </a:t>
            </a:r>
            <a:r>
              <a:rPr sz="2400" b="1" dirty="0">
                <a:solidFill>
                  <a:srgbClr val="FFFFFF"/>
                </a:solidFill>
                <a:cs typeface="Gill Sans MT"/>
              </a:rPr>
              <a:t>the </a:t>
            </a:r>
            <a:r>
              <a:rPr sz="2400" b="1" spc="60" dirty="0">
                <a:solidFill>
                  <a:srgbClr val="FFFFFF"/>
                </a:solidFill>
                <a:cs typeface="Gill Sans MT"/>
              </a:rPr>
              <a:t>private </a:t>
            </a:r>
            <a:r>
              <a:rPr sz="2400" b="1" spc="67" dirty="0">
                <a:solidFill>
                  <a:srgbClr val="FFFFFF"/>
                </a:solidFill>
                <a:cs typeface="Gill Sans MT"/>
              </a:rPr>
              <a:t>market</a:t>
            </a:r>
            <a:r>
              <a:rPr sz="2400" b="1" spc="-53" dirty="0">
                <a:solidFill>
                  <a:srgbClr val="FFFFFF"/>
                </a:solidFill>
                <a:cs typeface="Gill Sans MT"/>
              </a:rPr>
              <a:t> </a:t>
            </a:r>
            <a:r>
              <a:rPr sz="2400" b="1" spc="147" dirty="0">
                <a:solidFill>
                  <a:srgbClr val="FFFFFF"/>
                </a:solidFill>
                <a:cs typeface="Gill Sans MT"/>
              </a:rPr>
              <a:t>can</a:t>
            </a:r>
            <a:r>
              <a:rPr sz="2400" b="1" spc="-53" dirty="0">
                <a:solidFill>
                  <a:srgbClr val="FFFFFF"/>
                </a:solidFill>
                <a:cs typeface="Gill Sans MT"/>
              </a:rPr>
              <a:t> </a:t>
            </a:r>
            <a:r>
              <a:rPr sz="2400" b="1" spc="60" dirty="0">
                <a:solidFill>
                  <a:srgbClr val="FFFFFF"/>
                </a:solidFill>
                <a:cs typeface="Gill Sans MT"/>
              </a:rPr>
              <a:t>support</a:t>
            </a:r>
            <a:endParaRPr lang="en-US" sz="2400" b="1" spc="60" dirty="0">
              <a:solidFill>
                <a:srgbClr val="FFFFFF"/>
              </a:solidFill>
              <a:cs typeface="Gill Sans MT"/>
            </a:endParaRPr>
          </a:p>
        </p:txBody>
      </p:sp>
      <p:sp>
        <p:nvSpPr>
          <p:cNvPr id="5" name="object 5"/>
          <p:cNvSpPr txBox="1"/>
          <p:nvPr/>
        </p:nvSpPr>
        <p:spPr>
          <a:xfrm>
            <a:off x="360996" y="1794821"/>
            <a:ext cx="3355218" cy="1775700"/>
          </a:xfrm>
          <a:prstGeom prst="rect">
            <a:avLst/>
          </a:prstGeom>
          <a:solidFill>
            <a:schemeClr val="bg2"/>
          </a:solidFill>
        </p:spPr>
        <p:txBody>
          <a:bodyPr vert="horz" wrap="square" lIns="0" tIns="112607" rIns="0" bIns="0" rtlCol="0">
            <a:spAutoFit/>
          </a:bodyPr>
          <a:lstStyle/>
          <a:p>
            <a:pPr marL="121070">
              <a:spcBef>
                <a:spcPts val="887"/>
              </a:spcBef>
            </a:pPr>
            <a:r>
              <a:rPr b="1" spc="87" dirty="0">
                <a:cs typeface="Gill Sans MT"/>
              </a:rPr>
              <a:t>Best</a:t>
            </a:r>
            <a:r>
              <a:rPr b="1" spc="-47" dirty="0">
                <a:cs typeface="Gill Sans MT"/>
              </a:rPr>
              <a:t> </a:t>
            </a:r>
            <a:r>
              <a:rPr b="1" spc="-13" dirty="0">
                <a:cs typeface="Gill Sans MT"/>
              </a:rPr>
              <a:t>interest:</a:t>
            </a:r>
            <a:endParaRPr b="1" dirty="0">
              <a:cs typeface="Gill Sans MT"/>
            </a:endParaRPr>
          </a:p>
          <a:p>
            <a:pPr marL="406820" marR="115990" indent="-285750">
              <a:buFont typeface="Arial" panose="020B0604020202020204" pitchFamily="34" charset="0"/>
              <a:buChar char="•"/>
            </a:pPr>
            <a:r>
              <a:rPr dirty="0">
                <a:cs typeface="Gill Sans MT"/>
              </a:rPr>
              <a:t>Deploying</a:t>
            </a:r>
            <a:r>
              <a:rPr spc="127" dirty="0">
                <a:cs typeface="Gill Sans MT"/>
              </a:rPr>
              <a:t> </a:t>
            </a:r>
            <a:r>
              <a:rPr spc="60" dirty="0">
                <a:cs typeface="Gill Sans MT"/>
              </a:rPr>
              <a:t>resources</a:t>
            </a:r>
            <a:r>
              <a:rPr spc="152" dirty="0">
                <a:cs typeface="Gill Sans MT"/>
              </a:rPr>
              <a:t> </a:t>
            </a:r>
            <a:r>
              <a:rPr spc="-33" dirty="0">
                <a:cs typeface="Gill Sans MT"/>
              </a:rPr>
              <a:t>to</a:t>
            </a:r>
            <a:r>
              <a:rPr spc="667" dirty="0">
                <a:cs typeface="Gill Sans MT"/>
              </a:rPr>
              <a:t> </a:t>
            </a:r>
            <a:r>
              <a:rPr dirty="0">
                <a:cs typeface="Gill Sans MT"/>
              </a:rPr>
              <a:t>provide</a:t>
            </a:r>
            <a:r>
              <a:rPr spc="387" dirty="0">
                <a:cs typeface="Gill Sans MT"/>
              </a:rPr>
              <a:t> </a:t>
            </a:r>
            <a:r>
              <a:rPr dirty="0">
                <a:cs typeface="Gill Sans MT"/>
              </a:rPr>
              <a:t>critical</a:t>
            </a:r>
            <a:r>
              <a:rPr spc="393" dirty="0">
                <a:cs typeface="Gill Sans MT"/>
              </a:rPr>
              <a:t> </a:t>
            </a:r>
            <a:r>
              <a:rPr dirty="0">
                <a:cs typeface="Gill Sans MT"/>
              </a:rPr>
              <a:t>healthcare</a:t>
            </a:r>
            <a:r>
              <a:rPr spc="347" dirty="0">
                <a:cs typeface="Gill Sans MT"/>
              </a:rPr>
              <a:t> </a:t>
            </a:r>
            <a:br>
              <a:rPr lang="en-US" spc="347" dirty="0">
                <a:cs typeface="Gill Sans MT"/>
              </a:rPr>
            </a:br>
            <a:r>
              <a:rPr spc="-33" dirty="0">
                <a:cs typeface="Gill Sans MT"/>
              </a:rPr>
              <a:t>to </a:t>
            </a:r>
            <a:r>
              <a:rPr spc="67" dirty="0">
                <a:cs typeface="Gill Sans MT"/>
              </a:rPr>
              <a:t>community</a:t>
            </a:r>
            <a:r>
              <a:rPr spc="-13" dirty="0">
                <a:cs typeface="Gill Sans MT"/>
              </a:rPr>
              <a:t> </a:t>
            </a:r>
            <a:r>
              <a:rPr spc="87" dirty="0">
                <a:cs typeface="Gill Sans MT"/>
              </a:rPr>
              <a:t>members</a:t>
            </a:r>
            <a:r>
              <a:rPr spc="-27" dirty="0">
                <a:cs typeface="Gill Sans MT"/>
              </a:rPr>
              <a:t> </a:t>
            </a:r>
            <a:br>
              <a:rPr lang="en-US" spc="-27" dirty="0">
                <a:cs typeface="Gill Sans MT"/>
              </a:rPr>
            </a:br>
            <a:r>
              <a:rPr dirty="0">
                <a:cs typeface="Gill Sans MT"/>
              </a:rPr>
              <a:t>in</a:t>
            </a:r>
            <a:r>
              <a:rPr spc="7" dirty="0">
                <a:cs typeface="Gill Sans MT"/>
              </a:rPr>
              <a:t> </a:t>
            </a:r>
            <a:r>
              <a:rPr spc="-33" dirty="0">
                <a:cs typeface="Gill Sans MT"/>
              </a:rPr>
              <a:t>the </a:t>
            </a:r>
            <a:r>
              <a:rPr spc="80" dirty="0">
                <a:cs typeface="Gill Sans MT"/>
              </a:rPr>
              <a:t>most</a:t>
            </a:r>
            <a:r>
              <a:rPr spc="-53" dirty="0">
                <a:cs typeface="Gill Sans MT"/>
              </a:rPr>
              <a:t> </a:t>
            </a:r>
            <a:r>
              <a:rPr spc="107" dirty="0">
                <a:cs typeface="Gill Sans MT"/>
              </a:rPr>
              <a:t>accessible</a:t>
            </a:r>
            <a:r>
              <a:rPr spc="-67" dirty="0">
                <a:cs typeface="Gill Sans MT"/>
              </a:rPr>
              <a:t> </a:t>
            </a:r>
            <a:br>
              <a:rPr lang="en-US" spc="-67" dirty="0">
                <a:cs typeface="Gill Sans MT"/>
              </a:rPr>
            </a:br>
            <a:r>
              <a:rPr spc="87" dirty="0">
                <a:cs typeface="Gill Sans MT"/>
              </a:rPr>
              <a:t>way</a:t>
            </a:r>
            <a:r>
              <a:rPr spc="-33" dirty="0">
                <a:cs typeface="Gill Sans MT"/>
              </a:rPr>
              <a:t> </a:t>
            </a:r>
            <a:r>
              <a:rPr spc="67" dirty="0">
                <a:cs typeface="Gill Sans MT"/>
              </a:rPr>
              <a:t>possible</a:t>
            </a:r>
            <a:endParaRPr dirty="0">
              <a:cs typeface="Gill Sans MT"/>
            </a:endParaRPr>
          </a:p>
        </p:txBody>
      </p:sp>
      <p:sp>
        <p:nvSpPr>
          <p:cNvPr id="6" name="object 6"/>
          <p:cNvSpPr txBox="1"/>
          <p:nvPr/>
        </p:nvSpPr>
        <p:spPr>
          <a:xfrm>
            <a:off x="365229" y="3814054"/>
            <a:ext cx="3350985" cy="2882840"/>
          </a:xfrm>
          <a:prstGeom prst="rect">
            <a:avLst/>
          </a:prstGeom>
          <a:solidFill>
            <a:schemeClr val="bg2"/>
          </a:solidFill>
        </p:spPr>
        <p:txBody>
          <a:bodyPr vert="horz" wrap="square" lIns="0" tIns="111760" rIns="0" bIns="0" rtlCol="0">
            <a:spAutoFit/>
          </a:bodyPr>
          <a:lstStyle/>
          <a:p>
            <a:pPr marL="121070">
              <a:spcBef>
                <a:spcPts val="880"/>
              </a:spcBef>
            </a:pPr>
            <a:r>
              <a:rPr b="1" spc="-13" dirty="0">
                <a:cs typeface="Gill Sans MT"/>
              </a:rPr>
              <a:t>Role:</a:t>
            </a:r>
            <a:endParaRPr b="1" dirty="0">
              <a:cs typeface="Gill Sans MT"/>
            </a:endParaRPr>
          </a:p>
          <a:p>
            <a:pPr marL="593082" marR="208275" indent="-285750">
              <a:buSzPct val="127272"/>
              <a:buFont typeface="Arial" panose="020B0604020202020204" pitchFamily="34" charset="0"/>
              <a:buChar char="•"/>
              <a:tabLst>
                <a:tab pos="730655" algn="l"/>
                <a:tab pos="731502" algn="l"/>
              </a:tabLst>
            </a:pPr>
            <a:r>
              <a:rPr spc="127" dirty="0">
                <a:cs typeface="Gill Sans MT"/>
              </a:rPr>
              <a:t>Engaging</a:t>
            </a:r>
            <a:r>
              <a:rPr spc="-73" dirty="0">
                <a:cs typeface="Gill Sans MT"/>
              </a:rPr>
              <a:t> </a:t>
            </a:r>
            <a:r>
              <a:rPr spc="-33" dirty="0">
                <a:cs typeface="Gill Sans MT"/>
              </a:rPr>
              <a:t>the </a:t>
            </a:r>
            <a:r>
              <a:rPr spc="67" dirty="0">
                <a:cs typeface="Gill Sans MT"/>
              </a:rPr>
              <a:t>community</a:t>
            </a:r>
            <a:r>
              <a:rPr spc="-47" dirty="0">
                <a:cs typeface="Gill Sans MT"/>
              </a:rPr>
              <a:t> </a:t>
            </a:r>
            <a:r>
              <a:rPr spc="100" dirty="0">
                <a:cs typeface="Gill Sans MT"/>
              </a:rPr>
              <a:t>and</a:t>
            </a:r>
            <a:r>
              <a:rPr spc="-7" dirty="0">
                <a:cs typeface="Gill Sans MT"/>
              </a:rPr>
              <a:t> </a:t>
            </a:r>
            <a:r>
              <a:rPr spc="-13" dirty="0">
                <a:cs typeface="Gill Sans MT"/>
              </a:rPr>
              <a:t>other stakeholders;</a:t>
            </a:r>
            <a:endParaRPr dirty="0">
              <a:cs typeface="Gill Sans MT"/>
            </a:endParaRPr>
          </a:p>
          <a:p>
            <a:pPr marL="593082" marR="124457" indent="-285750">
              <a:spcBef>
                <a:spcPts val="7"/>
              </a:spcBef>
              <a:buSzPct val="127272"/>
              <a:buFont typeface="Arial" panose="020B0604020202020204" pitchFamily="34" charset="0"/>
              <a:buChar char="•"/>
              <a:tabLst>
                <a:tab pos="730655" algn="l"/>
                <a:tab pos="731502" algn="l"/>
              </a:tabLst>
            </a:pPr>
            <a:r>
              <a:rPr spc="73" dirty="0">
                <a:cs typeface="Gill Sans MT"/>
              </a:rPr>
              <a:t>Investing</a:t>
            </a:r>
            <a:r>
              <a:rPr dirty="0">
                <a:cs typeface="Gill Sans MT"/>
              </a:rPr>
              <a:t> </a:t>
            </a:r>
            <a:r>
              <a:rPr spc="-33" dirty="0">
                <a:cs typeface="Gill Sans MT"/>
              </a:rPr>
              <a:t>in</a:t>
            </a:r>
            <a:r>
              <a:rPr spc="667" dirty="0">
                <a:cs typeface="Gill Sans MT"/>
              </a:rPr>
              <a:t> </a:t>
            </a:r>
            <a:r>
              <a:rPr spc="67" dirty="0">
                <a:cs typeface="Gill Sans MT"/>
              </a:rPr>
              <a:t>developing</a:t>
            </a:r>
            <a:r>
              <a:rPr spc="-53" dirty="0">
                <a:cs typeface="Gill Sans MT"/>
              </a:rPr>
              <a:t> </a:t>
            </a:r>
            <a:r>
              <a:rPr spc="167" dirty="0">
                <a:cs typeface="Gill Sans MT"/>
              </a:rPr>
              <a:t>a</a:t>
            </a:r>
            <a:r>
              <a:rPr spc="-20" dirty="0">
                <a:cs typeface="Gill Sans MT"/>
              </a:rPr>
              <a:t> </a:t>
            </a:r>
            <a:r>
              <a:rPr spc="73" dirty="0">
                <a:cs typeface="Gill Sans MT"/>
              </a:rPr>
              <a:t>set</a:t>
            </a:r>
            <a:r>
              <a:rPr spc="-20" dirty="0">
                <a:cs typeface="Gill Sans MT"/>
              </a:rPr>
              <a:t> </a:t>
            </a:r>
            <a:r>
              <a:rPr spc="40" dirty="0">
                <a:cs typeface="Gill Sans MT"/>
              </a:rPr>
              <a:t>of </a:t>
            </a:r>
            <a:r>
              <a:rPr dirty="0">
                <a:cs typeface="Gill Sans MT"/>
              </a:rPr>
              <a:t>Guiding</a:t>
            </a:r>
            <a:r>
              <a:rPr spc="140" dirty="0">
                <a:cs typeface="Gill Sans MT"/>
              </a:rPr>
              <a:t> </a:t>
            </a:r>
            <a:r>
              <a:rPr spc="67" dirty="0">
                <a:cs typeface="Gill Sans MT"/>
              </a:rPr>
              <a:t>Principles</a:t>
            </a:r>
            <a:r>
              <a:rPr spc="160" dirty="0">
                <a:cs typeface="Gill Sans MT"/>
              </a:rPr>
              <a:t> </a:t>
            </a:r>
            <a:r>
              <a:rPr spc="67" dirty="0">
                <a:cs typeface="Gill Sans MT"/>
              </a:rPr>
              <a:t>and </a:t>
            </a:r>
            <a:r>
              <a:rPr spc="100" dirty="0">
                <a:cs typeface="Gill Sans MT"/>
              </a:rPr>
              <a:t>Planning</a:t>
            </a:r>
            <a:r>
              <a:rPr spc="-40" dirty="0">
                <a:cs typeface="Gill Sans MT"/>
              </a:rPr>
              <a:t> </a:t>
            </a:r>
            <a:r>
              <a:rPr spc="67" dirty="0">
                <a:cs typeface="Gill Sans MT"/>
              </a:rPr>
              <a:t>Scenarios</a:t>
            </a:r>
            <a:r>
              <a:rPr spc="667" dirty="0">
                <a:cs typeface="Gill Sans MT"/>
              </a:rPr>
              <a:t> </a:t>
            </a:r>
            <a:r>
              <a:rPr dirty="0">
                <a:cs typeface="Gill Sans MT"/>
              </a:rPr>
              <a:t>for</a:t>
            </a:r>
            <a:r>
              <a:rPr spc="67" dirty="0">
                <a:cs typeface="Gill Sans MT"/>
              </a:rPr>
              <a:t> </a:t>
            </a:r>
            <a:r>
              <a:rPr dirty="0">
                <a:cs typeface="Gill Sans MT"/>
              </a:rPr>
              <a:t>the</a:t>
            </a:r>
            <a:r>
              <a:rPr spc="47" dirty="0">
                <a:cs typeface="Gill Sans MT"/>
              </a:rPr>
              <a:t> disposition </a:t>
            </a:r>
            <a:r>
              <a:rPr spc="67" dirty="0">
                <a:cs typeface="Gill Sans MT"/>
              </a:rPr>
              <a:t>strategy</a:t>
            </a:r>
            <a:r>
              <a:rPr spc="53" dirty="0">
                <a:cs typeface="Gill Sans MT"/>
              </a:rPr>
              <a:t> </a:t>
            </a:r>
            <a:r>
              <a:rPr dirty="0">
                <a:cs typeface="Gill Sans MT"/>
              </a:rPr>
              <a:t>that</a:t>
            </a:r>
            <a:r>
              <a:rPr spc="60" dirty="0">
                <a:cs typeface="Gill Sans MT"/>
              </a:rPr>
              <a:t> </a:t>
            </a:r>
            <a:r>
              <a:rPr spc="80" dirty="0">
                <a:cs typeface="Gill Sans MT"/>
              </a:rPr>
              <a:t>meets </a:t>
            </a:r>
            <a:r>
              <a:rPr dirty="0">
                <a:cs typeface="Gill Sans MT"/>
              </a:rPr>
              <a:t>the</a:t>
            </a:r>
            <a:r>
              <a:rPr spc="93" dirty="0">
                <a:cs typeface="Gill Sans MT"/>
              </a:rPr>
              <a:t> </a:t>
            </a:r>
            <a:r>
              <a:rPr dirty="0">
                <a:cs typeface="Gill Sans MT"/>
              </a:rPr>
              <a:t>drivers</a:t>
            </a:r>
            <a:r>
              <a:rPr spc="100" dirty="0">
                <a:cs typeface="Gill Sans MT"/>
              </a:rPr>
              <a:t> </a:t>
            </a:r>
            <a:r>
              <a:rPr dirty="0">
                <a:cs typeface="Gill Sans MT"/>
              </a:rPr>
              <a:t>for</a:t>
            </a:r>
            <a:r>
              <a:rPr spc="127" dirty="0">
                <a:cs typeface="Gill Sans MT"/>
              </a:rPr>
              <a:t> </a:t>
            </a:r>
            <a:r>
              <a:rPr spc="-33" dirty="0">
                <a:cs typeface="Gill Sans MT"/>
              </a:rPr>
              <a:t>the </a:t>
            </a:r>
            <a:r>
              <a:rPr spc="80" dirty="0">
                <a:cs typeface="Gill Sans MT"/>
              </a:rPr>
              <a:t>reimagined</a:t>
            </a:r>
            <a:r>
              <a:rPr spc="-67" dirty="0">
                <a:cs typeface="Gill Sans MT"/>
              </a:rPr>
              <a:t> </a:t>
            </a:r>
            <a:r>
              <a:rPr spc="113" dirty="0">
                <a:cs typeface="Gill Sans MT"/>
              </a:rPr>
              <a:t>campus</a:t>
            </a:r>
            <a:endParaRPr dirty="0">
              <a:cs typeface="Gill Sans MT"/>
            </a:endParaRPr>
          </a:p>
        </p:txBody>
      </p:sp>
      <p:sp>
        <p:nvSpPr>
          <p:cNvPr id="10" name="object 10"/>
          <p:cNvSpPr txBox="1"/>
          <p:nvPr/>
        </p:nvSpPr>
        <p:spPr>
          <a:xfrm>
            <a:off x="8289649" y="4545202"/>
            <a:ext cx="3648001" cy="1776554"/>
          </a:xfrm>
          <a:prstGeom prst="rect">
            <a:avLst/>
          </a:prstGeom>
          <a:solidFill>
            <a:schemeClr val="bg2"/>
          </a:solidFill>
        </p:spPr>
        <p:txBody>
          <a:bodyPr vert="horz" wrap="square" lIns="0" tIns="113453" rIns="0" bIns="0" rtlCol="0">
            <a:spAutoFit/>
          </a:bodyPr>
          <a:lstStyle/>
          <a:p>
            <a:pPr marL="121917" marR="307331"/>
            <a:r>
              <a:rPr b="1" spc="60" dirty="0">
                <a:cs typeface="Gill Sans MT"/>
              </a:rPr>
              <a:t>Comparable</a:t>
            </a:r>
            <a:r>
              <a:rPr b="1" spc="-73" dirty="0">
                <a:cs typeface="Gill Sans MT"/>
              </a:rPr>
              <a:t> </a:t>
            </a:r>
            <a:r>
              <a:rPr b="1" spc="53" dirty="0">
                <a:cs typeface="Gill Sans MT"/>
              </a:rPr>
              <a:t>development: </a:t>
            </a:r>
            <a:endParaRPr lang="en-US" b="1" spc="53" dirty="0">
              <a:cs typeface="Gill Sans MT"/>
            </a:endParaRPr>
          </a:p>
          <a:p>
            <a:pPr marL="407667" marR="307331" indent="-285750">
              <a:buFont typeface="Arial" panose="020B0604020202020204" pitchFamily="34" charset="0"/>
              <a:buChar char="•"/>
            </a:pPr>
            <a:r>
              <a:rPr dirty="0">
                <a:cs typeface="Gill Sans MT"/>
              </a:rPr>
              <a:t>The</a:t>
            </a:r>
            <a:r>
              <a:rPr spc="20" dirty="0">
                <a:cs typeface="Gill Sans MT"/>
              </a:rPr>
              <a:t> </a:t>
            </a:r>
            <a:r>
              <a:rPr spc="107" dirty="0">
                <a:cs typeface="Gill Sans MT"/>
              </a:rPr>
              <a:t>scale</a:t>
            </a:r>
            <a:r>
              <a:rPr spc="40" dirty="0">
                <a:cs typeface="Gill Sans MT"/>
              </a:rPr>
              <a:t> </a:t>
            </a:r>
            <a:r>
              <a:rPr spc="73" dirty="0">
                <a:cs typeface="Gill Sans MT"/>
              </a:rPr>
              <a:t>of</a:t>
            </a:r>
            <a:r>
              <a:rPr spc="33" dirty="0">
                <a:cs typeface="Gill Sans MT"/>
              </a:rPr>
              <a:t> </a:t>
            </a:r>
            <a:r>
              <a:rPr dirty="0">
                <a:cs typeface="Gill Sans MT"/>
              </a:rPr>
              <a:t>the</a:t>
            </a:r>
            <a:r>
              <a:rPr spc="20" dirty="0">
                <a:cs typeface="Gill Sans MT"/>
              </a:rPr>
              <a:t> </a:t>
            </a:r>
            <a:r>
              <a:rPr spc="113" dirty="0">
                <a:cs typeface="Gill Sans MT"/>
              </a:rPr>
              <a:t>campus </a:t>
            </a:r>
            <a:r>
              <a:rPr dirty="0">
                <a:cs typeface="Gill Sans MT"/>
              </a:rPr>
              <a:t>provides</a:t>
            </a:r>
            <a:r>
              <a:rPr spc="260" dirty="0">
                <a:cs typeface="Gill Sans MT"/>
              </a:rPr>
              <a:t> </a:t>
            </a:r>
            <a:r>
              <a:rPr dirty="0">
                <a:cs typeface="Gill Sans MT"/>
              </a:rPr>
              <a:t>both</a:t>
            </a:r>
            <a:r>
              <a:rPr spc="253" dirty="0">
                <a:cs typeface="Gill Sans MT"/>
              </a:rPr>
              <a:t> </a:t>
            </a:r>
            <a:r>
              <a:rPr spc="-13" dirty="0">
                <a:cs typeface="Gill Sans MT"/>
              </a:rPr>
              <a:t>opportunity </a:t>
            </a:r>
            <a:r>
              <a:rPr spc="100" dirty="0">
                <a:cs typeface="Gill Sans MT"/>
              </a:rPr>
              <a:t>and</a:t>
            </a:r>
            <a:r>
              <a:rPr dirty="0">
                <a:cs typeface="Gill Sans MT"/>
              </a:rPr>
              <a:t> </a:t>
            </a:r>
            <a:r>
              <a:rPr spc="87" dirty="0">
                <a:cs typeface="Gill Sans MT"/>
              </a:rPr>
              <a:t>challenge</a:t>
            </a:r>
            <a:r>
              <a:rPr spc="-33" dirty="0">
                <a:cs typeface="Gill Sans MT"/>
              </a:rPr>
              <a:t> </a:t>
            </a:r>
            <a:r>
              <a:rPr dirty="0">
                <a:cs typeface="Gill Sans MT"/>
              </a:rPr>
              <a:t>for </a:t>
            </a:r>
            <a:r>
              <a:rPr spc="-13" dirty="0">
                <a:cs typeface="Gill Sans MT"/>
              </a:rPr>
              <a:t>complex, </a:t>
            </a:r>
            <a:r>
              <a:rPr spc="60" dirty="0">
                <a:cs typeface="Gill Sans MT"/>
              </a:rPr>
              <a:t>transformative</a:t>
            </a:r>
            <a:r>
              <a:rPr spc="133" dirty="0">
                <a:cs typeface="Gill Sans MT"/>
              </a:rPr>
              <a:t> </a:t>
            </a:r>
            <a:r>
              <a:rPr dirty="0">
                <a:cs typeface="Gill Sans MT"/>
              </a:rPr>
              <a:t>projects</a:t>
            </a:r>
            <a:r>
              <a:rPr spc="100" dirty="0">
                <a:cs typeface="Gill Sans MT"/>
              </a:rPr>
              <a:t> </a:t>
            </a:r>
            <a:r>
              <a:rPr dirty="0">
                <a:cs typeface="Gill Sans MT"/>
              </a:rPr>
              <a:t>in</a:t>
            </a:r>
            <a:r>
              <a:rPr spc="140" dirty="0">
                <a:cs typeface="Gill Sans MT"/>
              </a:rPr>
              <a:t> </a:t>
            </a:r>
            <a:r>
              <a:rPr spc="100" dirty="0">
                <a:cs typeface="Gill Sans MT"/>
              </a:rPr>
              <a:t>a </a:t>
            </a:r>
            <a:r>
              <a:rPr spc="107" dirty="0">
                <a:cs typeface="Gill Sans MT"/>
              </a:rPr>
              <a:t>phased</a:t>
            </a:r>
            <a:r>
              <a:rPr spc="-47" dirty="0">
                <a:cs typeface="Gill Sans MT"/>
              </a:rPr>
              <a:t> </a:t>
            </a:r>
            <a:r>
              <a:rPr spc="67" dirty="0">
                <a:cs typeface="Gill Sans MT"/>
              </a:rPr>
              <a:t>approach.</a:t>
            </a:r>
            <a:endParaRPr dirty="0">
              <a:cs typeface="Gill Sans MT"/>
            </a:endParaRPr>
          </a:p>
        </p:txBody>
      </p:sp>
      <p:sp>
        <p:nvSpPr>
          <p:cNvPr id="11" name="object 10">
            <a:extLst>
              <a:ext uri="{FF2B5EF4-FFF2-40B4-BE49-F238E27FC236}">
                <a16:creationId xmlns:a16="http://schemas.microsoft.com/office/drawing/2014/main" id="{16F999CA-B334-019F-714E-CE3D0E31ADC7}"/>
              </a:ext>
            </a:extLst>
          </p:cNvPr>
          <p:cNvSpPr txBox="1"/>
          <p:nvPr/>
        </p:nvSpPr>
        <p:spPr>
          <a:xfrm>
            <a:off x="4124083" y="4920340"/>
            <a:ext cx="3919617" cy="1776554"/>
          </a:xfrm>
          <a:prstGeom prst="rect">
            <a:avLst/>
          </a:prstGeom>
          <a:solidFill>
            <a:schemeClr val="bg2"/>
          </a:solidFill>
        </p:spPr>
        <p:txBody>
          <a:bodyPr vert="horz" wrap="square" lIns="0" tIns="113453" rIns="0" bIns="0" rtlCol="0">
            <a:spAutoFit/>
          </a:bodyPr>
          <a:lstStyle/>
          <a:p>
            <a:pPr marL="121917" marR="307331"/>
            <a:r>
              <a:rPr lang="en-US" b="1" spc="60" dirty="0">
                <a:cs typeface="Gill Sans MT"/>
              </a:rPr>
              <a:t>Survey of neighborhood</a:t>
            </a:r>
            <a:r>
              <a:rPr lang="en-US" spc="60" dirty="0">
                <a:cs typeface="Gill Sans MT"/>
              </a:rPr>
              <a:t>: </a:t>
            </a:r>
          </a:p>
          <a:p>
            <a:pPr marL="407667" marR="307331" indent="-285750">
              <a:buFont typeface="Arial" panose="020B0604020202020204" pitchFamily="34" charset="0"/>
              <a:buChar char="•"/>
            </a:pPr>
            <a:r>
              <a:rPr lang="en-US" spc="60" dirty="0">
                <a:cs typeface="Gill Sans MT"/>
              </a:rPr>
              <a:t>Sent to addresses within 1 mile from the hospital, partnered with churches; Received 160 responses during Summer/Fall 2021</a:t>
            </a:r>
          </a:p>
        </p:txBody>
      </p:sp>
      <p:sp>
        <p:nvSpPr>
          <p:cNvPr id="12" name="object 3">
            <a:extLst>
              <a:ext uri="{FF2B5EF4-FFF2-40B4-BE49-F238E27FC236}">
                <a16:creationId xmlns:a16="http://schemas.microsoft.com/office/drawing/2014/main" id="{9931C14C-BE91-A145-C656-72CDB235ACA8}"/>
              </a:ext>
            </a:extLst>
          </p:cNvPr>
          <p:cNvSpPr txBox="1"/>
          <p:nvPr/>
        </p:nvSpPr>
        <p:spPr>
          <a:xfrm>
            <a:off x="4142244" y="857610"/>
            <a:ext cx="3907510" cy="741229"/>
          </a:xfrm>
          <a:prstGeom prst="rect">
            <a:avLst/>
          </a:prstGeom>
          <a:solidFill>
            <a:srgbClr val="5B9BD4"/>
          </a:solidFill>
        </p:spPr>
        <p:txBody>
          <a:bodyPr vert="horz" wrap="square" lIns="0" tIns="2540" rIns="0" bIns="0" rtlCol="0">
            <a:spAutoFit/>
          </a:bodyPr>
          <a:lstStyle/>
          <a:p>
            <a:pPr marL="206582" marR="199808" indent="52492" algn="ctr">
              <a:spcBef>
                <a:spcPts val="7"/>
              </a:spcBef>
            </a:pPr>
            <a:r>
              <a:rPr lang="en-US" sz="2400" b="1" spc="113" dirty="0">
                <a:solidFill>
                  <a:srgbClr val="FFFFFF"/>
                </a:solidFill>
                <a:cs typeface="Gill Sans MT"/>
              </a:rPr>
              <a:t>2</a:t>
            </a:r>
            <a:r>
              <a:rPr sz="2400" b="1" spc="113" dirty="0">
                <a:solidFill>
                  <a:srgbClr val="FFFFFF"/>
                </a:solidFill>
                <a:cs typeface="Gill Sans MT"/>
              </a:rPr>
              <a:t>.</a:t>
            </a:r>
            <a:r>
              <a:rPr sz="2400" b="1" spc="413" dirty="0">
                <a:solidFill>
                  <a:srgbClr val="FFFFFF"/>
                </a:solidFill>
                <a:cs typeface="Gill Sans MT"/>
              </a:rPr>
              <a:t> </a:t>
            </a:r>
            <a:r>
              <a:rPr lang="en-US" sz="2400" b="1" spc="100" dirty="0">
                <a:solidFill>
                  <a:srgbClr val="FFFFFF"/>
                </a:solidFill>
                <a:cs typeface="Gill Sans MT"/>
              </a:rPr>
              <a:t>What the community wants and needs</a:t>
            </a:r>
            <a:endParaRPr lang="en-US" sz="2400" b="1" spc="-27" dirty="0">
              <a:solidFill>
                <a:srgbClr val="FFFFFF"/>
              </a:solidFill>
              <a:cs typeface="Gill Sans MT"/>
            </a:endParaRPr>
          </a:p>
        </p:txBody>
      </p:sp>
      <p:sp>
        <p:nvSpPr>
          <p:cNvPr id="14" name="object 5">
            <a:extLst>
              <a:ext uri="{FF2B5EF4-FFF2-40B4-BE49-F238E27FC236}">
                <a16:creationId xmlns:a16="http://schemas.microsoft.com/office/drawing/2014/main" id="{A8EF4E6D-E188-1871-2E54-BD19615AFE7E}"/>
              </a:ext>
            </a:extLst>
          </p:cNvPr>
          <p:cNvSpPr txBox="1"/>
          <p:nvPr/>
        </p:nvSpPr>
        <p:spPr>
          <a:xfrm>
            <a:off x="4130136" y="1719640"/>
            <a:ext cx="3919618" cy="1775700"/>
          </a:xfrm>
          <a:prstGeom prst="rect">
            <a:avLst/>
          </a:prstGeom>
          <a:solidFill>
            <a:schemeClr val="bg2"/>
          </a:solidFill>
        </p:spPr>
        <p:txBody>
          <a:bodyPr vert="horz" wrap="square" lIns="0" tIns="112607" rIns="0" bIns="0" rtlCol="0">
            <a:spAutoFit/>
          </a:bodyPr>
          <a:lstStyle/>
          <a:p>
            <a:pPr marL="121070">
              <a:spcBef>
                <a:spcPts val="887"/>
              </a:spcBef>
            </a:pPr>
            <a:r>
              <a:rPr lang="en-US" b="1" spc="87" dirty="0">
                <a:cs typeface="Gill Sans MT"/>
              </a:rPr>
              <a:t>Community Advisory Council</a:t>
            </a:r>
            <a:r>
              <a:rPr b="1" spc="-13" dirty="0">
                <a:cs typeface="Gill Sans MT"/>
              </a:rPr>
              <a:t>:</a:t>
            </a:r>
            <a:endParaRPr b="1" dirty="0">
              <a:cs typeface="Gill Sans MT"/>
            </a:endParaRPr>
          </a:p>
          <a:p>
            <a:pPr marL="406820" marR="115990" indent="-285750">
              <a:buFont typeface="Arial" panose="020B0604020202020204" pitchFamily="34" charset="0"/>
              <a:buChar char="•"/>
            </a:pPr>
            <a:r>
              <a:rPr lang="en-US" dirty="0">
                <a:cs typeface="Gill Sans MT"/>
              </a:rPr>
              <a:t>73 stakeholders from government, neighborhood associations, business, education, non-profit, law enforcement, and faith community</a:t>
            </a:r>
          </a:p>
          <a:p>
            <a:pPr marL="406820" marR="115990" indent="-285750">
              <a:buFont typeface="Arial" panose="020B0604020202020204" pitchFamily="34" charset="0"/>
              <a:buChar char="•"/>
            </a:pPr>
            <a:r>
              <a:rPr lang="en-US" dirty="0">
                <a:cs typeface="Gill Sans MT"/>
              </a:rPr>
              <a:t>7 meetings (2019 – 2021)</a:t>
            </a:r>
          </a:p>
        </p:txBody>
      </p:sp>
      <p:sp>
        <p:nvSpPr>
          <p:cNvPr id="15" name="object 5">
            <a:extLst>
              <a:ext uri="{FF2B5EF4-FFF2-40B4-BE49-F238E27FC236}">
                <a16:creationId xmlns:a16="http://schemas.microsoft.com/office/drawing/2014/main" id="{388EDC3E-52F5-71DF-2C2F-E4F8973BB444}"/>
              </a:ext>
            </a:extLst>
          </p:cNvPr>
          <p:cNvSpPr txBox="1"/>
          <p:nvPr/>
        </p:nvSpPr>
        <p:spPr>
          <a:xfrm>
            <a:off x="4136190" y="3586104"/>
            <a:ext cx="3907510" cy="1221702"/>
          </a:xfrm>
          <a:prstGeom prst="rect">
            <a:avLst/>
          </a:prstGeom>
          <a:solidFill>
            <a:schemeClr val="bg2"/>
          </a:solidFill>
        </p:spPr>
        <p:txBody>
          <a:bodyPr vert="horz" wrap="square" lIns="0" tIns="112607" rIns="0" bIns="0" rtlCol="0">
            <a:spAutoFit/>
          </a:bodyPr>
          <a:lstStyle/>
          <a:p>
            <a:pPr marL="121070"/>
            <a:r>
              <a:rPr lang="en-US" b="1" spc="87" dirty="0">
                <a:cs typeface="Gill Sans MT"/>
              </a:rPr>
              <a:t>Targeted local stakeholder interviews: </a:t>
            </a:r>
          </a:p>
          <a:p>
            <a:pPr marL="406820" indent="-285750">
              <a:buFont typeface="Arial" panose="020B0604020202020204" pitchFamily="34" charset="0"/>
              <a:buChar char="•"/>
            </a:pPr>
            <a:r>
              <a:rPr lang="en-US" spc="87" dirty="0">
                <a:cs typeface="Gill Sans MT"/>
              </a:rPr>
              <a:t>15 meetings during Summer/Fall 2021</a:t>
            </a:r>
          </a:p>
        </p:txBody>
      </p:sp>
      <p:sp>
        <p:nvSpPr>
          <p:cNvPr id="16" name="object 5">
            <a:extLst>
              <a:ext uri="{FF2B5EF4-FFF2-40B4-BE49-F238E27FC236}">
                <a16:creationId xmlns:a16="http://schemas.microsoft.com/office/drawing/2014/main" id="{8859FAAE-FFFA-7E96-7866-F2B7C3493129}"/>
              </a:ext>
            </a:extLst>
          </p:cNvPr>
          <p:cNvSpPr txBox="1"/>
          <p:nvPr/>
        </p:nvSpPr>
        <p:spPr>
          <a:xfrm>
            <a:off x="8289648" y="2144256"/>
            <a:ext cx="3648002" cy="2052699"/>
          </a:xfrm>
          <a:prstGeom prst="rect">
            <a:avLst/>
          </a:prstGeom>
          <a:solidFill>
            <a:schemeClr val="bg2"/>
          </a:solidFill>
        </p:spPr>
        <p:txBody>
          <a:bodyPr vert="horz" wrap="square" lIns="0" tIns="112607" rIns="0" bIns="0" rtlCol="0">
            <a:spAutoFit/>
          </a:bodyPr>
          <a:lstStyle/>
          <a:p>
            <a:pPr marL="121070"/>
            <a:r>
              <a:rPr lang="en-US" b="1" spc="87" dirty="0">
                <a:cs typeface="Gill Sans MT"/>
              </a:rPr>
              <a:t>Real estate data analysis:</a:t>
            </a:r>
          </a:p>
          <a:p>
            <a:pPr marL="406820" indent="-285750">
              <a:buFont typeface="Arial" panose="020B0604020202020204" pitchFamily="34" charset="0"/>
              <a:buChar char="•"/>
            </a:pPr>
            <a:r>
              <a:rPr lang="en-US" spc="87" dirty="0">
                <a:cs typeface="Gill Sans MT"/>
              </a:rPr>
              <a:t>Location</a:t>
            </a:r>
          </a:p>
          <a:p>
            <a:pPr marL="406820" indent="-285750">
              <a:buFont typeface="Arial" panose="020B0604020202020204" pitchFamily="34" charset="0"/>
              <a:buChar char="•"/>
            </a:pPr>
            <a:r>
              <a:rPr lang="en-US" spc="87" dirty="0">
                <a:cs typeface="Gill Sans MT"/>
              </a:rPr>
              <a:t>Land, demolition, and infrastructure cost</a:t>
            </a:r>
          </a:p>
          <a:p>
            <a:pPr marL="406820" indent="-285750">
              <a:buFont typeface="Arial" panose="020B0604020202020204" pitchFamily="34" charset="0"/>
              <a:buChar char="•"/>
            </a:pPr>
            <a:r>
              <a:rPr lang="en-US" spc="87" dirty="0">
                <a:cs typeface="Gill Sans MT"/>
              </a:rPr>
              <a:t>Construction cost</a:t>
            </a:r>
          </a:p>
          <a:p>
            <a:pPr marL="406820" indent="-285750">
              <a:buFont typeface="Arial" panose="020B0604020202020204" pitchFamily="34" charset="0"/>
              <a:buChar char="•"/>
            </a:pPr>
            <a:r>
              <a:rPr lang="en-US" spc="87" dirty="0">
                <a:cs typeface="Gill Sans MT"/>
              </a:rPr>
              <a:t>Achievable rents and sale prices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1"/>
          <p:cNvSpPr txBox="1"/>
          <p:nvPr/>
        </p:nvSpPr>
        <p:spPr>
          <a:xfrm>
            <a:off x="3885333" y="3125633"/>
            <a:ext cx="8306800" cy="1477600"/>
          </a:xfrm>
          <a:prstGeom prst="rect">
            <a:avLst/>
          </a:prstGeom>
          <a:solidFill>
            <a:srgbClr val="EEEEEE"/>
          </a:solidFill>
          <a:ln>
            <a:noFill/>
          </a:ln>
        </p:spPr>
        <p:txBody>
          <a:bodyPr spcFirstLastPara="1" wrap="square" lIns="121900" tIns="121900" rIns="121900" bIns="121900" anchor="ctr" anchorCtr="0">
            <a:noAutofit/>
          </a:bodyPr>
          <a:lstStyle/>
          <a:p>
            <a:r>
              <a:rPr lang="en" sz="2400" dirty="0">
                <a:solidFill>
                  <a:schemeClr val="dk1"/>
                </a:solidFill>
                <a:latin typeface="Roboto"/>
                <a:ea typeface="Roboto"/>
                <a:cs typeface="Roboto"/>
                <a:sym typeface="Roboto"/>
              </a:rPr>
              <a:t>• </a:t>
            </a:r>
            <a:r>
              <a:rPr lang="en" sz="1600" dirty="0">
                <a:solidFill>
                  <a:schemeClr val="dk1"/>
                </a:solidFill>
                <a:latin typeface="Roboto"/>
                <a:ea typeface="Roboto"/>
                <a:cs typeface="Roboto"/>
                <a:sym typeface="Roboto"/>
              </a:rPr>
              <a:t>Development subsidy and incentive programs</a:t>
            </a:r>
            <a:endParaRPr sz="1600" dirty="0">
              <a:solidFill>
                <a:schemeClr val="dk1"/>
              </a:solidFill>
              <a:latin typeface="Roboto"/>
              <a:ea typeface="Roboto"/>
              <a:cs typeface="Roboto"/>
              <a:sym typeface="Roboto"/>
            </a:endParaRPr>
          </a:p>
          <a:p>
            <a:r>
              <a:rPr lang="en" sz="2400" dirty="0">
                <a:solidFill>
                  <a:schemeClr val="dk1"/>
                </a:solidFill>
                <a:latin typeface="Roboto"/>
                <a:ea typeface="Roboto"/>
                <a:cs typeface="Roboto"/>
                <a:sym typeface="Roboto"/>
              </a:rPr>
              <a:t>             • </a:t>
            </a:r>
            <a:r>
              <a:rPr lang="en" sz="1600" dirty="0">
                <a:solidFill>
                  <a:schemeClr val="dk1"/>
                </a:solidFill>
                <a:latin typeface="Roboto"/>
                <a:ea typeface="Roboto"/>
                <a:cs typeface="Roboto"/>
                <a:sym typeface="Roboto"/>
              </a:rPr>
              <a:t>Direct investment in public amenities and infrastructure</a:t>
            </a:r>
            <a:endParaRPr sz="1600" dirty="0">
              <a:solidFill>
                <a:schemeClr val="dk1"/>
              </a:solidFill>
              <a:latin typeface="Roboto"/>
              <a:ea typeface="Roboto"/>
              <a:cs typeface="Roboto"/>
              <a:sym typeface="Roboto"/>
            </a:endParaRPr>
          </a:p>
          <a:p>
            <a:r>
              <a:rPr lang="en" sz="2400" dirty="0">
                <a:solidFill>
                  <a:schemeClr val="dk1"/>
                </a:solidFill>
                <a:latin typeface="Roboto"/>
                <a:ea typeface="Roboto"/>
                <a:cs typeface="Roboto"/>
                <a:sym typeface="Roboto"/>
              </a:rPr>
              <a:t>                        • </a:t>
            </a:r>
            <a:r>
              <a:rPr lang="en" sz="1600" dirty="0">
                <a:solidFill>
                  <a:schemeClr val="dk1"/>
                </a:solidFill>
                <a:latin typeface="Roboto"/>
                <a:ea typeface="Roboto"/>
                <a:cs typeface="Roboto"/>
                <a:sym typeface="Roboto"/>
              </a:rPr>
              <a:t>Service and program operation</a:t>
            </a:r>
            <a:endParaRPr sz="1600" dirty="0">
              <a:solidFill>
                <a:schemeClr val="dk1"/>
              </a:solidFill>
              <a:latin typeface="Roboto"/>
              <a:ea typeface="Roboto"/>
              <a:cs typeface="Roboto"/>
              <a:sym typeface="Roboto"/>
            </a:endParaRPr>
          </a:p>
          <a:p>
            <a:pPr>
              <a:buClr>
                <a:schemeClr val="dk1"/>
              </a:buClr>
              <a:buSzPts val="1100"/>
            </a:pPr>
            <a:r>
              <a:rPr lang="en" sz="2400" dirty="0">
                <a:solidFill>
                  <a:schemeClr val="dk1"/>
                </a:solidFill>
                <a:latin typeface="Roboto"/>
                <a:ea typeface="Roboto"/>
                <a:cs typeface="Roboto"/>
                <a:sym typeface="Roboto"/>
              </a:rPr>
              <a:t>                                       • </a:t>
            </a:r>
            <a:r>
              <a:rPr lang="en" sz="1600" dirty="0">
                <a:solidFill>
                  <a:schemeClr val="dk1"/>
                </a:solidFill>
                <a:latin typeface="Roboto"/>
                <a:ea typeface="Roboto"/>
                <a:cs typeface="Roboto"/>
                <a:sym typeface="Roboto"/>
              </a:rPr>
              <a:t>Continued support for neighborhood enhancement</a:t>
            </a:r>
            <a:endParaRPr sz="1600" dirty="0">
              <a:solidFill>
                <a:schemeClr val="dk1"/>
              </a:solidFill>
              <a:latin typeface="Roboto"/>
              <a:ea typeface="Roboto"/>
              <a:cs typeface="Roboto"/>
              <a:sym typeface="Roboto"/>
            </a:endParaRPr>
          </a:p>
        </p:txBody>
      </p:sp>
      <p:sp>
        <p:nvSpPr>
          <p:cNvPr id="170" name="Google Shape;170;p21"/>
          <p:cNvSpPr txBox="1"/>
          <p:nvPr/>
        </p:nvSpPr>
        <p:spPr>
          <a:xfrm>
            <a:off x="2330133" y="3125633"/>
            <a:ext cx="1555200" cy="1477600"/>
          </a:xfrm>
          <a:prstGeom prst="rect">
            <a:avLst/>
          </a:prstGeom>
          <a:solidFill>
            <a:schemeClr val="accent1"/>
          </a:solidFill>
          <a:ln>
            <a:noFill/>
          </a:ln>
        </p:spPr>
        <p:txBody>
          <a:bodyPr spcFirstLastPara="1" wrap="square" lIns="121900" tIns="121900" rIns="121900" bIns="121900" anchor="ctr" anchorCtr="0">
            <a:noAutofit/>
          </a:bodyPr>
          <a:lstStyle/>
          <a:p>
            <a:pPr algn="ctr"/>
            <a:r>
              <a:rPr lang="en" sz="1467" dirty="0">
                <a:solidFill>
                  <a:schemeClr val="lt1"/>
                </a:solidFill>
                <a:latin typeface="Roboto Medium"/>
                <a:ea typeface="Roboto Medium"/>
                <a:cs typeface="Roboto Medium"/>
                <a:sym typeface="Roboto Medium"/>
              </a:rPr>
              <a:t>Government/ Public Support</a:t>
            </a:r>
            <a:endParaRPr sz="1467" dirty="0">
              <a:solidFill>
                <a:schemeClr val="lt1"/>
              </a:solidFill>
              <a:latin typeface="Roboto Medium"/>
              <a:ea typeface="Roboto Medium"/>
              <a:cs typeface="Roboto Medium"/>
              <a:sym typeface="Roboto Medium"/>
            </a:endParaRPr>
          </a:p>
        </p:txBody>
      </p:sp>
      <p:sp>
        <p:nvSpPr>
          <p:cNvPr id="171" name="Google Shape;171;p21"/>
          <p:cNvSpPr txBox="1"/>
          <p:nvPr/>
        </p:nvSpPr>
        <p:spPr>
          <a:xfrm>
            <a:off x="415600" y="5458902"/>
            <a:ext cx="1555200" cy="1239600"/>
          </a:xfrm>
          <a:prstGeom prst="rect">
            <a:avLst/>
          </a:prstGeom>
          <a:solidFill>
            <a:srgbClr val="FFAB40"/>
          </a:solidFill>
          <a:ln>
            <a:noFill/>
          </a:ln>
        </p:spPr>
        <p:txBody>
          <a:bodyPr spcFirstLastPara="1" wrap="square" lIns="121900" tIns="121900" rIns="121900" bIns="121900" anchor="ctr" anchorCtr="0">
            <a:noAutofit/>
          </a:bodyPr>
          <a:lstStyle/>
          <a:p>
            <a:pPr algn="ctr"/>
            <a:r>
              <a:rPr lang="en" sz="3200" dirty="0">
                <a:solidFill>
                  <a:schemeClr val="lt1"/>
                </a:solidFill>
                <a:ea typeface="Roboto Medium" panose="02000000000000000000" pitchFamily="2" charset="0"/>
                <a:cs typeface="Roboto Medium" panose="02000000000000000000" pitchFamily="2" charset="0"/>
                <a:sym typeface="Roboto Medium"/>
              </a:rPr>
              <a:t>Baptist</a:t>
            </a:r>
            <a:endParaRPr sz="3200" dirty="0">
              <a:solidFill>
                <a:schemeClr val="lt1"/>
              </a:solidFill>
              <a:ea typeface="Roboto Medium" panose="02000000000000000000" pitchFamily="2" charset="0"/>
              <a:cs typeface="Roboto Medium" panose="02000000000000000000" pitchFamily="2" charset="0"/>
              <a:sym typeface="Roboto Medium"/>
            </a:endParaRPr>
          </a:p>
        </p:txBody>
      </p:sp>
      <p:sp>
        <p:nvSpPr>
          <p:cNvPr id="172" name="Google Shape;172;p21"/>
          <p:cNvSpPr txBox="1"/>
          <p:nvPr/>
        </p:nvSpPr>
        <p:spPr>
          <a:xfrm>
            <a:off x="2330133" y="2120733"/>
            <a:ext cx="1555200" cy="1004800"/>
          </a:xfrm>
          <a:prstGeom prst="rect">
            <a:avLst/>
          </a:prstGeom>
          <a:solidFill>
            <a:schemeClr val="accent1"/>
          </a:solidFill>
          <a:ln>
            <a:noFill/>
          </a:ln>
        </p:spPr>
        <p:txBody>
          <a:bodyPr spcFirstLastPara="1" wrap="square" lIns="121900" tIns="121900" rIns="121900" bIns="121900" anchor="ctr" anchorCtr="0">
            <a:noAutofit/>
          </a:bodyPr>
          <a:lstStyle/>
          <a:p>
            <a:pPr algn="ctr"/>
            <a:r>
              <a:rPr lang="en" sz="1600" dirty="0">
                <a:solidFill>
                  <a:schemeClr val="lt1"/>
                </a:solidFill>
                <a:latin typeface="Roboto Medium"/>
                <a:ea typeface="Roboto Medium"/>
                <a:cs typeface="Roboto Medium"/>
                <a:sym typeface="Roboto Medium"/>
              </a:rPr>
              <a:t>Private market’s  contribution</a:t>
            </a:r>
            <a:endParaRPr sz="2400" dirty="0">
              <a:solidFill>
                <a:schemeClr val="lt1"/>
              </a:solidFill>
              <a:latin typeface="Roboto Medium"/>
              <a:ea typeface="Roboto Medium"/>
              <a:cs typeface="Roboto Medium"/>
              <a:sym typeface="Roboto Medium"/>
            </a:endParaRPr>
          </a:p>
        </p:txBody>
      </p:sp>
      <p:sp>
        <p:nvSpPr>
          <p:cNvPr id="173" name="Google Shape;173;p21"/>
          <p:cNvSpPr txBox="1"/>
          <p:nvPr/>
        </p:nvSpPr>
        <p:spPr>
          <a:xfrm>
            <a:off x="1970731" y="5458902"/>
            <a:ext cx="10221200" cy="1239600"/>
          </a:xfrm>
          <a:prstGeom prst="rect">
            <a:avLst/>
          </a:prstGeom>
          <a:solidFill>
            <a:srgbClr val="EEEEEE"/>
          </a:solidFill>
          <a:ln>
            <a:noFill/>
          </a:ln>
        </p:spPr>
        <p:txBody>
          <a:bodyPr spcFirstLastPara="1" wrap="square" lIns="121900" tIns="121900" rIns="121900" bIns="121900" anchor="ctr" anchorCtr="0">
            <a:noAutofit/>
          </a:bodyPr>
          <a:lstStyle/>
          <a:p>
            <a:pPr marL="285750" indent="-285750">
              <a:buClr>
                <a:schemeClr val="dk1"/>
              </a:buClr>
              <a:buSzPts val="1100"/>
              <a:buFont typeface="Arial" panose="020B0604020202020204" pitchFamily="34" charset="0"/>
              <a:buChar char="•"/>
            </a:pPr>
            <a:r>
              <a:rPr lang="en" sz="2000" dirty="0">
                <a:solidFill>
                  <a:schemeClr val="dk1"/>
                </a:solidFill>
                <a:ea typeface="Roboto" panose="02000000000000000000" pitchFamily="2" charset="0"/>
                <a:cs typeface="Roboto" panose="02000000000000000000" pitchFamily="2" charset="0"/>
                <a:sym typeface="Roboto"/>
              </a:rPr>
              <a:t>Continued fulfillment of our core mission - delivery of healthcare services</a:t>
            </a:r>
          </a:p>
          <a:p>
            <a:pPr marL="285750" indent="-285750">
              <a:buClr>
                <a:schemeClr val="dk1"/>
              </a:buClr>
              <a:buSzPts val="1100"/>
              <a:buFont typeface="Arial" panose="020B0604020202020204" pitchFamily="34" charset="0"/>
              <a:buChar char="•"/>
            </a:pPr>
            <a:r>
              <a:rPr lang="en" sz="2000" dirty="0">
                <a:solidFill>
                  <a:schemeClr val="dk1"/>
                </a:solidFill>
                <a:ea typeface="Roboto" panose="02000000000000000000" pitchFamily="2" charset="0"/>
                <a:cs typeface="Roboto" panose="02000000000000000000" pitchFamily="2" charset="0"/>
                <a:sym typeface="Roboto"/>
              </a:rPr>
              <a:t>Investment in stakeholder engagement and developing </a:t>
            </a:r>
            <a:r>
              <a:rPr lang="en" sz="2000" b="1" dirty="0">
                <a:solidFill>
                  <a:srgbClr val="FF8A00"/>
                </a:solidFill>
                <a:ea typeface="Roboto" panose="02000000000000000000" pitchFamily="2" charset="0"/>
                <a:cs typeface="Roboto" panose="02000000000000000000" pitchFamily="2" charset="0"/>
                <a:sym typeface="Roboto"/>
              </a:rPr>
              <a:t>Redevelopment Vision </a:t>
            </a:r>
            <a:endParaRPr lang="en" sz="2000" b="1" dirty="0">
              <a:ea typeface="Roboto" panose="02000000000000000000" pitchFamily="2" charset="0"/>
              <a:cs typeface="Roboto" panose="02000000000000000000" pitchFamily="2" charset="0"/>
              <a:sym typeface="Roboto"/>
            </a:endParaRPr>
          </a:p>
          <a:p>
            <a:pPr marL="285750" indent="-285750">
              <a:buClr>
                <a:schemeClr val="dk1"/>
              </a:buClr>
              <a:buSzPts val="1100"/>
              <a:buFont typeface="Arial" panose="020B0604020202020204" pitchFamily="34" charset="0"/>
              <a:buChar char="•"/>
            </a:pPr>
            <a:r>
              <a:rPr lang="en" sz="2000" dirty="0">
                <a:solidFill>
                  <a:schemeClr val="dk1"/>
                </a:solidFill>
                <a:ea typeface="Roboto" panose="02000000000000000000" pitchFamily="2" charset="0"/>
                <a:cs typeface="Roboto" panose="02000000000000000000" pitchFamily="2" charset="0"/>
                <a:sym typeface="Roboto"/>
              </a:rPr>
              <a:t>Disposition process: Market Offering (with partner commitments), negotiation, execution</a:t>
            </a:r>
            <a:endParaRPr sz="2000" dirty="0">
              <a:solidFill>
                <a:schemeClr val="dk1"/>
              </a:solidFill>
              <a:ea typeface="Roboto" panose="02000000000000000000" pitchFamily="2" charset="0"/>
              <a:cs typeface="Roboto" panose="02000000000000000000" pitchFamily="2" charset="0"/>
            </a:endParaRPr>
          </a:p>
        </p:txBody>
      </p:sp>
      <p:sp>
        <p:nvSpPr>
          <p:cNvPr id="174" name="Google Shape;174;p21"/>
          <p:cNvSpPr txBox="1"/>
          <p:nvPr/>
        </p:nvSpPr>
        <p:spPr>
          <a:xfrm>
            <a:off x="3885324" y="2120733"/>
            <a:ext cx="8306800" cy="1004800"/>
          </a:xfrm>
          <a:prstGeom prst="rect">
            <a:avLst/>
          </a:prstGeom>
          <a:solidFill>
            <a:srgbClr val="EEEEEE"/>
          </a:solidFill>
          <a:ln>
            <a:noFill/>
          </a:ln>
        </p:spPr>
        <p:txBody>
          <a:bodyPr spcFirstLastPara="1" wrap="square" lIns="121900" tIns="121900" rIns="121900" bIns="121900" anchor="ctr" anchorCtr="0">
            <a:noAutofit/>
          </a:bodyPr>
          <a:lstStyle/>
          <a:p>
            <a:pPr>
              <a:buClr>
                <a:schemeClr val="dk1"/>
              </a:buClr>
              <a:buSzPts val="1100"/>
            </a:pPr>
            <a:r>
              <a:rPr lang="en" sz="1600" dirty="0">
                <a:solidFill>
                  <a:schemeClr val="dk1"/>
                </a:solidFill>
                <a:latin typeface="Roboto"/>
                <a:ea typeface="Roboto"/>
                <a:cs typeface="Roboto"/>
                <a:sym typeface="Roboto"/>
              </a:rPr>
              <a:t>        • Purchasing Baptist property and securing entitlement</a:t>
            </a:r>
            <a:endParaRPr sz="1600" dirty="0">
              <a:solidFill>
                <a:schemeClr val="dk1"/>
              </a:solidFill>
              <a:latin typeface="Roboto"/>
              <a:ea typeface="Roboto"/>
              <a:cs typeface="Roboto"/>
              <a:sym typeface="Roboto"/>
            </a:endParaRPr>
          </a:p>
          <a:p>
            <a:pPr>
              <a:buClr>
                <a:schemeClr val="dk1"/>
              </a:buClr>
              <a:buSzPts val="1100"/>
            </a:pPr>
            <a:r>
              <a:rPr lang="en" sz="1600" dirty="0">
                <a:solidFill>
                  <a:schemeClr val="dk1"/>
                </a:solidFill>
                <a:latin typeface="Roboto"/>
                <a:ea typeface="Roboto"/>
                <a:cs typeface="Roboto"/>
                <a:sym typeface="Roboto"/>
              </a:rPr>
              <a:t>                • Capital investment and expertise for new phased development</a:t>
            </a:r>
            <a:endParaRPr sz="1600" dirty="0">
              <a:solidFill>
                <a:schemeClr val="dk1"/>
              </a:solidFill>
              <a:latin typeface="Roboto"/>
              <a:ea typeface="Roboto"/>
              <a:cs typeface="Roboto"/>
              <a:sym typeface="Roboto"/>
            </a:endParaRPr>
          </a:p>
        </p:txBody>
      </p:sp>
      <p:sp>
        <p:nvSpPr>
          <p:cNvPr id="175" name="Google Shape;175;p21"/>
          <p:cNvSpPr txBox="1"/>
          <p:nvPr/>
        </p:nvSpPr>
        <p:spPr>
          <a:xfrm>
            <a:off x="6497782" y="884967"/>
            <a:ext cx="1882946" cy="1239600"/>
          </a:xfrm>
          <a:prstGeom prst="rect">
            <a:avLst/>
          </a:prstGeom>
          <a:solidFill>
            <a:srgbClr val="FFAB40"/>
          </a:solidFill>
          <a:ln>
            <a:noFill/>
          </a:ln>
        </p:spPr>
        <p:txBody>
          <a:bodyPr spcFirstLastPara="1" wrap="square" lIns="121900" tIns="121900" rIns="121900" bIns="121900" anchor="ctr" anchorCtr="0">
            <a:noAutofit/>
          </a:bodyPr>
          <a:lstStyle/>
          <a:p>
            <a:pPr algn="ctr"/>
            <a:r>
              <a:rPr lang="en" sz="2400" dirty="0">
                <a:solidFill>
                  <a:schemeClr val="lt1"/>
                </a:solidFill>
                <a:latin typeface="Roboto Medium"/>
                <a:ea typeface="Roboto Medium"/>
                <a:cs typeface="Roboto Medium"/>
                <a:sym typeface="Roboto Medium"/>
              </a:rPr>
              <a:t>Community</a:t>
            </a:r>
            <a:endParaRPr sz="2400" dirty="0">
              <a:solidFill>
                <a:schemeClr val="lt1"/>
              </a:solidFill>
              <a:latin typeface="Roboto Medium"/>
              <a:ea typeface="Roboto Medium"/>
              <a:cs typeface="Roboto Medium"/>
              <a:sym typeface="Roboto Medium"/>
            </a:endParaRPr>
          </a:p>
        </p:txBody>
      </p:sp>
      <p:sp>
        <p:nvSpPr>
          <p:cNvPr id="176" name="Google Shape;176;p21"/>
          <p:cNvSpPr txBox="1"/>
          <p:nvPr/>
        </p:nvSpPr>
        <p:spPr>
          <a:xfrm>
            <a:off x="8380731" y="884967"/>
            <a:ext cx="3811200" cy="1239600"/>
          </a:xfrm>
          <a:prstGeom prst="rect">
            <a:avLst/>
          </a:prstGeom>
          <a:solidFill>
            <a:srgbClr val="EEEEEE"/>
          </a:solidFill>
          <a:ln>
            <a:noFill/>
          </a:ln>
        </p:spPr>
        <p:txBody>
          <a:bodyPr spcFirstLastPara="1" wrap="square" lIns="121900" tIns="121900" rIns="121900" bIns="121900" anchor="ctr" anchorCtr="0">
            <a:noAutofit/>
          </a:bodyPr>
          <a:lstStyle/>
          <a:p>
            <a:r>
              <a:rPr lang="en" sz="1600" dirty="0">
                <a:solidFill>
                  <a:schemeClr val="dk1"/>
                </a:solidFill>
                <a:latin typeface="Roboto"/>
                <a:ea typeface="Roboto"/>
                <a:cs typeface="Roboto"/>
                <a:sym typeface="Roboto"/>
              </a:rPr>
              <a:t>Achieve as many community priorities as possible</a:t>
            </a:r>
            <a:endParaRPr sz="2400" dirty="0">
              <a:solidFill>
                <a:schemeClr val="dk1"/>
              </a:solidFill>
            </a:endParaRPr>
          </a:p>
        </p:txBody>
      </p:sp>
      <p:cxnSp>
        <p:nvCxnSpPr>
          <p:cNvPr id="177" name="Google Shape;177;p21"/>
          <p:cNvCxnSpPr/>
          <p:nvPr/>
        </p:nvCxnSpPr>
        <p:spPr>
          <a:xfrm>
            <a:off x="415600" y="6698502"/>
            <a:ext cx="11370000" cy="0"/>
          </a:xfrm>
          <a:prstGeom prst="straightConnector1">
            <a:avLst/>
          </a:prstGeom>
          <a:noFill/>
          <a:ln w="9525" cap="flat" cmpd="sng">
            <a:solidFill>
              <a:schemeClr val="dk2"/>
            </a:solidFill>
            <a:prstDash val="solid"/>
            <a:round/>
            <a:headEnd type="none" w="med" len="med"/>
            <a:tailEnd type="triangle" w="med" len="med"/>
          </a:ln>
        </p:spPr>
      </p:cxnSp>
      <p:cxnSp>
        <p:nvCxnSpPr>
          <p:cNvPr id="178" name="Google Shape;178;p21"/>
          <p:cNvCxnSpPr/>
          <p:nvPr/>
        </p:nvCxnSpPr>
        <p:spPr>
          <a:xfrm>
            <a:off x="1972000" y="4602167"/>
            <a:ext cx="10221200" cy="0"/>
          </a:xfrm>
          <a:prstGeom prst="straightConnector1">
            <a:avLst/>
          </a:prstGeom>
          <a:noFill/>
          <a:ln w="9525" cap="flat" cmpd="sng">
            <a:solidFill>
              <a:schemeClr val="dk2"/>
            </a:solidFill>
            <a:prstDash val="solid"/>
            <a:round/>
            <a:headEnd type="none" w="med" len="med"/>
            <a:tailEnd type="none" w="med" len="med"/>
          </a:ln>
        </p:spPr>
      </p:cxnSp>
      <p:cxnSp>
        <p:nvCxnSpPr>
          <p:cNvPr id="179" name="Google Shape;179;p21"/>
          <p:cNvCxnSpPr/>
          <p:nvPr/>
        </p:nvCxnSpPr>
        <p:spPr>
          <a:xfrm>
            <a:off x="1970800" y="3124600"/>
            <a:ext cx="10221200" cy="0"/>
          </a:xfrm>
          <a:prstGeom prst="straightConnector1">
            <a:avLst/>
          </a:prstGeom>
          <a:noFill/>
          <a:ln w="9525" cap="flat" cmpd="sng">
            <a:solidFill>
              <a:schemeClr val="dk2"/>
            </a:solidFill>
            <a:prstDash val="solid"/>
            <a:round/>
            <a:headEnd type="none" w="med" len="med"/>
            <a:tailEnd type="none" w="med" len="med"/>
          </a:ln>
        </p:spPr>
      </p:cxnSp>
      <p:sp>
        <p:nvSpPr>
          <p:cNvPr id="184" name="Google Shape;184;p21"/>
          <p:cNvSpPr txBox="1">
            <a:spLocks noGrp="1"/>
          </p:cNvSpPr>
          <p:nvPr>
            <p:ph type="title" idx="4294967295"/>
          </p:nvPr>
        </p:nvSpPr>
        <p:spPr>
          <a:xfrm>
            <a:off x="838200" y="53556"/>
            <a:ext cx="10515600" cy="1325563"/>
          </a:xfrm>
          <a:prstGeom prst="rect">
            <a:avLst/>
          </a:prstGeom>
        </p:spPr>
        <p:txBody>
          <a:bodyPr spcFirstLastPara="1" vert="horz" wrap="square" lIns="121900" tIns="121900" rIns="121900" bIns="121900" rtlCol="0" anchor="t" anchorCtr="0">
            <a:noAutofit/>
          </a:bodyPr>
          <a:lstStyle/>
          <a:p>
            <a:pPr algn="ctr" defTabSz="685800">
              <a:spcBef>
                <a:spcPts val="0"/>
              </a:spcBef>
            </a:pPr>
            <a:r>
              <a:rPr lang="en" b="1" dirty="0">
                <a:solidFill>
                  <a:srgbClr val="007BC2"/>
                </a:solidFill>
                <a:latin typeface="+mn-lt"/>
                <a:ea typeface="Roboto Medium"/>
                <a:cs typeface="Arial" panose="020B0604020202020204" pitchFamily="34" charset="0"/>
                <a:sym typeface="Roboto Medium"/>
              </a:rPr>
              <a:t>How Does it All Fit Together?</a:t>
            </a:r>
            <a:endParaRPr b="1" dirty="0">
              <a:solidFill>
                <a:srgbClr val="007BC2"/>
              </a:solidFill>
              <a:latin typeface="+mn-lt"/>
              <a:ea typeface="Roboto Medium"/>
              <a:cs typeface="Arial" panose="020B0604020202020204" pitchFamily="34" charset="0"/>
              <a:sym typeface="Roboto Medium"/>
            </a:endParaRPr>
          </a:p>
        </p:txBody>
      </p:sp>
      <p:cxnSp>
        <p:nvCxnSpPr>
          <p:cNvPr id="187" name="Google Shape;187;p21"/>
          <p:cNvCxnSpPr/>
          <p:nvPr/>
        </p:nvCxnSpPr>
        <p:spPr>
          <a:xfrm>
            <a:off x="1972000" y="2120900"/>
            <a:ext cx="102212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2"/>
          <p:cNvSpPr txBox="1">
            <a:spLocks noGrp="1"/>
          </p:cNvSpPr>
          <p:nvPr>
            <p:ph type="title" idx="4294967295"/>
          </p:nvPr>
        </p:nvSpPr>
        <p:spPr>
          <a:xfrm>
            <a:off x="290945" y="0"/>
            <a:ext cx="11361738" cy="765175"/>
          </a:xfrm>
          <a:prstGeom prst="rect">
            <a:avLst/>
          </a:prstGeom>
        </p:spPr>
        <p:txBody>
          <a:bodyPr spcFirstLastPara="1" vert="horz" wrap="square" lIns="121900" tIns="121900" rIns="121900" bIns="121900" rtlCol="0" anchor="t" anchorCtr="0">
            <a:noAutofit/>
          </a:bodyPr>
          <a:lstStyle/>
          <a:p>
            <a:pPr algn="ctr" defTabSz="685800">
              <a:spcBef>
                <a:spcPts val="0"/>
              </a:spcBef>
            </a:pPr>
            <a:r>
              <a:rPr lang="en" b="1" dirty="0">
                <a:solidFill>
                  <a:srgbClr val="007BC2"/>
                </a:solidFill>
                <a:latin typeface="+mn-lt"/>
                <a:ea typeface="Roboto Medium"/>
                <a:cs typeface="Arial" panose="020B0604020202020204" pitchFamily="34" charset="0"/>
              </a:rPr>
              <a:t>Engagement of Potential Partners </a:t>
            </a:r>
            <a:endParaRPr b="1" dirty="0">
              <a:solidFill>
                <a:srgbClr val="007BC2"/>
              </a:solidFill>
              <a:latin typeface="+mn-lt"/>
              <a:ea typeface="Roboto Medium"/>
              <a:cs typeface="Arial" panose="020B0604020202020204" pitchFamily="34" charset="0"/>
            </a:endParaRPr>
          </a:p>
        </p:txBody>
      </p:sp>
      <p:sp>
        <p:nvSpPr>
          <p:cNvPr id="193" name="Google Shape;193;p22"/>
          <p:cNvSpPr txBox="1">
            <a:spLocks noGrp="1"/>
          </p:cNvSpPr>
          <p:nvPr>
            <p:ph type="body" idx="4294967295"/>
          </p:nvPr>
        </p:nvSpPr>
        <p:spPr>
          <a:xfrm>
            <a:off x="290945" y="1245822"/>
            <a:ext cx="5305792" cy="4498486"/>
          </a:xfrm>
          <a:prstGeom prst="rect">
            <a:avLst/>
          </a:prstGeom>
          <a:solidFill>
            <a:schemeClr val="bg2"/>
          </a:solidFill>
        </p:spPr>
        <p:txBody>
          <a:bodyPr spcFirstLastPara="1" vert="horz" wrap="square" lIns="121900" tIns="121900" rIns="121900" bIns="121900" rtlCol="0" anchor="t" anchorCtr="0">
            <a:noAutofit/>
          </a:bodyPr>
          <a:lstStyle/>
          <a:p>
            <a:pPr marL="0" indent="0">
              <a:spcBef>
                <a:spcPts val="0"/>
              </a:spcBef>
              <a:buNone/>
            </a:pPr>
            <a:r>
              <a:rPr lang="en" sz="2667" dirty="0"/>
              <a:t>Government:</a:t>
            </a:r>
            <a:endParaRPr sz="2667" dirty="0"/>
          </a:p>
          <a:p>
            <a:pPr marL="609585" indent="-423323">
              <a:spcBef>
                <a:spcPts val="2133"/>
              </a:spcBef>
              <a:buSzPts val="1400"/>
              <a:buChar char="●"/>
            </a:pPr>
            <a:r>
              <a:rPr lang="en" dirty="0"/>
              <a:t>City of Pensacola Department of Housing</a:t>
            </a:r>
            <a:endParaRPr dirty="0"/>
          </a:p>
          <a:p>
            <a:pPr marL="609585" indent="-423323">
              <a:spcBef>
                <a:spcPts val="0"/>
              </a:spcBef>
              <a:buSzPts val="1400"/>
              <a:buChar char="●"/>
            </a:pPr>
            <a:r>
              <a:rPr lang="en" dirty="0"/>
              <a:t>Pensacola CRA</a:t>
            </a:r>
            <a:endParaRPr dirty="0"/>
          </a:p>
          <a:p>
            <a:pPr marL="609585" indent="-423323">
              <a:spcBef>
                <a:spcPts val="0"/>
              </a:spcBef>
              <a:buSzPts val="1400"/>
              <a:buChar char="●"/>
            </a:pPr>
            <a:r>
              <a:rPr lang="en" dirty="0"/>
              <a:t>Escambia County CRA</a:t>
            </a:r>
          </a:p>
          <a:p>
            <a:pPr marL="609585" indent="-423323">
              <a:spcBef>
                <a:spcPts val="0"/>
              </a:spcBef>
              <a:buSzPts val="1400"/>
              <a:buChar char="●"/>
            </a:pPr>
            <a:r>
              <a:rPr lang="en" dirty="0"/>
              <a:t>City and County Leadership</a:t>
            </a:r>
            <a:endParaRPr dirty="0"/>
          </a:p>
          <a:p>
            <a:pPr marL="609585" indent="-423323">
              <a:spcBef>
                <a:spcPts val="0"/>
              </a:spcBef>
              <a:buSzPts val="1400"/>
              <a:buChar char="●"/>
            </a:pPr>
            <a:r>
              <a:rPr lang="en" dirty="0"/>
              <a:t>Escambia County Housing Finance Authority</a:t>
            </a:r>
            <a:endParaRPr dirty="0"/>
          </a:p>
          <a:p>
            <a:pPr marL="609585" indent="-423323">
              <a:spcBef>
                <a:spcPts val="0"/>
              </a:spcBef>
              <a:buSzPts val="1400"/>
              <a:buChar char="●"/>
            </a:pPr>
            <a:r>
              <a:rPr lang="en" dirty="0"/>
              <a:t>Florida Housing Coalition</a:t>
            </a:r>
            <a:endParaRPr dirty="0"/>
          </a:p>
        </p:txBody>
      </p:sp>
      <p:sp>
        <p:nvSpPr>
          <p:cNvPr id="6" name="Google Shape;194;p22"/>
          <p:cNvSpPr txBox="1">
            <a:spLocks/>
          </p:cNvSpPr>
          <p:nvPr/>
        </p:nvSpPr>
        <p:spPr>
          <a:xfrm>
            <a:off x="5998422" y="1245821"/>
            <a:ext cx="5654261" cy="768027"/>
          </a:xfrm>
          <a:prstGeom prst="rect">
            <a:avLst/>
          </a:prstGeom>
          <a:solidFill>
            <a:schemeClr val="bg2"/>
          </a:solidFill>
        </p:spPr>
        <p:txBody>
          <a:bodyPr spcFirstLastPara="1" vert="horz" wrap="square" lIns="121900" tIns="121900" rIns="121900" bIns="1219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2133"/>
              </a:spcAft>
              <a:buNone/>
            </a:pPr>
            <a:r>
              <a:rPr lang="en-US" sz="2667" dirty="0"/>
              <a:t>Affordable Housing Developers</a:t>
            </a:r>
          </a:p>
        </p:txBody>
      </p:sp>
      <p:sp>
        <p:nvSpPr>
          <p:cNvPr id="7" name="Google Shape;194;p22"/>
          <p:cNvSpPr txBox="1">
            <a:spLocks/>
          </p:cNvSpPr>
          <p:nvPr/>
        </p:nvSpPr>
        <p:spPr>
          <a:xfrm>
            <a:off x="5998422" y="2262554"/>
            <a:ext cx="5654261" cy="3481754"/>
          </a:xfrm>
          <a:prstGeom prst="rect">
            <a:avLst/>
          </a:prstGeom>
          <a:solidFill>
            <a:schemeClr val="bg2"/>
          </a:solidFill>
        </p:spPr>
        <p:txBody>
          <a:bodyPr spcFirstLastPara="1" vert="horz" wrap="square" lIns="121900" tIns="121900" rIns="121900" bIns="121900" rtlCol="0" anchor="t" anchorCtr="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0"/>
              </a:spcBef>
              <a:spcAft>
                <a:spcPts val="2133"/>
              </a:spcAft>
              <a:buNone/>
            </a:pPr>
            <a:r>
              <a:rPr lang="en-US" sz="2667" dirty="0"/>
              <a:t>Potential Lessees to meet community needs:</a:t>
            </a:r>
          </a:p>
          <a:p>
            <a:pPr marL="609585" indent="-423323">
              <a:spcBef>
                <a:spcPts val="0"/>
              </a:spcBef>
              <a:buSzPts val="1400"/>
              <a:buFont typeface="Arial" panose="020B0604020202020204" pitchFamily="34" charset="0"/>
              <a:buChar char="●"/>
            </a:pPr>
            <a:r>
              <a:rPr lang="en-US" sz="2800" dirty="0"/>
              <a:t>CAP-C/ </a:t>
            </a:r>
            <a:r>
              <a:rPr lang="en-US" sz="2800" dirty="0" err="1"/>
              <a:t>Headstart</a:t>
            </a:r>
            <a:endParaRPr lang="en-US" sz="2800" dirty="0"/>
          </a:p>
          <a:p>
            <a:pPr marL="609585" indent="-423323">
              <a:spcBef>
                <a:spcPts val="0"/>
              </a:spcBef>
              <a:buSzPts val="1400"/>
              <a:buFont typeface="Arial" panose="020B0604020202020204" pitchFamily="34" charset="0"/>
              <a:buChar char="●"/>
            </a:pPr>
            <a:r>
              <a:rPr lang="en-US" sz="2800" dirty="0"/>
              <a:t>CareerSource EscaRosa</a:t>
            </a:r>
          </a:p>
          <a:p>
            <a:pPr marL="609585" indent="-423323">
              <a:spcBef>
                <a:spcPts val="0"/>
              </a:spcBef>
              <a:buSzPts val="1400"/>
              <a:buFont typeface="Arial" panose="020B0604020202020204" pitchFamily="34" charset="0"/>
              <a:buChar char="●"/>
            </a:pPr>
            <a:r>
              <a:rPr lang="en-US" sz="2800" dirty="0"/>
              <a:t>Community Health Northwest Florida</a:t>
            </a:r>
          </a:p>
          <a:p>
            <a:pPr marL="609585" indent="-423323">
              <a:spcBef>
                <a:spcPts val="0"/>
              </a:spcBef>
              <a:buSzPts val="1400"/>
              <a:buFont typeface="Arial" panose="020B0604020202020204" pitchFamily="34" charset="0"/>
              <a:buChar char="●"/>
            </a:pPr>
            <a:r>
              <a:rPr lang="en-US" sz="2800" dirty="0"/>
              <a:t>Post-secondary education/training partners</a:t>
            </a:r>
          </a:p>
          <a:p>
            <a:pPr marL="0" indent="0">
              <a:spcBef>
                <a:spcPts val="0"/>
              </a:spcBef>
              <a:spcAft>
                <a:spcPts val="2133"/>
              </a:spcAft>
              <a:buNone/>
            </a:pPr>
            <a:endParaRPr lang="en-US" sz="2667" dirty="0"/>
          </a:p>
          <a:p>
            <a:pPr marL="0" indent="0">
              <a:spcBef>
                <a:spcPts val="0"/>
              </a:spcBef>
              <a:spcAft>
                <a:spcPts val="2133"/>
              </a:spcAft>
              <a:buNone/>
            </a:pPr>
            <a:endParaRPr lang="en-US" sz="2667" dirty="0"/>
          </a:p>
          <a:p>
            <a:pPr marL="0" indent="0">
              <a:spcBef>
                <a:spcPts val="0"/>
              </a:spcBef>
              <a:spcAft>
                <a:spcPts val="2133"/>
              </a:spcAft>
              <a:buNone/>
            </a:pPr>
            <a:endParaRPr lang="en-US" sz="2667" dirty="0"/>
          </a:p>
        </p:txBody>
      </p:sp>
    </p:spTree>
    <p:extLst>
      <p:ext uri="{BB962C8B-B14F-4D97-AF65-F5344CB8AC3E}">
        <p14:creationId xmlns:p14="http://schemas.microsoft.com/office/powerpoint/2010/main" val="2613071024"/>
      </p:ext>
    </p:extLst>
  </p:cSld>
  <p:clrMapOvr>
    <a:masterClrMapping/>
  </p:clrMapOvr>
</p:sld>
</file>

<file path=ppt/theme/theme1.xml><?xml version="1.0" encoding="utf-8"?>
<a:theme xmlns:a="http://schemas.openxmlformats.org/drawingml/2006/main" name="10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4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F_2023 BHC Brand Refresh PPT Templates  -  Read-Only" id="{C6339534-512F-423A-B3DA-3644C1723E67}" vid="{AF648A97-231F-4CDA-AC6B-C3A2C8BD5B59}"/>
    </a:ext>
  </a:extLst>
</a:theme>
</file>

<file path=ppt/theme/theme4.xml><?xml version="1.0" encoding="utf-8"?>
<a:theme xmlns:a="http://schemas.openxmlformats.org/drawingml/2006/main" name="19_Custom Design">
  <a:themeElements>
    <a:clrScheme name="BHC Branding Colors">
      <a:dk1>
        <a:sysClr val="windowText" lastClr="000000"/>
      </a:dk1>
      <a:lt1>
        <a:sysClr val="window" lastClr="FFFFFF"/>
      </a:lt1>
      <a:dk2>
        <a:srgbClr val="007BC2"/>
      </a:dk2>
      <a:lt2>
        <a:srgbClr val="00468C"/>
      </a:lt2>
      <a:accent1>
        <a:srgbClr val="E0FCFF"/>
      </a:accent1>
      <a:accent2>
        <a:srgbClr val="21AAFF"/>
      </a:accent2>
      <a:accent3>
        <a:srgbClr val="83E5D7"/>
      </a:accent3>
      <a:accent4>
        <a:srgbClr val="91D989"/>
      </a:accent4>
      <a:accent5>
        <a:srgbClr val="EABA0E"/>
      </a:accent5>
      <a:accent6>
        <a:srgbClr val="ED902D"/>
      </a:accent6>
      <a:hlink>
        <a:srgbClr val="E86BA5"/>
      </a:hlink>
      <a:folHlink>
        <a:srgbClr val="EB001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1_Custom Design">
  <a:themeElements>
    <a:clrScheme name="BHC Branding Colors">
      <a:dk1>
        <a:sysClr val="windowText" lastClr="000000"/>
      </a:dk1>
      <a:lt1>
        <a:sysClr val="window" lastClr="FFFFFF"/>
      </a:lt1>
      <a:dk2>
        <a:srgbClr val="007BC2"/>
      </a:dk2>
      <a:lt2>
        <a:srgbClr val="00468C"/>
      </a:lt2>
      <a:accent1>
        <a:srgbClr val="E0FCFF"/>
      </a:accent1>
      <a:accent2>
        <a:srgbClr val="21AAFF"/>
      </a:accent2>
      <a:accent3>
        <a:srgbClr val="83E5D7"/>
      </a:accent3>
      <a:accent4>
        <a:srgbClr val="91D989"/>
      </a:accent4>
      <a:accent5>
        <a:srgbClr val="EABA0E"/>
      </a:accent5>
      <a:accent6>
        <a:srgbClr val="ED902D"/>
      </a:accent6>
      <a:hlink>
        <a:srgbClr val="E86BA5"/>
      </a:hlink>
      <a:folHlink>
        <a:srgbClr val="EB001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3_Custom Design">
  <a:themeElements>
    <a:clrScheme name="BHC Branding Colors">
      <a:dk1>
        <a:sysClr val="windowText" lastClr="000000"/>
      </a:dk1>
      <a:lt1>
        <a:sysClr val="window" lastClr="FFFFFF"/>
      </a:lt1>
      <a:dk2>
        <a:srgbClr val="007BC2"/>
      </a:dk2>
      <a:lt2>
        <a:srgbClr val="00468C"/>
      </a:lt2>
      <a:accent1>
        <a:srgbClr val="E0FCFF"/>
      </a:accent1>
      <a:accent2>
        <a:srgbClr val="21AAFF"/>
      </a:accent2>
      <a:accent3>
        <a:srgbClr val="83E5D7"/>
      </a:accent3>
      <a:accent4>
        <a:srgbClr val="91D989"/>
      </a:accent4>
      <a:accent5>
        <a:srgbClr val="EABA0E"/>
      </a:accent5>
      <a:accent6>
        <a:srgbClr val="ED902D"/>
      </a:accent6>
      <a:hlink>
        <a:srgbClr val="E86BA5"/>
      </a:hlink>
      <a:folHlink>
        <a:srgbClr val="EB001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F_2023 BHC Brand Refresh PPT Templates  -  Read-Only" id="{C6339534-512F-423A-B3DA-3644C1723E67}" vid="{ED8B50BB-ABFC-4CF5-9FDF-A6DCD0865E2D}"/>
    </a:ext>
  </a:extLst>
</a:theme>
</file>

<file path=ppt/theme/theme7.xml><?xml version="1.0" encoding="utf-8"?>
<a:theme xmlns:a="http://schemas.openxmlformats.org/drawingml/2006/main" name="8_Custom Design">
  <a:themeElements>
    <a:clrScheme name="BHC Branding Colors">
      <a:dk1>
        <a:sysClr val="windowText" lastClr="000000"/>
      </a:dk1>
      <a:lt1>
        <a:sysClr val="window" lastClr="FFFFFF"/>
      </a:lt1>
      <a:dk2>
        <a:srgbClr val="007BC2"/>
      </a:dk2>
      <a:lt2>
        <a:srgbClr val="00468C"/>
      </a:lt2>
      <a:accent1>
        <a:srgbClr val="E0FCFF"/>
      </a:accent1>
      <a:accent2>
        <a:srgbClr val="21AAFF"/>
      </a:accent2>
      <a:accent3>
        <a:srgbClr val="83E5D7"/>
      </a:accent3>
      <a:accent4>
        <a:srgbClr val="91D989"/>
      </a:accent4>
      <a:accent5>
        <a:srgbClr val="EABA0E"/>
      </a:accent5>
      <a:accent6>
        <a:srgbClr val="ED902D"/>
      </a:accent6>
      <a:hlink>
        <a:srgbClr val="E86BA5"/>
      </a:hlink>
      <a:folHlink>
        <a:srgbClr val="EB001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F_2023 BHC Brand Refresh PPT Templates  -  Read-Only" id="{C6339534-512F-423A-B3DA-3644C1723E67}" vid="{D1D7FCBC-6038-4189-981C-BFF414C4A271}"/>
    </a:ext>
  </a:extLst>
</a:theme>
</file>

<file path=ppt/theme/theme9.xml><?xml version="1.0" encoding="utf-8"?>
<a:theme xmlns:a="http://schemas.openxmlformats.org/drawingml/2006/main" name="1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fc1ffc9-011a-4e6e-a979-40265436cb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BE96AE2C05B62498F796C50DB495BC8" ma:contentTypeVersion="12" ma:contentTypeDescription="Create a new document." ma:contentTypeScope="" ma:versionID="7cc4e2bdb5d11224a6a4627317498ae4">
  <xsd:schema xmlns:xsd="http://www.w3.org/2001/XMLSchema" xmlns:xs="http://www.w3.org/2001/XMLSchema" xmlns:p="http://schemas.microsoft.com/office/2006/metadata/properties" xmlns:ns3="afc1ffc9-011a-4e6e-a979-40265436cb65" xmlns:ns4="6721d1aa-89ae-46ec-9b5e-4b68f04b23ba" targetNamespace="http://schemas.microsoft.com/office/2006/metadata/properties" ma:root="true" ma:fieldsID="e36d4634579a91d38654980822ea3263" ns3:_="" ns4:_="">
    <xsd:import namespace="afc1ffc9-011a-4e6e-a979-40265436cb65"/>
    <xsd:import namespace="6721d1aa-89ae-46ec-9b5e-4b68f04b23ba"/>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DateTaken"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c1ffc9-011a-4e6e-a979-40265436cb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_activity" ma:index="17" nillable="true" ma:displayName="_activity" ma:hidden="true" ma:internalName="_activity">
      <xsd:simpleType>
        <xsd:restriction base="dms:Note"/>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721d1aa-89ae-46ec-9b5e-4b68f04b23b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A02C41B-6A50-484A-9E94-192360F5DA5B}">
  <ds:schemaRefs>
    <ds:schemaRef ds:uri="6721d1aa-89ae-46ec-9b5e-4b68f04b23ba"/>
    <ds:schemaRef ds:uri="afc1ffc9-011a-4e6e-a979-40265436cb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39ECA89-7AD6-4D2C-854C-B0A389C7A023}">
  <ds:schemaRefs>
    <ds:schemaRef ds:uri="http://schemas.microsoft.com/sharepoint/v3/contenttype/forms"/>
  </ds:schemaRefs>
</ds:datastoreItem>
</file>

<file path=customXml/itemProps3.xml><?xml version="1.0" encoding="utf-8"?>
<ds:datastoreItem xmlns:ds="http://schemas.openxmlformats.org/officeDocument/2006/customXml" ds:itemID="{8CFB7959-DB4A-4C7C-9923-02D3610252EE}">
  <ds:schemaRefs>
    <ds:schemaRef ds:uri="6721d1aa-89ae-46ec-9b5e-4b68f04b23ba"/>
    <ds:schemaRef ds:uri="afc1ffc9-011a-4e6e-a979-40265436cb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239</TotalTime>
  <Words>3196</Words>
  <Application>Microsoft Office PowerPoint</Application>
  <PresentationFormat>Widescreen</PresentationFormat>
  <Paragraphs>289</Paragraphs>
  <Slides>22</Slides>
  <Notes>22</Notes>
  <HiddenSlides>0</HiddenSlides>
  <MMClips>0</MMClips>
  <ScaleCrop>false</ScaleCrop>
  <HeadingPairs>
    <vt:vector size="6" baseType="variant">
      <vt:variant>
        <vt:lpstr>Fonts Used</vt:lpstr>
      </vt:variant>
      <vt:variant>
        <vt:i4>10</vt:i4>
      </vt:variant>
      <vt:variant>
        <vt:lpstr>Theme</vt:lpstr>
      </vt:variant>
      <vt:variant>
        <vt:i4>10</vt:i4>
      </vt:variant>
      <vt:variant>
        <vt:lpstr>Slide Titles</vt:lpstr>
      </vt:variant>
      <vt:variant>
        <vt:i4>22</vt:i4>
      </vt:variant>
    </vt:vector>
  </HeadingPairs>
  <TitlesOfParts>
    <vt:vector size="42" baseType="lpstr">
      <vt:lpstr>Arial</vt:lpstr>
      <vt:lpstr>Calibri</vt:lpstr>
      <vt:lpstr>Calibri Light</vt:lpstr>
      <vt:lpstr>Courier New</vt:lpstr>
      <vt:lpstr>Gill Sans MT</vt:lpstr>
      <vt:lpstr>Open Sans</vt:lpstr>
      <vt:lpstr>Roboto</vt:lpstr>
      <vt:lpstr>Roboto Medium</vt:lpstr>
      <vt:lpstr>Symbol</vt:lpstr>
      <vt:lpstr>Wingdings</vt:lpstr>
      <vt:lpstr>10_Custom Design</vt:lpstr>
      <vt:lpstr>6_Custom Design</vt:lpstr>
      <vt:lpstr>24_Custom Design</vt:lpstr>
      <vt:lpstr>19_Custom Design</vt:lpstr>
      <vt:lpstr>11_Custom Design</vt:lpstr>
      <vt:lpstr>23_Custom Design</vt:lpstr>
      <vt:lpstr>8_Custom Design</vt:lpstr>
      <vt:lpstr>2_Office Theme</vt:lpstr>
      <vt:lpstr>12_Custom Design</vt:lpstr>
      <vt:lpstr>4_Office Theme</vt:lpstr>
      <vt:lpstr>Legacy Baptist Hospital Campus   Redevelopment  </vt:lpstr>
      <vt:lpstr>PowerPoint Presentation</vt:lpstr>
      <vt:lpstr>Baptist Hospital Pensacola, FL</vt:lpstr>
      <vt:lpstr>PowerPoint Presentation</vt:lpstr>
      <vt:lpstr>Moreno Street Campus    </vt:lpstr>
      <vt:lpstr>Historical Context    </vt:lpstr>
      <vt:lpstr>Drivers of the Future of the Campus</vt:lpstr>
      <vt:lpstr>How Does it All Fit Together?</vt:lpstr>
      <vt:lpstr>Engagement of Potential Partners </vt:lpstr>
      <vt:lpstr>Redevelopment Vision</vt:lpstr>
      <vt:lpstr>PowerPoint Presentation</vt:lpstr>
      <vt:lpstr>PowerPoint Presentation</vt:lpstr>
      <vt:lpstr>PowerPoint Presentation</vt:lpstr>
      <vt:lpstr>So What Has Happened?</vt:lpstr>
      <vt:lpstr>Legacy Campus Timeline: 2019 - 2022</vt:lpstr>
      <vt:lpstr>Legacy Campus Timeline - 2023</vt:lpstr>
      <vt:lpstr>Legacy Campus Timeline - 2024</vt:lpstr>
      <vt:lpstr>PowerPoint Presentation</vt:lpstr>
      <vt:lpstr>Where Are We Now?</vt:lpstr>
      <vt:lpstr>PowerPoint Presentation</vt:lpstr>
      <vt:lpstr>Key Lessons Learned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Knerr</dc:creator>
  <cp:lastModifiedBy>KC Gartman</cp:lastModifiedBy>
  <cp:revision>3</cp:revision>
  <cp:lastPrinted>2024-07-08T14:07:57Z</cp:lastPrinted>
  <dcterms:created xsi:type="dcterms:W3CDTF">2023-04-05T20:43:41Z</dcterms:created>
  <dcterms:modified xsi:type="dcterms:W3CDTF">2024-08-12T21:14:39Z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0x0101000BE96AE2C05B62498F796C50DB495BC8</vt:lpwstr>
  </property>
</Properties>
</file>