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1" r:id="rId4"/>
    <p:sldMasterId id="2147483717" r:id="rId5"/>
  </p:sldMasterIdLst>
  <p:notesMasterIdLst>
    <p:notesMasterId r:id="rId17"/>
  </p:notesMasterIdLst>
  <p:handoutMasterIdLst>
    <p:handoutMasterId r:id="rId18"/>
  </p:handoutMasterIdLst>
  <p:sldIdLst>
    <p:sldId id="6389" r:id="rId6"/>
    <p:sldId id="6547" r:id="rId7"/>
    <p:sldId id="6564" r:id="rId8"/>
    <p:sldId id="6562" r:id="rId9"/>
    <p:sldId id="6563" r:id="rId10"/>
    <p:sldId id="6561" r:id="rId11"/>
    <p:sldId id="6548" r:id="rId12"/>
    <p:sldId id="6500" r:id="rId13"/>
    <p:sldId id="6449" r:id="rId14"/>
    <p:sldId id="257" r:id="rId15"/>
    <p:sldId id="6513" r:id="rId16"/>
  </p:sldIdLst>
  <p:sldSz cx="12192000" cy="6858000"/>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1EAAD74-6341-E4B1-3EDD-D402EC31EF7B}" name="Ryan McKinless" initials="RM" userId="S::mckinless@flhousing.org::f551eb53-2fe8-4646-a455-590d9a8fa2a3" providerId="AD"/>
  <p188:author id="{F68AD8A2-8530-5B6A-4205-22BC6588A1AD}" name="Matthew Wyman" initials="MW" userId="S::wyman@flhousing.org::1bb333b3-ff2c-477c-8dc3-575f619aa19e" providerId="AD"/>
  <p188:author id="{A28CC4B2-3626-84C3-1C4F-780066B2AB95}" name="Kody Glazer" initials="KG" userId="S::glazer@flhousing.org::4e584df2-590e-4f45-b795-952f3f393fcb" providerId="AD"/>
  <p188:author id="{789656B5-513D-7469-398F-CC695243B2C1}" name="Ali Ankudowich" initials="AA" userId="S::ankudowich@flhousing.org::f22f1abc-b1bc-442a-b3ed-dc9fe83f0091"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B2959"/>
    <a:srgbClr val="1B295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850"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microsoft.com/office/2018/10/relationships/authors" Target="authors.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DC6D886-9013-4EF1-AE54-DE84F0A661B8}" type="doc">
      <dgm:prSet loTypeId="urn:microsoft.com/office/officeart/2005/8/layout/orgChart1" loCatId="hierarchy" qsTypeId="urn:microsoft.com/office/officeart/2005/8/quickstyle/simple1" qsCatId="simple" csTypeId="urn:microsoft.com/office/officeart/2005/8/colors/colorful4" csCatId="colorful" phldr="1"/>
      <dgm:spPr/>
      <dgm:t>
        <a:bodyPr/>
        <a:lstStyle/>
        <a:p>
          <a:endParaRPr lang="en-US"/>
        </a:p>
      </dgm:t>
    </dgm:pt>
    <dgm:pt modelId="{3092E794-E4C7-442B-B5EE-5DA3B3AE42B6}">
      <dgm:prSet phldrT="[Text]"/>
      <dgm:spPr/>
      <dgm:t>
        <a:bodyPr/>
        <a:lstStyle/>
        <a:p>
          <a:r>
            <a:rPr lang="en-US">
              <a:latin typeface="Aptos Light" panose="020B0004020202020204" pitchFamily="34" charset="0"/>
            </a:rPr>
            <a:t>40%-100% </a:t>
          </a:r>
        </a:p>
        <a:p>
          <a:r>
            <a:rPr lang="en-US">
              <a:latin typeface="Aptos Light" panose="020B0004020202020204" pitchFamily="34" charset="0"/>
            </a:rPr>
            <a:t>affordable + rental</a:t>
          </a:r>
        </a:p>
      </dgm:t>
    </dgm:pt>
    <dgm:pt modelId="{46F231E9-9B11-42B6-A080-A7203032B1BC}" type="parTrans" cxnId="{FCBD38BE-9260-4F15-B2D5-5605DF01877A}">
      <dgm:prSet/>
      <dgm:spPr/>
      <dgm:t>
        <a:bodyPr/>
        <a:lstStyle/>
        <a:p>
          <a:endParaRPr lang="en-US">
            <a:latin typeface="Aptos Light" panose="020B0004020202020204" pitchFamily="34" charset="0"/>
          </a:endParaRPr>
        </a:p>
      </dgm:t>
    </dgm:pt>
    <dgm:pt modelId="{E948379E-C6FA-40DC-B8EF-F4AD936FA0CC}" type="sibTrans" cxnId="{FCBD38BE-9260-4F15-B2D5-5605DF01877A}">
      <dgm:prSet/>
      <dgm:spPr/>
      <dgm:t>
        <a:bodyPr/>
        <a:lstStyle/>
        <a:p>
          <a:endParaRPr lang="en-US">
            <a:latin typeface="Aptos Light" panose="020B0004020202020204" pitchFamily="34" charset="0"/>
          </a:endParaRPr>
        </a:p>
      </dgm:t>
    </dgm:pt>
    <dgm:pt modelId="{E24E05DF-548B-4E60-80B0-DEE94FCD1EDE}">
      <dgm:prSet phldrT="[Text]"/>
      <dgm:spPr/>
      <dgm:t>
        <a:bodyPr/>
        <a:lstStyle/>
        <a:p>
          <a:r>
            <a:rPr lang="en-US">
              <a:latin typeface="Aptos Light" panose="020B0004020202020204" pitchFamily="34" charset="0"/>
            </a:rPr>
            <a:t>10-39.9% affordable + rental or ownership + any project not covered by sub. (7) </a:t>
          </a:r>
        </a:p>
      </dgm:t>
    </dgm:pt>
    <dgm:pt modelId="{ADE432A8-8372-4BC6-864A-FA0166E6BE3B}" type="parTrans" cxnId="{93ACCD73-E92F-4508-B8D1-30B0948A3DEA}">
      <dgm:prSet/>
      <dgm:spPr/>
      <dgm:t>
        <a:bodyPr/>
        <a:lstStyle/>
        <a:p>
          <a:endParaRPr lang="en-US">
            <a:latin typeface="Aptos Light" panose="020B0004020202020204" pitchFamily="34" charset="0"/>
          </a:endParaRPr>
        </a:p>
      </dgm:t>
    </dgm:pt>
    <dgm:pt modelId="{DCA3E41E-EF66-4247-8A2B-9CB7168DBBA6}" type="sibTrans" cxnId="{93ACCD73-E92F-4508-B8D1-30B0948A3DEA}">
      <dgm:prSet/>
      <dgm:spPr/>
      <dgm:t>
        <a:bodyPr/>
        <a:lstStyle/>
        <a:p>
          <a:endParaRPr lang="en-US">
            <a:latin typeface="Aptos Light" panose="020B0004020202020204" pitchFamily="34" charset="0"/>
          </a:endParaRPr>
        </a:p>
      </dgm:t>
    </dgm:pt>
    <dgm:pt modelId="{5E21E126-856E-4EEA-9AFE-19961CCF7A2A}">
      <dgm:prSet phldrT="[Text]"/>
      <dgm:spPr/>
      <dgm:t>
        <a:bodyPr/>
        <a:lstStyle/>
        <a:p>
          <a:r>
            <a:rPr lang="en-US">
              <a:latin typeface="Aptos Light" panose="020B0004020202020204" pitchFamily="34" charset="0"/>
            </a:rPr>
            <a:t>Commercial, industrial, mixed-use zone</a:t>
          </a:r>
        </a:p>
      </dgm:t>
    </dgm:pt>
    <dgm:pt modelId="{DEFCC3A6-CB48-4C31-A63E-86FDA37C7065}" type="parTrans" cxnId="{55559A74-EF83-4BD8-A7AF-7356D748AB93}">
      <dgm:prSet/>
      <dgm:spPr/>
      <dgm:t>
        <a:bodyPr/>
        <a:lstStyle/>
        <a:p>
          <a:endParaRPr lang="en-US">
            <a:latin typeface="Aptos Light" panose="020B0004020202020204" pitchFamily="34" charset="0"/>
          </a:endParaRPr>
        </a:p>
      </dgm:t>
    </dgm:pt>
    <dgm:pt modelId="{4DC52439-F338-4AE3-8A50-5B693B92EC11}" type="sibTrans" cxnId="{55559A74-EF83-4BD8-A7AF-7356D748AB93}">
      <dgm:prSet/>
      <dgm:spPr/>
      <dgm:t>
        <a:bodyPr/>
        <a:lstStyle/>
        <a:p>
          <a:endParaRPr lang="en-US">
            <a:latin typeface="Aptos Light" panose="020B0004020202020204" pitchFamily="34" charset="0"/>
          </a:endParaRPr>
        </a:p>
      </dgm:t>
    </dgm:pt>
    <dgm:pt modelId="{A20BAACA-C6BF-4376-AC3B-D467886F2F73}">
      <dgm:prSet phldrT="[Text]"/>
      <dgm:spPr/>
      <dgm:t>
        <a:bodyPr/>
        <a:lstStyle/>
        <a:p>
          <a:r>
            <a:rPr lang="en-US">
              <a:latin typeface="Aptos Light" panose="020B0004020202020204" pitchFamily="34" charset="0"/>
            </a:rPr>
            <a:t>Live Local preemption – 125.01055(7)/166.04151(7)</a:t>
          </a:r>
        </a:p>
      </dgm:t>
    </dgm:pt>
    <dgm:pt modelId="{6E854035-D2B7-48D9-A2AA-3668ECEA8BF7}" type="parTrans" cxnId="{4E6F7176-4D3E-4413-B4FF-775C11277375}">
      <dgm:prSet/>
      <dgm:spPr/>
      <dgm:t>
        <a:bodyPr/>
        <a:lstStyle/>
        <a:p>
          <a:endParaRPr lang="en-US">
            <a:latin typeface="Aptos Light" panose="020B0004020202020204" pitchFamily="34" charset="0"/>
          </a:endParaRPr>
        </a:p>
      </dgm:t>
    </dgm:pt>
    <dgm:pt modelId="{9F9AA4E3-1DC6-42EE-912D-20B97690772E}" type="sibTrans" cxnId="{4E6F7176-4D3E-4413-B4FF-775C11277375}">
      <dgm:prSet/>
      <dgm:spPr/>
      <dgm:t>
        <a:bodyPr/>
        <a:lstStyle/>
        <a:p>
          <a:endParaRPr lang="en-US">
            <a:latin typeface="Aptos Light" panose="020B0004020202020204" pitchFamily="34" charset="0"/>
          </a:endParaRPr>
        </a:p>
      </dgm:t>
    </dgm:pt>
    <dgm:pt modelId="{D996C320-17E3-4AAE-ACD3-4D0DC31D571C}">
      <dgm:prSet phldrT="[Text]"/>
      <dgm:spPr/>
      <dgm:t>
        <a:bodyPr/>
        <a:lstStyle/>
        <a:p>
          <a:r>
            <a:rPr lang="en-US">
              <a:latin typeface="Aptos Light" panose="020B0004020202020204" pitchFamily="34" charset="0"/>
            </a:rPr>
            <a:t>“HB 1339” discretionary approval – 125.01055(6)/166.04151(6)</a:t>
          </a:r>
        </a:p>
      </dgm:t>
    </dgm:pt>
    <dgm:pt modelId="{BF87BD16-FAE6-4B76-9B5E-7DE004424B3B}" type="parTrans" cxnId="{CA1B20DD-1E0C-448D-996E-76D02B2AB9C0}">
      <dgm:prSet/>
      <dgm:spPr/>
      <dgm:t>
        <a:bodyPr/>
        <a:lstStyle/>
        <a:p>
          <a:endParaRPr lang="en-US">
            <a:latin typeface="Aptos Light" panose="020B0004020202020204" pitchFamily="34" charset="0"/>
          </a:endParaRPr>
        </a:p>
      </dgm:t>
    </dgm:pt>
    <dgm:pt modelId="{0BC59444-D634-4461-A0CB-A4F85D7B18EA}" type="sibTrans" cxnId="{CA1B20DD-1E0C-448D-996E-76D02B2AB9C0}">
      <dgm:prSet/>
      <dgm:spPr/>
      <dgm:t>
        <a:bodyPr/>
        <a:lstStyle/>
        <a:p>
          <a:endParaRPr lang="en-US">
            <a:latin typeface="Aptos Light" panose="020B0004020202020204" pitchFamily="34" charset="0"/>
          </a:endParaRPr>
        </a:p>
      </dgm:t>
    </dgm:pt>
    <dgm:pt modelId="{FC4D9836-4E23-4F5C-BBA0-353C2312E365}" type="pres">
      <dgm:prSet presAssocID="{8DC6D886-9013-4EF1-AE54-DE84F0A661B8}" presName="hierChild1" presStyleCnt="0">
        <dgm:presLayoutVars>
          <dgm:orgChart val="1"/>
          <dgm:chPref val="1"/>
          <dgm:dir/>
          <dgm:animOne val="branch"/>
          <dgm:animLvl val="lvl"/>
          <dgm:resizeHandles/>
        </dgm:presLayoutVars>
      </dgm:prSet>
      <dgm:spPr/>
    </dgm:pt>
    <dgm:pt modelId="{0AADE48E-9BF6-44FF-92F3-6B8651D31005}" type="pres">
      <dgm:prSet presAssocID="{5E21E126-856E-4EEA-9AFE-19961CCF7A2A}" presName="hierRoot1" presStyleCnt="0">
        <dgm:presLayoutVars>
          <dgm:hierBranch val="init"/>
        </dgm:presLayoutVars>
      </dgm:prSet>
      <dgm:spPr/>
    </dgm:pt>
    <dgm:pt modelId="{9377FD5D-94EA-412B-A1F5-D4E5991EF941}" type="pres">
      <dgm:prSet presAssocID="{5E21E126-856E-4EEA-9AFE-19961CCF7A2A}" presName="rootComposite1" presStyleCnt="0"/>
      <dgm:spPr/>
    </dgm:pt>
    <dgm:pt modelId="{89B90940-9123-4B5C-964D-8D6AF99B4144}" type="pres">
      <dgm:prSet presAssocID="{5E21E126-856E-4EEA-9AFE-19961CCF7A2A}" presName="rootText1" presStyleLbl="node0" presStyleIdx="0" presStyleCnt="1">
        <dgm:presLayoutVars>
          <dgm:chPref val="3"/>
        </dgm:presLayoutVars>
      </dgm:prSet>
      <dgm:spPr/>
    </dgm:pt>
    <dgm:pt modelId="{F246475D-2AC4-4363-8E67-DB596D3E0433}" type="pres">
      <dgm:prSet presAssocID="{5E21E126-856E-4EEA-9AFE-19961CCF7A2A}" presName="rootConnector1" presStyleLbl="node1" presStyleIdx="0" presStyleCnt="0"/>
      <dgm:spPr/>
    </dgm:pt>
    <dgm:pt modelId="{6EFCACF5-E33D-485C-AB3F-752945630E22}" type="pres">
      <dgm:prSet presAssocID="{5E21E126-856E-4EEA-9AFE-19961CCF7A2A}" presName="hierChild2" presStyleCnt="0"/>
      <dgm:spPr/>
    </dgm:pt>
    <dgm:pt modelId="{1DC17711-061E-4842-968A-D6E15C968FCF}" type="pres">
      <dgm:prSet presAssocID="{46F231E9-9B11-42B6-A080-A7203032B1BC}" presName="Name37" presStyleLbl="parChTrans1D2" presStyleIdx="0" presStyleCnt="2"/>
      <dgm:spPr/>
    </dgm:pt>
    <dgm:pt modelId="{99CB87EC-72D6-4A1B-9AE2-257C0926693D}" type="pres">
      <dgm:prSet presAssocID="{3092E794-E4C7-442B-B5EE-5DA3B3AE42B6}" presName="hierRoot2" presStyleCnt="0">
        <dgm:presLayoutVars>
          <dgm:hierBranch val="init"/>
        </dgm:presLayoutVars>
      </dgm:prSet>
      <dgm:spPr/>
    </dgm:pt>
    <dgm:pt modelId="{3DF7DD9D-9FBD-4673-B37D-334D5C77F216}" type="pres">
      <dgm:prSet presAssocID="{3092E794-E4C7-442B-B5EE-5DA3B3AE42B6}" presName="rootComposite" presStyleCnt="0"/>
      <dgm:spPr/>
    </dgm:pt>
    <dgm:pt modelId="{E2C45FDD-7F4E-4AD5-9076-405F8A32DC9F}" type="pres">
      <dgm:prSet presAssocID="{3092E794-E4C7-442B-B5EE-5DA3B3AE42B6}" presName="rootText" presStyleLbl="node2" presStyleIdx="0" presStyleCnt="2">
        <dgm:presLayoutVars>
          <dgm:chPref val="3"/>
        </dgm:presLayoutVars>
      </dgm:prSet>
      <dgm:spPr/>
    </dgm:pt>
    <dgm:pt modelId="{C30DC079-9F5E-45BA-AAE9-4770845E5051}" type="pres">
      <dgm:prSet presAssocID="{3092E794-E4C7-442B-B5EE-5DA3B3AE42B6}" presName="rootConnector" presStyleLbl="node2" presStyleIdx="0" presStyleCnt="2"/>
      <dgm:spPr/>
    </dgm:pt>
    <dgm:pt modelId="{051B3F29-8220-4645-BFF3-4DF113F5CFF2}" type="pres">
      <dgm:prSet presAssocID="{3092E794-E4C7-442B-B5EE-5DA3B3AE42B6}" presName="hierChild4" presStyleCnt="0"/>
      <dgm:spPr/>
    </dgm:pt>
    <dgm:pt modelId="{49418E2C-94D8-4B86-B7A9-41129690A981}" type="pres">
      <dgm:prSet presAssocID="{6E854035-D2B7-48D9-A2AA-3668ECEA8BF7}" presName="Name37" presStyleLbl="parChTrans1D3" presStyleIdx="0" presStyleCnt="2"/>
      <dgm:spPr/>
    </dgm:pt>
    <dgm:pt modelId="{E5CCAD72-8B42-433D-8D92-55E83AF809BB}" type="pres">
      <dgm:prSet presAssocID="{A20BAACA-C6BF-4376-AC3B-D467886F2F73}" presName="hierRoot2" presStyleCnt="0">
        <dgm:presLayoutVars>
          <dgm:hierBranch val="init"/>
        </dgm:presLayoutVars>
      </dgm:prSet>
      <dgm:spPr/>
    </dgm:pt>
    <dgm:pt modelId="{458C5D27-9C11-41C3-979E-C4289515041D}" type="pres">
      <dgm:prSet presAssocID="{A20BAACA-C6BF-4376-AC3B-D467886F2F73}" presName="rootComposite" presStyleCnt="0"/>
      <dgm:spPr/>
    </dgm:pt>
    <dgm:pt modelId="{B28D715E-1111-4734-B36F-D82B617E8A98}" type="pres">
      <dgm:prSet presAssocID="{A20BAACA-C6BF-4376-AC3B-D467886F2F73}" presName="rootText" presStyleLbl="node3" presStyleIdx="0" presStyleCnt="2">
        <dgm:presLayoutVars>
          <dgm:chPref val="3"/>
        </dgm:presLayoutVars>
      </dgm:prSet>
      <dgm:spPr/>
    </dgm:pt>
    <dgm:pt modelId="{252610BA-25BC-47B6-A518-DECC09EE925E}" type="pres">
      <dgm:prSet presAssocID="{A20BAACA-C6BF-4376-AC3B-D467886F2F73}" presName="rootConnector" presStyleLbl="node3" presStyleIdx="0" presStyleCnt="2"/>
      <dgm:spPr/>
    </dgm:pt>
    <dgm:pt modelId="{5FC1513B-4EC3-4296-A89F-759653E2708C}" type="pres">
      <dgm:prSet presAssocID="{A20BAACA-C6BF-4376-AC3B-D467886F2F73}" presName="hierChild4" presStyleCnt="0"/>
      <dgm:spPr/>
    </dgm:pt>
    <dgm:pt modelId="{DB533BB1-B075-430F-B627-77DF79A3035D}" type="pres">
      <dgm:prSet presAssocID="{A20BAACA-C6BF-4376-AC3B-D467886F2F73}" presName="hierChild5" presStyleCnt="0"/>
      <dgm:spPr/>
    </dgm:pt>
    <dgm:pt modelId="{BC96FBA5-07A7-4DBA-BC61-895744B4AA76}" type="pres">
      <dgm:prSet presAssocID="{3092E794-E4C7-442B-B5EE-5DA3B3AE42B6}" presName="hierChild5" presStyleCnt="0"/>
      <dgm:spPr/>
    </dgm:pt>
    <dgm:pt modelId="{17FEC6C7-7D0F-4C72-B393-8DDA77669544}" type="pres">
      <dgm:prSet presAssocID="{ADE432A8-8372-4BC6-864A-FA0166E6BE3B}" presName="Name37" presStyleLbl="parChTrans1D2" presStyleIdx="1" presStyleCnt="2"/>
      <dgm:spPr/>
    </dgm:pt>
    <dgm:pt modelId="{644BDE33-04A9-43C6-8894-8288B7C9B7B4}" type="pres">
      <dgm:prSet presAssocID="{E24E05DF-548B-4E60-80B0-DEE94FCD1EDE}" presName="hierRoot2" presStyleCnt="0">
        <dgm:presLayoutVars>
          <dgm:hierBranch val="init"/>
        </dgm:presLayoutVars>
      </dgm:prSet>
      <dgm:spPr/>
    </dgm:pt>
    <dgm:pt modelId="{1C43F714-77EF-4C87-A523-5743B0669A52}" type="pres">
      <dgm:prSet presAssocID="{E24E05DF-548B-4E60-80B0-DEE94FCD1EDE}" presName="rootComposite" presStyleCnt="0"/>
      <dgm:spPr/>
    </dgm:pt>
    <dgm:pt modelId="{167052AD-0761-4935-95CF-BC8F3E045F68}" type="pres">
      <dgm:prSet presAssocID="{E24E05DF-548B-4E60-80B0-DEE94FCD1EDE}" presName="rootText" presStyleLbl="node2" presStyleIdx="1" presStyleCnt="2">
        <dgm:presLayoutVars>
          <dgm:chPref val="3"/>
        </dgm:presLayoutVars>
      </dgm:prSet>
      <dgm:spPr/>
    </dgm:pt>
    <dgm:pt modelId="{6F891487-818F-4D07-B5D4-58746FC7F72F}" type="pres">
      <dgm:prSet presAssocID="{E24E05DF-548B-4E60-80B0-DEE94FCD1EDE}" presName="rootConnector" presStyleLbl="node2" presStyleIdx="1" presStyleCnt="2"/>
      <dgm:spPr/>
    </dgm:pt>
    <dgm:pt modelId="{72371B5E-3005-4661-99BA-A6BCD8CB34CB}" type="pres">
      <dgm:prSet presAssocID="{E24E05DF-548B-4E60-80B0-DEE94FCD1EDE}" presName="hierChild4" presStyleCnt="0"/>
      <dgm:spPr/>
    </dgm:pt>
    <dgm:pt modelId="{F198B741-A95D-4A0E-8CF7-6439861D1856}" type="pres">
      <dgm:prSet presAssocID="{BF87BD16-FAE6-4B76-9B5E-7DE004424B3B}" presName="Name37" presStyleLbl="parChTrans1D3" presStyleIdx="1" presStyleCnt="2"/>
      <dgm:spPr/>
    </dgm:pt>
    <dgm:pt modelId="{7785B2A1-2243-427A-884B-41D0C99D4C23}" type="pres">
      <dgm:prSet presAssocID="{D996C320-17E3-4AAE-ACD3-4D0DC31D571C}" presName="hierRoot2" presStyleCnt="0">
        <dgm:presLayoutVars>
          <dgm:hierBranch val="init"/>
        </dgm:presLayoutVars>
      </dgm:prSet>
      <dgm:spPr/>
    </dgm:pt>
    <dgm:pt modelId="{02690F0E-0727-4751-92DB-191F51D1B069}" type="pres">
      <dgm:prSet presAssocID="{D996C320-17E3-4AAE-ACD3-4D0DC31D571C}" presName="rootComposite" presStyleCnt="0"/>
      <dgm:spPr/>
    </dgm:pt>
    <dgm:pt modelId="{AB0C912D-FFE2-4E8C-BD4A-304A9B90B576}" type="pres">
      <dgm:prSet presAssocID="{D996C320-17E3-4AAE-ACD3-4D0DC31D571C}" presName="rootText" presStyleLbl="node3" presStyleIdx="1" presStyleCnt="2">
        <dgm:presLayoutVars>
          <dgm:chPref val="3"/>
        </dgm:presLayoutVars>
      </dgm:prSet>
      <dgm:spPr/>
    </dgm:pt>
    <dgm:pt modelId="{B001C890-1AB6-4734-B118-8FFDBD33D81F}" type="pres">
      <dgm:prSet presAssocID="{D996C320-17E3-4AAE-ACD3-4D0DC31D571C}" presName="rootConnector" presStyleLbl="node3" presStyleIdx="1" presStyleCnt="2"/>
      <dgm:spPr/>
    </dgm:pt>
    <dgm:pt modelId="{38A85A31-5064-4147-9E90-5FD99021D393}" type="pres">
      <dgm:prSet presAssocID="{D996C320-17E3-4AAE-ACD3-4D0DC31D571C}" presName="hierChild4" presStyleCnt="0"/>
      <dgm:spPr/>
    </dgm:pt>
    <dgm:pt modelId="{18B16EE8-4979-48A7-B267-DBF0CCC889D7}" type="pres">
      <dgm:prSet presAssocID="{D996C320-17E3-4AAE-ACD3-4D0DC31D571C}" presName="hierChild5" presStyleCnt="0"/>
      <dgm:spPr/>
    </dgm:pt>
    <dgm:pt modelId="{E0A0F9CD-4DA3-4C5D-8BDB-0F32722A14AB}" type="pres">
      <dgm:prSet presAssocID="{E24E05DF-548B-4E60-80B0-DEE94FCD1EDE}" presName="hierChild5" presStyleCnt="0"/>
      <dgm:spPr/>
    </dgm:pt>
    <dgm:pt modelId="{C98F42DD-F319-4B6D-8749-CB705D81349A}" type="pres">
      <dgm:prSet presAssocID="{5E21E126-856E-4EEA-9AFE-19961CCF7A2A}" presName="hierChild3" presStyleCnt="0"/>
      <dgm:spPr/>
    </dgm:pt>
  </dgm:ptLst>
  <dgm:cxnLst>
    <dgm:cxn modelId="{0246D72A-9172-45B2-BC1C-3018584F8A5F}" type="presOf" srcId="{5E21E126-856E-4EEA-9AFE-19961CCF7A2A}" destId="{89B90940-9123-4B5C-964D-8D6AF99B4144}" srcOrd="0" destOrd="0" presId="urn:microsoft.com/office/officeart/2005/8/layout/orgChart1"/>
    <dgm:cxn modelId="{EB1E1761-1AEE-4A48-B4A7-BA66A9E498C6}" type="presOf" srcId="{46F231E9-9B11-42B6-A080-A7203032B1BC}" destId="{1DC17711-061E-4842-968A-D6E15C968FCF}" srcOrd="0" destOrd="0" presId="urn:microsoft.com/office/officeart/2005/8/layout/orgChart1"/>
    <dgm:cxn modelId="{C2509241-380C-4023-B437-F07EF69912C8}" type="presOf" srcId="{3092E794-E4C7-442B-B5EE-5DA3B3AE42B6}" destId="{E2C45FDD-7F4E-4AD5-9076-405F8A32DC9F}" srcOrd="0" destOrd="0" presId="urn:microsoft.com/office/officeart/2005/8/layout/orgChart1"/>
    <dgm:cxn modelId="{EF51CC49-BE80-4EDE-851C-AFE80E33C94D}" type="presOf" srcId="{A20BAACA-C6BF-4376-AC3B-D467886F2F73}" destId="{B28D715E-1111-4734-B36F-D82B617E8A98}" srcOrd="0" destOrd="0" presId="urn:microsoft.com/office/officeart/2005/8/layout/orgChart1"/>
    <dgm:cxn modelId="{FB826C6E-0CA1-41C4-AE18-760F93E734EA}" type="presOf" srcId="{A20BAACA-C6BF-4376-AC3B-D467886F2F73}" destId="{252610BA-25BC-47B6-A518-DECC09EE925E}" srcOrd="1" destOrd="0" presId="urn:microsoft.com/office/officeart/2005/8/layout/orgChart1"/>
    <dgm:cxn modelId="{93ACCD73-E92F-4508-B8D1-30B0948A3DEA}" srcId="{5E21E126-856E-4EEA-9AFE-19961CCF7A2A}" destId="{E24E05DF-548B-4E60-80B0-DEE94FCD1EDE}" srcOrd="1" destOrd="0" parTransId="{ADE432A8-8372-4BC6-864A-FA0166E6BE3B}" sibTransId="{DCA3E41E-EF66-4247-8A2B-9CB7168DBBA6}"/>
    <dgm:cxn modelId="{55559A74-EF83-4BD8-A7AF-7356D748AB93}" srcId="{8DC6D886-9013-4EF1-AE54-DE84F0A661B8}" destId="{5E21E126-856E-4EEA-9AFE-19961CCF7A2A}" srcOrd="0" destOrd="0" parTransId="{DEFCC3A6-CB48-4C31-A63E-86FDA37C7065}" sibTransId="{4DC52439-F338-4AE3-8A50-5B693B92EC11}"/>
    <dgm:cxn modelId="{4E6F7176-4D3E-4413-B4FF-775C11277375}" srcId="{3092E794-E4C7-442B-B5EE-5DA3B3AE42B6}" destId="{A20BAACA-C6BF-4376-AC3B-D467886F2F73}" srcOrd="0" destOrd="0" parTransId="{6E854035-D2B7-48D9-A2AA-3668ECEA8BF7}" sibTransId="{9F9AA4E3-1DC6-42EE-912D-20B97690772E}"/>
    <dgm:cxn modelId="{AB7E6990-D108-4FB9-A0EC-92DECC56A40D}" type="presOf" srcId="{D996C320-17E3-4AAE-ACD3-4D0DC31D571C}" destId="{AB0C912D-FFE2-4E8C-BD4A-304A9B90B576}" srcOrd="0" destOrd="0" presId="urn:microsoft.com/office/officeart/2005/8/layout/orgChart1"/>
    <dgm:cxn modelId="{1F725EA7-4AF9-426F-9251-F409EB97B04E}" type="presOf" srcId="{3092E794-E4C7-442B-B5EE-5DA3B3AE42B6}" destId="{C30DC079-9F5E-45BA-AAE9-4770845E5051}" srcOrd="1" destOrd="0" presId="urn:microsoft.com/office/officeart/2005/8/layout/orgChart1"/>
    <dgm:cxn modelId="{FCBD38BE-9260-4F15-B2D5-5605DF01877A}" srcId="{5E21E126-856E-4EEA-9AFE-19961CCF7A2A}" destId="{3092E794-E4C7-442B-B5EE-5DA3B3AE42B6}" srcOrd="0" destOrd="0" parTransId="{46F231E9-9B11-42B6-A080-A7203032B1BC}" sibTransId="{E948379E-C6FA-40DC-B8EF-F4AD936FA0CC}"/>
    <dgm:cxn modelId="{F0733FC0-DD77-4F5F-A233-080B920ED37C}" type="presOf" srcId="{8DC6D886-9013-4EF1-AE54-DE84F0A661B8}" destId="{FC4D9836-4E23-4F5C-BBA0-353C2312E365}" srcOrd="0" destOrd="0" presId="urn:microsoft.com/office/officeart/2005/8/layout/orgChart1"/>
    <dgm:cxn modelId="{EA74C6C5-3445-4DDE-82A0-3096F4DF7BE3}" type="presOf" srcId="{ADE432A8-8372-4BC6-864A-FA0166E6BE3B}" destId="{17FEC6C7-7D0F-4C72-B393-8DDA77669544}" srcOrd="0" destOrd="0" presId="urn:microsoft.com/office/officeart/2005/8/layout/orgChart1"/>
    <dgm:cxn modelId="{98C14DC8-21FD-455A-BFF3-D814D37643AE}" type="presOf" srcId="{BF87BD16-FAE6-4B76-9B5E-7DE004424B3B}" destId="{F198B741-A95D-4A0E-8CF7-6439861D1856}" srcOrd="0" destOrd="0" presId="urn:microsoft.com/office/officeart/2005/8/layout/orgChart1"/>
    <dgm:cxn modelId="{45B572D1-A263-43C9-B412-D62E22DB4C42}" type="presOf" srcId="{5E21E126-856E-4EEA-9AFE-19961CCF7A2A}" destId="{F246475D-2AC4-4363-8E67-DB596D3E0433}" srcOrd="1" destOrd="0" presId="urn:microsoft.com/office/officeart/2005/8/layout/orgChart1"/>
    <dgm:cxn modelId="{6B7F03DB-9481-4EAC-987E-EF0A32658CA5}" type="presOf" srcId="{6E854035-D2B7-48D9-A2AA-3668ECEA8BF7}" destId="{49418E2C-94D8-4B86-B7A9-41129690A981}" srcOrd="0" destOrd="0" presId="urn:microsoft.com/office/officeart/2005/8/layout/orgChart1"/>
    <dgm:cxn modelId="{CA1B20DD-1E0C-448D-996E-76D02B2AB9C0}" srcId="{E24E05DF-548B-4E60-80B0-DEE94FCD1EDE}" destId="{D996C320-17E3-4AAE-ACD3-4D0DC31D571C}" srcOrd="0" destOrd="0" parTransId="{BF87BD16-FAE6-4B76-9B5E-7DE004424B3B}" sibTransId="{0BC59444-D634-4461-A0CB-A4F85D7B18EA}"/>
    <dgm:cxn modelId="{C38505E8-19AD-4587-B0C6-950B038F0E69}" type="presOf" srcId="{D996C320-17E3-4AAE-ACD3-4D0DC31D571C}" destId="{B001C890-1AB6-4734-B118-8FFDBD33D81F}" srcOrd="1" destOrd="0" presId="urn:microsoft.com/office/officeart/2005/8/layout/orgChart1"/>
    <dgm:cxn modelId="{00BB0BE8-B97E-4481-8934-F5ADB7D0E993}" type="presOf" srcId="{E24E05DF-548B-4E60-80B0-DEE94FCD1EDE}" destId="{167052AD-0761-4935-95CF-BC8F3E045F68}" srcOrd="0" destOrd="0" presId="urn:microsoft.com/office/officeart/2005/8/layout/orgChart1"/>
    <dgm:cxn modelId="{BC03FFFE-E97F-43ED-8D4C-64FA79D56D1D}" type="presOf" srcId="{E24E05DF-548B-4E60-80B0-DEE94FCD1EDE}" destId="{6F891487-818F-4D07-B5D4-58746FC7F72F}" srcOrd="1" destOrd="0" presId="urn:microsoft.com/office/officeart/2005/8/layout/orgChart1"/>
    <dgm:cxn modelId="{AA530988-6F66-4A13-8ED8-39E925A1D6C3}" type="presParOf" srcId="{FC4D9836-4E23-4F5C-BBA0-353C2312E365}" destId="{0AADE48E-9BF6-44FF-92F3-6B8651D31005}" srcOrd="0" destOrd="0" presId="urn:microsoft.com/office/officeart/2005/8/layout/orgChart1"/>
    <dgm:cxn modelId="{C35623B0-754E-411A-AD1B-4E0F12CCC3BD}" type="presParOf" srcId="{0AADE48E-9BF6-44FF-92F3-6B8651D31005}" destId="{9377FD5D-94EA-412B-A1F5-D4E5991EF941}" srcOrd="0" destOrd="0" presId="urn:microsoft.com/office/officeart/2005/8/layout/orgChart1"/>
    <dgm:cxn modelId="{77E96439-4F59-4D27-9A0F-612C1B1D6F43}" type="presParOf" srcId="{9377FD5D-94EA-412B-A1F5-D4E5991EF941}" destId="{89B90940-9123-4B5C-964D-8D6AF99B4144}" srcOrd="0" destOrd="0" presId="urn:microsoft.com/office/officeart/2005/8/layout/orgChart1"/>
    <dgm:cxn modelId="{359199F1-166E-479F-8A41-45BED21CC5DF}" type="presParOf" srcId="{9377FD5D-94EA-412B-A1F5-D4E5991EF941}" destId="{F246475D-2AC4-4363-8E67-DB596D3E0433}" srcOrd="1" destOrd="0" presId="urn:microsoft.com/office/officeart/2005/8/layout/orgChart1"/>
    <dgm:cxn modelId="{C9F95FC0-C681-4C6A-AA19-890E05876FBD}" type="presParOf" srcId="{0AADE48E-9BF6-44FF-92F3-6B8651D31005}" destId="{6EFCACF5-E33D-485C-AB3F-752945630E22}" srcOrd="1" destOrd="0" presId="urn:microsoft.com/office/officeart/2005/8/layout/orgChart1"/>
    <dgm:cxn modelId="{6BF348B8-AF49-4730-AE25-E130F4723DCD}" type="presParOf" srcId="{6EFCACF5-E33D-485C-AB3F-752945630E22}" destId="{1DC17711-061E-4842-968A-D6E15C968FCF}" srcOrd="0" destOrd="0" presId="urn:microsoft.com/office/officeart/2005/8/layout/orgChart1"/>
    <dgm:cxn modelId="{70D4EC0C-CBFC-4541-89B7-8872D0FD940E}" type="presParOf" srcId="{6EFCACF5-E33D-485C-AB3F-752945630E22}" destId="{99CB87EC-72D6-4A1B-9AE2-257C0926693D}" srcOrd="1" destOrd="0" presId="urn:microsoft.com/office/officeart/2005/8/layout/orgChart1"/>
    <dgm:cxn modelId="{1390F427-A137-46DE-A2A4-A27128475E4E}" type="presParOf" srcId="{99CB87EC-72D6-4A1B-9AE2-257C0926693D}" destId="{3DF7DD9D-9FBD-4673-B37D-334D5C77F216}" srcOrd="0" destOrd="0" presId="urn:microsoft.com/office/officeart/2005/8/layout/orgChart1"/>
    <dgm:cxn modelId="{100C92B7-2175-42B7-94A6-E66A5C630806}" type="presParOf" srcId="{3DF7DD9D-9FBD-4673-B37D-334D5C77F216}" destId="{E2C45FDD-7F4E-4AD5-9076-405F8A32DC9F}" srcOrd="0" destOrd="0" presId="urn:microsoft.com/office/officeart/2005/8/layout/orgChart1"/>
    <dgm:cxn modelId="{9F399BAD-CB8F-469D-97F2-A0905F44F1F2}" type="presParOf" srcId="{3DF7DD9D-9FBD-4673-B37D-334D5C77F216}" destId="{C30DC079-9F5E-45BA-AAE9-4770845E5051}" srcOrd="1" destOrd="0" presId="urn:microsoft.com/office/officeart/2005/8/layout/orgChart1"/>
    <dgm:cxn modelId="{117054B6-B7BC-46C6-A074-00A82CB726A6}" type="presParOf" srcId="{99CB87EC-72D6-4A1B-9AE2-257C0926693D}" destId="{051B3F29-8220-4645-BFF3-4DF113F5CFF2}" srcOrd="1" destOrd="0" presId="urn:microsoft.com/office/officeart/2005/8/layout/orgChart1"/>
    <dgm:cxn modelId="{DF9333A9-072C-43AF-A3C6-B9F020ADD8C8}" type="presParOf" srcId="{051B3F29-8220-4645-BFF3-4DF113F5CFF2}" destId="{49418E2C-94D8-4B86-B7A9-41129690A981}" srcOrd="0" destOrd="0" presId="urn:microsoft.com/office/officeart/2005/8/layout/orgChart1"/>
    <dgm:cxn modelId="{8A509922-FD8C-43A9-9EE9-8FFAAA74EBD4}" type="presParOf" srcId="{051B3F29-8220-4645-BFF3-4DF113F5CFF2}" destId="{E5CCAD72-8B42-433D-8D92-55E83AF809BB}" srcOrd="1" destOrd="0" presId="urn:microsoft.com/office/officeart/2005/8/layout/orgChart1"/>
    <dgm:cxn modelId="{5CB3C0A3-9DAA-4341-9DE8-40D6D42F7F1D}" type="presParOf" srcId="{E5CCAD72-8B42-433D-8D92-55E83AF809BB}" destId="{458C5D27-9C11-41C3-979E-C4289515041D}" srcOrd="0" destOrd="0" presId="urn:microsoft.com/office/officeart/2005/8/layout/orgChart1"/>
    <dgm:cxn modelId="{3C355F53-D09F-45DC-A670-814DFBA6393C}" type="presParOf" srcId="{458C5D27-9C11-41C3-979E-C4289515041D}" destId="{B28D715E-1111-4734-B36F-D82B617E8A98}" srcOrd="0" destOrd="0" presId="urn:microsoft.com/office/officeart/2005/8/layout/orgChart1"/>
    <dgm:cxn modelId="{6B191679-FC2C-48FD-BF87-FA7FB6208B61}" type="presParOf" srcId="{458C5D27-9C11-41C3-979E-C4289515041D}" destId="{252610BA-25BC-47B6-A518-DECC09EE925E}" srcOrd="1" destOrd="0" presId="urn:microsoft.com/office/officeart/2005/8/layout/orgChart1"/>
    <dgm:cxn modelId="{C6C793BA-75A2-4234-8D25-C9B0BDB9F5EF}" type="presParOf" srcId="{E5CCAD72-8B42-433D-8D92-55E83AF809BB}" destId="{5FC1513B-4EC3-4296-A89F-759653E2708C}" srcOrd="1" destOrd="0" presId="urn:microsoft.com/office/officeart/2005/8/layout/orgChart1"/>
    <dgm:cxn modelId="{25A4A07F-3779-4465-A374-D7867329A707}" type="presParOf" srcId="{E5CCAD72-8B42-433D-8D92-55E83AF809BB}" destId="{DB533BB1-B075-430F-B627-77DF79A3035D}" srcOrd="2" destOrd="0" presId="urn:microsoft.com/office/officeart/2005/8/layout/orgChart1"/>
    <dgm:cxn modelId="{3BC6E4AD-F00F-4A5F-A194-1D01B6406A96}" type="presParOf" srcId="{99CB87EC-72D6-4A1B-9AE2-257C0926693D}" destId="{BC96FBA5-07A7-4DBA-BC61-895744B4AA76}" srcOrd="2" destOrd="0" presId="urn:microsoft.com/office/officeart/2005/8/layout/orgChart1"/>
    <dgm:cxn modelId="{E879A847-EEF2-43E8-ABDE-5A2EA50D3265}" type="presParOf" srcId="{6EFCACF5-E33D-485C-AB3F-752945630E22}" destId="{17FEC6C7-7D0F-4C72-B393-8DDA77669544}" srcOrd="2" destOrd="0" presId="urn:microsoft.com/office/officeart/2005/8/layout/orgChart1"/>
    <dgm:cxn modelId="{5BC463DA-628D-45A3-B862-FDDAFFBA4593}" type="presParOf" srcId="{6EFCACF5-E33D-485C-AB3F-752945630E22}" destId="{644BDE33-04A9-43C6-8894-8288B7C9B7B4}" srcOrd="3" destOrd="0" presId="urn:microsoft.com/office/officeart/2005/8/layout/orgChart1"/>
    <dgm:cxn modelId="{01421364-E4D5-41C9-8DCD-4E565772EF1A}" type="presParOf" srcId="{644BDE33-04A9-43C6-8894-8288B7C9B7B4}" destId="{1C43F714-77EF-4C87-A523-5743B0669A52}" srcOrd="0" destOrd="0" presId="urn:microsoft.com/office/officeart/2005/8/layout/orgChart1"/>
    <dgm:cxn modelId="{A8E76D15-AF83-483B-91D2-31FAF4FA9EC2}" type="presParOf" srcId="{1C43F714-77EF-4C87-A523-5743B0669A52}" destId="{167052AD-0761-4935-95CF-BC8F3E045F68}" srcOrd="0" destOrd="0" presId="urn:microsoft.com/office/officeart/2005/8/layout/orgChart1"/>
    <dgm:cxn modelId="{4254EDA9-F2AB-4424-89C5-BB287F2CBCD1}" type="presParOf" srcId="{1C43F714-77EF-4C87-A523-5743B0669A52}" destId="{6F891487-818F-4D07-B5D4-58746FC7F72F}" srcOrd="1" destOrd="0" presId="urn:microsoft.com/office/officeart/2005/8/layout/orgChart1"/>
    <dgm:cxn modelId="{A924D9FD-F411-46C7-9C15-16E0C24EDD2F}" type="presParOf" srcId="{644BDE33-04A9-43C6-8894-8288B7C9B7B4}" destId="{72371B5E-3005-4661-99BA-A6BCD8CB34CB}" srcOrd="1" destOrd="0" presId="urn:microsoft.com/office/officeart/2005/8/layout/orgChart1"/>
    <dgm:cxn modelId="{DEC0400F-385E-46D5-825D-AE4569501458}" type="presParOf" srcId="{72371B5E-3005-4661-99BA-A6BCD8CB34CB}" destId="{F198B741-A95D-4A0E-8CF7-6439861D1856}" srcOrd="0" destOrd="0" presId="urn:microsoft.com/office/officeart/2005/8/layout/orgChart1"/>
    <dgm:cxn modelId="{33F2F377-EA7A-4528-9A10-5909FC4050FC}" type="presParOf" srcId="{72371B5E-3005-4661-99BA-A6BCD8CB34CB}" destId="{7785B2A1-2243-427A-884B-41D0C99D4C23}" srcOrd="1" destOrd="0" presId="urn:microsoft.com/office/officeart/2005/8/layout/orgChart1"/>
    <dgm:cxn modelId="{02A8F66F-FC6D-49C2-A08D-1A34F9EC15E5}" type="presParOf" srcId="{7785B2A1-2243-427A-884B-41D0C99D4C23}" destId="{02690F0E-0727-4751-92DB-191F51D1B069}" srcOrd="0" destOrd="0" presId="urn:microsoft.com/office/officeart/2005/8/layout/orgChart1"/>
    <dgm:cxn modelId="{8C4C21A3-6258-4D9E-9CEF-1E715B12B285}" type="presParOf" srcId="{02690F0E-0727-4751-92DB-191F51D1B069}" destId="{AB0C912D-FFE2-4E8C-BD4A-304A9B90B576}" srcOrd="0" destOrd="0" presId="urn:microsoft.com/office/officeart/2005/8/layout/orgChart1"/>
    <dgm:cxn modelId="{7E9D8AE1-F093-4725-83B7-3ECE44D1D0B5}" type="presParOf" srcId="{02690F0E-0727-4751-92DB-191F51D1B069}" destId="{B001C890-1AB6-4734-B118-8FFDBD33D81F}" srcOrd="1" destOrd="0" presId="urn:microsoft.com/office/officeart/2005/8/layout/orgChart1"/>
    <dgm:cxn modelId="{F71C74FF-F1BD-4A19-AB5F-A7E80114C7AA}" type="presParOf" srcId="{7785B2A1-2243-427A-884B-41D0C99D4C23}" destId="{38A85A31-5064-4147-9E90-5FD99021D393}" srcOrd="1" destOrd="0" presId="urn:microsoft.com/office/officeart/2005/8/layout/orgChart1"/>
    <dgm:cxn modelId="{9DCB5812-0C07-415E-AA4E-A4DDFEF8E51E}" type="presParOf" srcId="{7785B2A1-2243-427A-884B-41D0C99D4C23}" destId="{18B16EE8-4979-48A7-B267-DBF0CCC889D7}" srcOrd="2" destOrd="0" presId="urn:microsoft.com/office/officeart/2005/8/layout/orgChart1"/>
    <dgm:cxn modelId="{CD4E2FEC-2A62-42CB-8CAB-1E94E672E185}" type="presParOf" srcId="{644BDE33-04A9-43C6-8894-8288B7C9B7B4}" destId="{E0A0F9CD-4DA3-4C5D-8BDB-0F32722A14AB}" srcOrd="2" destOrd="0" presId="urn:microsoft.com/office/officeart/2005/8/layout/orgChart1"/>
    <dgm:cxn modelId="{9635EBBA-66C8-438D-8C43-93DF12E196CD}" type="presParOf" srcId="{0AADE48E-9BF6-44FF-92F3-6B8651D31005}" destId="{C98F42DD-F319-4B6D-8749-CB705D81349A}"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98B741-A95D-4A0E-8CF7-6439861D1856}">
      <dsp:nvSpPr>
        <dsp:cNvPr id="0" name=""/>
        <dsp:cNvSpPr/>
      </dsp:nvSpPr>
      <dsp:spPr>
        <a:xfrm>
          <a:off x="3766669" y="2701731"/>
          <a:ext cx="334745" cy="1026552"/>
        </a:xfrm>
        <a:custGeom>
          <a:avLst/>
          <a:gdLst/>
          <a:ahLst/>
          <a:cxnLst/>
          <a:rect l="0" t="0" r="0" b="0"/>
          <a:pathLst>
            <a:path>
              <a:moveTo>
                <a:pt x="0" y="0"/>
              </a:moveTo>
              <a:lnTo>
                <a:pt x="0" y="1026552"/>
              </a:lnTo>
              <a:lnTo>
                <a:pt x="334745" y="1026552"/>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7FEC6C7-7D0F-4C72-B393-8DDA77669544}">
      <dsp:nvSpPr>
        <dsp:cNvPr id="0" name=""/>
        <dsp:cNvSpPr/>
      </dsp:nvSpPr>
      <dsp:spPr>
        <a:xfrm>
          <a:off x="3309183" y="1117269"/>
          <a:ext cx="1350140" cy="468643"/>
        </a:xfrm>
        <a:custGeom>
          <a:avLst/>
          <a:gdLst/>
          <a:ahLst/>
          <a:cxnLst/>
          <a:rect l="0" t="0" r="0" b="0"/>
          <a:pathLst>
            <a:path>
              <a:moveTo>
                <a:pt x="0" y="0"/>
              </a:moveTo>
              <a:lnTo>
                <a:pt x="0" y="234321"/>
              </a:lnTo>
              <a:lnTo>
                <a:pt x="1350140" y="234321"/>
              </a:lnTo>
              <a:lnTo>
                <a:pt x="1350140" y="468643"/>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9418E2C-94D8-4B86-B7A9-41129690A981}">
      <dsp:nvSpPr>
        <dsp:cNvPr id="0" name=""/>
        <dsp:cNvSpPr/>
      </dsp:nvSpPr>
      <dsp:spPr>
        <a:xfrm>
          <a:off x="1066389" y="2701731"/>
          <a:ext cx="334745" cy="1026552"/>
        </a:xfrm>
        <a:custGeom>
          <a:avLst/>
          <a:gdLst/>
          <a:ahLst/>
          <a:cxnLst/>
          <a:rect l="0" t="0" r="0" b="0"/>
          <a:pathLst>
            <a:path>
              <a:moveTo>
                <a:pt x="0" y="0"/>
              </a:moveTo>
              <a:lnTo>
                <a:pt x="0" y="1026552"/>
              </a:lnTo>
              <a:lnTo>
                <a:pt x="334745" y="1026552"/>
              </a:lnTo>
            </a:path>
          </a:pathLst>
        </a:custGeom>
        <a:noFill/>
        <a:ln w="12700" cap="flat" cmpd="sng" algn="ctr">
          <a:solidFill>
            <a:schemeClr val="accent6">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DC17711-061E-4842-968A-D6E15C968FCF}">
      <dsp:nvSpPr>
        <dsp:cNvPr id="0" name=""/>
        <dsp:cNvSpPr/>
      </dsp:nvSpPr>
      <dsp:spPr>
        <a:xfrm>
          <a:off x="1959043" y="1117269"/>
          <a:ext cx="1350140" cy="468643"/>
        </a:xfrm>
        <a:custGeom>
          <a:avLst/>
          <a:gdLst/>
          <a:ahLst/>
          <a:cxnLst/>
          <a:rect l="0" t="0" r="0" b="0"/>
          <a:pathLst>
            <a:path>
              <a:moveTo>
                <a:pt x="1350140" y="0"/>
              </a:moveTo>
              <a:lnTo>
                <a:pt x="1350140" y="234321"/>
              </a:lnTo>
              <a:lnTo>
                <a:pt x="0" y="234321"/>
              </a:lnTo>
              <a:lnTo>
                <a:pt x="0" y="468643"/>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9B90940-9123-4B5C-964D-8D6AF99B4144}">
      <dsp:nvSpPr>
        <dsp:cNvPr id="0" name=""/>
        <dsp:cNvSpPr/>
      </dsp:nvSpPr>
      <dsp:spPr>
        <a:xfrm>
          <a:off x="2193365" y="1451"/>
          <a:ext cx="2231636" cy="1115818"/>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a:latin typeface="Aptos Light" panose="020B0004020202020204" pitchFamily="34" charset="0"/>
            </a:rPr>
            <a:t>Commercial, industrial, mixed-use zone</a:t>
          </a:r>
        </a:p>
      </dsp:txBody>
      <dsp:txXfrm>
        <a:off x="2193365" y="1451"/>
        <a:ext cx="2231636" cy="1115818"/>
      </dsp:txXfrm>
    </dsp:sp>
    <dsp:sp modelId="{E2C45FDD-7F4E-4AD5-9076-405F8A32DC9F}">
      <dsp:nvSpPr>
        <dsp:cNvPr id="0" name=""/>
        <dsp:cNvSpPr/>
      </dsp:nvSpPr>
      <dsp:spPr>
        <a:xfrm>
          <a:off x="843225" y="1585912"/>
          <a:ext cx="2231636" cy="1115818"/>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a:latin typeface="Aptos Light" panose="020B0004020202020204" pitchFamily="34" charset="0"/>
            </a:rPr>
            <a:t>40%-100% </a:t>
          </a:r>
        </a:p>
        <a:p>
          <a:pPr marL="0" lvl="0" indent="0" algn="ctr" defTabSz="622300">
            <a:lnSpc>
              <a:spcPct val="90000"/>
            </a:lnSpc>
            <a:spcBef>
              <a:spcPct val="0"/>
            </a:spcBef>
            <a:spcAft>
              <a:spcPct val="35000"/>
            </a:spcAft>
            <a:buNone/>
          </a:pPr>
          <a:r>
            <a:rPr lang="en-US" sz="1400" kern="1200">
              <a:latin typeface="Aptos Light" panose="020B0004020202020204" pitchFamily="34" charset="0"/>
            </a:rPr>
            <a:t>affordable + rental</a:t>
          </a:r>
        </a:p>
      </dsp:txBody>
      <dsp:txXfrm>
        <a:off x="843225" y="1585912"/>
        <a:ext cx="2231636" cy="1115818"/>
      </dsp:txXfrm>
    </dsp:sp>
    <dsp:sp modelId="{B28D715E-1111-4734-B36F-D82B617E8A98}">
      <dsp:nvSpPr>
        <dsp:cNvPr id="0" name=""/>
        <dsp:cNvSpPr/>
      </dsp:nvSpPr>
      <dsp:spPr>
        <a:xfrm>
          <a:off x="1401134" y="3170374"/>
          <a:ext cx="2231636" cy="1115818"/>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a:latin typeface="Aptos Light" panose="020B0004020202020204" pitchFamily="34" charset="0"/>
            </a:rPr>
            <a:t>Live Local preemption – 125.01055(7)/166.04151(7)</a:t>
          </a:r>
        </a:p>
      </dsp:txBody>
      <dsp:txXfrm>
        <a:off x="1401134" y="3170374"/>
        <a:ext cx="2231636" cy="1115818"/>
      </dsp:txXfrm>
    </dsp:sp>
    <dsp:sp modelId="{167052AD-0761-4935-95CF-BC8F3E045F68}">
      <dsp:nvSpPr>
        <dsp:cNvPr id="0" name=""/>
        <dsp:cNvSpPr/>
      </dsp:nvSpPr>
      <dsp:spPr>
        <a:xfrm>
          <a:off x="3543505" y="1585912"/>
          <a:ext cx="2231636" cy="1115818"/>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a:latin typeface="Aptos Light" panose="020B0004020202020204" pitchFamily="34" charset="0"/>
            </a:rPr>
            <a:t>10-39.9% affordable + rental or ownership + any project not covered by sub. (7) </a:t>
          </a:r>
        </a:p>
      </dsp:txBody>
      <dsp:txXfrm>
        <a:off x="3543505" y="1585912"/>
        <a:ext cx="2231636" cy="1115818"/>
      </dsp:txXfrm>
    </dsp:sp>
    <dsp:sp modelId="{AB0C912D-FFE2-4E8C-BD4A-304A9B90B576}">
      <dsp:nvSpPr>
        <dsp:cNvPr id="0" name=""/>
        <dsp:cNvSpPr/>
      </dsp:nvSpPr>
      <dsp:spPr>
        <a:xfrm>
          <a:off x="4101414" y="3170374"/>
          <a:ext cx="2231636" cy="1115818"/>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a:latin typeface="Aptos Light" panose="020B0004020202020204" pitchFamily="34" charset="0"/>
            </a:rPr>
            <a:t>“HB 1339” discretionary approval – 125.01055(6)/166.04151(6)</a:t>
          </a:r>
        </a:p>
      </dsp:txBody>
      <dsp:txXfrm>
        <a:off x="4101414" y="3170374"/>
        <a:ext cx="2231636" cy="1115818"/>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6725"/>
          </a:xfrm>
          <a:prstGeom prst="rect">
            <a:avLst/>
          </a:prstGeom>
        </p:spPr>
        <p:txBody>
          <a:bodyPr vert="horz" lIns="91440" tIns="45720" rIns="91440" bIns="45720" rtlCol="0"/>
          <a:lstStyle>
            <a:lvl1pPr algn="r">
              <a:defRPr sz="1200"/>
            </a:lvl1pPr>
          </a:lstStyle>
          <a:p>
            <a:fld id="{C06B1783-FCFA-4BA6-A0B4-63455ECB5D5B}" type="datetimeFigureOut">
              <a:rPr lang="en-US" smtClean="0"/>
              <a:t>8/27/2024</a:t>
            </a:fld>
            <a:endParaRPr lang="en-US"/>
          </a:p>
        </p:txBody>
      </p:sp>
      <p:sp>
        <p:nvSpPr>
          <p:cNvPr id="4" name="Footer Placeholder 3"/>
          <p:cNvSpPr>
            <a:spLocks noGrp="1"/>
          </p:cNvSpPr>
          <p:nvPr>
            <p:ph type="ftr" sz="quarter" idx="2"/>
          </p:nvPr>
        </p:nvSpPr>
        <p:spPr>
          <a:xfrm>
            <a:off x="0" y="8842375"/>
            <a:ext cx="3043238"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6725"/>
          </a:xfrm>
          <a:prstGeom prst="rect">
            <a:avLst/>
          </a:prstGeom>
        </p:spPr>
        <p:txBody>
          <a:bodyPr vert="horz" lIns="91440" tIns="45720" rIns="91440" bIns="45720" rtlCol="0" anchor="b"/>
          <a:lstStyle>
            <a:lvl1pPr algn="r">
              <a:defRPr sz="1200"/>
            </a:lvl1pPr>
          </a:lstStyle>
          <a:p>
            <a:fld id="{0F42472D-C313-40CE-979F-0990AFBA7214}" type="slidenum">
              <a:rPr lang="en-US" smtClean="0"/>
              <a:t>‹#›</a:t>
            </a:fld>
            <a:endParaRPr lang="en-US"/>
          </a:p>
        </p:txBody>
      </p:sp>
    </p:spTree>
    <p:extLst>
      <p:ext uri="{BB962C8B-B14F-4D97-AF65-F5344CB8AC3E}">
        <p14:creationId xmlns:p14="http://schemas.microsoft.com/office/powerpoint/2010/main" val="25150248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090B797D-9DC2-4A86-9E07-FC7A5A16BE32}" type="datetimeFigureOut">
              <a:rPr lang="en-US" smtClean="0"/>
              <a:t>8/27/2024</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5AC01C16-FA81-40CE-85C4-68848D645BAF}" type="slidenum">
              <a:rPr lang="en-US" smtClean="0"/>
              <a:t>‹#›</a:t>
            </a:fld>
            <a:endParaRPr lang="en-US"/>
          </a:p>
        </p:txBody>
      </p:sp>
    </p:spTree>
    <p:extLst>
      <p:ext uri="{BB962C8B-B14F-4D97-AF65-F5344CB8AC3E}">
        <p14:creationId xmlns:p14="http://schemas.microsoft.com/office/powerpoint/2010/main" val="685479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35A447-46C6-16FA-D4AA-9B0995680CE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56F4580-D3DA-4086-1041-2FED0D3F4FD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8A80673-23C9-1AEE-0FE4-3A393414FECD}"/>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3CE13FE8-825C-1DA8-2925-3A5FD52ABD47}"/>
              </a:ext>
            </a:extLst>
          </p:cNvPr>
          <p:cNvSpPr>
            <a:spLocks noGrp="1"/>
          </p:cNvSpPr>
          <p:nvPr>
            <p:ph type="sldNum" sz="quarter" idx="5"/>
          </p:nvPr>
        </p:nvSpPr>
        <p:spPr/>
        <p:txBody>
          <a:bodyPr/>
          <a:lstStyle/>
          <a:p>
            <a:fld id="{5AC01C16-FA81-40CE-85C4-68848D645BAF}" type="slidenum">
              <a:rPr lang="en-US" smtClean="0"/>
              <a:t>8</a:t>
            </a:fld>
            <a:endParaRPr lang="en-US"/>
          </a:p>
        </p:txBody>
      </p:sp>
    </p:spTree>
    <p:extLst>
      <p:ext uri="{BB962C8B-B14F-4D97-AF65-F5344CB8AC3E}">
        <p14:creationId xmlns:p14="http://schemas.microsoft.com/office/powerpoint/2010/main" val="23581930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a:extLst>
            <a:ext uri="{FF2B5EF4-FFF2-40B4-BE49-F238E27FC236}">
              <a16:creationId xmlns:a16="http://schemas.microsoft.com/office/drawing/2014/main" id="{E80F58C7-B879-2F72-73D7-BF6F4C93D269}"/>
            </a:ext>
          </a:extLst>
        </p:cNvPr>
        <p:cNvGrpSpPr/>
        <p:nvPr/>
      </p:nvGrpSpPr>
      <p:grpSpPr>
        <a:xfrm>
          <a:off x="0" y="0"/>
          <a:ext cx="0" cy="0"/>
          <a:chOff x="0" y="0"/>
          <a:chExt cx="0" cy="0"/>
        </a:xfrm>
      </p:grpSpPr>
      <p:sp>
        <p:nvSpPr>
          <p:cNvPr id="157" name="Google Shape;157;p7:notes">
            <a:extLst>
              <a:ext uri="{FF2B5EF4-FFF2-40B4-BE49-F238E27FC236}">
                <a16:creationId xmlns:a16="http://schemas.microsoft.com/office/drawing/2014/main" id="{7453D727-B9F1-2050-70B9-14B54DF1F396}"/>
              </a:ext>
            </a:extLst>
          </p:cNvPr>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158" name="Google Shape;158;p7:notes">
            <a:extLst>
              <a:ext uri="{FF2B5EF4-FFF2-40B4-BE49-F238E27FC236}">
                <a16:creationId xmlns:a16="http://schemas.microsoft.com/office/drawing/2014/main" id="{B28BAED6-9DE6-E42C-3D56-F32D8F5BB916}"/>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908055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C44782-9D69-7177-3861-552A9FF35E6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AEED9EC-E292-45AE-501C-F43A88A4959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6717E0D-03AD-C1D0-FC6C-4E4AD57CDD2B}"/>
              </a:ext>
            </a:extLst>
          </p:cNvPr>
          <p:cNvSpPr>
            <a:spLocks noGrp="1"/>
          </p:cNvSpPr>
          <p:nvPr>
            <p:ph type="dt" sz="half" idx="10"/>
          </p:nvPr>
        </p:nvSpPr>
        <p:spPr/>
        <p:txBody>
          <a:bodyPr/>
          <a:lstStyle/>
          <a:p>
            <a:fld id="{C3B998A7-29BA-43C8-9011-27571703CAA9}" type="datetimeFigureOut">
              <a:rPr lang="en-US" smtClean="0"/>
              <a:t>8/27/2024</a:t>
            </a:fld>
            <a:endParaRPr lang="en-US"/>
          </a:p>
        </p:txBody>
      </p:sp>
      <p:sp>
        <p:nvSpPr>
          <p:cNvPr id="5" name="Footer Placeholder 4">
            <a:extLst>
              <a:ext uri="{FF2B5EF4-FFF2-40B4-BE49-F238E27FC236}">
                <a16:creationId xmlns:a16="http://schemas.microsoft.com/office/drawing/2014/main" id="{CE2D04B3-494A-B9D4-1B0B-824CAF3B8CF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87F8AA-1186-A004-2C58-600AF7F8D4EE}"/>
              </a:ext>
            </a:extLst>
          </p:cNvPr>
          <p:cNvSpPr>
            <a:spLocks noGrp="1"/>
          </p:cNvSpPr>
          <p:nvPr>
            <p:ph type="sldNum" sz="quarter" idx="12"/>
          </p:nvPr>
        </p:nvSpPr>
        <p:spPr/>
        <p:txBody>
          <a:bodyPr/>
          <a:lstStyle/>
          <a:p>
            <a:fld id="{5D439F3E-EAB6-4720-8B6D-D795B0192FB1}" type="slidenum">
              <a:rPr lang="en-US" smtClean="0"/>
              <a:t>‹#›</a:t>
            </a:fld>
            <a:endParaRPr lang="en-US"/>
          </a:p>
        </p:txBody>
      </p:sp>
    </p:spTree>
    <p:extLst>
      <p:ext uri="{BB962C8B-B14F-4D97-AF65-F5344CB8AC3E}">
        <p14:creationId xmlns:p14="http://schemas.microsoft.com/office/powerpoint/2010/main" val="1494106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95CB7-A413-B2CE-CB67-A647A82573C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82C048B-DE65-9A7D-04B7-BC65CE3EDEF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561E06B-3EAB-8223-C569-DF23A2CEFAA0}"/>
              </a:ext>
            </a:extLst>
          </p:cNvPr>
          <p:cNvSpPr>
            <a:spLocks noGrp="1"/>
          </p:cNvSpPr>
          <p:nvPr>
            <p:ph type="dt" sz="half" idx="10"/>
          </p:nvPr>
        </p:nvSpPr>
        <p:spPr/>
        <p:txBody>
          <a:bodyPr/>
          <a:lstStyle/>
          <a:p>
            <a:fld id="{C3B998A7-29BA-43C8-9011-27571703CAA9}" type="datetimeFigureOut">
              <a:rPr lang="en-US" smtClean="0"/>
              <a:t>8/27/2024</a:t>
            </a:fld>
            <a:endParaRPr lang="en-US"/>
          </a:p>
        </p:txBody>
      </p:sp>
      <p:sp>
        <p:nvSpPr>
          <p:cNvPr id="5" name="Footer Placeholder 4">
            <a:extLst>
              <a:ext uri="{FF2B5EF4-FFF2-40B4-BE49-F238E27FC236}">
                <a16:creationId xmlns:a16="http://schemas.microsoft.com/office/drawing/2014/main" id="{99EEE2E3-F8AA-2F25-D2DE-A708190011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D7F7CC2-4B1B-C1D4-4E56-83A589B09186}"/>
              </a:ext>
            </a:extLst>
          </p:cNvPr>
          <p:cNvSpPr>
            <a:spLocks noGrp="1"/>
          </p:cNvSpPr>
          <p:nvPr>
            <p:ph type="sldNum" sz="quarter" idx="12"/>
          </p:nvPr>
        </p:nvSpPr>
        <p:spPr/>
        <p:txBody>
          <a:bodyPr/>
          <a:lstStyle/>
          <a:p>
            <a:fld id="{5D439F3E-EAB6-4720-8B6D-D795B0192FB1}" type="slidenum">
              <a:rPr lang="en-US" smtClean="0"/>
              <a:t>‹#›</a:t>
            </a:fld>
            <a:endParaRPr lang="en-US"/>
          </a:p>
        </p:txBody>
      </p:sp>
    </p:spTree>
    <p:extLst>
      <p:ext uri="{BB962C8B-B14F-4D97-AF65-F5344CB8AC3E}">
        <p14:creationId xmlns:p14="http://schemas.microsoft.com/office/powerpoint/2010/main" val="39116571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3BCE1E9-DFCB-F299-5162-A0F3E22D77A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955A77C-7DB9-FBC3-760B-5BA2A342B98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964DC01-6DD4-C65D-E89F-979DEA1D213B}"/>
              </a:ext>
            </a:extLst>
          </p:cNvPr>
          <p:cNvSpPr>
            <a:spLocks noGrp="1"/>
          </p:cNvSpPr>
          <p:nvPr>
            <p:ph type="dt" sz="half" idx="10"/>
          </p:nvPr>
        </p:nvSpPr>
        <p:spPr/>
        <p:txBody>
          <a:bodyPr/>
          <a:lstStyle/>
          <a:p>
            <a:fld id="{C3B998A7-29BA-43C8-9011-27571703CAA9}" type="datetimeFigureOut">
              <a:rPr lang="en-US" smtClean="0"/>
              <a:t>8/27/2024</a:t>
            </a:fld>
            <a:endParaRPr lang="en-US"/>
          </a:p>
        </p:txBody>
      </p:sp>
      <p:sp>
        <p:nvSpPr>
          <p:cNvPr id="5" name="Footer Placeholder 4">
            <a:extLst>
              <a:ext uri="{FF2B5EF4-FFF2-40B4-BE49-F238E27FC236}">
                <a16:creationId xmlns:a16="http://schemas.microsoft.com/office/drawing/2014/main" id="{AD5C958A-5C74-8E32-624F-0BB29C1197A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BFBF4A9-3059-A97B-14BC-1883789371A9}"/>
              </a:ext>
            </a:extLst>
          </p:cNvPr>
          <p:cNvSpPr>
            <a:spLocks noGrp="1"/>
          </p:cNvSpPr>
          <p:nvPr>
            <p:ph type="sldNum" sz="quarter" idx="12"/>
          </p:nvPr>
        </p:nvSpPr>
        <p:spPr/>
        <p:txBody>
          <a:bodyPr/>
          <a:lstStyle/>
          <a:p>
            <a:fld id="{5D439F3E-EAB6-4720-8B6D-D795B0192FB1}" type="slidenum">
              <a:rPr lang="en-US" smtClean="0"/>
              <a:t>‹#›</a:t>
            </a:fld>
            <a:endParaRPr lang="en-US"/>
          </a:p>
        </p:txBody>
      </p:sp>
    </p:spTree>
    <p:extLst>
      <p:ext uri="{BB962C8B-B14F-4D97-AF65-F5344CB8AC3E}">
        <p14:creationId xmlns:p14="http://schemas.microsoft.com/office/powerpoint/2010/main" val="32277619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4BFEB3D3-0FFF-411E-9B05-49162AEFA316}" type="datetimeFigureOut">
              <a:rPr lang="en-US" smtClean="0"/>
              <a:t>8/27/2024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6A5D65-7C8F-4300-9B85-59BDBCE6DD5C}" type="slidenum">
              <a:rPr lang="en-US" smtClean="0"/>
              <a:t>‹#›</a:t>
            </a:fld>
            <a:endParaRPr lang="en-US"/>
          </a:p>
        </p:txBody>
      </p:sp>
    </p:spTree>
    <p:extLst>
      <p:ext uri="{BB962C8B-B14F-4D97-AF65-F5344CB8AC3E}">
        <p14:creationId xmlns:p14="http://schemas.microsoft.com/office/powerpoint/2010/main" val="805039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BFEB3D3-0FFF-411E-9B05-49162AEFA316}" type="datetimeFigureOut">
              <a:rPr lang="en-US" smtClean="0"/>
              <a:t>8/27/2024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6A5D65-7C8F-4300-9B85-59BDBCE6DD5C}" type="slidenum">
              <a:rPr lang="en-US" smtClean="0"/>
              <a:t>‹#›</a:t>
            </a:fld>
            <a:endParaRPr lang="en-US"/>
          </a:p>
        </p:txBody>
      </p:sp>
    </p:spTree>
    <p:extLst>
      <p:ext uri="{BB962C8B-B14F-4D97-AF65-F5344CB8AC3E}">
        <p14:creationId xmlns:p14="http://schemas.microsoft.com/office/powerpoint/2010/main" val="20536851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8/27/2024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983377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BFEB3D3-0FFF-411E-9B05-49162AEFA316}" type="datetimeFigureOut">
              <a:rPr lang="en-US" smtClean="0"/>
              <a:t>8/27/2024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6A5D65-7C8F-4300-9B85-59BDBCE6DD5C}" type="slidenum">
              <a:rPr lang="en-US" smtClean="0"/>
              <a:t>‹#›</a:t>
            </a:fld>
            <a:endParaRPr lang="en-US"/>
          </a:p>
        </p:txBody>
      </p:sp>
    </p:spTree>
    <p:extLst>
      <p:ext uri="{BB962C8B-B14F-4D97-AF65-F5344CB8AC3E}">
        <p14:creationId xmlns:p14="http://schemas.microsoft.com/office/powerpoint/2010/main" val="3048452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BFEB3D3-0FFF-411E-9B05-49162AEFA316}" type="datetimeFigureOut">
              <a:rPr lang="en-US" smtClean="0"/>
              <a:t>8/27/2024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E6A5D65-7C8F-4300-9B85-59BDBCE6DD5C}" type="slidenum">
              <a:rPr lang="en-US" smtClean="0"/>
              <a:t>‹#›</a:t>
            </a:fld>
            <a:endParaRPr lang="en-US"/>
          </a:p>
        </p:txBody>
      </p:sp>
    </p:spTree>
    <p:extLst>
      <p:ext uri="{BB962C8B-B14F-4D97-AF65-F5344CB8AC3E}">
        <p14:creationId xmlns:p14="http://schemas.microsoft.com/office/powerpoint/2010/main" val="15201079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BFEB3D3-0FFF-411E-9B05-49162AEFA316}" type="datetimeFigureOut">
              <a:rPr lang="en-US" smtClean="0"/>
              <a:t>8/27/2024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E6A5D65-7C8F-4300-9B85-59BDBCE6DD5C}" type="slidenum">
              <a:rPr lang="en-US" smtClean="0"/>
              <a:t>‹#›</a:t>
            </a:fld>
            <a:endParaRPr lang="en-US"/>
          </a:p>
        </p:txBody>
      </p:sp>
    </p:spTree>
    <p:extLst>
      <p:ext uri="{BB962C8B-B14F-4D97-AF65-F5344CB8AC3E}">
        <p14:creationId xmlns:p14="http://schemas.microsoft.com/office/powerpoint/2010/main" val="10311489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F2E786-D109-410F-8C28-48E77BDFBF59}" type="datetimeFigureOut">
              <a:rPr lang="en-US" smtClean="0"/>
              <a:t>8/27/2024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A68FF1F-61CD-446D-A43D-C6E01EA36BDD}" type="slidenum">
              <a:rPr lang="en-US" smtClean="0"/>
              <a:t>‹#›</a:t>
            </a:fld>
            <a:endParaRPr lang="en-US"/>
          </a:p>
        </p:txBody>
      </p:sp>
    </p:spTree>
    <p:extLst>
      <p:ext uri="{BB962C8B-B14F-4D97-AF65-F5344CB8AC3E}">
        <p14:creationId xmlns:p14="http://schemas.microsoft.com/office/powerpoint/2010/main" val="22729593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BFEB3D3-0FFF-411E-9B05-49162AEFA316}" type="datetimeFigureOut">
              <a:rPr lang="en-US" smtClean="0"/>
              <a:t>8/27/2024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6A5D65-7C8F-4300-9B85-59BDBCE6DD5C}" type="slidenum">
              <a:rPr lang="en-US" smtClean="0"/>
              <a:t>‹#›</a:t>
            </a:fld>
            <a:endParaRPr lang="en-US"/>
          </a:p>
        </p:txBody>
      </p:sp>
    </p:spTree>
    <p:extLst>
      <p:ext uri="{BB962C8B-B14F-4D97-AF65-F5344CB8AC3E}">
        <p14:creationId xmlns:p14="http://schemas.microsoft.com/office/powerpoint/2010/main" val="36556947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C8F8F-EB6D-5A7C-9E07-80EB3CB8890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FF7A777-A0E0-CA1F-91A2-294E5078E21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7C4278F-D439-8AFF-AC85-02779DEC83DB}"/>
              </a:ext>
            </a:extLst>
          </p:cNvPr>
          <p:cNvSpPr>
            <a:spLocks noGrp="1"/>
          </p:cNvSpPr>
          <p:nvPr>
            <p:ph type="dt" sz="half" idx="10"/>
          </p:nvPr>
        </p:nvSpPr>
        <p:spPr/>
        <p:txBody>
          <a:bodyPr/>
          <a:lstStyle/>
          <a:p>
            <a:fld id="{C3B998A7-29BA-43C8-9011-27571703CAA9}" type="datetimeFigureOut">
              <a:rPr lang="en-US" smtClean="0"/>
              <a:t>8/27/2024</a:t>
            </a:fld>
            <a:endParaRPr lang="en-US"/>
          </a:p>
        </p:txBody>
      </p:sp>
      <p:sp>
        <p:nvSpPr>
          <p:cNvPr id="5" name="Footer Placeholder 4">
            <a:extLst>
              <a:ext uri="{FF2B5EF4-FFF2-40B4-BE49-F238E27FC236}">
                <a16:creationId xmlns:a16="http://schemas.microsoft.com/office/drawing/2014/main" id="{886882A4-B5E3-5EDA-BDFE-CD231C95BE1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A95812F-2DAD-6C3E-05CD-FBFCF47C5EF1}"/>
              </a:ext>
            </a:extLst>
          </p:cNvPr>
          <p:cNvSpPr>
            <a:spLocks noGrp="1"/>
          </p:cNvSpPr>
          <p:nvPr>
            <p:ph type="sldNum" sz="quarter" idx="12"/>
          </p:nvPr>
        </p:nvSpPr>
        <p:spPr/>
        <p:txBody>
          <a:bodyPr/>
          <a:lstStyle/>
          <a:p>
            <a:fld id="{5D439F3E-EAB6-4720-8B6D-D795B0192FB1}" type="slidenum">
              <a:rPr lang="en-US" smtClean="0"/>
              <a:t>‹#›</a:t>
            </a:fld>
            <a:endParaRPr lang="en-US"/>
          </a:p>
        </p:txBody>
      </p:sp>
    </p:spTree>
    <p:extLst>
      <p:ext uri="{BB962C8B-B14F-4D97-AF65-F5344CB8AC3E}">
        <p14:creationId xmlns:p14="http://schemas.microsoft.com/office/powerpoint/2010/main" val="29062259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BFEB3D3-0FFF-411E-9B05-49162AEFA316}" type="datetimeFigureOut">
              <a:rPr lang="en-US" smtClean="0"/>
              <a:t>8/27/2024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6A5D65-7C8F-4300-9B85-59BDBCE6DD5C}" type="slidenum">
              <a:rPr lang="en-US" smtClean="0"/>
              <a:t>‹#›</a:t>
            </a:fld>
            <a:endParaRPr lang="en-US"/>
          </a:p>
        </p:txBody>
      </p:sp>
    </p:spTree>
    <p:extLst>
      <p:ext uri="{BB962C8B-B14F-4D97-AF65-F5344CB8AC3E}">
        <p14:creationId xmlns:p14="http://schemas.microsoft.com/office/powerpoint/2010/main" val="34795153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BFEB3D3-0FFF-411E-9B05-49162AEFA316}" type="datetimeFigureOut">
              <a:rPr lang="en-US" smtClean="0"/>
              <a:t>8/27/2024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6A5D65-7C8F-4300-9B85-59BDBCE6DD5C}" type="slidenum">
              <a:rPr lang="en-US" smtClean="0"/>
              <a:t>‹#›</a:t>
            </a:fld>
            <a:endParaRPr lang="en-US"/>
          </a:p>
        </p:txBody>
      </p:sp>
    </p:spTree>
    <p:extLst>
      <p:ext uri="{BB962C8B-B14F-4D97-AF65-F5344CB8AC3E}">
        <p14:creationId xmlns:p14="http://schemas.microsoft.com/office/powerpoint/2010/main" val="20001097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BFEB3D3-0FFF-411E-9B05-49162AEFA316}" type="datetimeFigureOut">
              <a:rPr lang="en-US" smtClean="0"/>
              <a:t>8/27/2024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6A5D65-7C8F-4300-9B85-59BDBCE6DD5C}" type="slidenum">
              <a:rPr lang="en-US" smtClean="0"/>
              <a:t>‹#›</a:t>
            </a:fld>
            <a:endParaRPr lang="en-US"/>
          </a:p>
        </p:txBody>
      </p:sp>
    </p:spTree>
    <p:extLst>
      <p:ext uri="{BB962C8B-B14F-4D97-AF65-F5344CB8AC3E}">
        <p14:creationId xmlns:p14="http://schemas.microsoft.com/office/powerpoint/2010/main" val="30087806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3D70D5-CB05-3AAA-15D6-8290D8F1905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3F72EBB-1D4B-E06C-D96D-5730184FF7F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31A8B11-3DE4-1853-6C5F-55EEFB0CCCA0}"/>
              </a:ext>
            </a:extLst>
          </p:cNvPr>
          <p:cNvSpPr>
            <a:spLocks noGrp="1"/>
          </p:cNvSpPr>
          <p:nvPr>
            <p:ph type="dt" sz="half" idx="10"/>
          </p:nvPr>
        </p:nvSpPr>
        <p:spPr/>
        <p:txBody>
          <a:bodyPr/>
          <a:lstStyle/>
          <a:p>
            <a:fld id="{C3B998A7-29BA-43C8-9011-27571703CAA9}" type="datetimeFigureOut">
              <a:rPr lang="en-US" smtClean="0"/>
              <a:t>8/27/2024</a:t>
            </a:fld>
            <a:endParaRPr lang="en-US"/>
          </a:p>
        </p:txBody>
      </p:sp>
      <p:sp>
        <p:nvSpPr>
          <p:cNvPr id="5" name="Footer Placeholder 4">
            <a:extLst>
              <a:ext uri="{FF2B5EF4-FFF2-40B4-BE49-F238E27FC236}">
                <a16:creationId xmlns:a16="http://schemas.microsoft.com/office/drawing/2014/main" id="{33E09B7B-349E-8F5B-F88D-8149AF41DA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A6824B-A091-2946-226E-24CF1AE64C1B}"/>
              </a:ext>
            </a:extLst>
          </p:cNvPr>
          <p:cNvSpPr>
            <a:spLocks noGrp="1"/>
          </p:cNvSpPr>
          <p:nvPr>
            <p:ph type="sldNum" sz="quarter" idx="12"/>
          </p:nvPr>
        </p:nvSpPr>
        <p:spPr/>
        <p:txBody>
          <a:bodyPr/>
          <a:lstStyle/>
          <a:p>
            <a:fld id="{5D439F3E-EAB6-4720-8B6D-D795B0192FB1}" type="slidenum">
              <a:rPr lang="en-US" smtClean="0"/>
              <a:t>‹#›</a:t>
            </a:fld>
            <a:endParaRPr lang="en-US"/>
          </a:p>
        </p:txBody>
      </p:sp>
    </p:spTree>
    <p:extLst>
      <p:ext uri="{BB962C8B-B14F-4D97-AF65-F5344CB8AC3E}">
        <p14:creationId xmlns:p14="http://schemas.microsoft.com/office/powerpoint/2010/main" val="5740015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F55134-2A8D-1274-0CAB-447A90960F1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96F369A-6E23-636E-8622-0D248FDEC29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9A1857C-90FC-42E0-CC5A-1C44EF5CDB8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1BE688B-3215-505A-2B85-89E00DEB2B28}"/>
              </a:ext>
            </a:extLst>
          </p:cNvPr>
          <p:cNvSpPr>
            <a:spLocks noGrp="1"/>
          </p:cNvSpPr>
          <p:nvPr>
            <p:ph type="dt" sz="half" idx="10"/>
          </p:nvPr>
        </p:nvSpPr>
        <p:spPr/>
        <p:txBody>
          <a:bodyPr/>
          <a:lstStyle/>
          <a:p>
            <a:fld id="{C3B998A7-29BA-43C8-9011-27571703CAA9}" type="datetimeFigureOut">
              <a:rPr lang="en-US" smtClean="0"/>
              <a:t>8/27/2024</a:t>
            </a:fld>
            <a:endParaRPr lang="en-US"/>
          </a:p>
        </p:txBody>
      </p:sp>
      <p:sp>
        <p:nvSpPr>
          <p:cNvPr id="6" name="Footer Placeholder 5">
            <a:extLst>
              <a:ext uri="{FF2B5EF4-FFF2-40B4-BE49-F238E27FC236}">
                <a16:creationId xmlns:a16="http://schemas.microsoft.com/office/drawing/2014/main" id="{751436D1-AEBE-471C-C9BE-083E807C674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B2CF29B-0A05-C6FB-C787-C8FB9AA8A130}"/>
              </a:ext>
            </a:extLst>
          </p:cNvPr>
          <p:cNvSpPr>
            <a:spLocks noGrp="1"/>
          </p:cNvSpPr>
          <p:nvPr>
            <p:ph type="sldNum" sz="quarter" idx="12"/>
          </p:nvPr>
        </p:nvSpPr>
        <p:spPr/>
        <p:txBody>
          <a:bodyPr/>
          <a:lstStyle/>
          <a:p>
            <a:fld id="{5D439F3E-EAB6-4720-8B6D-D795B0192FB1}" type="slidenum">
              <a:rPr lang="en-US" smtClean="0"/>
              <a:t>‹#›</a:t>
            </a:fld>
            <a:endParaRPr lang="en-US"/>
          </a:p>
        </p:txBody>
      </p:sp>
    </p:spTree>
    <p:extLst>
      <p:ext uri="{BB962C8B-B14F-4D97-AF65-F5344CB8AC3E}">
        <p14:creationId xmlns:p14="http://schemas.microsoft.com/office/powerpoint/2010/main" val="11258588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25016C-A325-00A0-68B0-894697971A7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DC8B805-622B-EDE6-DA6C-20CC9B89612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501554A-247B-0817-8AFA-9F2F204DE79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EACC22F-9258-3653-9D75-8F0864C3250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7A1A452-9D62-BC2D-A0B6-7B82A35FE4E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4FB22E4-9B98-9895-82B7-18B98D242CBE}"/>
              </a:ext>
            </a:extLst>
          </p:cNvPr>
          <p:cNvSpPr>
            <a:spLocks noGrp="1"/>
          </p:cNvSpPr>
          <p:nvPr>
            <p:ph type="dt" sz="half" idx="10"/>
          </p:nvPr>
        </p:nvSpPr>
        <p:spPr/>
        <p:txBody>
          <a:bodyPr/>
          <a:lstStyle/>
          <a:p>
            <a:fld id="{C3B998A7-29BA-43C8-9011-27571703CAA9}" type="datetimeFigureOut">
              <a:rPr lang="en-US" smtClean="0"/>
              <a:t>8/27/2024</a:t>
            </a:fld>
            <a:endParaRPr lang="en-US"/>
          </a:p>
        </p:txBody>
      </p:sp>
      <p:sp>
        <p:nvSpPr>
          <p:cNvPr id="8" name="Footer Placeholder 7">
            <a:extLst>
              <a:ext uri="{FF2B5EF4-FFF2-40B4-BE49-F238E27FC236}">
                <a16:creationId xmlns:a16="http://schemas.microsoft.com/office/drawing/2014/main" id="{A5896C15-54A8-3898-E643-0C473701768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146B388-56D3-150E-6ABA-7BF790D0660C}"/>
              </a:ext>
            </a:extLst>
          </p:cNvPr>
          <p:cNvSpPr>
            <a:spLocks noGrp="1"/>
          </p:cNvSpPr>
          <p:nvPr>
            <p:ph type="sldNum" sz="quarter" idx="12"/>
          </p:nvPr>
        </p:nvSpPr>
        <p:spPr/>
        <p:txBody>
          <a:bodyPr/>
          <a:lstStyle/>
          <a:p>
            <a:fld id="{5D439F3E-EAB6-4720-8B6D-D795B0192FB1}" type="slidenum">
              <a:rPr lang="en-US" smtClean="0"/>
              <a:t>‹#›</a:t>
            </a:fld>
            <a:endParaRPr lang="en-US"/>
          </a:p>
        </p:txBody>
      </p:sp>
    </p:spTree>
    <p:extLst>
      <p:ext uri="{BB962C8B-B14F-4D97-AF65-F5344CB8AC3E}">
        <p14:creationId xmlns:p14="http://schemas.microsoft.com/office/powerpoint/2010/main" val="1911686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E4C54-D2B2-17A6-2057-A3CBC2CA112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FE1F818-9F80-B44B-616A-ED56A1EDD936}"/>
              </a:ext>
            </a:extLst>
          </p:cNvPr>
          <p:cNvSpPr>
            <a:spLocks noGrp="1"/>
          </p:cNvSpPr>
          <p:nvPr>
            <p:ph type="dt" sz="half" idx="10"/>
          </p:nvPr>
        </p:nvSpPr>
        <p:spPr/>
        <p:txBody>
          <a:bodyPr/>
          <a:lstStyle/>
          <a:p>
            <a:fld id="{C3B998A7-29BA-43C8-9011-27571703CAA9}" type="datetimeFigureOut">
              <a:rPr lang="en-US" smtClean="0"/>
              <a:t>8/27/2024</a:t>
            </a:fld>
            <a:endParaRPr lang="en-US"/>
          </a:p>
        </p:txBody>
      </p:sp>
      <p:sp>
        <p:nvSpPr>
          <p:cNvPr id="4" name="Footer Placeholder 3">
            <a:extLst>
              <a:ext uri="{FF2B5EF4-FFF2-40B4-BE49-F238E27FC236}">
                <a16:creationId xmlns:a16="http://schemas.microsoft.com/office/drawing/2014/main" id="{489895D8-5008-3406-4D83-CBCFBC9CA17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583C507-E738-24C4-8DDA-504ACEB885F4}"/>
              </a:ext>
            </a:extLst>
          </p:cNvPr>
          <p:cNvSpPr>
            <a:spLocks noGrp="1"/>
          </p:cNvSpPr>
          <p:nvPr>
            <p:ph type="sldNum" sz="quarter" idx="12"/>
          </p:nvPr>
        </p:nvSpPr>
        <p:spPr/>
        <p:txBody>
          <a:bodyPr/>
          <a:lstStyle/>
          <a:p>
            <a:fld id="{5D439F3E-EAB6-4720-8B6D-D795B0192FB1}" type="slidenum">
              <a:rPr lang="en-US" smtClean="0"/>
              <a:t>‹#›</a:t>
            </a:fld>
            <a:endParaRPr lang="en-US"/>
          </a:p>
        </p:txBody>
      </p:sp>
    </p:spTree>
    <p:extLst>
      <p:ext uri="{BB962C8B-B14F-4D97-AF65-F5344CB8AC3E}">
        <p14:creationId xmlns:p14="http://schemas.microsoft.com/office/powerpoint/2010/main" val="1752820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739AF0-A128-172A-3ECB-2E5F81A56369}"/>
              </a:ext>
            </a:extLst>
          </p:cNvPr>
          <p:cNvSpPr>
            <a:spLocks noGrp="1"/>
          </p:cNvSpPr>
          <p:nvPr>
            <p:ph type="dt" sz="half" idx="10"/>
          </p:nvPr>
        </p:nvSpPr>
        <p:spPr/>
        <p:txBody>
          <a:bodyPr/>
          <a:lstStyle/>
          <a:p>
            <a:fld id="{C3B998A7-29BA-43C8-9011-27571703CAA9}" type="datetimeFigureOut">
              <a:rPr lang="en-US" smtClean="0"/>
              <a:t>8/27/2024</a:t>
            </a:fld>
            <a:endParaRPr lang="en-US"/>
          </a:p>
        </p:txBody>
      </p:sp>
      <p:sp>
        <p:nvSpPr>
          <p:cNvPr id="3" name="Footer Placeholder 2">
            <a:extLst>
              <a:ext uri="{FF2B5EF4-FFF2-40B4-BE49-F238E27FC236}">
                <a16:creationId xmlns:a16="http://schemas.microsoft.com/office/drawing/2014/main" id="{AB0F70DC-5D0E-6366-9A0B-45786BE464C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8A56316-78D9-A8C2-4427-3B4ABA36B128}"/>
              </a:ext>
            </a:extLst>
          </p:cNvPr>
          <p:cNvSpPr>
            <a:spLocks noGrp="1"/>
          </p:cNvSpPr>
          <p:nvPr>
            <p:ph type="sldNum" sz="quarter" idx="12"/>
          </p:nvPr>
        </p:nvSpPr>
        <p:spPr/>
        <p:txBody>
          <a:bodyPr/>
          <a:lstStyle/>
          <a:p>
            <a:fld id="{5D439F3E-EAB6-4720-8B6D-D795B0192FB1}" type="slidenum">
              <a:rPr lang="en-US" smtClean="0"/>
              <a:t>‹#›</a:t>
            </a:fld>
            <a:endParaRPr lang="en-US"/>
          </a:p>
        </p:txBody>
      </p:sp>
    </p:spTree>
    <p:extLst>
      <p:ext uri="{BB962C8B-B14F-4D97-AF65-F5344CB8AC3E}">
        <p14:creationId xmlns:p14="http://schemas.microsoft.com/office/powerpoint/2010/main" val="41046710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B7A784-85A0-66FC-494C-5C84B1B271B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72A5837-4E81-F0B9-A4F9-D3BD8537D53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D204E22-BE1C-C872-3A68-CFAEA371022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C9E0F34-1C6C-7A4C-1A26-FA74CB9D5C2F}"/>
              </a:ext>
            </a:extLst>
          </p:cNvPr>
          <p:cNvSpPr>
            <a:spLocks noGrp="1"/>
          </p:cNvSpPr>
          <p:nvPr>
            <p:ph type="dt" sz="half" idx="10"/>
          </p:nvPr>
        </p:nvSpPr>
        <p:spPr/>
        <p:txBody>
          <a:bodyPr/>
          <a:lstStyle/>
          <a:p>
            <a:fld id="{C3B998A7-29BA-43C8-9011-27571703CAA9}" type="datetimeFigureOut">
              <a:rPr lang="en-US" smtClean="0"/>
              <a:t>8/27/2024</a:t>
            </a:fld>
            <a:endParaRPr lang="en-US"/>
          </a:p>
        </p:txBody>
      </p:sp>
      <p:sp>
        <p:nvSpPr>
          <p:cNvPr id="6" name="Footer Placeholder 5">
            <a:extLst>
              <a:ext uri="{FF2B5EF4-FFF2-40B4-BE49-F238E27FC236}">
                <a16:creationId xmlns:a16="http://schemas.microsoft.com/office/drawing/2014/main" id="{8C381F2F-15AF-743C-81AE-FCD7153803B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8EF0C3E-8D91-1FB4-2E31-D107E9A7EF74}"/>
              </a:ext>
            </a:extLst>
          </p:cNvPr>
          <p:cNvSpPr>
            <a:spLocks noGrp="1"/>
          </p:cNvSpPr>
          <p:nvPr>
            <p:ph type="sldNum" sz="quarter" idx="12"/>
          </p:nvPr>
        </p:nvSpPr>
        <p:spPr/>
        <p:txBody>
          <a:bodyPr/>
          <a:lstStyle/>
          <a:p>
            <a:fld id="{5D439F3E-EAB6-4720-8B6D-D795B0192FB1}" type="slidenum">
              <a:rPr lang="en-US" smtClean="0"/>
              <a:t>‹#›</a:t>
            </a:fld>
            <a:endParaRPr lang="en-US"/>
          </a:p>
        </p:txBody>
      </p:sp>
    </p:spTree>
    <p:extLst>
      <p:ext uri="{BB962C8B-B14F-4D97-AF65-F5344CB8AC3E}">
        <p14:creationId xmlns:p14="http://schemas.microsoft.com/office/powerpoint/2010/main" val="39371386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A40C84-0F18-A404-032F-8A007A83C49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BCAAFFC-DB91-F676-4FAC-B36DEE1FB21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41445D6-5704-C0F5-2053-3712BCD5B3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96CB8BC-52B1-D9E0-BEF9-20A2F09AEFA3}"/>
              </a:ext>
            </a:extLst>
          </p:cNvPr>
          <p:cNvSpPr>
            <a:spLocks noGrp="1"/>
          </p:cNvSpPr>
          <p:nvPr>
            <p:ph type="dt" sz="half" idx="10"/>
          </p:nvPr>
        </p:nvSpPr>
        <p:spPr/>
        <p:txBody>
          <a:bodyPr/>
          <a:lstStyle/>
          <a:p>
            <a:fld id="{C3B998A7-29BA-43C8-9011-27571703CAA9}" type="datetimeFigureOut">
              <a:rPr lang="en-US" smtClean="0"/>
              <a:t>8/27/2024</a:t>
            </a:fld>
            <a:endParaRPr lang="en-US"/>
          </a:p>
        </p:txBody>
      </p:sp>
      <p:sp>
        <p:nvSpPr>
          <p:cNvPr id="6" name="Footer Placeholder 5">
            <a:extLst>
              <a:ext uri="{FF2B5EF4-FFF2-40B4-BE49-F238E27FC236}">
                <a16:creationId xmlns:a16="http://schemas.microsoft.com/office/drawing/2014/main" id="{7F484A07-350F-F503-DB53-A35E294E9B5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57FAFDC-1AA5-014A-D11C-672F02C35207}"/>
              </a:ext>
            </a:extLst>
          </p:cNvPr>
          <p:cNvSpPr>
            <a:spLocks noGrp="1"/>
          </p:cNvSpPr>
          <p:nvPr>
            <p:ph type="sldNum" sz="quarter" idx="12"/>
          </p:nvPr>
        </p:nvSpPr>
        <p:spPr/>
        <p:txBody>
          <a:bodyPr/>
          <a:lstStyle/>
          <a:p>
            <a:fld id="{5D439F3E-EAB6-4720-8B6D-D795B0192FB1}" type="slidenum">
              <a:rPr lang="en-US" smtClean="0"/>
              <a:t>‹#›</a:t>
            </a:fld>
            <a:endParaRPr lang="en-US"/>
          </a:p>
        </p:txBody>
      </p:sp>
    </p:spTree>
    <p:extLst>
      <p:ext uri="{BB962C8B-B14F-4D97-AF65-F5344CB8AC3E}">
        <p14:creationId xmlns:p14="http://schemas.microsoft.com/office/powerpoint/2010/main" val="37740879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93A54B8-55A7-D5C9-CA21-CCD1BED3A5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66DA6CF-3C50-2C67-85A1-B5354441C05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DC1C142-82EB-9DB1-54FE-ED273B70850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B998A7-29BA-43C8-9011-27571703CAA9}" type="datetimeFigureOut">
              <a:rPr lang="en-US" smtClean="0"/>
              <a:t>8/27/2024</a:t>
            </a:fld>
            <a:endParaRPr lang="en-US"/>
          </a:p>
        </p:txBody>
      </p:sp>
      <p:sp>
        <p:nvSpPr>
          <p:cNvPr id="5" name="Footer Placeholder 4">
            <a:extLst>
              <a:ext uri="{FF2B5EF4-FFF2-40B4-BE49-F238E27FC236}">
                <a16:creationId xmlns:a16="http://schemas.microsoft.com/office/drawing/2014/main" id="{B1EDC280-3388-1B63-20E7-9EEBC2DF418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8EEBAC5-42E2-3602-9D4F-E5D45213237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439F3E-EAB6-4720-8B6D-D795B0192FB1}" type="slidenum">
              <a:rPr lang="en-US" smtClean="0"/>
              <a:t>‹#›</a:t>
            </a:fld>
            <a:endParaRPr lang="en-US"/>
          </a:p>
        </p:txBody>
      </p:sp>
    </p:spTree>
    <p:extLst>
      <p:ext uri="{BB962C8B-B14F-4D97-AF65-F5344CB8AC3E}">
        <p14:creationId xmlns:p14="http://schemas.microsoft.com/office/powerpoint/2010/main" val="33990370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742"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0A926C1-135F-45EB-92B1-1E91D1A1094D}"/>
              </a:ext>
            </a:extLst>
          </p:cNvPr>
          <p:cNvPicPr/>
          <p:nvPr userDrawn="1"/>
        </p:nvPicPr>
        <p:blipFill rotWithShape="1">
          <a:blip r:embed="rId13">
            <a:extLst>
              <a:ext uri="{28A0092B-C50C-407E-A947-70E740481C1C}">
                <a14:useLocalDpi xmlns:a14="http://schemas.microsoft.com/office/drawing/2010/main" val="0"/>
              </a:ext>
            </a:extLst>
          </a:blip>
          <a:srcRect t="65909" b="14546"/>
          <a:stretch/>
        </p:blipFill>
        <p:spPr bwMode="auto">
          <a:xfrm>
            <a:off x="122940" y="5902325"/>
            <a:ext cx="11946120" cy="409575"/>
          </a:xfrm>
          <a:prstGeom prst="rect">
            <a:avLst/>
          </a:prstGeom>
          <a:noFill/>
          <a:ln>
            <a:noFill/>
          </a:ln>
          <a:extLst>
            <a:ext uri="{53640926-AAD7-44D8-BBD7-CCE9431645EC}">
              <a14:shadowObscured xmlns:a14="http://schemas.microsoft.com/office/drawing/2010/main"/>
            </a:ext>
          </a:extLst>
        </p:spPr>
      </p:pic>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FEB3D3-0FFF-411E-9B05-49162AEFA316}" type="datetimeFigureOut">
              <a:rPr lang="en-US" smtClean="0"/>
              <a:t>8/27/2024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6A5D65-7C8F-4300-9B85-59BDBCE6DD5C}" type="slidenum">
              <a:rPr lang="en-US" smtClean="0"/>
              <a:t>‹#›</a:t>
            </a:fld>
            <a:endParaRPr lang="en-US"/>
          </a:p>
        </p:txBody>
      </p:sp>
      <p:sp>
        <p:nvSpPr>
          <p:cNvPr id="9" name="Rectangle 8">
            <a:extLst>
              <a:ext uri="{FF2B5EF4-FFF2-40B4-BE49-F238E27FC236}">
                <a16:creationId xmlns:a16="http://schemas.microsoft.com/office/drawing/2014/main" id="{2E559086-5572-41A0-A14E-D6297255BC1C}"/>
              </a:ext>
            </a:extLst>
          </p:cNvPr>
          <p:cNvSpPr/>
          <p:nvPr userDrawn="1"/>
        </p:nvSpPr>
        <p:spPr>
          <a:xfrm>
            <a:off x="122940" y="6070600"/>
            <a:ext cx="11946120" cy="571500"/>
          </a:xfrm>
          <a:prstGeom prst="rect">
            <a:avLst/>
          </a:prstGeom>
          <a:solidFill>
            <a:srgbClr val="008F9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11" name="Picture 10" descr="A blue and white sign&#10;&#10;Description automatically generated with low confidence">
            <a:extLst>
              <a:ext uri="{FF2B5EF4-FFF2-40B4-BE49-F238E27FC236}">
                <a16:creationId xmlns:a16="http://schemas.microsoft.com/office/drawing/2014/main" id="{62F4E864-0162-4ED0-959B-0806E6A5EE66}"/>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381000" y="5350346"/>
            <a:ext cx="1257749" cy="1103957"/>
          </a:xfrm>
          <a:prstGeom prst="rect">
            <a:avLst/>
          </a:prstGeom>
        </p:spPr>
      </p:pic>
    </p:spTree>
    <p:extLst>
      <p:ext uri="{BB962C8B-B14F-4D97-AF65-F5344CB8AC3E}">
        <p14:creationId xmlns:p14="http://schemas.microsoft.com/office/powerpoint/2010/main" val="2832798704"/>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EA8C341-330A-4EE2-C408-7622B4701BB2}"/>
              </a:ext>
            </a:extLst>
          </p:cNvPr>
          <p:cNvSpPr/>
          <p:nvPr/>
        </p:nvSpPr>
        <p:spPr>
          <a:xfrm>
            <a:off x="357384" y="638588"/>
            <a:ext cx="3997333" cy="4567893"/>
          </a:xfrm>
          <a:prstGeom prst="rect">
            <a:avLst/>
          </a:prstGeom>
          <a:solidFill>
            <a:schemeClr val="tx1">
              <a:lumMod val="85000"/>
              <a:lumOff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4">
            <a:extLst>
              <a:ext uri="{FF2B5EF4-FFF2-40B4-BE49-F238E27FC236}">
                <a16:creationId xmlns:a16="http://schemas.microsoft.com/office/drawing/2014/main" id="{E71AAF6B-7C86-BFFF-07AE-EC4F90B8C4A1}"/>
              </a:ext>
            </a:extLst>
          </p:cNvPr>
          <p:cNvSpPr/>
          <p:nvPr/>
        </p:nvSpPr>
        <p:spPr>
          <a:xfrm>
            <a:off x="3492277" y="1744509"/>
            <a:ext cx="2019929" cy="1974205"/>
          </a:xfrm>
          <a:prstGeom prst="ellipse">
            <a:avLst/>
          </a:prstGeom>
          <a:solidFill>
            <a:srgbClr val="70B2B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9BC9302F-0759-8ACD-7693-9E7D3A24B0ED}"/>
              </a:ext>
            </a:extLst>
          </p:cNvPr>
          <p:cNvSpPr txBox="1"/>
          <p:nvPr/>
        </p:nvSpPr>
        <p:spPr>
          <a:xfrm>
            <a:off x="615635" y="932507"/>
            <a:ext cx="3279709" cy="4062651"/>
          </a:xfrm>
          <a:prstGeom prst="rect">
            <a:avLst/>
          </a:prstGeom>
          <a:noFill/>
        </p:spPr>
        <p:txBody>
          <a:bodyPr wrap="square" lIns="91440" tIns="45720" rIns="91440" bIns="45720" rtlCol="0" anchor="t">
            <a:spAutoFit/>
          </a:bodyPr>
          <a:lstStyle/>
          <a:p>
            <a:r>
              <a:rPr lang="en-US" sz="3600" dirty="0">
                <a:solidFill>
                  <a:schemeClr val="bg1">
                    <a:lumMod val="95000"/>
                  </a:schemeClr>
                </a:solidFill>
                <a:latin typeface="Avenir Next LT Pro Demi" panose="020B0704020202020204" pitchFamily="34" charset="0"/>
              </a:rPr>
              <a:t>Live Local Act Case Studies: </a:t>
            </a:r>
            <a:r>
              <a:rPr lang="en-US" sz="2800" dirty="0">
                <a:solidFill>
                  <a:schemeClr val="bg1">
                    <a:lumMod val="95000"/>
                  </a:schemeClr>
                </a:solidFill>
                <a:latin typeface="Avenir Next LT Pro Demi" panose="020B0704020202020204" pitchFamily="34" charset="0"/>
              </a:rPr>
              <a:t>Early Successes and Future Implications</a:t>
            </a:r>
          </a:p>
          <a:p>
            <a:endParaRPr lang="en-US" dirty="0">
              <a:solidFill>
                <a:schemeClr val="bg1">
                  <a:lumMod val="95000"/>
                </a:schemeClr>
              </a:solidFill>
              <a:latin typeface="Avenir Next LT Pro Demi" panose="020B0704020202020204" pitchFamily="34" charset="0"/>
            </a:endParaRPr>
          </a:p>
          <a:p>
            <a:endParaRPr lang="en-US" dirty="0">
              <a:solidFill>
                <a:schemeClr val="bg1">
                  <a:lumMod val="95000"/>
                </a:schemeClr>
              </a:solidFill>
              <a:latin typeface="Avenir Next LT Pro Demi" panose="020B0704020202020204" pitchFamily="34" charset="0"/>
            </a:endParaRPr>
          </a:p>
          <a:p>
            <a:r>
              <a:rPr lang="en-US" sz="2200" i="1" dirty="0">
                <a:solidFill>
                  <a:schemeClr val="bg1">
                    <a:lumMod val="95000"/>
                  </a:schemeClr>
                </a:solidFill>
                <a:latin typeface="Avenir Next LT Pro Demi" panose="020B0704020202020204" pitchFamily="34" charset="0"/>
              </a:rPr>
              <a:t>Updates on Implementation, Amendments &amp; Projects</a:t>
            </a:r>
          </a:p>
        </p:txBody>
      </p:sp>
      <p:sp>
        <p:nvSpPr>
          <p:cNvPr id="6" name="TextBox 5">
            <a:extLst>
              <a:ext uri="{FF2B5EF4-FFF2-40B4-BE49-F238E27FC236}">
                <a16:creationId xmlns:a16="http://schemas.microsoft.com/office/drawing/2014/main" id="{E85AA9D1-E37E-DE26-EE91-DEB95948BB81}"/>
              </a:ext>
            </a:extLst>
          </p:cNvPr>
          <p:cNvSpPr txBox="1"/>
          <p:nvPr/>
        </p:nvSpPr>
        <p:spPr>
          <a:xfrm>
            <a:off x="3216649" y="2213514"/>
            <a:ext cx="2571184" cy="1477328"/>
          </a:xfrm>
          <a:prstGeom prst="rect">
            <a:avLst/>
          </a:prstGeom>
          <a:noFill/>
        </p:spPr>
        <p:txBody>
          <a:bodyPr wrap="square" rtlCol="0">
            <a:spAutoFit/>
          </a:bodyPr>
          <a:lstStyle/>
          <a:p>
            <a:pPr algn="ctr"/>
            <a:r>
              <a:rPr lang="en-US" sz="3000" dirty="0">
                <a:solidFill>
                  <a:schemeClr val="bg1">
                    <a:lumMod val="95000"/>
                  </a:schemeClr>
                </a:solidFill>
                <a:latin typeface="Avenir LT Std 55 Roman" panose="020B0503020203020204" pitchFamily="34" charset="0"/>
              </a:rPr>
              <a:t>August 27, </a:t>
            </a:r>
          </a:p>
          <a:p>
            <a:pPr algn="ctr"/>
            <a:r>
              <a:rPr lang="en-US" sz="3000" dirty="0">
                <a:solidFill>
                  <a:schemeClr val="bg1">
                    <a:lumMod val="95000"/>
                  </a:schemeClr>
                </a:solidFill>
                <a:latin typeface="Avenir LT Std 55 Roman" panose="020B0503020203020204" pitchFamily="34" charset="0"/>
              </a:rPr>
              <a:t>2024</a:t>
            </a:r>
          </a:p>
          <a:p>
            <a:pPr algn="ctr"/>
            <a:endParaRPr lang="en-US" sz="3000" dirty="0">
              <a:solidFill>
                <a:schemeClr val="bg1">
                  <a:lumMod val="95000"/>
                </a:schemeClr>
              </a:solidFill>
              <a:latin typeface="Avenir LT Std 55 Roman" panose="020B0503020203020204" pitchFamily="34" charset="0"/>
            </a:endParaRPr>
          </a:p>
        </p:txBody>
      </p:sp>
      <p:pic>
        <p:nvPicPr>
          <p:cNvPr id="2" name="Picture 1">
            <a:extLst>
              <a:ext uri="{FF2B5EF4-FFF2-40B4-BE49-F238E27FC236}">
                <a16:creationId xmlns:a16="http://schemas.microsoft.com/office/drawing/2014/main" id="{C0F869CF-6408-AA9C-590D-50A13F7BE3C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4354717" y="1319931"/>
            <a:ext cx="7837283" cy="5538069"/>
          </a:xfrm>
          <a:prstGeom prst="rect">
            <a:avLst/>
          </a:prstGeom>
        </p:spPr>
      </p:pic>
      <p:sp>
        <p:nvSpPr>
          <p:cNvPr id="10" name="Rectangle 9">
            <a:extLst>
              <a:ext uri="{FF2B5EF4-FFF2-40B4-BE49-F238E27FC236}">
                <a16:creationId xmlns:a16="http://schemas.microsoft.com/office/drawing/2014/main" id="{D0DA1888-2371-3322-D015-F8CD80A11FE9}"/>
              </a:ext>
            </a:extLst>
          </p:cNvPr>
          <p:cNvSpPr/>
          <p:nvPr/>
        </p:nvSpPr>
        <p:spPr>
          <a:xfrm>
            <a:off x="9460872" y="362139"/>
            <a:ext cx="2353902" cy="1204111"/>
          </a:xfrm>
          <a:prstGeom prst="rect">
            <a:avLst/>
          </a:prstGeom>
          <a:solidFill>
            <a:srgbClr val="F2F2F2">
              <a:alpha val="81961"/>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8E785C8C-5D40-2D9E-5730-C0ED7231F686}"/>
              </a:ext>
            </a:extLst>
          </p:cNvPr>
          <p:cNvGrpSpPr/>
          <p:nvPr/>
        </p:nvGrpSpPr>
        <p:grpSpPr>
          <a:xfrm>
            <a:off x="9622532" y="513176"/>
            <a:ext cx="2212706" cy="936619"/>
            <a:chOff x="9667799" y="5700811"/>
            <a:chExt cx="2212706" cy="936619"/>
          </a:xfrm>
        </p:grpSpPr>
        <p:grpSp>
          <p:nvGrpSpPr>
            <p:cNvPr id="12" name="Group 11">
              <a:extLst>
                <a:ext uri="{FF2B5EF4-FFF2-40B4-BE49-F238E27FC236}">
                  <a16:creationId xmlns:a16="http://schemas.microsoft.com/office/drawing/2014/main" id="{6E3F03F5-DDE6-9FB3-139A-78FC7F648824}"/>
                </a:ext>
                <a:ext uri="{C183D7F6-B498-43B3-948B-1728B52AA6E4}">
                  <adec:decorative xmlns:adec="http://schemas.microsoft.com/office/drawing/2017/decorative" val="1"/>
                </a:ext>
              </a:extLst>
            </p:cNvPr>
            <p:cNvGrpSpPr/>
            <p:nvPr/>
          </p:nvGrpSpPr>
          <p:grpSpPr>
            <a:xfrm>
              <a:off x="9667799" y="5700811"/>
              <a:ext cx="2212706" cy="757130"/>
              <a:chOff x="6562556" y="-80026"/>
              <a:chExt cx="2212706" cy="757130"/>
            </a:xfrm>
          </p:grpSpPr>
          <p:pic>
            <p:nvPicPr>
              <p:cNvPr id="17" name="Picture 16">
                <a:extLst>
                  <a:ext uri="{FF2B5EF4-FFF2-40B4-BE49-F238E27FC236}">
                    <a16:creationId xmlns:a16="http://schemas.microsoft.com/office/drawing/2014/main" id="{3B084976-09B8-9C75-381E-C7355064E0AC}"/>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562556" y="-31886"/>
                <a:ext cx="772168" cy="642796"/>
              </a:xfrm>
              <a:prstGeom prst="rect">
                <a:avLst/>
              </a:prstGeom>
              <a:noFill/>
              <a:ln>
                <a:noFill/>
              </a:ln>
            </p:spPr>
          </p:pic>
          <p:sp>
            <p:nvSpPr>
              <p:cNvPr id="18" name="Text Box 2">
                <a:extLst>
                  <a:ext uri="{FF2B5EF4-FFF2-40B4-BE49-F238E27FC236}">
                    <a16:creationId xmlns:a16="http://schemas.microsoft.com/office/drawing/2014/main" id="{39F876DF-1749-028F-FE42-A0867CA33BA3}"/>
                  </a:ext>
                </a:extLst>
              </p:cNvPr>
              <p:cNvSpPr txBox="1">
                <a:spLocks noChangeArrowheads="1"/>
              </p:cNvSpPr>
              <p:nvPr/>
            </p:nvSpPr>
            <p:spPr bwMode="auto">
              <a:xfrm>
                <a:off x="7126494" y="-80026"/>
                <a:ext cx="1648768" cy="757130"/>
              </a:xfrm>
              <a:prstGeom prst="rect">
                <a:avLst/>
              </a:prstGeom>
              <a:noFill/>
              <a:ln w="9525">
                <a:noFill/>
                <a:miter lim="800000"/>
                <a:headEnd/>
                <a:tailEnd/>
              </a:ln>
            </p:spPr>
            <p:txBody>
              <a:bodyPr rot="0" vert="horz" wrap="square" lIns="91440" tIns="45720" rIns="91440" bIns="45720" anchor="t" anchorCtr="0">
                <a:spAutoFit/>
              </a:bodyPr>
              <a:lstStyle/>
              <a:p>
                <a:pPr marL="0" marR="0" algn="ctr">
                  <a:lnSpc>
                    <a:spcPct val="90000"/>
                  </a:lnSpc>
                  <a:spcBef>
                    <a:spcPts val="0"/>
                  </a:spcBef>
                </a:pPr>
                <a:r>
                  <a:rPr lang="en-US" sz="1300">
                    <a:solidFill>
                      <a:srgbClr val="2D91A5"/>
                    </a:solidFill>
                    <a:effectLst/>
                    <a:latin typeface="AvenirNext LT Pro Regular" panose="020B0504020202020204" pitchFamily="34" charset="0"/>
                    <a:ea typeface="Calibri" panose="020F0502020204030204" pitchFamily="34" charset="0"/>
                    <a:cs typeface="Times New Roman" panose="02020603050405020304" pitchFamily="18" charset="0"/>
                  </a:rPr>
                  <a:t>THE FLORIDA </a:t>
                </a:r>
                <a:br>
                  <a:rPr lang="en-US" sz="1700">
                    <a:solidFill>
                      <a:srgbClr val="2D91A5"/>
                    </a:solidFill>
                    <a:effectLst/>
                    <a:latin typeface="AvenirNext LT Pro Regular" panose="020B0504020202020204" pitchFamily="34" charset="0"/>
                    <a:ea typeface="Calibri" panose="020F0502020204030204" pitchFamily="34" charset="0"/>
                    <a:cs typeface="Times New Roman" panose="02020603050405020304" pitchFamily="18" charset="0"/>
                  </a:rPr>
                </a:br>
                <a:r>
                  <a:rPr lang="en-US">
                    <a:solidFill>
                      <a:srgbClr val="2D91A5"/>
                    </a:solidFill>
                    <a:effectLst/>
                    <a:latin typeface="AvenirNext LT Pro Regular" panose="020B0504020202020204" pitchFamily="34" charset="0"/>
                    <a:ea typeface="Calibri" panose="020F0502020204030204" pitchFamily="34" charset="0"/>
                    <a:cs typeface="Times New Roman" panose="02020603050405020304" pitchFamily="18" charset="0"/>
                  </a:rPr>
                  <a:t>HOUSING </a:t>
                </a:r>
                <a:br>
                  <a:rPr lang="en-US" sz="1700">
                    <a:solidFill>
                      <a:srgbClr val="2D91A5"/>
                    </a:solidFill>
                    <a:effectLst/>
                    <a:latin typeface="AvenirNext LT Pro Regular" panose="020B0504020202020204" pitchFamily="34" charset="0"/>
                    <a:ea typeface="Calibri" panose="020F0502020204030204" pitchFamily="34" charset="0"/>
                    <a:cs typeface="Times New Roman" panose="02020603050405020304" pitchFamily="18" charset="0"/>
                  </a:rPr>
                </a:br>
                <a:r>
                  <a:rPr lang="en-US" sz="1600">
                    <a:solidFill>
                      <a:srgbClr val="2D91A5"/>
                    </a:solidFill>
                    <a:effectLst/>
                    <a:latin typeface="AvenirNext LT Pro Regular" panose="020B0504020202020204" pitchFamily="34" charset="0"/>
                    <a:ea typeface="Calibri" panose="020F0502020204030204" pitchFamily="34" charset="0"/>
                    <a:cs typeface="Times New Roman" panose="02020603050405020304" pitchFamily="18" charset="0"/>
                  </a:rPr>
                  <a:t>COALITION</a:t>
                </a:r>
                <a:endParaRPr lang="en-US" sz="1600">
                  <a:effectLst/>
                  <a:latin typeface="AvenirNext LT Pro Regular" panose="020B0504020202020204" pitchFamily="34" charset="0"/>
                  <a:ea typeface="Calibri" panose="020F0502020204030204" pitchFamily="34" charset="0"/>
                  <a:cs typeface="Times New Roman" panose="02020603050405020304" pitchFamily="18" charset="0"/>
                </a:endParaRPr>
              </a:p>
            </p:txBody>
          </p:sp>
        </p:grpSp>
        <p:sp>
          <p:nvSpPr>
            <p:cNvPr id="13" name="Rectangle 12">
              <a:extLst>
                <a:ext uri="{FF2B5EF4-FFF2-40B4-BE49-F238E27FC236}">
                  <a16:creationId xmlns:a16="http://schemas.microsoft.com/office/drawing/2014/main" id="{3B93BEEC-7283-5C83-6E00-F980D6233A40}"/>
                </a:ext>
              </a:extLst>
            </p:cNvPr>
            <p:cNvSpPr/>
            <p:nvPr/>
          </p:nvSpPr>
          <p:spPr>
            <a:xfrm>
              <a:off x="10502019" y="6405478"/>
              <a:ext cx="252123" cy="231952"/>
            </a:xfrm>
            <a:prstGeom prst="rect">
              <a:avLst/>
            </a:prstGeom>
            <a:solidFill>
              <a:srgbClr val="2D91A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4" name="Rectangle 13">
              <a:extLst>
                <a:ext uri="{FF2B5EF4-FFF2-40B4-BE49-F238E27FC236}">
                  <a16:creationId xmlns:a16="http://schemas.microsoft.com/office/drawing/2014/main" id="{AA552E0B-02FF-5099-C74C-315E72CCF63E}"/>
                </a:ext>
              </a:extLst>
            </p:cNvPr>
            <p:cNvSpPr/>
            <p:nvPr/>
          </p:nvSpPr>
          <p:spPr>
            <a:xfrm>
              <a:off x="11081064" y="6405478"/>
              <a:ext cx="252123" cy="231952"/>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5" name="Rectangle 14">
              <a:extLst>
                <a:ext uri="{FF2B5EF4-FFF2-40B4-BE49-F238E27FC236}">
                  <a16:creationId xmlns:a16="http://schemas.microsoft.com/office/drawing/2014/main" id="{C124EE96-3B1D-E8B9-3F35-018FC1FE7CC5}"/>
                </a:ext>
              </a:extLst>
            </p:cNvPr>
            <p:cNvSpPr/>
            <p:nvPr/>
          </p:nvSpPr>
          <p:spPr>
            <a:xfrm>
              <a:off x="11382016" y="6405478"/>
              <a:ext cx="252123" cy="231952"/>
            </a:xfrm>
            <a:prstGeom prst="rect">
              <a:avLst/>
            </a:prstGeom>
            <a:solidFill>
              <a:srgbClr val="B5DFD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6" name="Rectangle 15">
              <a:extLst>
                <a:ext uri="{FF2B5EF4-FFF2-40B4-BE49-F238E27FC236}">
                  <a16:creationId xmlns:a16="http://schemas.microsoft.com/office/drawing/2014/main" id="{5F8EF849-6B6C-CC8D-4A55-3424E410FFC6}"/>
                </a:ext>
              </a:extLst>
            </p:cNvPr>
            <p:cNvSpPr/>
            <p:nvPr/>
          </p:nvSpPr>
          <p:spPr>
            <a:xfrm>
              <a:off x="10795351" y="6405478"/>
              <a:ext cx="252123" cy="231952"/>
            </a:xfrm>
            <a:prstGeom prst="rect">
              <a:avLst/>
            </a:prstGeom>
            <a:solidFill>
              <a:srgbClr val="4FABA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8" name="TextBox 7">
            <a:extLst>
              <a:ext uri="{FF2B5EF4-FFF2-40B4-BE49-F238E27FC236}">
                <a16:creationId xmlns:a16="http://schemas.microsoft.com/office/drawing/2014/main" id="{E78E3FA4-E16C-A1EC-7BDD-1372E31C1990}"/>
              </a:ext>
            </a:extLst>
          </p:cNvPr>
          <p:cNvSpPr txBox="1"/>
          <p:nvPr/>
        </p:nvSpPr>
        <p:spPr>
          <a:xfrm>
            <a:off x="688258" y="5574890"/>
            <a:ext cx="2533066" cy="1200329"/>
          </a:xfrm>
          <a:prstGeom prst="rect">
            <a:avLst/>
          </a:prstGeom>
          <a:noFill/>
        </p:spPr>
        <p:txBody>
          <a:bodyPr wrap="none" rtlCol="0">
            <a:spAutoFit/>
          </a:bodyPr>
          <a:lstStyle/>
          <a:p>
            <a:r>
              <a:rPr lang="en-US" b="1" dirty="0"/>
              <a:t>Presented by:</a:t>
            </a:r>
          </a:p>
          <a:p>
            <a:r>
              <a:rPr lang="en-US" b="1" dirty="0"/>
              <a:t>Ryan McKinless</a:t>
            </a:r>
          </a:p>
          <a:p>
            <a:r>
              <a:rPr lang="en-US" dirty="0"/>
              <a:t>Policy Analyst</a:t>
            </a:r>
          </a:p>
          <a:p>
            <a:r>
              <a:rPr lang="en-US" dirty="0"/>
              <a:t>Florida Housing Coalition</a:t>
            </a:r>
          </a:p>
        </p:txBody>
      </p:sp>
    </p:spTree>
    <p:extLst>
      <p:ext uri="{BB962C8B-B14F-4D97-AF65-F5344CB8AC3E}">
        <p14:creationId xmlns:p14="http://schemas.microsoft.com/office/powerpoint/2010/main" val="19802026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27E529-145C-EAA3-9535-F005F227ACE8}"/>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2E54DC00-58F2-3275-4D10-985B7FBC9328}"/>
              </a:ext>
            </a:extLst>
          </p:cNvPr>
          <p:cNvSpPr>
            <a:spLocks noGrp="1"/>
          </p:cNvSpPr>
          <p:nvPr>
            <p:ph type="title"/>
          </p:nvPr>
        </p:nvSpPr>
        <p:spPr>
          <a:xfrm>
            <a:off x="743229" y="319692"/>
            <a:ext cx="4651204" cy="1401183"/>
          </a:xfrm>
        </p:spPr>
        <p:txBody>
          <a:bodyPr anchor="t">
            <a:normAutofit fontScale="90000"/>
          </a:bodyPr>
          <a:lstStyle/>
          <a:p>
            <a:r>
              <a:rPr lang="en-US" sz="3200">
                <a:solidFill>
                  <a:srgbClr val="0070C0"/>
                </a:solidFill>
                <a:latin typeface="Aptos"/>
              </a:rPr>
              <a:t>Tracking Use Example: </a:t>
            </a:r>
            <a:br>
              <a:rPr lang="en-US" sz="3200">
                <a:latin typeface="Aptos"/>
              </a:rPr>
            </a:br>
            <a:r>
              <a:rPr lang="en-US" sz="3200">
                <a:solidFill>
                  <a:srgbClr val="0070C0"/>
                </a:solidFill>
                <a:latin typeface="Aptos"/>
              </a:rPr>
              <a:t>Pinellas County</a:t>
            </a:r>
            <a:br>
              <a:rPr lang="en-US" sz="3200">
                <a:latin typeface="Aptos"/>
              </a:rPr>
            </a:br>
            <a:r>
              <a:rPr lang="en-US" sz="3200">
                <a:solidFill>
                  <a:srgbClr val="0070C0"/>
                </a:solidFill>
                <a:latin typeface="Aptos"/>
              </a:rPr>
              <a:t>(Forward Pinellas)</a:t>
            </a:r>
            <a:endParaRPr lang="en-US" sz="3200">
              <a:solidFill>
                <a:srgbClr val="0070C0"/>
              </a:solidFill>
              <a:latin typeface="Aptos" panose="020B0004020202020204" pitchFamily="34" charset="0"/>
            </a:endParaRPr>
          </a:p>
        </p:txBody>
      </p:sp>
      <p:sp>
        <p:nvSpPr>
          <p:cNvPr id="5" name="Content Placeholder 4">
            <a:extLst>
              <a:ext uri="{FF2B5EF4-FFF2-40B4-BE49-F238E27FC236}">
                <a16:creationId xmlns:a16="http://schemas.microsoft.com/office/drawing/2014/main" id="{B0621E1D-346A-F38F-6C79-F2B37BE88017}"/>
              </a:ext>
            </a:extLst>
          </p:cNvPr>
          <p:cNvSpPr>
            <a:spLocks noGrp="1"/>
          </p:cNvSpPr>
          <p:nvPr>
            <p:ph idx="1"/>
          </p:nvPr>
        </p:nvSpPr>
        <p:spPr>
          <a:xfrm>
            <a:off x="5614770" y="760365"/>
            <a:ext cx="5761603" cy="5051800"/>
          </a:xfrm>
        </p:spPr>
        <p:txBody>
          <a:bodyPr vert="horz" lIns="91440" tIns="45720" rIns="91440" bIns="45720" rtlCol="0" anchor="t">
            <a:noAutofit/>
          </a:bodyPr>
          <a:lstStyle/>
          <a:p>
            <a:pPr marL="0" indent="0">
              <a:buNone/>
            </a:pPr>
            <a:r>
              <a:rPr lang="en-US" sz="1600" b="1">
                <a:latin typeface="Aptos Light"/>
              </a:rPr>
              <a:t>NEW!</a:t>
            </a:r>
            <a:r>
              <a:rPr lang="en-US" sz="1600">
                <a:latin typeface="Aptos Light"/>
              </a:rPr>
              <a:t> Live Local Affordable Housing Dashboard</a:t>
            </a:r>
            <a:endParaRPr lang="en-US" sz="1600">
              <a:latin typeface="Aptos Light" panose="020B0004020202020204" pitchFamily="34" charset="0"/>
            </a:endParaRPr>
          </a:p>
          <a:p>
            <a:r>
              <a:rPr lang="en-US" sz="1600">
                <a:latin typeface="Aptos Light"/>
              </a:rPr>
              <a:t>Forward Pinellas just launched its new dashboard that is designed to allow the public to keep track of affordable housing projects that have utilized the land use preemptions of HB 1339 (2020), SB 962 (2022), or the Live Local Act.</a:t>
            </a:r>
          </a:p>
          <a:p>
            <a:r>
              <a:rPr lang="en-US" sz="1600">
                <a:latin typeface="Aptos Light"/>
              </a:rPr>
              <a:t>Includes online mapping tools</a:t>
            </a:r>
          </a:p>
          <a:p>
            <a:r>
              <a:rPr lang="en-US" sz="1600">
                <a:latin typeface="Aptos Light"/>
              </a:rPr>
              <a:t>Established process with local governments throughout Pinellas County to collect data on a monthly basis</a:t>
            </a:r>
          </a:p>
          <a:p>
            <a:r>
              <a:rPr lang="en-US" sz="1600">
                <a:latin typeface="Aptos Light"/>
              </a:rPr>
              <a:t>If an applicable project has been submitted to the municipality for administrative approval, a standardized data form is then submitted to Forward Pinellas for inclusion in the dashboard.</a:t>
            </a:r>
          </a:p>
          <a:p>
            <a:r>
              <a:rPr lang="en-US" sz="1600">
                <a:latin typeface="Aptos Light"/>
              </a:rPr>
              <a:t>Data points include:</a:t>
            </a:r>
          </a:p>
          <a:p>
            <a:pPr lvl="1"/>
            <a:r>
              <a:rPr lang="en-US" sz="1200" b="1">
                <a:latin typeface="Aptos Light"/>
              </a:rPr>
              <a:t>Percent of land use categories impacted</a:t>
            </a:r>
          </a:p>
          <a:p>
            <a:pPr lvl="1"/>
            <a:r>
              <a:rPr lang="en-US" sz="1200" b="1">
                <a:latin typeface="Aptos Light"/>
              </a:rPr>
              <a:t>Number of projects by jurisdiction</a:t>
            </a:r>
          </a:p>
          <a:p>
            <a:pPr lvl="1"/>
            <a:r>
              <a:rPr lang="en-US" sz="1200" b="1">
                <a:latin typeface="Aptos Light"/>
              </a:rPr>
              <a:t>Acreage impacted</a:t>
            </a:r>
          </a:p>
          <a:p>
            <a:pPr lvl="1"/>
            <a:r>
              <a:rPr lang="en-US" sz="1200" b="1">
                <a:latin typeface="Aptos Light"/>
              </a:rPr>
              <a:t>Project status</a:t>
            </a:r>
          </a:p>
          <a:p>
            <a:pPr lvl="1"/>
            <a:r>
              <a:rPr lang="en-US" sz="1200" b="1">
                <a:latin typeface="Aptos Light"/>
              </a:rPr>
              <a:t>Total vs. Affordable units proposed</a:t>
            </a:r>
          </a:p>
          <a:p>
            <a:pPr lvl="1"/>
            <a:r>
              <a:rPr lang="en-US" sz="1200" b="1">
                <a:latin typeface="Aptos Light"/>
              </a:rPr>
              <a:t>Affordable units by AMI percentages (set-asides)</a:t>
            </a:r>
          </a:p>
          <a:p>
            <a:endParaRPr lang="en-US" sz="1600">
              <a:latin typeface="Aptos Light"/>
            </a:endParaRPr>
          </a:p>
          <a:p>
            <a:endParaRPr lang="en-US" sz="1600">
              <a:latin typeface="Aptos Light"/>
            </a:endParaRPr>
          </a:p>
          <a:p>
            <a:endParaRPr lang="en-US" sz="1600">
              <a:latin typeface="Aptos Light"/>
            </a:endParaRPr>
          </a:p>
          <a:p>
            <a:pPr lvl="1"/>
            <a:endParaRPr lang="en-US" sz="1600">
              <a:latin typeface="Aptos Light"/>
            </a:endParaRPr>
          </a:p>
        </p:txBody>
      </p:sp>
      <p:pic>
        <p:nvPicPr>
          <p:cNvPr id="11" name="Picture 10" descr="A screenshot of a map&#10;&#10;Description automatically generated">
            <a:extLst>
              <a:ext uri="{FF2B5EF4-FFF2-40B4-BE49-F238E27FC236}">
                <a16:creationId xmlns:a16="http://schemas.microsoft.com/office/drawing/2014/main" id="{0D944DB1-589E-9D5F-FA26-E6F0C3D012EE}"/>
              </a:ext>
            </a:extLst>
          </p:cNvPr>
          <p:cNvPicPr>
            <a:picLocks noChangeAspect="1"/>
          </p:cNvPicPr>
          <p:nvPr/>
        </p:nvPicPr>
        <p:blipFill>
          <a:blip r:embed="rId2"/>
          <a:stretch>
            <a:fillRect/>
          </a:stretch>
        </p:blipFill>
        <p:spPr>
          <a:xfrm>
            <a:off x="707883" y="1808602"/>
            <a:ext cx="4514982" cy="3240796"/>
          </a:xfrm>
          <a:prstGeom prst="rect">
            <a:avLst/>
          </a:prstGeom>
        </p:spPr>
      </p:pic>
      <p:sp>
        <p:nvSpPr>
          <p:cNvPr id="2" name="TextBox 1">
            <a:extLst>
              <a:ext uri="{FF2B5EF4-FFF2-40B4-BE49-F238E27FC236}">
                <a16:creationId xmlns:a16="http://schemas.microsoft.com/office/drawing/2014/main" id="{68D0FE3A-ABF3-9899-7984-8D290C2C221B}"/>
              </a:ext>
            </a:extLst>
          </p:cNvPr>
          <p:cNvSpPr txBox="1"/>
          <p:nvPr/>
        </p:nvSpPr>
        <p:spPr>
          <a:xfrm>
            <a:off x="1868129" y="5388077"/>
            <a:ext cx="3821367" cy="369332"/>
          </a:xfrm>
          <a:prstGeom prst="rect">
            <a:avLst/>
          </a:prstGeom>
          <a:noFill/>
        </p:spPr>
        <p:txBody>
          <a:bodyPr wrap="none" rtlCol="0">
            <a:spAutoFit/>
          </a:bodyPr>
          <a:lstStyle/>
          <a:p>
            <a:r>
              <a:rPr lang="en-US" i="1" dirty="0"/>
              <a:t>*Apopka also maps eligible LLA parcels</a:t>
            </a:r>
          </a:p>
        </p:txBody>
      </p:sp>
    </p:spTree>
    <p:extLst>
      <p:ext uri="{BB962C8B-B14F-4D97-AF65-F5344CB8AC3E}">
        <p14:creationId xmlns:p14="http://schemas.microsoft.com/office/powerpoint/2010/main" val="11427650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9">
          <a:extLst>
            <a:ext uri="{FF2B5EF4-FFF2-40B4-BE49-F238E27FC236}">
              <a16:creationId xmlns:a16="http://schemas.microsoft.com/office/drawing/2014/main" id="{18515D0E-F7AD-C786-61AB-ED1AED13CFBF}"/>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C1A56173-A13B-984D-D6A7-340E9ADD2024}"/>
              </a:ext>
            </a:extLst>
          </p:cNvPr>
          <p:cNvSpPr txBox="1"/>
          <p:nvPr/>
        </p:nvSpPr>
        <p:spPr>
          <a:xfrm>
            <a:off x="103694" y="1852710"/>
            <a:ext cx="12000321" cy="2194560"/>
          </a:xfrm>
          <a:prstGeom prst="rect">
            <a:avLst/>
          </a:prstGeom>
          <a:solidFill>
            <a:schemeClr val="bg1">
              <a:lumMod val="85000"/>
            </a:schemeClr>
          </a:solidFill>
          <a:effectLst>
            <a:glow rad="101600">
              <a:schemeClr val="accent3">
                <a:satMod val="175000"/>
                <a:alpha val="40000"/>
              </a:schemeClr>
            </a:glow>
          </a:effectLst>
        </p:spPr>
        <p:txBody>
          <a:bodyPr wrap="square" rtlCol="0">
            <a:spAutoFit/>
          </a:bodyPr>
          <a:lstStyle/>
          <a:p>
            <a:endParaRPr lang="en-US"/>
          </a:p>
        </p:txBody>
      </p:sp>
      <p:sp>
        <p:nvSpPr>
          <p:cNvPr id="164" name="Google Shape;164;p7">
            <a:extLst>
              <a:ext uri="{FF2B5EF4-FFF2-40B4-BE49-F238E27FC236}">
                <a16:creationId xmlns:a16="http://schemas.microsoft.com/office/drawing/2014/main" id="{71B89A2F-8532-3BFA-7401-8AAAD5125921}"/>
              </a:ext>
            </a:extLst>
          </p:cNvPr>
          <p:cNvSpPr txBox="1"/>
          <p:nvPr/>
        </p:nvSpPr>
        <p:spPr>
          <a:xfrm>
            <a:off x="6212102" y="2542518"/>
            <a:ext cx="4735737" cy="1504751"/>
          </a:xfrm>
          <a:prstGeom prst="rect">
            <a:avLst/>
          </a:prstGeom>
          <a:noFill/>
          <a:ln>
            <a:noFill/>
          </a:ln>
        </p:spPr>
        <p:txBody>
          <a:bodyPr spcFirstLastPara="1" wrap="square" lIns="68550" tIns="34275" rIns="68550" bIns="34275" anchor="t" anchorCtr="0">
            <a:noAutofit/>
          </a:bodyPr>
          <a:lstStyle/>
          <a:p>
            <a:pPr algn="ctr"/>
            <a:r>
              <a:rPr lang="en-US" sz="2000" b="1" dirty="0">
                <a:solidFill>
                  <a:srgbClr val="002060"/>
                </a:solidFill>
                <a:latin typeface="Aptos Light" panose="020B0004020202020204" pitchFamily="34" charset="0"/>
                <a:ea typeface="Garamond"/>
                <a:cs typeface="Leelawadee UI Semilight"/>
                <a:sym typeface="Garamond"/>
              </a:rPr>
              <a:t>Ryan McKinless</a:t>
            </a:r>
          </a:p>
          <a:p>
            <a:pPr algn="ctr"/>
            <a:r>
              <a:rPr lang="en-US" sz="2000" b="1" dirty="0">
                <a:solidFill>
                  <a:srgbClr val="002060"/>
                </a:solidFill>
                <a:latin typeface="Aptos Light" panose="020B0004020202020204" pitchFamily="34" charset="0"/>
                <a:ea typeface="Calibri"/>
                <a:cs typeface="Leelawadee UI Semilight"/>
                <a:sym typeface="Garamond"/>
              </a:rPr>
              <a:t>Policy Analyst</a:t>
            </a:r>
          </a:p>
          <a:p>
            <a:pPr algn="ctr"/>
            <a:r>
              <a:rPr lang="en-US" sz="1400" dirty="0">
                <a:solidFill>
                  <a:srgbClr val="002060"/>
                </a:solidFill>
                <a:latin typeface="Aptos Light" panose="020B0004020202020204" pitchFamily="34" charset="0"/>
                <a:ea typeface="Calibri"/>
                <a:cs typeface="Leelawadee UI Semilight"/>
                <a:sym typeface="Garamond"/>
              </a:rPr>
              <a:t>mckinless@flhousing.org</a:t>
            </a:r>
            <a:endParaRPr lang="en-US" sz="1400" dirty="0">
              <a:solidFill>
                <a:srgbClr val="002060"/>
              </a:solidFill>
              <a:latin typeface="Aptos Light" panose="020B0004020202020204" pitchFamily="34" charset="0"/>
              <a:ea typeface="Calibri"/>
              <a:cs typeface="Leelawadee UI Semilight" panose="020B0402040204020203" pitchFamily="34" charset="-34"/>
            </a:endParaRPr>
          </a:p>
          <a:p>
            <a:pPr algn="ctr"/>
            <a:endParaRPr sz="1400" dirty="0">
              <a:solidFill>
                <a:schemeClr val="dk1"/>
              </a:solidFill>
              <a:latin typeface="Aptos Light" panose="020B0004020202020204" pitchFamily="34" charset="0"/>
              <a:ea typeface="Calibri"/>
              <a:cs typeface="Leelawadee UI Semilight" panose="020B0402040204020203" pitchFamily="34" charset="-34"/>
              <a:sym typeface="Calibri"/>
            </a:endParaRPr>
          </a:p>
          <a:p>
            <a:pPr algn="ctr"/>
            <a:endParaRPr sz="1350" dirty="0">
              <a:solidFill>
                <a:schemeClr val="dk1"/>
              </a:solidFill>
              <a:latin typeface="Aptos Light" panose="020B0004020202020204" pitchFamily="34" charset="0"/>
              <a:ea typeface="Calibri"/>
              <a:cs typeface="Calibri"/>
              <a:sym typeface="Calibri"/>
            </a:endParaRPr>
          </a:p>
        </p:txBody>
      </p:sp>
      <p:sp>
        <p:nvSpPr>
          <p:cNvPr id="165" name="Google Shape;165;p7">
            <a:extLst>
              <a:ext uri="{FF2B5EF4-FFF2-40B4-BE49-F238E27FC236}">
                <a16:creationId xmlns:a16="http://schemas.microsoft.com/office/drawing/2014/main" id="{F5753466-CC1F-B66F-B6AE-1202DA7A3D24}"/>
              </a:ext>
            </a:extLst>
          </p:cNvPr>
          <p:cNvSpPr txBox="1"/>
          <p:nvPr/>
        </p:nvSpPr>
        <p:spPr>
          <a:xfrm>
            <a:off x="779507" y="348699"/>
            <a:ext cx="7800464" cy="1394046"/>
          </a:xfrm>
          <a:prstGeom prst="rect">
            <a:avLst/>
          </a:prstGeom>
          <a:noFill/>
          <a:ln>
            <a:noFill/>
          </a:ln>
        </p:spPr>
        <p:txBody>
          <a:bodyPr spcFirstLastPara="1" wrap="square" lIns="68550" tIns="34275" rIns="68550" bIns="34275" anchor="ctr" anchorCtr="0">
            <a:noAutofit/>
          </a:bodyPr>
          <a:lstStyle/>
          <a:p>
            <a:pPr>
              <a:lnSpc>
                <a:spcPct val="90000"/>
              </a:lnSpc>
            </a:pPr>
            <a:r>
              <a:rPr lang="en-US" sz="3200" dirty="0">
                <a:solidFill>
                  <a:srgbClr val="0070C0"/>
                </a:solidFill>
                <a:latin typeface="Aptos" panose="020B0004020202020204" pitchFamily="34" charset="0"/>
                <a:ea typeface="+mj-ea"/>
                <a:cs typeface="Leelawadee UI Semilight" panose="020B0402040204020203" pitchFamily="34" charset="-34"/>
                <a:sym typeface="Calibri"/>
              </a:rPr>
              <a:t>Contact the</a:t>
            </a:r>
          </a:p>
          <a:p>
            <a:pPr>
              <a:lnSpc>
                <a:spcPct val="90000"/>
              </a:lnSpc>
            </a:pPr>
            <a:r>
              <a:rPr lang="en-US" sz="3200" dirty="0">
                <a:solidFill>
                  <a:srgbClr val="0070C0"/>
                </a:solidFill>
                <a:latin typeface="Aptos" panose="020B0004020202020204" pitchFamily="34" charset="0"/>
                <a:ea typeface="+mj-ea"/>
                <a:cs typeface="Leelawadee UI Semilight" panose="020B0402040204020203" pitchFamily="34" charset="-34"/>
                <a:sym typeface="Calibri"/>
              </a:rPr>
              <a:t>Florida Housing Coalition</a:t>
            </a:r>
            <a:endParaRPr sz="3200" dirty="0">
              <a:solidFill>
                <a:srgbClr val="0070C0"/>
              </a:solidFill>
              <a:latin typeface="Aptos" panose="020B0004020202020204" pitchFamily="34" charset="0"/>
              <a:ea typeface="+mj-ea"/>
              <a:cs typeface="Leelawadee UI Semilight" panose="020B0402040204020203" pitchFamily="34" charset="-34"/>
              <a:sym typeface="Calibri"/>
            </a:endParaRPr>
          </a:p>
        </p:txBody>
      </p:sp>
      <p:sp>
        <p:nvSpPr>
          <p:cNvPr id="5" name="Google Shape;164;p7">
            <a:extLst>
              <a:ext uri="{FF2B5EF4-FFF2-40B4-BE49-F238E27FC236}">
                <a16:creationId xmlns:a16="http://schemas.microsoft.com/office/drawing/2014/main" id="{5D2F8439-F45D-E7C5-E027-A38237F1F3F7}"/>
              </a:ext>
            </a:extLst>
          </p:cNvPr>
          <p:cNvSpPr txBox="1"/>
          <p:nvPr/>
        </p:nvSpPr>
        <p:spPr>
          <a:xfrm>
            <a:off x="2096354" y="2542519"/>
            <a:ext cx="3430538" cy="1504751"/>
          </a:xfrm>
          <a:prstGeom prst="rect">
            <a:avLst/>
          </a:prstGeom>
          <a:noFill/>
          <a:ln>
            <a:noFill/>
          </a:ln>
        </p:spPr>
        <p:txBody>
          <a:bodyPr spcFirstLastPara="1" wrap="square" lIns="68550" tIns="34275" rIns="68550" bIns="34275" anchor="t" anchorCtr="0">
            <a:noAutofit/>
          </a:bodyPr>
          <a:lstStyle/>
          <a:p>
            <a:pPr algn="ctr"/>
            <a:r>
              <a:rPr lang="en-US" sz="2000" b="1" dirty="0">
                <a:solidFill>
                  <a:srgbClr val="002060"/>
                </a:solidFill>
                <a:latin typeface="Aptos Light" panose="020B0004020202020204" pitchFamily="34" charset="0"/>
                <a:ea typeface="Calibri"/>
                <a:cs typeface="Leelawadee UI Semilight"/>
                <a:sym typeface="Garamond"/>
              </a:rPr>
              <a:t>Kody Glazer</a:t>
            </a:r>
          </a:p>
          <a:p>
            <a:pPr algn="ctr"/>
            <a:r>
              <a:rPr lang="en-US" sz="2000" b="1" dirty="0">
                <a:solidFill>
                  <a:srgbClr val="002060"/>
                </a:solidFill>
                <a:latin typeface="Aptos Light" panose="020B0004020202020204" pitchFamily="34" charset="0"/>
                <a:ea typeface="Calibri"/>
                <a:cs typeface="Leelawadee UI Semilight"/>
                <a:sym typeface="Garamond"/>
              </a:rPr>
              <a:t>Chief Legal and Policy Officer</a:t>
            </a:r>
          </a:p>
          <a:p>
            <a:pPr algn="ctr"/>
            <a:r>
              <a:rPr lang="en-US" sz="1400" dirty="0">
                <a:solidFill>
                  <a:srgbClr val="002060"/>
                </a:solidFill>
                <a:latin typeface="Aptos Light" panose="020B0004020202020204" pitchFamily="34" charset="0"/>
                <a:ea typeface="Calibri"/>
                <a:cs typeface="Leelawadee UI Semilight"/>
                <a:sym typeface="Garamond"/>
              </a:rPr>
              <a:t>glazer@flhousing.org</a:t>
            </a:r>
            <a:endParaRPr lang="en-US" sz="1400" dirty="0">
              <a:solidFill>
                <a:schemeClr val="dk1"/>
              </a:solidFill>
              <a:latin typeface="Aptos Light" panose="020B0004020202020204" pitchFamily="34" charset="0"/>
              <a:ea typeface="Calibri"/>
              <a:cs typeface="Leelawadee UI Semilight" panose="020B0402040204020203" pitchFamily="34" charset="-34"/>
              <a:sym typeface="Calibri"/>
            </a:endParaRPr>
          </a:p>
        </p:txBody>
      </p:sp>
    </p:spTree>
    <p:extLst>
      <p:ext uri="{BB962C8B-B14F-4D97-AF65-F5344CB8AC3E}">
        <p14:creationId xmlns:p14="http://schemas.microsoft.com/office/powerpoint/2010/main" val="11388846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C6048E-90E9-D363-5F25-0F80208EFC6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4885E19-5B6A-1C37-00D6-9F87A5AEF096}"/>
              </a:ext>
            </a:extLst>
          </p:cNvPr>
          <p:cNvSpPr>
            <a:spLocks noGrp="1"/>
          </p:cNvSpPr>
          <p:nvPr>
            <p:ph type="title"/>
          </p:nvPr>
        </p:nvSpPr>
        <p:spPr/>
        <p:txBody>
          <a:bodyPr>
            <a:normAutofit/>
          </a:bodyPr>
          <a:lstStyle/>
          <a:p>
            <a:r>
              <a:rPr lang="en-US" sz="3200" dirty="0">
                <a:solidFill>
                  <a:srgbClr val="0070C0"/>
                </a:solidFill>
              </a:rPr>
              <a:t>Who’s doing what, and where?</a:t>
            </a:r>
            <a:br>
              <a:rPr lang="en-US" sz="3200" dirty="0">
                <a:solidFill>
                  <a:srgbClr val="0070C0"/>
                </a:solidFill>
              </a:rPr>
            </a:br>
            <a:r>
              <a:rPr lang="en-US" sz="2000" dirty="0"/>
              <a:t>*</a:t>
            </a:r>
            <a:r>
              <a:rPr lang="en-US" sz="2000" b="1" i="1" dirty="0"/>
              <a:t>Tracking local ordinances and policies for the Live Local Act</a:t>
            </a:r>
          </a:p>
        </p:txBody>
      </p:sp>
      <p:sp>
        <p:nvSpPr>
          <p:cNvPr id="12" name="Text Placeholder 2">
            <a:extLst>
              <a:ext uri="{FF2B5EF4-FFF2-40B4-BE49-F238E27FC236}">
                <a16:creationId xmlns:a16="http://schemas.microsoft.com/office/drawing/2014/main" id="{F1B6610F-E960-35BC-5595-E448DF4948D7}"/>
              </a:ext>
            </a:extLst>
          </p:cNvPr>
          <p:cNvSpPr>
            <a:spLocks noGrp="1"/>
          </p:cNvSpPr>
          <p:nvPr>
            <p:ph idx="1"/>
          </p:nvPr>
        </p:nvSpPr>
        <p:spPr>
          <a:xfrm>
            <a:off x="838200" y="1519787"/>
            <a:ext cx="10515600" cy="3899826"/>
          </a:xfrm>
        </p:spPr>
        <p:txBody>
          <a:bodyPr vert="horz" lIns="91440" tIns="45720" rIns="91440" bIns="45720" rtlCol="0" anchor="t">
            <a:normAutofit/>
          </a:bodyPr>
          <a:lstStyle/>
          <a:p>
            <a:pPr marL="342900" indent="-342900">
              <a:buFont typeface="Courier New" panose="02070309020205020404" pitchFamily="49" charset="0"/>
              <a:buChar char="o"/>
            </a:pPr>
            <a:r>
              <a:rPr lang="en-US" b="1" dirty="0">
                <a:latin typeface="Aptos Light" panose="020B0004020202020204" pitchFamily="34" charset="0"/>
              </a:rPr>
              <a:t>8 municipalities have opted-out from the 80-120% AMI Missing Middle Market ad valorem exemption</a:t>
            </a:r>
          </a:p>
          <a:p>
            <a:pPr marL="800100" lvl="1" indent="-342900">
              <a:buFont typeface="Courier New" panose="02070309020205020404" pitchFamily="49" charset="0"/>
              <a:buChar char="o"/>
            </a:pPr>
            <a:r>
              <a:rPr lang="en-US" dirty="0">
                <a:latin typeface="Aptos Light" panose="020B0004020202020204" pitchFamily="34" charset="0"/>
              </a:rPr>
              <a:t>Brevard County, Hillsborough County, West Melbourne, Osceola County, Lake County, Pasco County, Seminole County, Winter Park, Maitland</a:t>
            </a:r>
          </a:p>
          <a:p>
            <a:pPr marL="342900" indent="-342900">
              <a:buFont typeface="Courier New" panose="02070309020205020404" pitchFamily="49" charset="0"/>
              <a:buChar char="o"/>
            </a:pPr>
            <a:r>
              <a:rPr lang="en-US" b="1" dirty="0">
                <a:latin typeface="Aptos Light" panose="020B0004020202020204" pitchFamily="34" charset="0"/>
              </a:rPr>
              <a:t>3 municipalities have enacted the local option property tax exemption at or below 60% AMI</a:t>
            </a:r>
          </a:p>
          <a:p>
            <a:pPr marL="800100" lvl="1" indent="-342900">
              <a:buFont typeface="Courier New" panose="02070309020205020404" pitchFamily="49" charset="0"/>
              <a:buChar char="o"/>
            </a:pPr>
            <a:r>
              <a:rPr lang="en-US" dirty="0">
                <a:latin typeface="Aptos Light" panose="020B0004020202020204" pitchFamily="34" charset="0"/>
              </a:rPr>
              <a:t>Jacksonville, St. Petersburg, St. Lucie County</a:t>
            </a:r>
          </a:p>
          <a:p>
            <a:pPr marL="342900" indent="-342900">
              <a:buFont typeface="Courier New" panose="02070309020205020404" pitchFamily="49" charset="0"/>
              <a:buChar char="o"/>
            </a:pPr>
            <a:r>
              <a:rPr lang="en-US" b="1" dirty="0">
                <a:latin typeface="Aptos Light" panose="020B0004020202020204" pitchFamily="34" charset="0"/>
              </a:rPr>
              <a:t>2 *active* moratoriums </a:t>
            </a:r>
          </a:p>
          <a:p>
            <a:pPr marL="800100" lvl="1" indent="-342900">
              <a:buFont typeface="Courier New" panose="02070309020205020404" pitchFamily="49" charset="0"/>
              <a:buChar char="o"/>
            </a:pPr>
            <a:r>
              <a:rPr lang="en-US" dirty="0">
                <a:latin typeface="Aptos Light" panose="020B0004020202020204" pitchFamily="34" charset="0"/>
              </a:rPr>
              <a:t>Flagler County, North Port</a:t>
            </a:r>
          </a:p>
          <a:p>
            <a:pPr marL="800100" lvl="1" indent="-342900">
              <a:buFont typeface="Courier New" panose="02070309020205020404" pitchFamily="49" charset="0"/>
              <a:buChar char="o"/>
            </a:pPr>
            <a:endParaRPr lang="en-US" dirty="0">
              <a:latin typeface="Aptos Light" panose="020B0004020202020204" pitchFamily="34" charset="0"/>
            </a:endParaRPr>
          </a:p>
          <a:p>
            <a:pPr marL="342900" indent="-342900">
              <a:buFont typeface="Courier New" panose="02070309020205020404" pitchFamily="49" charset="0"/>
              <a:buChar char="o"/>
            </a:pPr>
            <a:endParaRPr lang="en-US" dirty="0">
              <a:solidFill>
                <a:srgbClr val="2E75B6"/>
              </a:solidFill>
              <a:latin typeface="Aptos Light" panose="020B0004020202020204" pitchFamily="34" charset="0"/>
            </a:endParaRPr>
          </a:p>
          <a:p>
            <a:pPr marL="342900" indent="-342900">
              <a:buFont typeface="Courier New" panose="02070309020205020404" pitchFamily="49" charset="0"/>
              <a:buChar char="o"/>
            </a:pPr>
            <a:endParaRPr lang="en-US" dirty="0">
              <a:solidFill>
                <a:srgbClr val="2E75B6"/>
              </a:solidFill>
              <a:latin typeface="Aptos Light" panose="020B0004020202020204" pitchFamily="34" charset="0"/>
            </a:endParaRPr>
          </a:p>
        </p:txBody>
      </p:sp>
      <p:sp>
        <p:nvSpPr>
          <p:cNvPr id="4" name="Title 1">
            <a:extLst>
              <a:ext uri="{FF2B5EF4-FFF2-40B4-BE49-F238E27FC236}">
                <a16:creationId xmlns:a16="http://schemas.microsoft.com/office/drawing/2014/main" id="{6CD16D19-DFFA-1684-8B43-3B796A8C50E8}"/>
              </a:ext>
            </a:extLst>
          </p:cNvPr>
          <p:cNvSpPr txBox="1">
            <a:spLocks/>
          </p:cNvSpPr>
          <p:nvPr/>
        </p:nvSpPr>
        <p:spPr>
          <a:xfrm>
            <a:off x="910076" y="605387"/>
            <a:ext cx="10371845" cy="914400"/>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en-US" sz="3200">
              <a:solidFill>
                <a:srgbClr val="0070C0"/>
              </a:solidFill>
              <a:latin typeface="Aptos" panose="020B0004020202020204" pitchFamily="34" charset="0"/>
            </a:endParaRPr>
          </a:p>
        </p:txBody>
      </p:sp>
    </p:spTree>
    <p:extLst>
      <p:ext uri="{BB962C8B-B14F-4D97-AF65-F5344CB8AC3E}">
        <p14:creationId xmlns:p14="http://schemas.microsoft.com/office/powerpoint/2010/main" val="21720067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C6048E-90E9-D363-5F25-0F80208EFC6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4885E19-5B6A-1C37-00D6-9F87A5AEF096}"/>
              </a:ext>
            </a:extLst>
          </p:cNvPr>
          <p:cNvSpPr>
            <a:spLocks noGrp="1"/>
          </p:cNvSpPr>
          <p:nvPr>
            <p:ph type="title"/>
          </p:nvPr>
        </p:nvSpPr>
        <p:spPr/>
        <p:txBody>
          <a:bodyPr>
            <a:normAutofit/>
          </a:bodyPr>
          <a:lstStyle/>
          <a:p>
            <a:r>
              <a:rPr lang="en-US" sz="3200" dirty="0">
                <a:solidFill>
                  <a:srgbClr val="0070C0"/>
                </a:solidFill>
              </a:rPr>
              <a:t>LLA land use tools in action</a:t>
            </a:r>
            <a:br>
              <a:rPr lang="en-US" sz="3200" dirty="0">
                <a:solidFill>
                  <a:srgbClr val="0070C0"/>
                </a:solidFill>
              </a:rPr>
            </a:br>
            <a:r>
              <a:rPr lang="en-US" sz="2000" dirty="0"/>
              <a:t>*</a:t>
            </a:r>
            <a:r>
              <a:rPr lang="en-US" sz="2000" b="1" i="1" dirty="0"/>
              <a:t>Tracking the use of </a:t>
            </a:r>
            <a:r>
              <a:rPr lang="da-DK" sz="2000" b="1" i="1" dirty="0"/>
              <a:t>s. 125.01055(7)/166.04151(7), F.S. throughout Florida...</a:t>
            </a:r>
            <a:endParaRPr lang="en-US" sz="2000" b="1" i="1" dirty="0"/>
          </a:p>
        </p:txBody>
      </p:sp>
      <p:sp>
        <p:nvSpPr>
          <p:cNvPr id="12" name="Text Placeholder 2">
            <a:extLst>
              <a:ext uri="{FF2B5EF4-FFF2-40B4-BE49-F238E27FC236}">
                <a16:creationId xmlns:a16="http://schemas.microsoft.com/office/drawing/2014/main" id="{F1B6610F-E960-35BC-5595-E448DF4948D7}"/>
              </a:ext>
            </a:extLst>
          </p:cNvPr>
          <p:cNvSpPr>
            <a:spLocks noGrp="1"/>
          </p:cNvSpPr>
          <p:nvPr>
            <p:ph idx="1"/>
          </p:nvPr>
        </p:nvSpPr>
        <p:spPr>
          <a:xfrm>
            <a:off x="838200" y="1825625"/>
            <a:ext cx="10515600" cy="3899826"/>
          </a:xfrm>
        </p:spPr>
        <p:txBody>
          <a:bodyPr vert="horz" lIns="91440" tIns="45720" rIns="91440" bIns="45720" rtlCol="0" anchor="t">
            <a:normAutofit/>
          </a:bodyPr>
          <a:lstStyle/>
          <a:p>
            <a:pPr marL="342900" indent="-342900">
              <a:buFont typeface="Courier New" panose="02070309020205020404" pitchFamily="49" charset="0"/>
              <a:buChar char="o"/>
            </a:pPr>
            <a:r>
              <a:rPr lang="en-US" b="1" dirty="0">
                <a:latin typeface="Aptos Light" panose="020B0004020202020204" pitchFamily="34" charset="0"/>
              </a:rPr>
              <a:t>~</a:t>
            </a:r>
            <a:r>
              <a:rPr lang="en-US" b="1" u="sng" dirty="0">
                <a:latin typeface="Aptos Light" panose="020B0004020202020204" pitchFamily="34" charset="0"/>
              </a:rPr>
              <a:t>17,020</a:t>
            </a:r>
            <a:r>
              <a:rPr lang="en-US" b="1" dirty="0">
                <a:latin typeface="Aptos Light" panose="020B0004020202020204" pitchFamily="34" charset="0"/>
              </a:rPr>
              <a:t> </a:t>
            </a:r>
            <a:r>
              <a:rPr lang="en-US" dirty="0">
                <a:latin typeface="Aptos Light" panose="020B0004020202020204" pitchFamily="34" charset="0"/>
              </a:rPr>
              <a:t>total units planned so far as a result of these new tools</a:t>
            </a:r>
          </a:p>
          <a:p>
            <a:pPr marL="342900" indent="-342900">
              <a:buFont typeface="Courier New" panose="02070309020205020404" pitchFamily="49" charset="0"/>
              <a:buChar char="o"/>
            </a:pPr>
            <a:r>
              <a:rPr lang="en-US" b="1" dirty="0">
                <a:latin typeface="Aptos Light" panose="020B0004020202020204" pitchFamily="34" charset="0"/>
              </a:rPr>
              <a:t>~</a:t>
            </a:r>
            <a:r>
              <a:rPr lang="en-US" b="1" u="sng" dirty="0">
                <a:latin typeface="Aptos Light" panose="020B0004020202020204" pitchFamily="34" charset="0"/>
              </a:rPr>
              <a:t>53 </a:t>
            </a:r>
            <a:r>
              <a:rPr lang="en-US" dirty="0">
                <a:latin typeface="Aptos Light" panose="020B0004020202020204" pitchFamily="34" charset="0"/>
              </a:rPr>
              <a:t>planned multifamily developments</a:t>
            </a:r>
          </a:p>
          <a:p>
            <a:pPr marL="342900" indent="-342900">
              <a:buFont typeface="Courier New" panose="02070309020205020404" pitchFamily="49" charset="0"/>
              <a:buChar char="o"/>
            </a:pPr>
            <a:r>
              <a:rPr lang="en-US" dirty="0">
                <a:latin typeface="Aptos Light" panose="020B0004020202020204" pitchFamily="34" charset="0"/>
              </a:rPr>
              <a:t>Most of these proposals would serve 40% @ 120% AMI</a:t>
            </a:r>
          </a:p>
          <a:p>
            <a:pPr marL="342900" indent="-342900">
              <a:buFont typeface="Courier New" panose="02070309020205020404" pitchFamily="49" charset="0"/>
              <a:buChar char="o"/>
            </a:pPr>
            <a:endParaRPr lang="en-US" dirty="0">
              <a:solidFill>
                <a:srgbClr val="2E75B6"/>
              </a:solidFill>
              <a:latin typeface="Aptos Light" panose="020B0004020202020204" pitchFamily="34" charset="0"/>
            </a:endParaRPr>
          </a:p>
          <a:p>
            <a:pPr marL="342900" indent="-342900">
              <a:buFont typeface="Courier New" panose="02070309020205020404" pitchFamily="49" charset="0"/>
              <a:buChar char="o"/>
            </a:pPr>
            <a:endParaRPr lang="en-US" dirty="0">
              <a:solidFill>
                <a:srgbClr val="2E75B6"/>
              </a:solidFill>
              <a:latin typeface="Aptos Light" panose="020B0004020202020204" pitchFamily="34" charset="0"/>
            </a:endParaRPr>
          </a:p>
          <a:p>
            <a:pPr marL="0" indent="0">
              <a:buNone/>
            </a:pPr>
            <a:r>
              <a:rPr lang="en-US" sz="2000" b="1" dirty="0">
                <a:solidFill>
                  <a:srgbClr val="000000"/>
                </a:solidFill>
                <a:latin typeface="Aptos Light" panose="020B0004020202020204" pitchFamily="34" charset="0"/>
              </a:rPr>
              <a:t>*Given the lack of statewide tracking and data requirements for Live Local preemption projects, these are approximate totals sourced via informal tracking mechanisms such as news alerts, local agendas, and word-of-mouth.</a:t>
            </a:r>
          </a:p>
        </p:txBody>
      </p:sp>
      <p:sp>
        <p:nvSpPr>
          <p:cNvPr id="4" name="Title 1">
            <a:extLst>
              <a:ext uri="{FF2B5EF4-FFF2-40B4-BE49-F238E27FC236}">
                <a16:creationId xmlns:a16="http://schemas.microsoft.com/office/drawing/2014/main" id="{6CD16D19-DFFA-1684-8B43-3B796A8C50E8}"/>
              </a:ext>
            </a:extLst>
          </p:cNvPr>
          <p:cNvSpPr txBox="1">
            <a:spLocks/>
          </p:cNvSpPr>
          <p:nvPr/>
        </p:nvSpPr>
        <p:spPr>
          <a:xfrm>
            <a:off x="910076" y="605387"/>
            <a:ext cx="10371845" cy="914400"/>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en-US" sz="3200">
              <a:solidFill>
                <a:srgbClr val="0070C0"/>
              </a:solidFill>
              <a:latin typeface="Aptos" panose="020B0004020202020204" pitchFamily="34" charset="0"/>
            </a:endParaRPr>
          </a:p>
        </p:txBody>
      </p:sp>
    </p:spTree>
    <p:extLst>
      <p:ext uri="{BB962C8B-B14F-4D97-AF65-F5344CB8AC3E}">
        <p14:creationId xmlns:p14="http://schemas.microsoft.com/office/powerpoint/2010/main" val="1776439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C6048E-90E9-D363-5F25-0F80208EFC6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4885E19-5B6A-1C37-00D6-9F87A5AEF096}"/>
              </a:ext>
            </a:extLst>
          </p:cNvPr>
          <p:cNvSpPr>
            <a:spLocks noGrp="1"/>
          </p:cNvSpPr>
          <p:nvPr>
            <p:ph type="title"/>
          </p:nvPr>
        </p:nvSpPr>
        <p:spPr/>
        <p:txBody>
          <a:bodyPr>
            <a:normAutofit/>
          </a:bodyPr>
          <a:lstStyle/>
          <a:p>
            <a:r>
              <a:rPr lang="en-US" sz="3200" dirty="0">
                <a:solidFill>
                  <a:srgbClr val="0070C0"/>
                </a:solidFill>
              </a:rPr>
              <a:t>LLA land use tools in action – areas seeing highest utilization</a:t>
            </a:r>
            <a:br>
              <a:rPr lang="en-US" sz="3200" dirty="0">
                <a:solidFill>
                  <a:srgbClr val="0070C0"/>
                </a:solidFill>
              </a:rPr>
            </a:br>
            <a:endParaRPr lang="en-US" sz="2000" b="1" i="1" dirty="0"/>
          </a:p>
        </p:txBody>
      </p:sp>
      <p:sp>
        <p:nvSpPr>
          <p:cNvPr id="12" name="Text Placeholder 2">
            <a:extLst>
              <a:ext uri="{FF2B5EF4-FFF2-40B4-BE49-F238E27FC236}">
                <a16:creationId xmlns:a16="http://schemas.microsoft.com/office/drawing/2014/main" id="{F1B6610F-E960-35BC-5595-E448DF4948D7}"/>
              </a:ext>
            </a:extLst>
          </p:cNvPr>
          <p:cNvSpPr>
            <a:spLocks noGrp="1"/>
          </p:cNvSpPr>
          <p:nvPr>
            <p:ph idx="1"/>
          </p:nvPr>
        </p:nvSpPr>
        <p:spPr>
          <a:xfrm>
            <a:off x="838200" y="1825625"/>
            <a:ext cx="10515600" cy="3899826"/>
          </a:xfrm>
        </p:spPr>
        <p:txBody>
          <a:bodyPr vert="horz" lIns="91440" tIns="45720" rIns="91440" bIns="45720" rtlCol="0" anchor="t">
            <a:normAutofit/>
          </a:bodyPr>
          <a:lstStyle/>
          <a:p>
            <a:r>
              <a:rPr lang="en-US" sz="2000" b="1" dirty="0">
                <a:solidFill>
                  <a:srgbClr val="000000"/>
                </a:solidFill>
                <a:latin typeface="Aptos Light" panose="020B0004020202020204" pitchFamily="34" charset="0"/>
              </a:rPr>
              <a:t>Miami-Dade County (10 applications)</a:t>
            </a:r>
          </a:p>
          <a:p>
            <a:r>
              <a:rPr lang="en-US" sz="2000" b="1" dirty="0">
                <a:solidFill>
                  <a:srgbClr val="000000"/>
                </a:solidFill>
                <a:latin typeface="Aptos Light" panose="020B0004020202020204" pitchFamily="34" charset="0"/>
              </a:rPr>
              <a:t>Miami (5 applications)</a:t>
            </a:r>
          </a:p>
          <a:p>
            <a:r>
              <a:rPr lang="en-US" sz="2000" b="1" dirty="0">
                <a:solidFill>
                  <a:srgbClr val="000000"/>
                </a:solidFill>
                <a:latin typeface="Aptos Light" panose="020B0004020202020204" pitchFamily="34" charset="0"/>
              </a:rPr>
              <a:t>Orlando (4 applications)</a:t>
            </a:r>
          </a:p>
          <a:p>
            <a:r>
              <a:rPr lang="en-US" sz="2000" b="1" dirty="0">
                <a:solidFill>
                  <a:srgbClr val="000000"/>
                </a:solidFill>
                <a:latin typeface="Aptos Light" panose="020B0004020202020204" pitchFamily="34" charset="0"/>
              </a:rPr>
              <a:t>Hillsborough County (2 applications)</a:t>
            </a:r>
          </a:p>
          <a:p>
            <a:r>
              <a:rPr lang="en-US" sz="2000" b="1" dirty="0">
                <a:solidFill>
                  <a:srgbClr val="000000"/>
                </a:solidFill>
                <a:latin typeface="Aptos Light" panose="020B0004020202020204" pitchFamily="34" charset="0"/>
              </a:rPr>
              <a:t>Orange County (2 applications)</a:t>
            </a:r>
          </a:p>
          <a:p>
            <a:r>
              <a:rPr lang="en-US" sz="2000" b="1" dirty="0">
                <a:solidFill>
                  <a:srgbClr val="000000"/>
                </a:solidFill>
                <a:latin typeface="Aptos Light" panose="020B0004020202020204" pitchFamily="34" charset="0"/>
              </a:rPr>
              <a:t>Sarasota (2 applications)</a:t>
            </a:r>
          </a:p>
          <a:p>
            <a:pPr marL="0" indent="0">
              <a:buNone/>
            </a:pPr>
            <a:endParaRPr lang="en-US" sz="2000" b="1" dirty="0">
              <a:solidFill>
                <a:srgbClr val="000000"/>
              </a:solidFill>
              <a:latin typeface="Aptos Light" panose="020B0004020202020204" pitchFamily="34" charset="0"/>
            </a:endParaRPr>
          </a:p>
          <a:p>
            <a:pPr marL="0" indent="0">
              <a:buNone/>
            </a:pPr>
            <a:endParaRPr lang="en-US" sz="2000" b="1" dirty="0">
              <a:solidFill>
                <a:srgbClr val="000000"/>
              </a:solidFill>
              <a:latin typeface="Aptos Light" panose="020B0004020202020204" pitchFamily="34" charset="0"/>
            </a:endParaRPr>
          </a:p>
        </p:txBody>
      </p:sp>
      <p:sp>
        <p:nvSpPr>
          <p:cNvPr id="4" name="Title 1">
            <a:extLst>
              <a:ext uri="{FF2B5EF4-FFF2-40B4-BE49-F238E27FC236}">
                <a16:creationId xmlns:a16="http://schemas.microsoft.com/office/drawing/2014/main" id="{6CD16D19-DFFA-1684-8B43-3B796A8C50E8}"/>
              </a:ext>
            </a:extLst>
          </p:cNvPr>
          <p:cNvSpPr txBox="1">
            <a:spLocks/>
          </p:cNvSpPr>
          <p:nvPr/>
        </p:nvSpPr>
        <p:spPr>
          <a:xfrm>
            <a:off x="910076" y="605387"/>
            <a:ext cx="10371845" cy="914400"/>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en-US" sz="3200">
              <a:solidFill>
                <a:srgbClr val="0070C0"/>
              </a:solidFill>
              <a:latin typeface="Aptos" panose="020B0004020202020204" pitchFamily="34" charset="0"/>
            </a:endParaRPr>
          </a:p>
        </p:txBody>
      </p:sp>
    </p:spTree>
    <p:extLst>
      <p:ext uri="{BB962C8B-B14F-4D97-AF65-F5344CB8AC3E}">
        <p14:creationId xmlns:p14="http://schemas.microsoft.com/office/powerpoint/2010/main" val="23008182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C6048E-90E9-D363-5F25-0F80208EFC6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4885E19-5B6A-1C37-00D6-9F87A5AEF096}"/>
              </a:ext>
            </a:extLst>
          </p:cNvPr>
          <p:cNvSpPr>
            <a:spLocks noGrp="1"/>
          </p:cNvSpPr>
          <p:nvPr>
            <p:ph type="title"/>
          </p:nvPr>
        </p:nvSpPr>
        <p:spPr/>
        <p:txBody>
          <a:bodyPr>
            <a:normAutofit/>
          </a:bodyPr>
          <a:lstStyle/>
          <a:p>
            <a:r>
              <a:rPr lang="en-US" sz="3200" dirty="0">
                <a:solidFill>
                  <a:srgbClr val="0070C0"/>
                </a:solidFill>
              </a:rPr>
              <a:t>LLA land use tools in action – jurisdictions with at least 1 application for approval</a:t>
            </a:r>
            <a:br>
              <a:rPr lang="en-US" sz="3200" dirty="0">
                <a:solidFill>
                  <a:srgbClr val="0070C0"/>
                </a:solidFill>
              </a:rPr>
            </a:br>
            <a:endParaRPr lang="en-US" sz="2000" b="1" i="1" dirty="0"/>
          </a:p>
        </p:txBody>
      </p:sp>
      <p:sp>
        <p:nvSpPr>
          <p:cNvPr id="12" name="Text Placeholder 2">
            <a:extLst>
              <a:ext uri="{FF2B5EF4-FFF2-40B4-BE49-F238E27FC236}">
                <a16:creationId xmlns:a16="http://schemas.microsoft.com/office/drawing/2014/main" id="{F1B6610F-E960-35BC-5595-E448DF4948D7}"/>
              </a:ext>
            </a:extLst>
          </p:cNvPr>
          <p:cNvSpPr>
            <a:spLocks noGrp="1"/>
          </p:cNvSpPr>
          <p:nvPr>
            <p:ph idx="1"/>
          </p:nvPr>
        </p:nvSpPr>
        <p:spPr>
          <a:xfrm>
            <a:off x="870452" y="1798193"/>
            <a:ext cx="10515600" cy="3899826"/>
          </a:xfrm>
        </p:spPr>
        <p:txBody>
          <a:bodyPr vert="horz" lIns="91440" tIns="45720" rIns="91440" bIns="45720" rtlCol="0" anchor="t">
            <a:normAutofit/>
          </a:bodyPr>
          <a:lstStyle/>
          <a:p>
            <a:pPr marL="0" indent="0">
              <a:buNone/>
            </a:pPr>
            <a:r>
              <a:rPr lang="en-US" sz="2000" b="1" dirty="0">
                <a:solidFill>
                  <a:srgbClr val="000000"/>
                </a:solidFill>
                <a:latin typeface="Aptos Light" panose="020B0004020202020204" pitchFamily="34" charset="0"/>
              </a:rPr>
              <a:t>Plant City			Hollywood Beach		Fort Lauderdale</a:t>
            </a:r>
          </a:p>
          <a:p>
            <a:pPr marL="0" indent="0">
              <a:buNone/>
            </a:pPr>
            <a:r>
              <a:rPr lang="en-US" sz="2000" b="1" dirty="0">
                <a:solidFill>
                  <a:srgbClr val="000000"/>
                </a:solidFill>
                <a:latin typeface="Aptos Light" panose="020B0004020202020204" pitchFamily="34" charset="0"/>
              </a:rPr>
              <a:t>Doral				Minneola			Miami Gardens</a:t>
            </a:r>
          </a:p>
          <a:p>
            <a:pPr marL="0" indent="0">
              <a:buNone/>
            </a:pPr>
            <a:r>
              <a:rPr lang="en-US" sz="2000" b="1" dirty="0">
                <a:solidFill>
                  <a:srgbClr val="000000"/>
                </a:solidFill>
                <a:latin typeface="Aptos Light" panose="020B0004020202020204" pitchFamily="34" charset="0"/>
              </a:rPr>
              <a:t>Melbourne			Model City			Tavares</a:t>
            </a:r>
          </a:p>
          <a:p>
            <a:pPr marL="0" indent="0">
              <a:buNone/>
            </a:pPr>
            <a:r>
              <a:rPr lang="en-US" sz="2000" b="1" dirty="0">
                <a:solidFill>
                  <a:srgbClr val="000000"/>
                </a:solidFill>
                <a:latin typeface="Aptos Light" panose="020B0004020202020204" pitchFamily="34" charset="0"/>
              </a:rPr>
              <a:t>St. Johns County			Citrus County			Largo</a:t>
            </a:r>
          </a:p>
          <a:p>
            <a:pPr marL="0" indent="0">
              <a:buNone/>
            </a:pPr>
            <a:r>
              <a:rPr lang="en-US" sz="2000" b="1" dirty="0">
                <a:solidFill>
                  <a:srgbClr val="000000"/>
                </a:solidFill>
                <a:latin typeface="Aptos Light" panose="020B0004020202020204" pitchFamily="34" charset="0"/>
              </a:rPr>
              <a:t>Martin County			Boca Raton			Kendall</a:t>
            </a:r>
          </a:p>
          <a:p>
            <a:pPr marL="0" indent="0">
              <a:buNone/>
            </a:pPr>
            <a:r>
              <a:rPr lang="en-US" sz="2000" b="1" dirty="0">
                <a:solidFill>
                  <a:srgbClr val="000000"/>
                </a:solidFill>
                <a:latin typeface="Aptos Light" panose="020B0004020202020204" pitchFamily="34" charset="0"/>
              </a:rPr>
              <a:t>Walton County			Boynton Beach			Broward County</a:t>
            </a:r>
          </a:p>
          <a:p>
            <a:pPr marL="0" indent="0">
              <a:buNone/>
            </a:pPr>
            <a:r>
              <a:rPr lang="en-US" sz="2000" b="1" dirty="0">
                <a:solidFill>
                  <a:srgbClr val="000000"/>
                </a:solidFill>
                <a:latin typeface="Aptos Light" panose="020B0004020202020204" pitchFamily="34" charset="0"/>
              </a:rPr>
              <a:t>Osceola County			Bradenton			Pensacola</a:t>
            </a:r>
          </a:p>
          <a:p>
            <a:pPr marL="0" indent="0">
              <a:buNone/>
            </a:pPr>
            <a:r>
              <a:rPr lang="en-US" sz="2000" b="1" dirty="0">
                <a:solidFill>
                  <a:srgbClr val="000000"/>
                </a:solidFill>
                <a:latin typeface="Aptos Light" panose="020B0004020202020204" pitchFamily="34" charset="0"/>
              </a:rPr>
              <a:t>Orange City			St. Petersburg			Brownsville</a:t>
            </a:r>
          </a:p>
          <a:p>
            <a:pPr marL="0" indent="0">
              <a:buNone/>
            </a:pPr>
            <a:r>
              <a:rPr lang="en-US" sz="2000" b="1" dirty="0">
                <a:solidFill>
                  <a:srgbClr val="000000"/>
                </a:solidFill>
                <a:latin typeface="Aptos Light" panose="020B0004020202020204" pitchFamily="34" charset="0"/>
              </a:rPr>
              <a:t>Hialeah				Sebring</a:t>
            </a:r>
          </a:p>
        </p:txBody>
      </p:sp>
      <p:sp>
        <p:nvSpPr>
          <p:cNvPr id="4" name="Title 1">
            <a:extLst>
              <a:ext uri="{FF2B5EF4-FFF2-40B4-BE49-F238E27FC236}">
                <a16:creationId xmlns:a16="http://schemas.microsoft.com/office/drawing/2014/main" id="{6CD16D19-DFFA-1684-8B43-3B796A8C50E8}"/>
              </a:ext>
            </a:extLst>
          </p:cNvPr>
          <p:cNvSpPr txBox="1">
            <a:spLocks/>
          </p:cNvSpPr>
          <p:nvPr/>
        </p:nvSpPr>
        <p:spPr>
          <a:xfrm>
            <a:off x="910076" y="605387"/>
            <a:ext cx="10371845" cy="914400"/>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en-US" sz="3200">
              <a:solidFill>
                <a:srgbClr val="0070C0"/>
              </a:solidFill>
              <a:latin typeface="Aptos" panose="020B0004020202020204" pitchFamily="34" charset="0"/>
            </a:endParaRPr>
          </a:p>
        </p:txBody>
      </p:sp>
    </p:spTree>
    <p:extLst>
      <p:ext uri="{BB962C8B-B14F-4D97-AF65-F5344CB8AC3E}">
        <p14:creationId xmlns:p14="http://schemas.microsoft.com/office/powerpoint/2010/main" val="41831840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C6048E-90E9-D363-5F25-0F80208EFC6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4885E19-5B6A-1C37-00D6-9F87A5AEF096}"/>
              </a:ext>
            </a:extLst>
          </p:cNvPr>
          <p:cNvSpPr>
            <a:spLocks noGrp="1"/>
          </p:cNvSpPr>
          <p:nvPr>
            <p:ph type="title"/>
          </p:nvPr>
        </p:nvSpPr>
        <p:spPr/>
        <p:txBody>
          <a:bodyPr/>
          <a:lstStyle/>
          <a:p>
            <a:r>
              <a:rPr lang="en-US" dirty="0">
                <a:solidFill>
                  <a:srgbClr val="0070C0"/>
                </a:solidFill>
                <a:latin typeface="Aptos Light" panose="020B0004020202020204" pitchFamily="34" charset="0"/>
              </a:rPr>
              <a:t>LLA land use tools in action</a:t>
            </a:r>
          </a:p>
        </p:txBody>
      </p:sp>
      <p:sp>
        <p:nvSpPr>
          <p:cNvPr id="12" name="Text Placeholder 2">
            <a:extLst>
              <a:ext uri="{FF2B5EF4-FFF2-40B4-BE49-F238E27FC236}">
                <a16:creationId xmlns:a16="http://schemas.microsoft.com/office/drawing/2014/main" id="{F1B6610F-E960-35BC-5595-E448DF4948D7}"/>
              </a:ext>
            </a:extLst>
          </p:cNvPr>
          <p:cNvSpPr>
            <a:spLocks noGrp="1"/>
          </p:cNvSpPr>
          <p:nvPr>
            <p:ph idx="1"/>
          </p:nvPr>
        </p:nvSpPr>
        <p:spPr>
          <a:xfrm>
            <a:off x="838200" y="1825625"/>
            <a:ext cx="10515600" cy="3899826"/>
          </a:xfrm>
        </p:spPr>
        <p:txBody>
          <a:bodyPr vert="horz" lIns="91440" tIns="45720" rIns="91440" bIns="45720" rtlCol="0" anchor="t">
            <a:normAutofit/>
          </a:bodyPr>
          <a:lstStyle/>
          <a:p>
            <a:pPr marL="0" lvl="1" indent="0">
              <a:buNone/>
            </a:pPr>
            <a:r>
              <a:rPr lang="en-US" sz="2200" dirty="0">
                <a:latin typeface="Aptos Light"/>
              </a:rPr>
              <a:t>Some specific examples of AH developments in the administrative approval process as more developers use this LLA tool:</a:t>
            </a:r>
          </a:p>
          <a:p>
            <a:pPr marL="342900" lvl="1" indent="-342900"/>
            <a:r>
              <a:rPr lang="en-US" sz="2000" b="1" u="sng" dirty="0">
                <a:latin typeface="Aptos Light"/>
              </a:rPr>
              <a:t>Providence Place, Melbourne</a:t>
            </a:r>
            <a:r>
              <a:rPr lang="en-US" sz="2000" dirty="0">
                <a:latin typeface="Aptos Light"/>
              </a:rPr>
              <a:t>: approved by City last Fall, the planned complex will construct 120 units on 3 acres of city-owned industrial land.</a:t>
            </a:r>
          </a:p>
          <a:p>
            <a:pPr marL="342900" lvl="1" indent="-342900"/>
            <a:r>
              <a:rPr lang="en-US" sz="2000" b="1" u="sng" dirty="0">
                <a:latin typeface="Aptos Light"/>
              </a:rPr>
              <a:t>The Sandbar, Walton County</a:t>
            </a:r>
            <a:r>
              <a:rPr lang="en-US" sz="2000" dirty="0">
                <a:latin typeface="Aptos Light"/>
              </a:rPr>
              <a:t>: approved by the County, the Sandbar is a large mixed-use development that will feature 330 multifamily workforce units, 15,000 sq. ft. of commercial retail, a 3,700 sq. ft. financial institution, a hotel, amenities, and new infrastructure.</a:t>
            </a:r>
          </a:p>
          <a:p>
            <a:pPr marL="342900" lvl="1" indent="-342900"/>
            <a:r>
              <a:rPr lang="en-US" sz="2000" b="1" u="sng" dirty="0">
                <a:latin typeface="Aptos Light"/>
              </a:rPr>
              <a:t>Clara Wynwood, Miami</a:t>
            </a:r>
            <a:r>
              <a:rPr lang="en-US" sz="2000" dirty="0">
                <a:latin typeface="Aptos Light"/>
              </a:rPr>
              <a:t>: planned 154-unit residence tower located in Miami's Wynwood neighborhood to include 40% workforce units.</a:t>
            </a:r>
            <a:endParaRPr lang="en-US" sz="2000" dirty="0">
              <a:latin typeface="Aptos Light" panose="020B0004020202020204" pitchFamily="34" charset="0"/>
            </a:endParaRPr>
          </a:p>
          <a:p>
            <a:pPr marL="342900" indent="-342900">
              <a:buFont typeface="Courier New" panose="02070309020205020404" pitchFamily="49" charset="0"/>
              <a:buChar char="o"/>
            </a:pPr>
            <a:endParaRPr lang="en-US" dirty="0">
              <a:solidFill>
                <a:srgbClr val="2E75B6"/>
              </a:solidFill>
              <a:latin typeface="Aptos Light" panose="020B0004020202020204" pitchFamily="34" charset="0"/>
            </a:endParaRPr>
          </a:p>
          <a:p>
            <a:pPr marL="342900" indent="-342900">
              <a:buFont typeface="Courier New" panose="02070309020205020404" pitchFamily="49" charset="0"/>
              <a:buChar char="o"/>
            </a:pPr>
            <a:endParaRPr lang="en-US" dirty="0">
              <a:solidFill>
                <a:srgbClr val="2E75B6"/>
              </a:solidFill>
              <a:latin typeface="Aptos Light" panose="020B0004020202020204" pitchFamily="34" charset="0"/>
            </a:endParaRPr>
          </a:p>
          <a:p>
            <a:pPr marL="342900" indent="-342900">
              <a:buFont typeface="Courier New" panose="02070309020205020404" pitchFamily="49" charset="0"/>
              <a:buChar char="o"/>
            </a:pPr>
            <a:endParaRPr lang="en-US" dirty="0">
              <a:solidFill>
                <a:srgbClr val="2E75B6"/>
              </a:solidFill>
              <a:latin typeface="Aptos Light" panose="020B0004020202020204" pitchFamily="34" charset="0"/>
            </a:endParaRPr>
          </a:p>
          <a:p>
            <a:pPr marL="342900" indent="-342900">
              <a:buFont typeface="Courier New" panose="02070309020205020404" pitchFamily="49" charset="0"/>
              <a:buChar char="o"/>
            </a:pPr>
            <a:endParaRPr lang="en-US" sz="2000" dirty="0">
              <a:solidFill>
                <a:srgbClr val="000000"/>
              </a:solidFill>
              <a:latin typeface="Aptos Light" panose="020B0004020202020204" pitchFamily="34" charset="0"/>
            </a:endParaRPr>
          </a:p>
          <a:p>
            <a:pPr marL="342900" indent="-342900">
              <a:buFont typeface="Courier New" panose="02070309020205020404" pitchFamily="49" charset="0"/>
              <a:buChar char="o"/>
            </a:pPr>
            <a:endParaRPr lang="en-US" sz="2000" dirty="0">
              <a:solidFill>
                <a:srgbClr val="000000"/>
              </a:solidFill>
              <a:latin typeface="Aptos Light" panose="020B0004020202020204" pitchFamily="34" charset="0"/>
            </a:endParaRPr>
          </a:p>
        </p:txBody>
      </p:sp>
      <p:sp>
        <p:nvSpPr>
          <p:cNvPr id="4" name="Title 1">
            <a:extLst>
              <a:ext uri="{FF2B5EF4-FFF2-40B4-BE49-F238E27FC236}">
                <a16:creationId xmlns:a16="http://schemas.microsoft.com/office/drawing/2014/main" id="{6CD16D19-DFFA-1684-8B43-3B796A8C50E8}"/>
              </a:ext>
            </a:extLst>
          </p:cNvPr>
          <p:cNvSpPr txBox="1">
            <a:spLocks/>
          </p:cNvSpPr>
          <p:nvPr/>
        </p:nvSpPr>
        <p:spPr>
          <a:xfrm>
            <a:off x="910076" y="605387"/>
            <a:ext cx="10371845" cy="914400"/>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en-US" sz="3200">
              <a:solidFill>
                <a:srgbClr val="0070C0"/>
              </a:solidFill>
              <a:latin typeface="Aptos" panose="020B0004020202020204" pitchFamily="34" charset="0"/>
            </a:endParaRPr>
          </a:p>
        </p:txBody>
      </p:sp>
    </p:spTree>
    <p:extLst>
      <p:ext uri="{BB962C8B-B14F-4D97-AF65-F5344CB8AC3E}">
        <p14:creationId xmlns:p14="http://schemas.microsoft.com/office/powerpoint/2010/main" val="33388247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C6048E-90E9-D363-5F25-0F80208EFC6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4885E19-5B6A-1C37-00D6-9F87A5AEF096}"/>
              </a:ext>
            </a:extLst>
          </p:cNvPr>
          <p:cNvSpPr>
            <a:spLocks noGrp="1"/>
          </p:cNvSpPr>
          <p:nvPr>
            <p:ph type="title"/>
          </p:nvPr>
        </p:nvSpPr>
        <p:spPr/>
        <p:txBody>
          <a:bodyPr/>
          <a:lstStyle/>
          <a:p>
            <a:r>
              <a:rPr lang="en-US" dirty="0">
                <a:solidFill>
                  <a:srgbClr val="0070C0"/>
                </a:solidFill>
                <a:latin typeface="Aptos Light" panose="020B0004020202020204" pitchFamily="34" charset="0"/>
              </a:rPr>
              <a:t>LLA land use tools in action</a:t>
            </a:r>
          </a:p>
        </p:txBody>
      </p:sp>
      <p:sp>
        <p:nvSpPr>
          <p:cNvPr id="12" name="Text Placeholder 2">
            <a:extLst>
              <a:ext uri="{FF2B5EF4-FFF2-40B4-BE49-F238E27FC236}">
                <a16:creationId xmlns:a16="http://schemas.microsoft.com/office/drawing/2014/main" id="{F1B6610F-E960-35BC-5595-E448DF4948D7}"/>
              </a:ext>
            </a:extLst>
          </p:cNvPr>
          <p:cNvSpPr>
            <a:spLocks noGrp="1"/>
          </p:cNvSpPr>
          <p:nvPr>
            <p:ph idx="1"/>
          </p:nvPr>
        </p:nvSpPr>
        <p:spPr>
          <a:xfrm>
            <a:off x="838200" y="1825625"/>
            <a:ext cx="10515600" cy="3899826"/>
          </a:xfrm>
        </p:spPr>
        <p:txBody>
          <a:bodyPr vert="horz" lIns="91440" tIns="45720" rIns="91440" bIns="45720" rtlCol="0" anchor="t">
            <a:normAutofit/>
          </a:bodyPr>
          <a:lstStyle/>
          <a:p>
            <a:pPr marL="0" lvl="1" indent="0">
              <a:buNone/>
            </a:pPr>
            <a:r>
              <a:rPr lang="en-US" sz="2200" dirty="0">
                <a:latin typeface="Aptos Light"/>
              </a:rPr>
              <a:t>Some specific examples of AH developments in the administrative approval process as more developers use this LLA tool:</a:t>
            </a:r>
          </a:p>
          <a:p>
            <a:r>
              <a:rPr lang="en-US" sz="2000" b="1" u="sng" dirty="0">
                <a:latin typeface="Aptos Light"/>
              </a:rPr>
              <a:t>Progress Village, Hillsborough County:</a:t>
            </a:r>
            <a:r>
              <a:rPr lang="en-US" sz="2000" dirty="0">
                <a:latin typeface="Aptos Light"/>
              </a:rPr>
              <a:t> a new phase with 606 units is planned for a commercial/industrial-zoned plot at Progress Boulevard and Falkenburg Road, just west of I-75. Orlando-based developer MMI.</a:t>
            </a:r>
          </a:p>
          <a:p>
            <a:r>
              <a:rPr lang="en-US" sz="2000" b="1" u="sng" dirty="0">
                <a:latin typeface="Aptos Light"/>
              </a:rPr>
              <a:t>Casa di Francisco, Hillsborough County:</a:t>
            </a:r>
            <a:r>
              <a:rPr lang="en-US" sz="2000" dirty="0">
                <a:latin typeface="Aptos Light"/>
              </a:rPr>
              <a:t> a 140-unit development for seniors planned to open in early 2025, held a groundbreaking ceremony in December at 4450 Mango Rd. in Seffner, adjacent to St. Francis of Assisi Catholic Church. Developed by Blue Sky Communities.</a:t>
            </a:r>
          </a:p>
          <a:p>
            <a:r>
              <a:rPr lang="en-US" sz="2000" b="1" u="sng" dirty="0">
                <a:latin typeface="Aptos Light"/>
              </a:rPr>
              <a:t>Miami-Dade County:</a:t>
            </a:r>
            <a:r>
              <a:rPr lang="en-US" sz="2000" dirty="0">
                <a:latin typeface="Aptos Light"/>
              </a:rPr>
              <a:t> Miami-based developer approved for mixed-use project containing 948 workforce apartments and 7,500 square feet of retail space near the Palmetto Metrorail Station. </a:t>
            </a:r>
          </a:p>
          <a:p>
            <a:pPr marL="342900" lvl="1" indent="-342900"/>
            <a:endParaRPr lang="en-US" dirty="0">
              <a:solidFill>
                <a:srgbClr val="2E75B6"/>
              </a:solidFill>
              <a:latin typeface="Aptos Light" panose="020B0004020202020204" pitchFamily="34" charset="0"/>
            </a:endParaRPr>
          </a:p>
          <a:p>
            <a:pPr marL="342900" indent="-342900">
              <a:buFont typeface="Courier New" panose="02070309020205020404" pitchFamily="49" charset="0"/>
              <a:buChar char="o"/>
            </a:pPr>
            <a:endParaRPr lang="en-US" dirty="0">
              <a:solidFill>
                <a:srgbClr val="2E75B6"/>
              </a:solidFill>
              <a:latin typeface="Aptos Light" panose="020B0004020202020204" pitchFamily="34" charset="0"/>
            </a:endParaRPr>
          </a:p>
          <a:p>
            <a:pPr marL="342900" indent="-342900">
              <a:buFont typeface="Courier New" panose="02070309020205020404" pitchFamily="49" charset="0"/>
              <a:buChar char="o"/>
            </a:pPr>
            <a:endParaRPr lang="en-US" dirty="0">
              <a:solidFill>
                <a:srgbClr val="2E75B6"/>
              </a:solidFill>
              <a:latin typeface="Aptos Light" panose="020B0004020202020204" pitchFamily="34" charset="0"/>
            </a:endParaRPr>
          </a:p>
          <a:p>
            <a:pPr marL="342900" indent="-342900">
              <a:buFont typeface="Courier New" panose="02070309020205020404" pitchFamily="49" charset="0"/>
              <a:buChar char="o"/>
            </a:pPr>
            <a:endParaRPr lang="en-US" sz="2000" dirty="0">
              <a:solidFill>
                <a:srgbClr val="000000"/>
              </a:solidFill>
              <a:latin typeface="Aptos Light" panose="020B0004020202020204" pitchFamily="34" charset="0"/>
            </a:endParaRPr>
          </a:p>
          <a:p>
            <a:pPr marL="342900" indent="-342900">
              <a:buFont typeface="Courier New" panose="02070309020205020404" pitchFamily="49" charset="0"/>
              <a:buChar char="o"/>
            </a:pPr>
            <a:endParaRPr lang="en-US" sz="2000" dirty="0">
              <a:solidFill>
                <a:srgbClr val="000000"/>
              </a:solidFill>
              <a:latin typeface="Aptos Light" panose="020B0004020202020204" pitchFamily="34" charset="0"/>
            </a:endParaRPr>
          </a:p>
        </p:txBody>
      </p:sp>
      <p:sp>
        <p:nvSpPr>
          <p:cNvPr id="4" name="Title 1">
            <a:extLst>
              <a:ext uri="{FF2B5EF4-FFF2-40B4-BE49-F238E27FC236}">
                <a16:creationId xmlns:a16="http://schemas.microsoft.com/office/drawing/2014/main" id="{6CD16D19-DFFA-1684-8B43-3B796A8C50E8}"/>
              </a:ext>
            </a:extLst>
          </p:cNvPr>
          <p:cNvSpPr txBox="1">
            <a:spLocks/>
          </p:cNvSpPr>
          <p:nvPr/>
        </p:nvSpPr>
        <p:spPr>
          <a:xfrm>
            <a:off x="910076" y="605387"/>
            <a:ext cx="10371845" cy="914400"/>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en-US" sz="3200">
              <a:solidFill>
                <a:srgbClr val="0070C0"/>
              </a:solidFill>
              <a:latin typeface="Aptos" panose="020B0004020202020204" pitchFamily="34" charset="0"/>
            </a:endParaRPr>
          </a:p>
        </p:txBody>
      </p:sp>
    </p:spTree>
    <p:extLst>
      <p:ext uri="{BB962C8B-B14F-4D97-AF65-F5344CB8AC3E}">
        <p14:creationId xmlns:p14="http://schemas.microsoft.com/office/powerpoint/2010/main" val="11846367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2337B7-8ACF-568C-921C-93112EDD95E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92A5D31-9F7D-42E8-7215-D742B03986DD}"/>
              </a:ext>
            </a:extLst>
          </p:cNvPr>
          <p:cNvSpPr>
            <a:spLocks noGrp="1"/>
          </p:cNvSpPr>
          <p:nvPr>
            <p:ph type="title"/>
          </p:nvPr>
        </p:nvSpPr>
        <p:spPr>
          <a:xfrm>
            <a:off x="1462227" y="0"/>
            <a:ext cx="7886700" cy="914400"/>
          </a:xfrm>
        </p:spPr>
        <p:txBody>
          <a:bodyPr>
            <a:normAutofit/>
          </a:bodyPr>
          <a:lstStyle/>
          <a:p>
            <a:r>
              <a:rPr lang="en-US" sz="3200">
                <a:solidFill>
                  <a:srgbClr val="0070C0"/>
                </a:solidFill>
                <a:latin typeface="Aptos" panose="020B0004020202020204" pitchFamily="34" charset="0"/>
              </a:rPr>
              <a:t>Incentivizing development for lower AMIs</a:t>
            </a:r>
          </a:p>
        </p:txBody>
      </p:sp>
      <p:sp>
        <p:nvSpPr>
          <p:cNvPr id="12" name="Text Placeholder 2">
            <a:extLst>
              <a:ext uri="{FF2B5EF4-FFF2-40B4-BE49-F238E27FC236}">
                <a16:creationId xmlns:a16="http://schemas.microsoft.com/office/drawing/2014/main" id="{03BF227A-97D2-1A25-2D62-11212051AFA3}"/>
              </a:ext>
            </a:extLst>
          </p:cNvPr>
          <p:cNvSpPr>
            <a:spLocks noGrp="1"/>
          </p:cNvSpPr>
          <p:nvPr>
            <p:ph type="body" idx="1"/>
          </p:nvPr>
        </p:nvSpPr>
        <p:spPr>
          <a:xfrm>
            <a:off x="633357" y="1285178"/>
            <a:ext cx="5039655" cy="4287644"/>
          </a:xfrm>
        </p:spPr>
        <p:txBody>
          <a:bodyPr vert="horz" lIns="91440" tIns="45720" rIns="91440" bIns="45720" rtlCol="0" anchor="t">
            <a:normAutofit/>
          </a:bodyPr>
          <a:lstStyle/>
          <a:p>
            <a:pPr marL="342900" indent="-342900">
              <a:buFont typeface="Arial" panose="020B0604020202020204" pitchFamily="34" charset="0"/>
              <a:buChar char="•"/>
            </a:pPr>
            <a:r>
              <a:rPr lang="en-US">
                <a:solidFill>
                  <a:schemeClr val="tx1"/>
                </a:solidFill>
                <a:latin typeface="Aptos Light" panose="020B0004020202020204" pitchFamily="34" charset="0"/>
              </a:rPr>
              <a:t>S. 125.01055(6)/166.04151(6) – Optional land use tool</a:t>
            </a:r>
          </a:p>
          <a:p>
            <a:pPr marL="800100" lvl="1" indent="-342900">
              <a:buFont typeface="Arial" panose="020B0604020202020204" pitchFamily="34" charset="0"/>
              <a:buChar char="•"/>
            </a:pPr>
            <a:r>
              <a:rPr lang="en-US">
                <a:solidFill>
                  <a:schemeClr val="tx1"/>
                </a:solidFill>
                <a:latin typeface="Aptos Light" panose="020B0004020202020204" pitchFamily="34" charset="0"/>
              </a:rPr>
              <a:t>Way to seek less total % of affordable units in exchange for serving lower AMI levels</a:t>
            </a:r>
          </a:p>
          <a:p>
            <a:pPr marL="342900" indent="-342900">
              <a:buFont typeface="Arial" panose="020B0604020202020204" pitchFamily="34" charset="0"/>
              <a:buChar char="•"/>
            </a:pPr>
            <a:r>
              <a:rPr lang="en-US">
                <a:solidFill>
                  <a:schemeClr val="tx1"/>
                </a:solidFill>
                <a:latin typeface="Aptos Light" panose="020B0004020202020204" pitchFamily="34" charset="0"/>
              </a:rPr>
              <a:t>Layering and/or revamping other incentives </a:t>
            </a:r>
          </a:p>
          <a:p>
            <a:pPr marL="800100" lvl="1" indent="-342900">
              <a:buFont typeface="Arial" panose="020B0604020202020204" pitchFamily="34" charset="0"/>
              <a:buChar char="•"/>
            </a:pPr>
            <a:r>
              <a:rPr lang="en-US">
                <a:solidFill>
                  <a:schemeClr val="tx1"/>
                </a:solidFill>
                <a:latin typeface="Aptos Light" panose="020B0004020202020204" pitchFamily="34" charset="0"/>
              </a:rPr>
              <a:t>Local funding support, lot design flexibility, parking reductions, fee waivers, etc.</a:t>
            </a:r>
          </a:p>
          <a:p>
            <a:pPr marL="800100" lvl="1" indent="-342900">
              <a:buFont typeface="Arial" panose="020B0604020202020204" pitchFamily="34" charset="0"/>
              <a:buChar char="•"/>
            </a:pPr>
            <a:r>
              <a:rPr lang="en-US">
                <a:solidFill>
                  <a:schemeClr val="tx1"/>
                </a:solidFill>
                <a:latin typeface="Aptos Light" panose="020B0004020202020204" pitchFamily="34" charset="0"/>
              </a:rPr>
              <a:t>Possibility to revisit other local affordable housing policies to fill gaps not met by LLA</a:t>
            </a:r>
          </a:p>
          <a:p>
            <a:pPr marL="1371600" lvl="2" indent="-457200">
              <a:buFont typeface="Arial" panose="020B0604020202020204" pitchFamily="34" charset="0"/>
              <a:buChar char="•"/>
            </a:pPr>
            <a:endParaRPr lang="en-US">
              <a:solidFill>
                <a:schemeClr val="tx1"/>
              </a:solidFill>
              <a:latin typeface="Aptos Light" panose="020B0004020202020204" pitchFamily="34" charset="0"/>
            </a:endParaRPr>
          </a:p>
          <a:p>
            <a:pPr marL="457200" indent="-457200">
              <a:buAutoNum type="arabicParenR"/>
            </a:pPr>
            <a:endParaRPr lang="en-US">
              <a:solidFill>
                <a:schemeClr val="tx1"/>
              </a:solidFill>
              <a:latin typeface="Aptos Light" panose="020B0004020202020204" pitchFamily="34" charset="0"/>
            </a:endParaRPr>
          </a:p>
          <a:p>
            <a:endParaRPr lang="en-US" sz="2800">
              <a:solidFill>
                <a:schemeClr val="tx1"/>
              </a:solidFill>
              <a:latin typeface="Aptos Light" panose="020B0004020202020204" pitchFamily="34" charset="0"/>
            </a:endParaRPr>
          </a:p>
          <a:p>
            <a:pPr marL="342900" indent="-342900">
              <a:buFont typeface="Courier New" panose="02070309020205020404" pitchFamily="49" charset="0"/>
              <a:buChar char="o"/>
            </a:pPr>
            <a:endParaRPr lang="en-US" sz="2400">
              <a:solidFill>
                <a:schemeClr val="accent5">
                  <a:lumMod val="75000"/>
                </a:schemeClr>
              </a:solidFill>
              <a:latin typeface="Aptos Light" panose="020B0004020202020204" pitchFamily="34" charset="0"/>
            </a:endParaRPr>
          </a:p>
          <a:p>
            <a:pPr marL="342900" indent="-342900">
              <a:buFont typeface="Courier New" panose="02070309020205020404" pitchFamily="49" charset="0"/>
              <a:buChar char="o"/>
            </a:pPr>
            <a:endParaRPr lang="en-US" sz="2400">
              <a:solidFill>
                <a:schemeClr val="accent5">
                  <a:lumMod val="75000"/>
                </a:schemeClr>
              </a:solidFill>
              <a:latin typeface="Aptos Light" panose="020B0004020202020204" pitchFamily="34" charset="0"/>
            </a:endParaRPr>
          </a:p>
          <a:p>
            <a:pPr marL="342900" indent="-342900">
              <a:buFont typeface="Courier New" panose="02070309020205020404" pitchFamily="49" charset="0"/>
              <a:buChar char="o"/>
            </a:pPr>
            <a:endParaRPr lang="en-US" sz="2400">
              <a:solidFill>
                <a:schemeClr val="accent5">
                  <a:lumMod val="75000"/>
                </a:schemeClr>
              </a:solidFill>
              <a:latin typeface="Aptos Light" panose="020B0004020202020204" pitchFamily="34" charset="0"/>
            </a:endParaRPr>
          </a:p>
          <a:p>
            <a:pPr marL="342900" indent="-342900">
              <a:buFont typeface="Courier New" panose="02070309020205020404" pitchFamily="49" charset="0"/>
              <a:buChar char="o"/>
            </a:pPr>
            <a:endParaRPr lang="en-US" sz="2000">
              <a:solidFill>
                <a:srgbClr val="000000"/>
              </a:solidFill>
              <a:latin typeface="Aptos Light" panose="020B0004020202020204" pitchFamily="34" charset="0"/>
            </a:endParaRPr>
          </a:p>
          <a:p>
            <a:pPr marL="342900" indent="-342900">
              <a:buFont typeface="Courier New" panose="02070309020205020404" pitchFamily="49" charset="0"/>
              <a:buChar char="o"/>
            </a:pPr>
            <a:endParaRPr lang="en-US" sz="2000">
              <a:solidFill>
                <a:srgbClr val="000000"/>
              </a:solidFill>
              <a:latin typeface="Aptos Light" panose="020B0004020202020204" pitchFamily="34" charset="0"/>
            </a:endParaRPr>
          </a:p>
        </p:txBody>
      </p:sp>
      <p:graphicFrame>
        <p:nvGraphicFramePr>
          <p:cNvPr id="4" name="Diagram 3">
            <a:extLst>
              <a:ext uri="{FF2B5EF4-FFF2-40B4-BE49-F238E27FC236}">
                <a16:creationId xmlns:a16="http://schemas.microsoft.com/office/drawing/2014/main" id="{040024AE-3827-CF8A-FB3F-BFCEA44E696E}"/>
              </a:ext>
            </a:extLst>
          </p:cNvPr>
          <p:cNvGraphicFramePr/>
          <p:nvPr>
            <p:extLst>
              <p:ext uri="{D42A27DB-BD31-4B8C-83A1-F6EECF244321}">
                <p14:modId xmlns:p14="http://schemas.microsoft.com/office/powerpoint/2010/main" val="2843579302"/>
              </p:ext>
            </p:extLst>
          </p:nvPr>
        </p:nvGraphicFramePr>
        <p:xfrm>
          <a:off x="5015723" y="1285178"/>
          <a:ext cx="7176277" cy="42876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E53498AC-C154-97BF-EDCE-5C8F90CBA09D}"/>
              </a:ext>
            </a:extLst>
          </p:cNvPr>
          <p:cNvSpPr txBox="1"/>
          <p:nvPr/>
        </p:nvSpPr>
        <p:spPr>
          <a:xfrm>
            <a:off x="9759820" y="117103"/>
            <a:ext cx="2307343" cy="369332"/>
          </a:xfrm>
          <a:prstGeom prst="rect">
            <a:avLst/>
          </a:prstGeom>
          <a:solidFill>
            <a:srgbClr val="00B0F0"/>
          </a:solidFill>
        </p:spPr>
        <p:txBody>
          <a:bodyPr wrap="square" rtlCol="0">
            <a:spAutoFit/>
          </a:bodyPr>
          <a:lstStyle/>
          <a:p>
            <a:r>
              <a:rPr lang="en-US" b="1">
                <a:solidFill>
                  <a:schemeClr val="bg1"/>
                </a:solidFill>
              </a:rPr>
              <a:t>Zoning &amp; Land Use</a:t>
            </a:r>
          </a:p>
        </p:txBody>
      </p:sp>
    </p:spTree>
    <p:extLst>
      <p:ext uri="{BB962C8B-B14F-4D97-AF65-F5344CB8AC3E}">
        <p14:creationId xmlns:p14="http://schemas.microsoft.com/office/powerpoint/2010/main" val="17082430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85C107-99C4-C231-DE5D-B160530E320B}"/>
              </a:ext>
            </a:extLst>
          </p:cNvPr>
          <p:cNvSpPr txBox="1">
            <a:spLocks/>
          </p:cNvSpPr>
          <p:nvPr/>
        </p:nvSpPr>
        <p:spPr>
          <a:xfrm>
            <a:off x="920991" y="503299"/>
            <a:ext cx="10496550" cy="7261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R="0" lvl="0" algn="ctr">
              <a:spcBef>
                <a:spcPts val="0"/>
              </a:spcBef>
              <a:spcAft>
                <a:spcPts val="0"/>
              </a:spcAft>
            </a:pPr>
            <a:r>
              <a:rPr lang="en-US" sz="3200">
                <a:solidFill>
                  <a:srgbClr val="0070C0"/>
                </a:solidFill>
                <a:effectLst/>
                <a:latin typeface="Aptos" panose="020B0004020202020204" pitchFamily="34" charset="0"/>
                <a:ea typeface="Calibri" panose="020F0502020204030204" pitchFamily="34" charset="0"/>
              </a:rPr>
              <a:t>Example: City of Sarasota</a:t>
            </a:r>
            <a:endParaRPr lang="en-US" sz="3200">
              <a:solidFill>
                <a:srgbClr val="0070C0"/>
              </a:solidFill>
              <a:effectLst/>
              <a:latin typeface="Aptos" panose="020B0004020202020204" pitchFamily="34" charset="0"/>
              <a:ea typeface="Times New Roman" panose="02020603050405020304" pitchFamily="18" charset="0"/>
            </a:endParaRPr>
          </a:p>
          <a:p>
            <a:pPr algn="ctr"/>
            <a:endParaRPr lang="en-US" sz="3200">
              <a:solidFill>
                <a:srgbClr val="0070C0"/>
              </a:solidFill>
              <a:latin typeface="Aptos" panose="020B0004020202020204" pitchFamily="34" charset="0"/>
            </a:endParaRPr>
          </a:p>
        </p:txBody>
      </p:sp>
      <p:sp>
        <p:nvSpPr>
          <p:cNvPr id="3" name="TextBox 2">
            <a:extLst>
              <a:ext uri="{FF2B5EF4-FFF2-40B4-BE49-F238E27FC236}">
                <a16:creationId xmlns:a16="http://schemas.microsoft.com/office/drawing/2014/main" id="{F6264A2A-B141-C9B4-99D6-558975F79085}"/>
              </a:ext>
            </a:extLst>
          </p:cNvPr>
          <p:cNvSpPr txBox="1"/>
          <p:nvPr/>
        </p:nvSpPr>
        <p:spPr>
          <a:xfrm>
            <a:off x="920991" y="1229462"/>
            <a:ext cx="10832824" cy="4832092"/>
          </a:xfrm>
          <a:prstGeom prst="rect">
            <a:avLst/>
          </a:prstGeom>
          <a:noFill/>
        </p:spPr>
        <p:txBody>
          <a:bodyPr wrap="square" rtlCol="0">
            <a:spAutoFit/>
          </a:bodyPr>
          <a:lstStyle/>
          <a:p>
            <a:pPr marL="457200" indent="-457200">
              <a:buSzPct val="75000"/>
              <a:buFont typeface="Wingdings" panose="05000000000000000000" pitchFamily="2" charset="2"/>
              <a:buChar char="§"/>
            </a:pPr>
            <a:r>
              <a:rPr lang="en-US" sz="2200">
                <a:latin typeface="Aptos Light" panose="020B0004020202020204" pitchFamily="34" charset="0"/>
              </a:rPr>
              <a:t>Provides 4x density in four targeted downtown districts for developments that set aside as affordable at least </a:t>
            </a:r>
            <a:r>
              <a:rPr lang="en-US" sz="2200" b="1" u="sng">
                <a:latin typeface="Aptos Light" panose="020B0004020202020204" pitchFamily="34" charset="0"/>
              </a:rPr>
              <a:t>15% of units exceeding the base density</a:t>
            </a:r>
            <a:r>
              <a:rPr lang="en-US" sz="2200">
                <a:latin typeface="Aptos Light" panose="020B0004020202020204" pitchFamily="34" charset="0"/>
              </a:rPr>
              <a:t>:</a:t>
            </a:r>
          </a:p>
          <a:p>
            <a:pPr marL="914400" lvl="1" indent="-457200">
              <a:buSzPct val="75000"/>
              <a:buFont typeface="Wingdings" panose="05000000000000000000" pitchFamily="2" charset="2"/>
              <a:buChar char="§"/>
            </a:pPr>
            <a:r>
              <a:rPr lang="en-US" sz="2200">
                <a:latin typeface="Aptos Light" panose="020B0004020202020204" pitchFamily="34" charset="0"/>
              </a:rPr>
              <a:t>Downtown Neighborhood Edge</a:t>
            </a:r>
          </a:p>
          <a:p>
            <a:pPr marL="914400" lvl="1" indent="-457200">
              <a:buSzPct val="75000"/>
              <a:buFont typeface="Wingdings" panose="05000000000000000000" pitchFamily="2" charset="2"/>
              <a:buChar char="§"/>
            </a:pPr>
            <a:r>
              <a:rPr lang="en-US" sz="2200">
                <a:latin typeface="Aptos Light" panose="020B0004020202020204" pitchFamily="34" charset="0"/>
              </a:rPr>
              <a:t>Downtown Edge</a:t>
            </a:r>
          </a:p>
          <a:p>
            <a:pPr marL="914400" lvl="1" indent="-457200">
              <a:buSzPct val="75000"/>
              <a:buFont typeface="Wingdings" panose="05000000000000000000" pitchFamily="2" charset="2"/>
              <a:buChar char="§"/>
            </a:pPr>
            <a:r>
              <a:rPr lang="en-US" sz="2200">
                <a:latin typeface="Aptos Light" panose="020B0004020202020204" pitchFamily="34" charset="0"/>
              </a:rPr>
              <a:t>Downtown Core</a:t>
            </a:r>
          </a:p>
          <a:p>
            <a:pPr marL="914400" lvl="1" indent="-457200">
              <a:buSzPct val="75000"/>
              <a:buFont typeface="Wingdings" panose="05000000000000000000" pitchFamily="2" charset="2"/>
              <a:buChar char="§"/>
            </a:pPr>
            <a:r>
              <a:rPr lang="en-US" sz="2200">
                <a:latin typeface="Aptos Light" panose="020B0004020202020204" pitchFamily="34" charset="0"/>
              </a:rPr>
              <a:t>Downtown Bayfront</a:t>
            </a:r>
          </a:p>
          <a:p>
            <a:pPr marL="457200" indent="-457200">
              <a:buSzPct val="75000"/>
              <a:buFont typeface="Wingdings" panose="05000000000000000000" pitchFamily="2" charset="2"/>
              <a:buChar char="§"/>
            </a:pPr>
            <a:r>
              <a:rPr lang="en-US" sz="2200" b="1" u="sng">
                <a:latin typeface="Aptos Light" panose="020B0004020202020204" pitchFamily="34" charset="0"/>
              </a:rPr>
              <a:t>Affordability: 60-120% AMI</a:t>
            </a:r>
          </a:p>
          <a:p>
            <a:pPr marL="914400" lvl="1" indent="-457200">
              <a:buSzPct val="75000"/>
              <a:buFont typeface="Wingdings" panose="05000000000000000000" pitchFamily="2" charset="2"/>
              <a:buChar char="§"/>
            </a:pPr>
            <a:r>
              <a:rPr lang="en-US" sz="2200">
                <a:latin typeface="Aptos Light" panose="020B0004020202020204" pitchFamily="34" charset="0"/>
              </a:rPr>
              <a:t>At least 1/3 of attainable units must serve households 80% or below AMI</a:t>
            </a:r>
          </a:p>
          <a:p>
            <a:pPr marL="914400" lvl="1" indent="-457200">
              <a:buSzPct val="75000"/>
              <a:buFont typeface="Wingdings" panose="05000000000000000000" pitchFamily="2" charset="2"/>
              <a:buChar char="§"/>
            </a:pPr>
            <a:r>
              <a:rPr lang="en-US" sz="2200">
                <a:latin typeface="Aptos Light" panose="020B0004020202020204" pitchFamily="34" charset="0"/>
              </a:rPr>
              <a:t>No more than 1/3 must serve 100-120% AMI</a:t>
            </a:r>
          </a:p>
          <a:p>
            <a:pPr marL="457200" indent="-457200">
              <a:buSzPct val="75000"/>
              <a:buFont typeface="Wingdings" panose="05000000000000000000" pitchFamily="2" charset="2"/>
              <a:buChar char="§"/>
            </a:pPr>
            <a:r>
              <a:rPr lang="en-US" sz="2200">
                <a:latin typeface="Aptos Light" panose="020B0004020202020204" pitchFamily="34" charset="0"/>
              </a:rPr>
              <a:t>Ownership and rental housing</a:t>
            </a:r>
          </a:p>
          <a:p>
            <a:pPr>
              <a:buSzPct val="75000"/>
            </a:pPr>
            <a:endParaRPr lang="en-US" sz="2200">
              <a:latin typeface="Aptos Light" panose="020B0004020202020204" pitchFamily="34" charset="0"/>
            </a:endParaRPr>
          </a:p>
          <a:p>
            <a:pPr lvl="2">
              <a:buSzPct val="75000"/>
            </a:pPr>
            <a:r>
              <a:rPr lang="en-US" sz="2200">
                <a:latin typeface="Aptos Light" panose="020B0004020202020204" pitchFamily="34" charset="0"/>
              </a:rPr>
              <a:t>Example of a local government making targeted areas more desirable for development to “compete” with the Live Local preemption.</a:t>
            </a:r>
          </a:p>
          <a:p>
            <a:pPr marL="457200" indent="-457200">
              <a:buSzPct val="75000"/>
              <a:buFont typeface="Wingdings" panose="05000000000000000000" pitchFamily="2" charset="2"/>
              <a:buChar char="§"/>
            </a:pPr>
            <a:endParaRPr lang="en-US" sz="2200">
              <a:latin typeface="Aptos Light" panose="020B0004020202020204" pitchFamily="34" charset="0"/>
            </a:endParaRPr>
          </a:p>
        </p:txBody>
      </p:sp>
      <p:sp>
        <p:nvSpPr>
          <p:cNvPr id="4" name="TextBox 3">
            <a:extLst>
              <a:ext uri="{FF2B5EF4-FFF2-40B4-BE49-F238E27FC236}">
                <a16:creationId xmlns:a16="http://schemas.microsoft.com/office/drawing/2014/main" id="{97822E6B-1173-E518-EEDE-D2843813D6E3}"/>
              </a:ext>
            </a:extLst>
          </p:cNvPr>
          <p:cNvSpPr txBox="1"/>
          <p:nvPr/>
        </p:nvSpPr>
        <p:spPr>
          <a:xfrm>
            <a:off x="9759820" y="117103"/>
            <a:ext cx="2307343" cy="369332"/>
          </a:xfrm>
          <a:prstGeom prst="rect">
            <a:avLst/>
          </a:prstGeom>
          <a:solidFill>
            <a:srgbClr val="00B0F0"/>
          </a:solidFill>
        </p:spPr>
        <p:txBody>
          <a:bodyPr wrap="square" rtlCol="0">
            <a:spAutoFit/>
          </a:bodyPr>
          <a:lstStyle/>
          <a:p>
            <a:r>
              <a:rPr lang="en-US" b="1">
                <a:solidFill>
                  <a:schemeClr val="bg1"/>
                </a:solidFill>
              </a:rPr>
              <a:t>Zoning &amp; Land Use</a:t>
            </a:r>
          </a:p>
        </p:txBody>
      </p:sp>
    </p:spTree>
    <p:extLst>
      <p:ext uri="{BB962C8B-B14F-4D97-AF65-F5344CB8AC3E}">
        <p14:creationId xmlns:p14="http://schemas.microsoft.com/office/powerpoint/2010/main" val="35283833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FHC Powerpoint Template with Master Slide Examples and Charts">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6644d0f-3825-4272-9be1-95c864215a56" xsi:nil="true"/>
    <lcf76f155ced4ddcb4097134ff3c332f xmlns="78d6e140-621f-43ee-a822-ddfd39797c4e">
      <Terms xmlns="http://schemas.microsoft.com/office/infopath/2007/PartnerControls"/>
    </lcf76f155ced4ddcb4097134ff3c332f>
    <SharedWithUsers xmlns="b6644d0f-3825-4272-9be1-95c864215a56">
      <UserInfo>
        <DisplayName>Kody Glazer</DisplayName>
        <AccountId>9</AccountId>
        <AccountType/>
      </UserInfo>
      <UserInfo>
        <DisplayName>Ali Ankudowich</DisplayName>
        <AccountId>70</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6BAC1A6AB4F494486E26E9569484CE6" ma:contentTypeVersion="17" ma:contentTypeDescription="Create a new document." ma:contentTypeScope="" ma:versionID="63facce5f02927dbc90ddcaa5bb7b4f4">
  <xsd:schema xmlns:xsd="http://www.w3.org/2001/XMLSchema" xmlns:xs="http://www.w3.org/2001/XMLSchema" xmlns:p="http://schemas.microsoft.com/office/2006/metadata/properties" xmlns:ns2="78d6e140-621f-43ee-a822-ddfd39797c4e" xmlns:ns3="b6644d0f-3825-4272-9be1-95c864215a56" targetNamespace="http://schemas.microsoft.com/office/2006/metadata/properties" ma:root="true" ma:fieldsID="83db708f858f98dee2e17a441277e971" ns2:_="" ns3:_="">
    <xsd:import namespace="78d6e140-621f-43ee-a822-ddfd39797c4e"/>
    <xsd:import namespace="b6644d0f-3825-4272-9be1-95c864215a56"/>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element ref="ns2:lcf76f155ced4ddcb4097134ff3c332f" minOccurs="0"/>
                <xsd:element ref="ns3:TaxCatchAll" minOccurs="0"/>
                <xsd:element ref="ns2:MediaServiceSearchProperties" minOccurs="0"/>
                <xsd:element ref="ns2:MediaServiceObjectDetectorVersion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8d6e140-621f-43ee-a822-ddfd39797c4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83d20818-6f4e-4655-a9be-1b83462d6e5a" ma:termSetId="09814cd3-568e-fe90-9814-8d621ff8fb84" ma:anchorId="fba54fb3-c3e1-fe81-a776-ca4b69148c4d" ma:open="true" ma:isKeyword="false">
      <xsd:complexType>
        <xsd:sequence>
          <xsd:element ref="pc:Terms" minOccurs="0" maxOccurs="1"/>
        </xsd:sequence>
      </xsd:complex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LengthInSeconds" ma:index="23"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6644d0f-3825-4272-9be1-95c864215a56"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0395c6c0-b98d-405a-9cc0-9a30e2ad6267}" ma:internalName="TaxCatchAll" ma:showField="CatchAllData" ma:web="b6644d0f-3825-4272-9be1-95c864215a5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5CCD8E6-01B5-4C27-A4C7-FE6A29BAC2B9}">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78d6e140-621f-43ee-a822-ddfd39797c4e"/>
    <ds:schemaRef ds:uri="b6644d0f-3825-4272-9be1-95c864215a56"/>
    <ds:schemaRef ds:uri="http://www.w3.org/XML/1998/namespace"/>
    <ds:schemaRef ds:uri="http://purl.org/dc/dcmitype/"/>
  </ds:schemaRefs>
</ds:datastoreItem>
</file>

<file path=customXml/itemProps2.xml><?xml version="1.0" encoding="utf-8"?>
<ds:datastoreItem xmlns:ds="http://schemas.openxmlformats.org/officeDocument/2006/customXml" ds:itemID="{1B99B2AE-DC19-4EB4-8FAC-46F7EC263E18}">
  <ds:schemaRefs>
    <ds:schemaRef ds:uri="78d6e140-621f-43ee-a822-ddfd39797c4e"/>
    <ds:schemaRef ds:uri="b6644d0f-3825-4272-9be1-95c864215a5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BAE7EEE9-D069-4D8A-8B26-1EE3AE20754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655</TotalTime>
  <Words>1045</Words>
  <Application>Microsoft Office PowerPoint</Application>
  <PresentationFormat>Widescreen</PresentationFormat>
  <Paragraphs>116</Paragraphs>
  <Slides>11</Slides>
  <Notes>2</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11</vt:i4>
      </vt:variant>
    </vt:vector>
  </HeadingPairs>
  <TitlesOfParts>
    <vt:vector size="23" baseType="lpstr">
      <vt:lpstr>Aptos</vt:lpstr>
      <vt:lpstr>Aptos Light</vt:lpstr>
      <vt:lpstr>Arial</vt:lpstr>
      <vt:lpstr>Avenir LT Std 55 Roman</vt:lpstr>
      <vt:lpstr>Avenir Next LT Pro Demi</vt:lpstr>
      <vt:lpstr>AvenirNext LT Pro Regular</vt:lpstr>
      <vt:lpstr>Calibri</vt:lpstr>
      <vt:lpstr>Calibri Light</vt:lpstr>
      <vt:lpstr>Courier New</vt:lpstr>
      <vt:lpstr>Wingdings</vt:lpstr>
      <vt:lpstr>Office Theme</vt:lpstr>
      <vt:lpstr>1_FHC Powerpoint Template with Master Slide Examples and Charts</vt:lpstr>
      <vt:lpstr>PowerPoint Presentation</vt:lpstr>
      <vt:lpstr>Who’s doing what, and where? *Tracking local ordinances and policies for the Live Local Act</vt:lpstr>
      <vt:lpstr>LLA land use tools in action *Tracking the use of s. 125.01055(7)/166.04151(7), F.S. throughout Florida...</vt:lpstr>
      <vt:lpstr>LLA land use tools in action – areas seeing highest utilization </vt:lpstr>
      <vt:lpstr>LLA land use tools in action – jurisdictions with at least 1 application for approval </vt:lpstr>
      <vt:lpstr>LLA land use tools in action</vt:lpstr>
      <vt:lpstr>LLA land use tools in action</vt:lpstr>
      <vt:lpstr>Incentivizing development for lower AMIs</vt:lpstr>
      <vt:lpstr>PowerPoint Presentation</vt:lpstr>
      <vt:lpstr>Tracking Use Example:  Pinellas County (Forward Pinellas)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Ryan McKinless</cp:lastModifiedBy>
  <cp:revision>31</cp:revision>
  <cp:lastPrinted>2019-02-11T13:16:35Z</cp:lastPrinted>
  <dcterms:created xsi:type="dcterms:W3CDTF">2016-12-22T21:13:50Z</dcterms:created>
  <dcterms:modified xsi:type="dcterms:W3CDTF">2024-08-27T14:27:15Z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0x01010076BAC1A6AB4F494486E26E9569484CE6</vt:lpwstr>
  </property>
  <property fmtid="{D5CDD505-2E9C-101B-9397-08002B2CF9AE}" pid="3" name="MediaServiceImageTags">
    <vt:lpwstr/>
  </property>
</Properties>
</file>