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7.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5"/>
  </p:sldMasterIdLst>
  <p:notesMasterIdLst>
    <p:notesMasterId r:id="rId26"/>
  </p:notesMasterIdLst>
  <p:sldIdLst>
    <p:sldId id="256" r:id="rId6"/>
    <p:sldId id="325" r:id="rId7"/>
    <p:sldId id="334" r:id="rId8"/>
    <p:sldId id="335" r:id="rId9"/>
    <p:sldId id="326" r:id="rId10"/>
    <p:sldId id="336" r:id="rId11"/>
    <p:sldId id="337" r:id="rId12"/>
    <p:sldId id="338" r:id="rId13"/>
    <p:sldId id="339" r:id="rId14"/>
    <p:sldId id="327" r:id="rId15"/>
    <p:sldId id="328" r:id="rId16"/>
    <p:sldId id="330" r:id="rId17"/>
    <p:sldId id="331" r:id="rId18"/>
    <p:sldId id="332" r:id="rId19"/>
    <p:sldId id="333" r:id="rId20"/>
    <p:sldId id="340" r:id="rId21"/>
    <p:sldId id="341" r:id="rId22"/>
    <p:sldId id="342" r:id="rId23"/>
    <p:sldId id="329" r:id="rId24"/>
    <p:sldId id="259" r:id="rId25"/>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31FF90E-B05B-EF03-21E3-1DF89F5A4FED}" name="David Westcott" initials="DW" userId="S::David.Westcott@floridahousing.org::00ddc9bd-4f71-48ae-8046-b43dc0960fff"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652D89"/>
    <a:srgbClr val="71707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332A876-59C2-4E4B-AD09-177AE42BA3B8}" v="21" dt="2024-08-15T15:24:05.18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927" autoAdjust="0"/>
  </p:normalViewPr>
  <p:slideViewPr>
    <p:cSldViewPr snapToGrid="0">
      <p:cViewPr varScale="1">
        <p:scale>
          <a:sx n="37" d="100"/>
          <a:sy n="37" d="100"/>
        </p:scale>
        <p:origin x="543" y="45"/>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microsoft.com/office/2015/10/relationships/revisionInfo" Target="revisionInfo.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6/11/relationships/changesInfo" Target="changesInfos/changesInfo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 Id="rId8"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sa Button" userId="20552880-2685-4bef-b4a1-38b704c160fb" providerId="ADAL" clId="{B332A876-59C2-4E4B-AD09-177AE42BA3B8}"/>
    <pc:docChg chg="custSel delSld modSld">
      <pc:chgData name="Marisa Button" userId="20552880-2685-4bef-b4a1-38b704c160fb" providerId="ADAL" clId="{B332A876-59C2-4E4B-AD09-177AE42BA3B8}" dt="2024-08-15T18:14:40.036" v="69" actId="20577"/>
      <pc:docMkLst>
        <pc:docMk/>
      </pc:docMkLst>
      <pc:sldChg chg="modSp mod">
        <pc:chgData name="Marisa Button" userId="20552880-2685-4bef-b4a1-38b704c160fb" providerId="ADAL" clId="{B332A876-59C2-4E4B-AD09-177AE42BA3B8}" dt="2024-08-15T18:14:40.036" v="69" actId="20577"/>
        <pc:sldMkLst>
          <pc:docMk/>
          <pc:sldMk cId="0" sldId="256"/>
        </pc:sldMkLst>
        <pc:spChg chg="mod">
          <ac:chgData name="Marisa Button" userId="20552880-2685-4bef-b4a1-38b704c160fb" providerId="ADAL" clId="{B332A876-59C2-4E4B-AD09-177AE42BA3B8}" dt="2024-08-15T18:14:40.036" v="69" actId="20577"/>
          <ac:spMkLst>
            <pc:docMk/>
            <pc:sldMk cId="0" sldId="256"/>
            <ac:spMk id="22530" creationId="{9C19CE6A-0E23-4D13-9262-152B713142A1}"/>
          </ac:spMkLst>
        </pc:spChg>
      </pc:sldChg>
      <pc:sldChg chg="modSp">
        <pc:chgData name="Marisa Button" userId="20552880-2685-4bef-b4a1-38b704c160fb" providerId="ADAL" clId="{B332A876-59C2-4E4B-AD09-177AE42BA3B8}" dt="2024-08-15T15:24:05.180" v="45" actId="6549"/>
        <pc:sldMkLst>
          <pc:docMk/>
          <pc:sldMk cId="1793813677" sldId="327"/>
        </pc:sldMkLst>
        <pc:graphicFrameChg chg="mod">
          <ac:chgData name="Marisa Button" userId="20552880-2685-4bef-b4a1-38b704c160fb" providerId="ADAL" clId="{B332A876-59C2-4E4B-AD09-177AE42BA3B8}" dt="2024-08-15T15:24:05.180" v="45" actId="6549"/>
          <ac:graphicFrameMkLst>
            <pc:docMk/>
            <pc:sldMk cId="1793813677" sldId="327"/>
            <ac:graphicFrameMk id="6" creationId="{2DCBB6B3-EDCA-4AEC-B6B5-CBB2A875DD39}"/>
          </ac:graphicFrameMkLst>
        </pc:graphicFrameChg>
      </pc:sldChg>
      <pc:sldChg chg="modSp">
        <pc:chgData name="Marisa Button" userId="20552880-2685-4bef-b4a1-38b704c160fb" providerId="ADAL" clId="{B332A876-59C2-4E4B-AD09-177AE42BA3B8}" dt="2024-08-15T14:56:51.256" v="5" actId="207"/>
        <pc:sldMkLst>
          <pc:docMk/>
          <pc:sldMk cId="206925915" sldId="330"/>
        </pc:sldMkLst>
        <pc:graphicFrameChg chg="mod">
          <ac:chgData name="Marisa Button" userId="20552880-2685-4bef-b4a1-38b704c160fb" providerId="ADAL" clId="{B332A876-59C2-4E4B-AD09-177AE42BA3B8}" dt="2024-08-15T14:56:51.256" v="5" actId="207"/>
          <ac:graphicFrameMkLst>
            <pc:docMk/>
            <pc:sldMk cId="206925915" sldId="330"/>
            <ac:graphicFrameMk id="4" creationId="{15F37C5A-F329-4177-A912-23EE8AD4C3D4}"/>
          </ac:graphicFrameMkLst>
        </pc:graphicFrameChg>
      </pc:sldChg>
      <pc:sldChg chg="modSp">
        <pc:chgData name="Marisa Button" userId="20552880-2685-4bef-b4a1-38b704c160fb" providerId="ADAL" clId="{B332A876-59C2-4E4B-AD09-177AE42BA3B8}" dt="2024-08-15T14:56:34.737" v="4" actId="207"/>
        <pc:sldMkLst>
          <pc:docMk/>
          <pc:sldMk cId="4137805232" sldId="331"/>
        </pc:sldMkLst>
        <pc:graphicFrameChg chg="mod">
          <ac:chgData name="Marisa Button" userId="20552880-2685-4bef-b4a1-38b704c160fb" providerId="ADAL" clId="{B332A876-59C2-4E4B-AD09-177AE42BA3B8}" dt="2024-08-15T14:56:34.737" v="4" actId="207"/>
          <ac:graphicFrameMkLst>
            <pc:docMk/>
            <pc:sldMk cId="4137805232" sldId="331"/>
            <ac:graphicFrameMk id="4" creationId="{0A2008C3-E1F9-4D8C-A709-DCD980E594AC}"/>
          </ac:graphicFrameMkLst>
        </pc:graphicFrameChg>
      </pc:sldChg>
      <pc:sldChg chg="modSp">
        <pc:chgData name="Marisa Button" userId="20552880-2685-4bef-b4a1-38b704c160fb" providerId="ADAL" clId="{B332A876-59C2-4E4B-AD09-177AE42BA3B8}" dt="2024-08-15T14:56:12.181" v="2" actId="207"/>
        <pc:sldMkLst>
          <pc:docMk/>
          <pc:sldMk cId="1115101428" sldId="332"/>
        </pc:sldMkLst>
        <pc:graphicFrameChg chg="mod">
          <ac:chgData name="Marisa Button" userId="20552880-2685-4bef-b4a1-38b704c160fb" providerId="ADAL" clId="{B332A876-59C2-4E4B-AD09-177AE42BA3B8}" dt="2024-08-15T14:56:12.181" v="2" actId="207"/>
          <ac:graphicFrameMkLst>
            <pc:docMk/>
            <pc:sldMk cId="1115101428" sldId="332"/>
            <ac:graphicFrameMk id="4" creationId="{D66DF8FE-241A-4918-ABDF-12FD320EB3FD}"/>
          </ac:graphicFrameMkLst>
        </pc:graphicFrameChg>
      </pc:sldChg>
      <pc:sldChg chg="modSp">
        <pc:chgData name="Marisa Button" userId="20552880-2685-4bef-b4a1-38b704c160fb" providerId="ADAL" clId="{B332A876-59C2-4E4B-AD09-177AE42BA3B8}" dt="2024-08-15T14:56:00.678" v="1" actId="207"/>
        <pc:sldMkLst>
          <pc:docMk/>
          <pc:sldMk cId="3198213626" sldId="333"/>
        </pc:sldMkLst>
        <pc:graphicFrameChg chg="mod">
          <ac:chgData name="Marisa Button" userId="20552880-2685-4bef-b4a1-38b704c160fb" providerId="ADAL" clId="{B332A876-59C2-4E4B-AD09-177AE42BA3B8}" dt="2024-08-15T14:56:00.678" v="1" actId="207"/>
          <ac:graphicFrameMkLst>
            <pc:docMk/>
            <pc:sldMk cId="3198213626" sldId="333"/>
            <ac:graphicFrameMk id="4" creationId="{C92BD3E5-B5D4-4A2A-AFE1-92FCE586160C}"/>
          </ac:graphicFrameMkLst>
        </pc:graphicFrameChg>
      </pc:sldChg>
      <pc:sldChg chg="del">
        <pc:chgData name="Marisa Button" userId="20552880-2685-4bef-b4a1-38b704c160fb" providerId="ADAL" clId="{B332A876-59C2-4E4B-AD09-177AE42BA3B8}" dt="2024-08-15T14:55:10.891" v="0" actId="47"/>
        <pc:sldMkLst>
          <pc:docMk/>
          <pc:sldMk cId="3686567693" sldId="343"/>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embeddings/oleObject2.bin"/><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embeddings/oleObject3.bin"/><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embeddings/oleObject4.bin"/><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embeddings/oleObject5.bin"/><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embeddings/oleObject6.bin"/><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embeddings/oleObject7.bin"/><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embeddings/oleObject8.bin"/><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embeddings/oleObject9.bin"/><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1"/>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Total Number</a:t>
            </a:r>
            <a:r>
              <a:rPr lang="en-US" baseline="0" dirty="0"/>
              <a:t> of Portfolio Units Expiring by Periods</a:t>
            </a:r>
            <a:endParaRPr lang="en-US"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5"/>
          <c:order val="5"/>
          <c:tx>
            <c:strRef>
              <c:f>'[Preservation - Distribution Copy.xlsx]Charts - STATIC #s'!$Q$74</c:f>
              <c:strCache>
                <c:ptCount val="1"/>
                <c:pt idx="0">
                  <c:v>Total</c:v>
                </c:pt>
              </c:strCache>
            </c:strRef>
          </c:tx>
          <c:spPr>
            <a:solidFill>
              <a:srgbClr val="7030A0"/>
            </a:solidFill>
            <a:ln>
              <a:noFill/>
            </a:ln>
            <a:effectLst/>
          </c:spPr>
          <c:invertIfNegative val="0"/>
          <c:dLbls>
            <c:spPr>
              <a:solidFill>
                <a:schemeClr val="lt1"/>
              </a:solidFill>
              <a:ln>
                <a:solidFill>
                  <a:schemeClr val="dk1">
                    <a:lumMod val="25000"/>
                    <a:lumOff val="75000"/>
                  </a:schemeClr>
                </a:solidFill>
              </a:ln>
              <a:effectLst/>
            </c:spPr>
            <c:txPr>
              <a:bodyPr rot="0" spcFirstLastPara="1" vertOverflow="clip" horzOverflow="clip" vert="horz" wrap="none" lIns="36576" tIns="18288" rIns="36576" bIns="18288" anchor="ctr" anchorCtr="1">
                <a:spAutoFit/>
              </a:bodyPr>
              <a:lstStyle/>
              <a:p>
                <a:pPr>
                  <a:defRPr sz="900" b="0" i="0" u="none" strike="noStrike" kern="1200" baseline="0">
                    <a:solidFill>
                      <a:schemeClr val="dk1">
                        <a:lumMod val="65000"/>
                        <a:lumOff val="3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oundRect">
                    <a:avLst/>
                  </a:prstGeom>
                  <a:noFill/>
                  <a:ln>
                    <a:noFill/>
                  </a:ln>
                </c15:spPr>
                <c15:showLeaderLines val="1"/>
                <c15:leaderLines>
                  <c:spPr>
                    <a:ln w="9525" cap="flat" cmpd="sng" algn="ctr">
                      <a:solidFill>
                        <a:schemeClr val="tx1">
                          <a:lumMod val="35000"/>
                          <a:lumOff val="65000"/>
                        </a:schemeClr>
                      </a:solidFill>
                      <a:round/>
                    </a:ln>
                    <a:effectLst/>
                  </c:spPr>
                </c15:leaderLines>
              </c:ext>
            </c:extLst>
          </c:dLbls>
          <c:cat>
            <c:strRef>
              <c:f>'[Preservation - Distribution Copy.xlsx]Charts - STATIC #s'!$K$75:$K$80</c:f>
              <c:strCache>
                <c:ptCount val="6"/>
                <c:pt idx="0">
                  <c:v>2024-2029</c:v>
                </c:pt>
                <c:pt idx="1">
                  <c:v>2030-2039</c:v>
                </c:pt>
                <c:pt idx="2">
                  <c:v>2040-2049</c:v>
                </c:pt>
                <c:pt idx="3">
                  <c:v>2050-2059</c:v>
                </c:pt>
                <c:pt idx="4">
                  <c:v>2060-2069</c:v>
                </c:pt>
                <c:pt idx="5">
                  <c:v>2070+</c:v>
                </c:pt>
              </c:strCache>
            </c:strRef>
          </c:cat>
          <c:val>
            <c:numRef>
              <c:f>'[Preservation - Distribution Copy.xlsx]Charts - STATIC #s'!$Q$75:$Q$80</c:f>
              <c:numCache>
                <c:formatCode>#,##0</c:formatCode>
                <c:ptCount val="6"/>
                <c:pt idx="0">
                  <c:v>12055</c:v>
                </c:pt>
                <c:pt idx="1">
                  <c:v>17465</c:v>
                </c:pt>
                <c:pt idx="2">
                  <c:v>38039</c:v>
                </c:pt>
                <c:pt idx="3">
                  <c:v>70812</c:v>
                </c:pt>
                <c:pt idx="4">
                  <c:v>43972</c:v>
                </c:pt>
                <c:pt idx="5">
                  <c:v>21215</c:v>
                </c:pt>
              </c:numCache>
            </c:numRef>
          </c:val>
          <c:extLst>
            <c:ext xmlns:c16="http://schemas.microsoft.com/office/drawing/2014/chart" uri="{C3380CC4-5D6E-409C-BE32-E72D297353CC}">
              <c16:uniqueId val="{00000000-BA0C-4607-8E38-1D0DABD60239}"/>
            </c:ext>
          </c:extLst>
        </c:ser>
        <c:dLbls>
          <c:showLegendKey val="0"/>
          <c:showVal val="0"/>
          <c:showCatName val="0"/>
          <c:showSerName val="0"/>
          <c:showPercent val="0"/>
          <c:showBubbleSize val="0"/>
        </c:dLbls>
        <c:gapWidth val="104"/>
        <c:overlap val="-27"/>
        <c:axId val="780143568"/>
        <c:axId val="780144048"/>
        <c:extLst>
          <c:ext xmlns:c15="http://schemas.microsoft.com/office/drawing/2012/chart" uri="{02D57815-91ED-43cb-92C2-25804820EDAC}">
            <c15:filteredBarSeries>
              <c15:ser>
                <c:idx val="0"/>
                <c:order val="0"/>
                <c:tx>
                  <c:strRef>
                    <c:extLst>
                      <c:ext uri="{02D57815-91ED-43cb-92C2-25804820EDAC}">
                        <c15:formulaRef>
                          <c15:sqref>'[Preservation - Distribution Copy.xlsx]Charts - STATIC #s'!$L$74</c15:sqref>
                        </c15:formulaRef>
                      </c:ext>
                    </c:extLst>
                    <c:strCache>
                      <c:ptCount val="1"/>
                      <c:pt idx="0">
                        <c:v>Elderly</c:v>
                      </c:pt>
                    </c:strCache>
                  </c:strRef>
                </c:tx>
                <c:spPr>
                  <a:solidFill>
                    <a:schemeClr val="accent1"/>
                  </a:solidFill>
                  <a:ln>
                    <a:noFill/>
                  </a:ln>
                  <a:effectLst/>
                </c:spPr>
                <c:invertIfNegative val="0"/>
                <c:dLbls>
                  <c:spPr>
                    <a:solidFill>
                      <a:schemeClr val="lt1"/>
                    </a:solidFill>
                    <a:ln>
                      <a:solidFill>
                        <a:schemeClr val="dk1">
                          <a:lumMod val="25000"/>
                          <a:lumOff val="75000"/>
                        </a:schemeClr>
                      </a:solidFill>
                    </a:ln>
                    <a:effectLst/>
                  </c:spPr>
                  <c:txPr>
                    <a:bodyPr rot="0" spcFirstLastPara="1" vertOverflow="clip" horzOverflow="clip" vert="horz" wrap="square" lIns="36576" tIns="18288" rIns="36576" bIns="18288" anchor="ctr" anchorCtr="1">
                      <a:spAutoFit/>
                    </a:bodyPr>
                    <a:lstStyle/>
                    <a:p>
                      <a:pPr>
                        <a:defRPr sz="900" b="0" i="0" u="none" strike="noStrike" kern="1200" baseline="0">
                          <a:solidFill>
                            <a:schemeClr val="dk1">
                              <a:lumMod val="65000"/>
                              <a:lumOff val="35000"/>
                            </a:schemeClr>
                          </a:solidFill>
                          <a:latin typeface="+mn-lt"/>
                          <a:ea typeface="+mn-ea"/>
                          <a:cs typeface="+mn-cs"/>
                        </a:defRPr>
                      </a:pPr>
                      <a:endParaRPr lang="en-US"/>
                    </a:p>
                  </c:txPr>
                  <c:showLegendKey val="0"/>
                  <c:showVal val="1"/>
                  <c:showCatName val="0"/>
                  <c:showSerName val="0"/>
                  <c:showPercent val="0"/>
                  <c:showBubbleSize val="0"/>
                  <c:showLeaderLines val="0"/>
                  <c:extLst>
                    <c:ext uri="{CE6537A1-D6FC-4f65-9D91-7224C49458BB}">
                      <c15:spPr xmlns:c15="http://schemas.microsoft.com/office/drawing/2012/chart">
                        <a:prstGeom prst="roundRect">
                          <a:avLst/>
                        </a:prstGeom>
                        <a:noFill/>
                        <a:ln>
                          <a:noFill/>
                        </a:ln>
                      </c15:spPr>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'[Preservation - Distribution Copy.xlsx]Charts - STATIC #s'!$K$75:$K$80</c15:sqref>
                        </c15:formulaRef>
                      </c:ext>
                    </c:extLst>
                    <c:strCache>
                      <c:ptCount val="6"/>
                      <c:pt idx="0">
                        <c:v>2024-2029</c:v>
                      </c:pt>
                      <c:pt idx="1">
                        <c:v>2030-2039</c:v>
                      </c:pt>
                      <c:pt idx="2">
                        <c:v>2040-2049</c:v>
                      </c:pt>
                      <c:pt idx="3">
                        <c:v>2050-2059</c:v>
                      </c:pt>
                      <c:pt idx="4">
                        <c:v>2060-2069</c:v>
                      </c:pt>
                      <c:pt idx="5">
                        <c:v>2070+</c:v>
                      </c:pt>
                    </c:strCache>
                  </c:strRef>
                </c:cat>
                <c:val>
                  <c:numRef>
                    <c:extLst>
                      <c:ext uri="{02D57815-91ED-43cb-92C2-25804820EDAC}">
                        <c15:formulaRef>
                          <c15:sqref>'[Preservation - Distribution Copy.xlsx]Charts - STATIC #s'!$L$75:$L$80</c15:sqref>
                        </c15:formulaRef>
                      </c:ext>
                    </c:extLst>
                    <c:numCache>
                      <c:formatCode>#,##0</c:formatCode>
                      <c:ptCount val="6"/>
                      <c:pt idx="0">
                        <c:v>177</c:v>
                      </c:pt>
                      <c:pt idx="1">
                        <c:v>354</c:v>
                      </c:pt>
                      <c:pt idx="2">
                        <c:v>4652</c:v>
                      </c:pt>
                      <c:pt idx="3">
                        <c:v>9360</c:v>
                      </c:pt>
                      <c:pt idx="4">
                        <c:v>11327</c:v>
                      </c:pt>
                      <c:pt idx="5">
                        <c:v>6228</c:v>
                      </c:pt>
                    </c:numCache>
                  </c:numRef>
                </c:val>
                <c:extLst>
                  <c:ext xmlns:c16="http://schemas.microsoft.com/office/drawing/2014/chart" uri="{C3380CC4-5D6E-409C-BE32-E72D297353CC}">
                    <c16:uniqueId val="{00000001-BA0C-4607-8E38-1D0DABD60239}"/>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'[Preservation - Distribution Copy.xlsx]Charts - STATIC #s'!$M$74</c15:sqref>
                        </c15:formulaRef>
                      </c:ext>
                    </c:extLst>
                    <c:strCache>
                      <c:ptCount val="1"/>
                      <c:pt idx="0">
                        <c:v>Family</c:v>
                      </c:pt>
                    </c:strCache>
                  </c:strRef>
                </c:tx>
                <c:spPr>
                  <a:solidFill>
                    <a:schemeClr val="accent2"/>
                  </a:solidFill>
                  <a:ln>
                    <a:noFill/>
                  </a:ln>
                  <a:effectLst/>
                </c:spPr>
                <c:invertIfNegative val="0"/>
                <c:dLbls>
                  <c:spPr>
                    <a:solidFill>
                      <a:schemeClr val="lt1"/>
                    </a:solidFill>
                    <a:ln>
                      <a:solidFill>
                        <a:schemeClr val="dk1">
                          <a:lumMod val="25000"/>
                          <a:lumOff val="75000"/>
                        </a:schemeClr>
                      </a:solidFill>
                    </a:ln>
                    <a:effectLst/>
                  </c:spPr>
                  <c:txPr>
                    <a:bodyPr rot="0" spcFirstLastPara="1" vertOverflow="clip" horzOverflow="clip" vert="horz" wrap="none" lIns="36576" tIns="18288" rIns="36576" bIns="18288" anchor="ctr" anchorCtr="1">
                      <a:spAutoFit/>
                    </a:bodyPr>
                    <a:lstStyle/>
                    <a:p>
                      <a:pPr>
                        <a:defRPr sz="900" b="0" i="0" u="none" strike="noStrike" kern="1200" baseline="0">
                          <a:solidFill>
                            <a:schemeClr val="dk1">
                              <a:lumMod val="65000"/>
                              <a:lumOff val="3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pPr xmlns:c15="http://schemas.microsoft.com/office/drawing/2012/chart">
                        <a:prstGeom prst="roundRect">
                          <a:avLst/>
                        </a:prstGeom>
                        <a:noFill/>
                        <a:ln>
                          <a:noFill/>
                        </a:ln>
                      </c15:spPr>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'[Preservation - Distribution Copy.xlsx]Charts - STATIC #s'!$K$75:$K$80</c15:sqref>
                        </c15:formulaRef>
                      </c:ext>
                    </c:extLst>
                    <c:strCache>
                      <c:ptCount val="6"/>
                      <c:pt idx="0">
                        <c:v>2024-2029</c:v>
                      </c:pt>
                      <c:pt idx="1">
                        <c:v>2030-2039</c:v>
                      </c:pt>
                      <c:pt idx="2">
                        <c:v>2040-2049</c:v>
                      </c:pt>
                      <c:pt idx="3">
                        <c:v>2050-2059</c:v>
                      </c:pt>
                      <c:pt idx="4">
                        <c:v>2060-2069</c:v>
                      </c:pt>
                      <c:pt idx="5">
                        <c:v>2070+</c:v>
                      </c:pt>
                    </c:strCache>
                  </c:strRef>
                </c:cat>
                <c:val>
                  <c:numRef>
                    <c:extLst xmlns:c15="http://schemas.microsoft.com/office/drawing/2012/chart">
                      <c:ext xmlns:c15="http://schemas.microsoft.com/office/drawing/2012/chart" uri="{02D57815-91ED-43cb-92C2-25804820EDAC}">
                        <c15:formulaRef>
                          <c15:sqref>'[Preservation - Distribution Copy.xlsx]Charts - STATIC #s'!$M$75:$M$80</c15:sqref>
                        </c15:formulaRef>
                      </c:ext>
                    </c:extLst>
                    <c:numCache>
                      <c:formatCode>#,##0</c:formatCode>
                      <c:ptCount val="6"/>
                      <c:pt idx="0">
                        <c:v>11368</c:v>
                      </c:pt>
                      <c:pt idx="1">
                        <c:v>16382</c:v>
                      </c:pt>
                      <c:pt idx="2">
                        <c:v>33051</c:v>
                      </c:pt>
                      <c:pt idx="3">
                        <c:v>59974</c:v>
                      </c:pt>
                      <c:pt idx="4">
                        <c:v>30721</c:v>
                      </c:pt>
                      <c:pt idx="5">
                        <c:v>13556</c:v>
                      </c:pt>
                    </c:numCache>
                  </c:numRef>
                </c:val>
                <c:extLst xmlns:c15="http://schemas.microsoft.com/office/drawing/2012/chart">
                  <c:ext xmlns:c16="http://schemas.microsoft.com/office/drawing/2014/chart" uri="{C3380CC4-5D6E-409C-BE32-E72D297353CC}">
                    <c16:uniqueId val="{00000002-BA0C-4607-8E38-1D0DABD60239}"/>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'[Preservation - Distribution Copy.xlsx]Charts - STATIC #s'!$N$74</c15:sqref>
                        </c15:formulaRef>
                      </c:ext>
                    </c:extLst>
                    <c:strCache>
                      <c:ptCount val="1"/>
                      <c:pt idx="0">
                        <c:v>FW|CFW</c:v>
                      </c:pt>
                    </c:strCache>
                  </c:strRef>
                </c:tx>
                <c:spPr>
                  <a:solidFill>
                    <a:schemeClr val="accent3"/>
                  </a:solidFill>
                  <a:ln>
                    <a:noFill/>
                  </a:ln>
                  <a:effectLst/>
                </c:spPr>
                <c:invertIfNegative val="0"/>
                <c:cat>
                  <c:strRef>
                    <c:extLst xmlns:c15="http://schemas.microsoft.com/office/drawing/2012/chart">
                      <c:ext xmlns:c15="http://schemas.microsoft.com/office/drawing/2012/chart" uri="{02D57815-91ED-43cb-92C2-25804820EDAC}">
                        <c15:formulaRef>
                          <c15:sqref>'[Preservation - Distribution Copy.xlsx]Charts - STATIC #s'!$K$75:$K$80</c15:sqref>
                        </c15:formulaRef>
                      </c:ext>
                    </c:extLst>
                    <c:strCache>
                      <c:ptCount val="6"/>
                      <c:pt idx="0">
                        <c:v>2024-2029</c:v>
                      </c:pt>
                      <c:pt idx="1">
                        <c:v>2030-2039</c:v>
                      </c:pt>
                      <c:pt idx="2">
                        <c:v>2040-2049</c:v>
                      </c:pt>
                      <c:pt idx="3">
                        <c:v>2050-2059</c:v>
                      </c:pt>
                      <c:pt idx="4">
                        <c:v>2060-2069</c:v>
                      </c:pt>
                      <c:pt idx="5">
                        <c:v>2070+</c:v>
                      </c:pt>
                    </c:strCache>
                  </c:strRef>
                </c:cat>
                <c:val>
                  <c:numRef>
                    <c:extLst xmlns:c15="http://schemas.microsoft.com/office/drawing/2012/chart">
                      <c:ext xmlns:c15="http://schemas.microsoft.com/office/drawing/2012/chart" uri="{02D57815-91ED-43cb-92C2-25804820EDAC}">
                        <c15:formulaRef>
                          <c15:sqref>'[Preservation - Distribution Copy.xlsx]Charts - STATIC #s'!$N$75:$N$80</c15:sqref>
                        </c15:formulaRef>
                      </c:ext>
                    </c:extLst>
                    <c:numCache>
                      <c:formatCode>#,##0</c:formatCode>
                      <c:ptCount val="6"/>
                      <c:pt idx="0">
                        <c:v>46</c:v>
                      </c:pt>
                      <c:pt idx="1">
                        <c:v>104</c:v>
                      </c:pt>
                      <c:pt idx="2">
                        <c:v>155</c:v>
                      </c:pt>
                      <c:pt idx="3">
                        <c:v>896</c:v>
                      </c:pt>
                      <c:pt idx="4">
                        <c:v>380</c:v>
                      </c:pt>
                      <c:pt idx="5">
                        <c:v>146</c:v>
                      </c:pt>
                    </c:numCache>
                  </c:numRef>
                </c:val>
                <c:extLst xmlns:c15="http://schemas.microsoft.com/office/drawing/2012/chart">
                  <c:ext xmlns:c16="http://schemas.microsoft.com/office/drawing/2014/chart" uri="{C3380CC4-5D6E-409C-BE32-E72D297353CC}">
                    <c16:uniqueId val="{00000003-BA0C-4607-8E38-1D0DABD60239}"/>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'[Preservation - Distribution Copy.xlsx]Charts - STATIC #s'!$O$74</c15:sqref>
                        </c15:formulaRef>
                      </c:ext>
                    </c:extLst>
                    <c:strCache>
                      <c:ptCount val="1"/>
                      <c:pt idx="0">
                        <c:v>Homeless</c:v>
                      </c:pt>
                    </c:strCache>
                  </c:strRef>
                </c:tx>
                <c:spPr>
                  <a:solidFill>
                    <a:schemeClr val="accent4"/>
                  </a:solidFill>
                  <a:ln>
                    <a:noFill/>
                  </a:ln>
                  <a:effectLst/>
                </c:spPr>
                <c:invertIfNegative val="0"/>
                <c:cat>
                  <c:strRef>
                    <c:extLst xmlns:c15="http://schemas.microsoft.com/office/drawing/2012/chart">
                      <c:ext xmlns:c15="http://schemas.microsoft.com/office/drawing/2012/chart" uri="{02D57815-91ED-43cb-92C2-25804820EDAC}">
                        <c15:formulaRef>
                          <c15:sqref>'[Preservation - Distribution Copy.xlsx]Charts - STATIC #s'!$K$75:$K$80</c15:sqref>
                        </c15:formulaRef>
                      </c:ext>
                    </c:extLst>
                    <c:strCache>
                      <c:ptCount val="6"/>
                      <c:pt idx="0">
                        <c:v>2024-2029</c:v>
                      </c:pt>
                      <c:pt idx="1">
                        <c:v>2030-2039</c:v>
                      </c:pt>
                      <c:pt idx="2">
                        <c:v>2040-2049</c:v>
                      </c:pt>
                      <c:pt idx="3">
                        <c:v>2050-2059</c:v>
                      </c:pt>
                      <c:pt idx="4">
                        <c:v>2060-2069</c:v>
                      </c:pt>
                      <c:pt idx="5">
                        <c:v>2070+</c:v>
                      </c:pt>
                    </c:strCache>
                  </c:strRef>
                </c:cat>
                <c:val>
                  <c:numRef>
                    <c:extLst xmlns:c15="http://schemas.microsoft.com/office/drawing/2012/chart">
                      <c:ext xmlns:c15="http://schemas.microsoft.com/office/drawing/2012/chart" uri="{02D57815-91ED-43cb-92C2-25804820EDAC}">
                        <c15:formulaRef>
                          <c15:sqref>'[Preservation - Distribution Copy.xlsx]Charts - STATIC #s'!$O$75:$O$80</c15:sqref>
                        </c15:formulaRef>
                      </c:ext>
                    </c:extLst>
                    <c:numCache>
                      <c:formatCode>#,##0</c:formatCode>
                      <c:ptCount val="6"/>
                      <c:pt idx="0">
                        <c:v>86</c:v>
                      </c:pt>
                      <c:pt idx="1">
                        <c:v>508</c:v>
                      </c:pt>
                      <c:pt idx="2">
                        <c:v>78</c:v>
                      </c:pt>
                      <c:pt idx="3">
                        <c:v>419</c:v>
                      </c:pt>
                      <c:pt idx="4">
                        <c:v>1049</c:v>
                      </c:pt>
                      <c:pt idx="5">
                        <c:v>715</c:v>
                      </c:pt>
                    </c:numCache>
                  </c:numRef>
                </c:val>
                <c:extLst xmlns:c15="http://schemas.microsoft.com/office/drawing/2012/chart">
                  <c:ext xmlns:c16="http://schemas.microsoft.com/office/drawing/2014/chart" uri="{C3380CC4-5D6E-409C-BE32-E72D297353CC}">
                    <c16:uniqueId val="{00000004-BA0C-4607-8E38-1D0DABD60239}"/>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'[Preservation - Distribution Copy.xlsx]Charts - STATIC #s'!$P$74</c15:sqref>
                        </c15:formulaRef>
                      </c:ext>
                    </c:extLst>
                    <c:strCache>
                      <c:ptCount val="1"/>
                      <c:pt idx="0">
                        <c:v>Special
Needs</c:v>
                      </c:pt>
                    </c:strCache>
                  </c:strRef>
                </c:tx>
                <c:spPr>
                  <a:solidFill>
                    <a:schemeClr val="accent5"/>
                  </a:solidFill>
                  <a:ln>
                    <a:noFill/>
                  </a:ln>
                  <a:effectLst/>
                </c:spPr>
                <c:invertIfNegative val="0"/>
                <c:cat>
                  <c:strRef>
                    <c:extLst xmlns:c15="http://schemas.microsoft.com/office/drawing/2012/chart">
                      <c:ext xmlns:c15="http://schemas.microsoft.com/office/drawing/2012/chart" uri="{02D57815-91ED-43cb-92C2-25804820EDAC}">
                        <c15:formulaRef>
                          <c15:sqref>'[Preservation - Distribution Copy.xlsx]Charts - STATIC #s'!$K$75:$K$80</c15:sqref>
                        </c15:formulaRef>
                      </c:ext>
                    </c:extLst>
                    <c:strCache>
                      <c:ptCount val="6"/>
                      <c:pt idx="0">
                        <c:v>2024-2029</c:v>
                      </c:pt>
                      <c:pt idx="1">
                        <c:v>2030-2039</c:v>
                      </c:pt>
                      <c:pt idx="2">
                        <c:v>2040-2049</c:v>
                      </c:pt>
                      <c:pt idx="3">
                        <c:v>2050-2059</c:v>
                      </c:pt>
                      <c:pt idx="4">
                        <c:v>2060-2069</c:v>
                      </c:pt>
                      <c:pt idx="5">
                        <c:v>2070+</c:v>
                      </c:pt>
                    </c:strCache>
                  </c:strRef>
                </c:cat>
                <c:val>
                  <c:numRef>
                    <c:extLst xmlns:c15="http://schemas.microsoft.com/office/drawing/2012/chart">
                      <c:ext xmlns:c15="http://schemas.microsoft.com/office/drawing/2012/chart" uri="{02D57815-91ED-43cb-92C2-25804820EDAC}">
                        <c15:formulaRef>
                          <c15:sqref>'[Preservation - Distribution Copy.xlsx]Charts - STATIC #s'!$P$75:$P$80</c15:sqref>
                        </c15:formulaRef>
                      </c:ext>
                    </c:extLst>
                    <c:numCache>
                      <c:formatCode>#,##0</c:formatCode>
                      <c:ptCount val="6"/>
                      <c:pt idx="0">
                        <c:v>378</c:v>
                      </c:pt>
                      <c:pt idx="1">
                        <c:v>117</c:v>
                      </c:pt>
                      <c:pt idx="2">
                        <c:v>103</c:v>
                      </c:pt>
                      <c:pt idx="3">
                        <c:v>163</c:v>
                      </c:pt>
                      <c:pt idx="4">
                        <c:v>495</c:v>
                      </c:pt>
                      <c:pt idx="5">
                        <c:v>570</c:v>
                      </c:pt>
                    </c:numCache>
                  </c:numRef>
                </c:val>
                <c:extLst xmlns:c15="http://schemas.microsoft.com/office/drawing/2012/chart">
                  <c:ext xmlns:c16="http://schemas.microsoft.com/office/drawing/2014/chart" uri="{C3380CC4-5D6E-409C-BE32-E72D297353CC}">
                    <c16:uniqueId val="{00000005-BA0C-4607-8E38-1D0DABD60239}"/>
                  </c:ext>
                </c:extLst>
              </c15:ser>
            </c15:filteredBarSeries>
          </c:ext>
        </c:extLst>
      </c:barChart>
      <c:catAx>
        <c:axId val="7801435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80144048"/>
        <c:crosses val="autoZero"/>
        <c:auto val="1"/>
        <c:lblAlgn val="ctr"/>
        <c:lblOffset val="100"/>
        <c:noMultiLvlLbl val="0"/>
      </c:catAx>
      <c:valAx>
        <c:axId val="78014404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801435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1"/>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1"/>
          <c:order val="1"/>
          <c:tx>
            <c:strRef>
              <c:f>'[Preservation - Distribution Copy.xlsx]Charts - STATIC #s'!$M$74</c:f>
              <c:strCache>
                <c:ptCount val="1"/>
                <c:pt idx="0">
                  <c:v>Family</c:v>
                </c:pt>
              </c:strCache>
            </c:strRef>
          </c:tx>
          <c:spPr>
            <a:solidFill>
              <a:schemeClr val="accent2"/>
            </a:solidFill>
            <a:ln>
              <a:noFill/>
            </a:ln>
            <a:effectLst/>
          </c:spPr>
          <c:invertIfNegative val="0"/>
          <c:dLbls>
            <c:spPr>
              <a:solidFill>
                <a:schemeClr val="lt1"/>
              </a:solidFill>
              <a:ln>
                <a:solidFill>
                  <a:schemeClr val="dk1">
                    <a:lumMod val="25000"/>
                    <a:lumOff val="75000"/>
                  </a:schemeClr>
                </a:solidFill>
              </a:ln>
              <a:effectLst/>
            </c:spPr>
            <c:txPr>
              <a:bodyPr rot="0" spcFirstLastPara="1" vertOverflow="clip" horzOverflow="clip" vert="horz" wrap="none" lIns="36576" tIns="18288" rIns="36576" bIns="18288" anchor="ctr" anchorCtr="1">
                <a:spAutoFit/>
              </a:bodyPr>
              <a:lstStyle/>
              <a:p>
                <a:pPr>
                  <a:defRPr sz="900" b="0" i="0" u="none" strike="noStrike" kern="1200" baseline="0">
                    <a:solidFill>
                      <a:schemeClr val="dk1">
                        <a:lumMod val="65000"/>
                        <a:lumOff val="3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oundRect">
                    <a:avLst/>
                  </a:prstGeom>
                  <a:noFill/>
                  <a:ln>
                    <a:noFill/>
                  </a:ln>
                </c15:spPr>
                <c15:showLeaderLines val="1"/>
                <c15:leaderLines>
                  <c:spPr>
                    <a:ln w="9525" cap="flat" cmpd="sng" algn="ctr">
                      <a:solidFill>
                        <a:schemeClr val="tx1">
                          <a:lumMod val="35000"/>
                          <a:lumOff val="65000"/>
                        </a:schemeClr>
                      </a:solidFill>
                      <a:round/>
                    </a:ln>
                    <a:effectLst/>
                  </c:spPr>
                </c15:leaderLines>
              </c:ext>
            </c:extLst>
          </c:dLbls>
          <c:cat>
            <c:strRef>
              <c:f>'[Preservation - Distribution Copy.xlsx]Charts - STATIC #s'!$K$75:$K$80</c:f>
              <c:strCache>
                <c:ptCount val="6"/>
                <c:pt idx="0">
                  <c:v>2024-2029</c:v>
                </c:pt>
                <c:pt idx="1">
                  <c:v>2030-2039</c:v>
                </c:pt>
                <c:pt idx="2">
                  <c:v>2040-2049</c:v>
                </c:pt>
                <c:pt idx="3">
                  <c:v>2050-2059</c:v>
                </c:pt>
                <c:pt idx="4">
                  <c:v>2060-2069</c:v>
                </c:pt>
                <c:pt idx="5">
                  <c:v>2070+</c:v>
                </c:pt>
              </c:strCache>
            </c:strRef>
          </c:cat>
          <c:val>
            <c:numRef>
              <c:f>'[Preservation - Distribution Copy.xlsx]Charts - STATIC #s'!$M$75:$M$80</c:f>
              <c:numCache>
                <c:formatCode>#,##0</c:formatCode>
                <c:ptCount val="6"/>
                <c:pt idx="0">
                  <c:v>11368</c:v>
                </c:pt>
                <c:pt idx="1">
                  <c:v>16382</c:v>
                </c:pt>
                <c:pt idx="2">
                  <c:v>33051</c:v>
                </c:pt>
                <c:pt idx="3">
                  <c:v>59974</c:v>
                </c:pt>
                <c:pt idx="4">
                  <c:v>30721</c:v>
                </c:pt>
                <c:pt idx="5">
                  <c:v>13556</c:v>
                </c:pt>
              </c:numCache>
            </c:numRef>
          </c:val>
          <c:extLst>
            <c:ext xmlns:c16="http://schemas.microsoft.com/office/drawing/2014/chart" uri="{C3380CC4-5D6E-409C-BE32-E72D297353CC}">
              <c16:uniqueId val="{00000000-C0DC-4A38-87F7-06C81AF78804}"/>
            </c:ext>
          </c:extLst>
        </c:ser>
        <c:dLbls>
          <c:showLegendKey val="0"/>
          <c:showVal val="0"/>
          <c:showCatName val="0"/>
          <c:showSerName val="0"/>
          <c:showPercent val="0"/>
          <c:showBubbleSize val="0"/>
        </c:dLbls>
        <c:gapWidth val="104"/>
        <c:overlap val="-27"/>
        <c:axId val="780143568"/>
        <c:axId val="780144048"/>
        <c:extLst>
          <c:ext xmlns:c15="http://schemas.microsoft.com/office/drawing/2012/chart" uri="{02D57815-91ED-43cb-92C2-25804820EDAC}">
            <c15:filteredBarSeries>
              <c15:ser>
                <c:idx val="0"/>
                <c:order val="0"/>
                <c:tx>
                  <c:strRef>
                    <c:extLst>
                      <c:ext uri="{02D57815-91ED-43cb-92C2-25804820EDAC}">
                        <c15:formulaRef>
                          <c15:sqref>'[Preservation - Distribution Copy.xlsx]Charts - STATIC #s'!$L$74</c15:sqref>
                        </c15:formulaRef>
                      </c:ext>
                    </c:extLst>
                    <c:strCache>
                      <c:ptCount val="1"/>
                      <c:pt idx="0">
                        <c:v>Elderly</c:v>
                      </c:pt>
                    </c:strCache>
                  </c:strRef>
                </c:tx>
                <c:spPr>
                  <a:solidFill>
                    <a:schemeClr val="accent1"/>
                  </a:solidFill>
                  <a:ln>
                    <a:noFill/>
                  </a:ln>
                  <a:effectLst/>
                </c:spPr>
                <c:invertIfNegative val="0"/>
                <c:dLbls>
                  <c:spPr>
                    <a:solidFill>
                      <a:schemeClr val="lt1"/>
                    </a:solidFill>
                    <a:ln>
                      <a:solidFill>
                        <a:schemeClr val="dk1">
                          <a:lumMod val="25000"/>
                          <a:lumOff val="75000"/>
                        </a:schemeClr>
                      </a:solidFill>
                    </a:ln>
                    <a:effectLst/>
                  </c:spPr>
                  <c:txPr>
                    <a:bodyPr rot="0" spcFirstLastPara="1" vertOverflow="clip" horzOverflow="clip" vert="horz" wrap="square" lIns="36576" tIns="18288" rIns="36576" bIns="18288" anchor="ctr" anchorCtr="1">
                      <a:spAutoFit/>
                    </a:bodyPr>
                    <a:lstStyle/>
                    <a:p>
                      <a:pPr>
                        <a:defRPr sz="900" b="0" i="0" u="none" strike="noStrike" kern="1200" baseline="0">
                          <a:solidFill>
                            <a:schemeClr val="dk1">
                              <a:lumMod val="65000"/>
                              <a:lumOff val="35000"/>
                            </a:schemeClr>
                          </a:solidFill>
                          <a:latin typeface="+mn-lt"/>
                          <a:ea typeface="+mn-ea"/>
                          <a:cs typeface="+mn-cs"/>
                        </a:defRPr>
                      </a:pPr>
                      <a:endParaRPr lang="en-US"/>
                    </a:p>
                  </c:txPr>
                  <c:showLegendKey val="0"/>
                  <c:showVal val="1"/>
                  <c:showCatName val="0"/>
                  <c:showSerName val="0"/>
                  <c:showPercent val="0"/>
                  <c:showBubbleSize val="0"/>
                  <c:showLeaderLines val="0"/>
                  <c:extLst>
                    <c:ext uri="{CE6537A1-D6FC-4f65-9D91-7224C49458BB}">
                      <c15:spPr xmlns:c15="http://schemas.microsoft.com/office/drawing/2012/chart">
                        <a:prstGeom prst="roundRect">
                          <a:avLst/>
                        </a:prstGeom>
                        <a:noFill/>
                        <a:ln>
                          <a:noFill/>
                        </a:ln>
                      </c15:spPr>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'[Preservation - Distribution Copy.xlsx]Charts - STATIC #s'!$K$75:$K$80</c15:sqref>
                        </c15:formulaRef>
                      </c:ext>
                    </c:extLst>
                    <c:strCache>
                      <c:ptCount val="6"/>
                      <c:pt idx="0">
                        <c:v>2024-2029</c:v>
                      </c:pt>
                      <c:pt idx="1">
                        <c:v>2030-2039</c:v>
                      </c:pt>
                      <c:pt idx="2">
                        <c:v>2040-2049</c:v>
                      </c:pt>
                      <c:pt idx="3">
                        <c:v>2050-2059</c:v>
                      </c:pt>
                      <c:pt idx="4">
                        <c:v>2060-2069</c:v>
                      </c:pt>
                      <c:pt idx="5">
                        <c:v>2070+</c:v>
                      </c:pt>
                    </c:strCache>
                  </c:strRef>
                </c:cat>
                <c:val>
                  <c:numRef>
                    <c:extLst>
                      <c:ext uri="{02D57815-91ED-43cb-92C2-25804820EDAC}">
                        <c15:formulaRef>
                          <c15:sqref>'[Preservation - Distribution Copy.xlsx]Charts - STATIC #s'!$L$75:$L$79</c15:sqref>
                        </c15:formulaRef>
                      </c:ext>
                    </c:extLst>
                    <c:numCache>
                      <c:formatCode>#,##0</c:formatCode>
                      <c:ptCount val="5"/>
                      <c:pt idx="0">
                        <c:v>177</c:v>
                      </c:pt>
                      <c:pt idx="1">
                        <c:v>354</c:v>
                      </c:pt>
                      <c:pt idx="2">
                        <c:v>4652</c:v>
                      </c:pt>
                      <c:pt idx="3">
                        <c:v>9360</c:v>
                      </c:pt>
                      <c:pt idx="4">
                        <c:v>11327</c:v>
                      </c:pt>
                    </c:numCache>
                  </c:numRef>
                </c:val>
                <c:extLst>
                  <c:ext xmlns:c16="http://schemas.microsoft.com/office/drawing/2014/chart" uri="{C3380CC4-5D6E-409C-BE32-E72D297353CC}">
                    <c16:uniqueId val="{00000001-C0DC-4A38-87F7-06C81AF78804}"/>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'[Preservation - Distribution Copy.xlsx]Charts - STATIC #s'!$N$74</c15:sqref>
                        </c15:formulaRef>
                      </c:ext>
                    </c:extLst>
                    <c:strCache>
                      <c:ptCount val="1"/>
                      <c:pt idx="0">
                        <c:v>FW|CFW</c:v>
                      </c:pt>
                    </c:strCache>
                  </c:strRef>
                </c:tx>
                <c:spPr>
                  <a:solidFill>
                    <a:schemeClr val="accent3"/>
                  </a:solidFill>
                  <a:ln>
                    <a:noFill/>
                  </a:ln>
                  <a:effectLst/>
                </c:spPr>
                <c:invertIfNegative val="0"/>
                <c:cat>
                  <c:strRef>
                    <c:extLst xmlns:c15="http://schemas.microsoft.com/office/drawing/2012/chart">
                      <c:ext xmlns:c15="http://schemas.microsoft.com/office/drawing/2012/chart" uri="{02D57815-91ED-43cb-92C2-25804820EDAC}">
                        <c15:formulaRef>
                          <c15:sqref>'[Preservation - Distribution Copy.xlsx]Charts - STATIC #s'!$K$75:$K$80</c15:sqref>
                        </c15:formulaRef>
                      </c:ext>
                    </c:extLst>
                    <c:strCache>
                      <c:ptCount val="6"/>
                      <c:pt idx="0">
                        <c:v>2024-2029</c:v>
                      </c:pt>
                      <c:pt idx="1">
                        <c:v>2030-2039</c:v>
                      </c:pt>
                      <c:pt idx="2">
                        <c:v>2040-2049</c:v>
                      </c:pt>
                      <c:pt idx="3">
                        <c:v>2050-2059</c:v>
                      </c:pt>
                      <c:pt idx="4">
                        <c:v>2060-2069</c:v>
                      </c:pt>
                      <c:pt idx="5">
                        <c:v>2070+</c:v>
                      </c:pt>
                    </c:strCache>
                  </c:strRef>
                </c:cat>
                <c:val>
                  <c:numRef>
                    <c:extLst xmlns:c15="http://schemas.microsoft.com/office/drawing/2012/chart">
                      <c:ext xmlns:c15="http://schemas.microsoft.com/office/drawing/2012/chart" uri="{02D57815-91ED-43cb-92C2-25804820EDAC}">
                        <c15:formulaRef>
                          <c15:sqref>'[Preservation - Distribution Copy.xlsx]Charts - STATIC #s'!$N$75:$N$79</c15:sqref>
                        </c15:formulaRef>
                      </c:ext>
                    </c:extLst>
                    <c:numCache>
                      <c:formatCode>#,##0</c:formatCode>
                      <c:ptCount val="5"/>
                      <c:pt idx="0">
                        <c:v>46</c:v>
                      </c:pt>
                      <c:pt idx="1">
                        <c:v>104</c:v>
                      </c:pt>
                      <c:pt idx="2">
                        <c:v>155</c:v>
                      </c:pt>
                      <c:pt idx="3">
                        <c:v>896</c:v>
                      </c:pt>
                      <c:pt idx="4">
                        <c:v>380</c:v>
                      </c:pt>
                    </c:numCache>
                  </c:numRef>
                </c:val>
                <c:extLst xmlns:c15="http://schemas.microsoft.com/office/drawing/2012/chart">
                  <c:ext xmlns:c16="http://schemas.microsoft.com/office/drawing/2014/chart" uri="{C3380CC4-5D6E-409C-BE32-E72D297353CC}">
                    <c16:uniqueId val="{00000002-C0DC-4A38-87F7-06C81AF78804}"/>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'[Preservation - Distribution Copy.xlsx]Charts - STATIC #s'!$O$74</c15:sqref>
                        </c15:formulaRef>
                      </c:ext>
                    </c:extLst>
                    <c:strCache>
                      <c:ptCount val="1"/>
                      <c:pt idx="0">
                        <c:v>Homeless</c:v>
                      </c:pt>
                    </c:strCache>
                  </c:strRef>
                </c:tx>
                <c:spPr>
                  <a:solidFill>
                    <a:schemeClr val="accent4"/>
                  </a:solidFill>
                  <a:ln>
                    <a:noFill/>
                  </a:ln>
                  <a:effectLst/>
                </c:spPr>
                <c:invertIfNegative val="0"/>
                <c:cat>
                  <c:strRef>
                    <c:extLst xmlns:c15="http://schemas.microsoft.com/office/drawing/2012/chart">
                      <c:ext xmlns:c15="http://schemas.microsoft.com/office/drawing/2012/chart" uri="{02D57815-91ED-43cb-92C2-25804820EDAC}">
                        <c15:formulaRef>
                          <c15:sqref>'[Preservation - Distribution Copy.xlsx]Charts - STATIC #s'!$K$75:$K$80</c15:sqref>
                        </c15:formulaRef>
                      </c:ext>
                    </c:extLst>
                    <c:strCache>
                      <c:ptCount val="6"/>
                      <c:pt idx="0">
                        <c:v>2024-2029</c:v>
                      </c:pt>
                      <c:pt idx="1">
                        <c:v>2030-2039</c:v>
                      </c:pt>
                      <c:pt idx="2">
                        <c:v>2040-2049</c:v>
                      </c:pt>
                      <c:pt idx="3">
                        <c:v>2050-2059</c:v>
                      </c:pt>
                      <c:pt idx="4">
                        <c:v>2060-2069</c:v>
                      </c:pt>
                      <c:pt idx="5">
                        <c:v>2070+</c:v>
                      </c:pt>
                    </c:strCache>
                  </c:strRef>
                </c:cat>
                <c:val>
                  <c:numRef>
                    <c:extLst xmlns:c15="http://schemas.microsoft.com/office/drawing/2012/chart">
                      <c:ext xmlns:c15="http://schemas.microsoft.com/office/drawing/2012/chart" uri="{02D57815-91ED-43cb-92C2-25804820EDAC}">
                        <c15:formulaRef>
                          <c15:sqref>'[Preservation - Distribution Copy.xlsx]Charts - STATIC #s'!$O$75:$O$79</c15:sqref>
                        </c15:formulaRef>
                      </c:ext>
                    </c:extLst>
                    <c:numCache>
                      <c:formatCode>#,##0</c:formatCode>
                      <c:ptCount val="5"/>
                      <c:pt idx="0">
                        <c:v>86</c:v>
                      </c:pt>
                      <c:pt idx="1">
                        <c:v>508</c:v>
                      </c:pt>
                      <c:pt idx="2">
                        <c:v>78</c:v>
                      </c:pt>
                      <c:pt idx="3">
                        <c:v>419</c:v>
                      </c:pt>
                      <c:pt idx="4">
                        <c:v>1049</c:v>
                      </c:pt>
                    </c:numCache>
                  </c:numRef>
                </c:val>
                <c:extLst xmlns:c15="http://schemas.microsoft.com/office/drawing/2012/chart">
                  <c:ext xmlns:c16="http://schemas.microsoft.com/office/drawing/2014/chart" uri="{C3380CC4-5D6E-409C-BE32-E72D297353CC}">
                    <c16:uniqueId val="{00000003-C0DC-4A38-87F7-06C81AF78804}"/>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'[Preservation - Distribution Copy.xlsx]Charts - STATIC #s'!$P$74</c15:sqref>
                        </c15:formulaRef>
                      </c:ext>
                    </c:extLst>
                    <c:strCache>
                      <c:ptCount val="1"/>
                      <c:pt idx="0">
                        <c:v>Special
Needs</c:v>
                      </c:pt>
                    </c:strCache>
                  </c:strRef>
                </c:tx>
                <c:spPr>
                  <a:solidFill>
                    <a:schemeClr val="accent5"/>
                  </a:solidFill>
                  <a:ln>
                    <a:noFill/>
                  </a:ln>
                  <a:effectLst/>
                </c:spPr>
                <c:invertIfNegative val="0"/>
                <c:cat>
                  <c:strRef>
                    <c:extLst xmlns:c15="http://schemas.microsoft.com/office/drawing/2012/chart">
                      <c:ext xmlns:c15="http://schemas.microsoft.com/office/drawing/2012/chart" uri="{02D57815-91ED-43cb-92C2-25804820EDAC}">
                        <c15:formulaRef>
                          <c15:sqref>'[Preservation - Distribution Copy.xlsx]Charts - STATIC #s'!$K$75:$K$80</c15:sqref>
                        </c15:formulaRef>
                      </c:ext>
                    </c:extLst>
                    <c:strCache>
                      <c:ptCount val="6"/>
                      <c:pt idx="0">
                        <c:v>2024-2029</c:v>
                      </c:pt>
                      <c:pt idx="1">
                        <c:v>2030-2039</c:v>
                      </c:pt>
                      <c:pt idx="2">
                        <c:v>2040-2049</c:v>
                      </c:pt>
                      <c:pt idx="3">
                        <c:v>2050-2059</c:v>
                      </c:pt>
                      <c:pt idx="4">
                        <c:v>2060-2069</c:v>
                      </c:pt>
                      <c:pt idx="5">
                        <c:v>2070+</c:v>
                      </c:pt>
                    </c:strCache>
                  </c:strRef>
                </c:cat>
                <c:val>
                  <c:numRef>
                    <c:extLst xmlns:c15="http://schemas.microsoft.com/office/drawing/2012/chart">
                      <c:ext xmlns:c15="http://schemas.microsoft.com/office/drawing/2012/chart" uri="{02D57815-91ED-43cb-92C2-25804820EDAC}">
                        <c15:formulaRef>
                          <c15:sqref>'[Preservation - Distribution Copy.xlsx]Charts - STATIC #s'!$P$75:$P$79</c15:sqref>
                        </c15:formulaRef>
                      </c:ext>
                    </c:extLst>
                    <c:numCache>
                      <c:formatCode>#,##0</c:formatCode>
                      <c:ptCount val="5"/>
                      <c:pt idx="0">
                        <c:v>378</c:v>
                      </c:pt>
                      <c:pt idx="1">
                        <c:v>117</c:v>
                      </c:pt>
                      <c:pt idx="2">
                        <c:v>103</c:v>
                      </c:pt>
                      <c:pt idx="3">
                        <c:v>163</c:v>
                      </c:pt>
                      <c:pt idx="4">
                        <c:v>495</c:v>
                      </c:pt>
                    </c:numCache>
                  </c:numRef>
                </c:val>
                <c:extLst xmlns:c15="http://schemas.microsoft.com/office/drawing/2012/chart">
                  <c:ext xmlns:c16="http://schemas.microsoft.com/office/drawing/2014/chart" uri="{C3380CC4-5D6E-409C-BE32-E72D297353CC}">
                    <c16:uniqueId val="{00000004-C0DC-4A38-87F7-06C81AF78804}"/>
                  </c:ext>
                </c:extLst>
              </c15:ser>
            </c15:filteredBarSeries>
            <c15:filteredBarSeries>
              <c15:ser>
                <c:idx val="5"/>
                <c:order val="5"/>
                <c:tx>
                  <c:strRef>
                    <c:extLst xmlns:c15="http://schemas.microsoft.com/office/drawing/2012/chart">
                      <c:ext xmlns:c15="http://schemas.microsoft.com/office/drawing/2012/chart" uri="{02D57815-91ED-43cb-92C2-25804820EDAC}">
                        <c15:formulaRef>
                          <c15:sqref>'[Preservation - Distribution Copy.xlsx]Charts - STATIC #s'!$Q$74</c15:sqref>
                        </c15:formulaRef>
                      </c:ext>
                    </c:extLst>
                    <c:strCache>
                      <c:ptCount val="1"/>
                      <c:pt idx="0">
                        <c:v>Total</c:v>
                      </c:pt>
                    </c:strCache>
                  </c:strRef>
                </c:tx>
                <c:spPr>
                  <a:solidFill>
                    <a:schemeClr val="accent6"/>
                  </a:solidFill>
                  <a:ln>
                    <a:noFill/>
                  </a:ln>
                  <a:effectLst/>
                </c:spPr>
                <c:invertIfNegative val="0"/>
                <c:cat>
                  <c:strRef>
                    <c:extLst xmlns:c15="http://schemas.microsoft.com/office/drawing/2012/chart">
                      <c:ext xmlns:c15="http://schemas.microsoft.com/office/drawing/2012/chart" uri="{02D57815-91ED-43cb-92C2-25804820EDAC}">
                        <c15:formulaRef>
                          <c15:sqref>'[Preservation - Distribution Copy.xlsx]Charts - STATIC #s'!$K$75:$K$80</c15:sqref>
                        </c15:formulaRef>
                      </c:ext>
                    </c:extLst>
                    <c:strCache>
                      <c:ptCount val="6"/>
                      <c:pt idx="0">
                        <c:v>2024-2029</c:v>
                      </c:pt>
                      <c:pt idx="1">
                        <c:v>2030-2039</c:v>
                      </c:pt>
                      <c:pt idx="2">
                        <c:v>2040-2049</c:v>
                      </c:pt>
                      <c:pt idx="3">
                        <c:v>2050-2059</c:v>
                      </c:pt>
                      <c:pt idx="4">
                        <c:v>2060-2069</c:v>
                      </c:pt>
                      <c:pt idx="5">
                        <c:v>2070+</c:v>
                      </c:pt>
                    </c:strCache>
                  </c:strRef>
                </c:cat>
                <c:val>
                  <c:numRef>
                    <c:extLst xmlns:c15="http://schemas.microsoft.com/office/drawing/2012/chart">
                      <c:ext xmlns:c15="http://schemas.microsoft.com/office/drawing/2012/chart" uri="{02D57815-91ED-43cb-92C2-25804820EDAC}">
                        <c15:formulaRef>
                          <c15:sqref>'[Preservation - Distribution Copy.xlsx]Charts - STATIC #s'!$Q$75:$Q$79</c15:sqref>
                        </c15:formulaRef>
                      </c:ext>
                    </c:extLst>
                    <c:numCache>
                      <c:formatCode>#,##0</c:formatCode>
                      <c:ptCount val="5"/>
                      <c:pt idx="0">
                        <c:v>12055</c:v>
                      </c:pt>
                      <c:pt idx="1">
                        <c:v>17465</c:v>
                      </c:pt>
                      <c:pt idx="2">
                        <c:v>38039</c:v>
                      </c:pt>
                      <c:pt idx="3">
                        <c:v>70812</c:v>
                      </c:pt>
                      <c:pt idx="4">
                        <c:v>43972</c:v>
                      </c:pt>
                    </c:numCache>
                  </c:numRef>
                </c:val>
                <c:extLst xmlns:c15="http://schemas.microsoft.com/office/drawing/2012/chart">
                  <c:ext xmlns:c16="http://schemas.microsoft.com/office/drawing/2014/chart" uri="{C3380CC4-5D6E-409C-BE32-E72D297353CC}">
                    <c16:uniqueId val="{00000005-C0DC-4A38-87F7-06C81AF78804}"/>
                  </c:ext>
                </c:extLst>
              </c15:ser>
            </c15:filteredBarSeries>
          </c:ext>
        </c:extLst>
      </c:barChart>
      <c:catAx>
        <c:axId val="7801435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80144048"/>
        <c:crosses val="autoZero"/>
        <c:auto val="1"/>
        <c:lblAlgn val="ctr"/>
        <c:lblOffset val="100"/>
        <c:noMultiLvlLbl val="0"/>
      </c:catAx>
      <c:valAx>
        <c:axId val="78014404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801435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1"/>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'[Preservation - Distribution Copy.xlsx]Charts - STATIC #s'!$L$74</c:f>
              <c:strCache>
                <c:ptCount val="1"/>
                <c:pt idx="0">
                  <c:v>Elderly</c:v>
                </c:pt>
              </c:strCache>
            </c:strRef>
          </c:tx>
          <c:spPr>
            <a:solidFill>
              <a:schemeClr val="accent6">
                <a:lumMod val="40000"/>
                <a:lumOff val="60000"/>
              </a:schemeClr>
            </a:solidFill>
            <a:ln>
              <a:noFill/>
            </a:ln>
            <a:effectLst/>
          </c:spPr>
          <c:invertIfNegative val="0"/>
          <c:dLbls>
            <c:spPr>
              <a:solidFill>
                <a:schemeClr val="lt1"/>
              </a:solidFill>
              <a:ln>
                <a:solidFill>
                  <a:schemeClr val="dk1">
                    <a:lumMod val="25000"/>
                    <a:lumOff val="75000"/>
                  </a:schemeClr>
                </a:solidFill>
              </a:ln>
              <a:effectLst/>
            </c:spPr>
            <c:txPr>
              <a:bodyPr rot="0" spcFirstLastPara="1" vertOverflow="clip" horzOverflow="clip" vert="horz" wrap="none" lIns="36576" tIns="18288" rIns="36576" bIns="18288" anchor="ctr" anchorCtr="1">
                <a:spAutoFit/>
              </a:bodyPr>
              <a:lstStyle/>
              <a:p>
                <a:pPr>
                  <a:defRPr sz="900" b="0" i="0" u="none" strike="noStrike" kern="1200" baseline="0">
                    <a:solidFill>
                      <a:schemeClr val="dk1">
                        <a:lumMod val="65000"/>
                        <a:lumOff val="3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oundRect">
                    <a:avLst/>
                  </a:prstGeom>
                  <a:noFill/>
                  <a:ln>
                    <a:noFill/>
                  </a:ln>
                </c15:spPr>
                <c15:showLeaderLines val="1"/>
                <c15:leaderLines>
                  <c:spPr>
                    <a:ln w="9525" cap="flat" cmpd="sng" algn="ctr">
                      <a:solidFill>
                        <a:schemeClr val="tx1">
                          <a:lumMod val="35000"/>
                          <a:lumOff val="65000"/>
                        </a:schemeClr>
                      </a:solidFill>
                      <a:round/>
                    </a:ln>
                    <a:effectLst/>
                  </c:spPr>
                </c15:leaderLines>
              </c:ext>
            </c:extLst>
          </c:dLbls>
          <c:cat>
            <c:strRef>
              <c:f>'[Preservation - Distribution Copy.xlsx]Charts - STATIC #s'!$K$75:$K$80</c:f>
              <c:strCache>
                <c:ptCount val="6"/>
                <c:pt idx="0">
                  <c:v>2024-2029</c:v>
                </c:pt>
                <c:pt idx="1">
                  <c:v>2030-2039</c:v>
                </c:pt>
                <c:pt idx="2">
                  <c:v>2040-2049</c:v>
                </c:pt>
                <c:pt idx="3">
                  <c:v>2050-2059</c:v>
                </c:pt>
                <c:pt idx="4">
                  <c:v>2060-2069</c:v>
                </c:pt>
                <c:pt idx="5">
                  <c:v>2070+</c:v>
                </c:pt>
              </c:strCache>
            </c:strRef>
          </c:cat>
          <c:val>
            <c:numRef>
              <c:f>'[Preservation - Distribution Copy.xlsx]Charts - STATIC #s'!$L$75:$L$80</c:f>
              <c:numCache>
                <c:formatCode>#,##0</c:formatCode>
                <c:ptCount val="6"/>
                <c:pt idx="0">
                  <c:v>177</c:v>
                </c:pt>
                <c:pt idx="1">
                  <c:v>354</c:v>
                </c:pt>
                <c:pt idx="2">
                  <c:v>4652</c:v>
                </c:pt>
                <c:pt idx="3">
                  <c:v>9360</c:v>
                </c:pt>
                <c:pt idx="4">
                  <c:v>11327</c:v>
                </c:pt>
                <c:pt idx="5">
                  <c:v>6228</c:v>
                </c:pt>
              </c:numCache>
            </c:numRef>
          </c:val>
          <c:extLst>
            <c:ext xmlns:c16="http://schemas.microsoft.com/office/drawing/2014/chart" uri="{C3380CC4-5D6E-409C-BE32-E72D297353CC}">
              <c16:uniqueId val="{00000000-16F4-4934-B851-F1E96DF4443D}"/>
            </c:ext>
          </c:extLst>
        </c:ser>
        <c:dLbls>
          <c:showLegendKey val="0"/>
          <c:showVal val="0"/>
          <c:showCatName val="0"/>
          <c:showSerName val="0"/>
          <c:showPercent val="0"/>
          <c:showBubbleSize val="0"/>
        </c:dLbls>
        <c:gapWidth val="104"/>
        <c:overlap val="-27"/>
        <c:axId val="780143568"/>
        <c:axId val="780144048"/>
        <c:extLst>
          <c:ext xmlns:c15="http://schemas.microsoft.com/office/drawing/2012/chart" uri="{02D57815-91ED-43cb-92C2-25804820EDAC}">
            <c15:filteredBarSeries>
              <c15:ser>
                <c:idx val="1"/>
                <c:order val="1"/>
                <c:tx>
                  <c:strRef>
                    <c:extLst>
                      <c:ext uri="{02D57815-91ED-43cb-92C2-25804820EDAC}">
                        <c15:formulaRef>
                          <c15:sqref>'[Preservation - Distribution Copy.xlsx]Charts - STATIC #s'!$M$74</c15:sqref>
                        </c15:formulaRef>
                      </c:ext>
                    </c:extLst>
                    <c:strCache>
                      <c:ptCount val="1"/>
                      <c:pt idx="0">
                        <c:v>Family</c:v>
                      </c:pt>
                    </c:strCache>
                  </c:strRef>
                </c:tx>
                <c:spPr>
                  <a:solidFill>
                    <a:schemeClr val="accent2"/>
                  </a:solidFill>
                  <a:ln>
                    <a:noFill/>
                  </a:ln>
                  <a:effectLst/>
                </c:spPr>
                <c:invertIfNegative val="0"/>
                <c:cat>
                  <c:strRef>
                    <c:extLst>
                      <c:ext uri="{02D57815-91ED-43cb-92C2-25804820EDAC}">
                        <c15:formulaRef>
                          <c15:sqref>'[Preservation - Distribution Copy.xlsx]Charts - STATIC #s'!$K$75:$K$80</c15:sqref>
                        </c15:formulaRef>
                      </c:ext>
                    </c:extLst>
                    <c:strCache>
                      <c:ptCount val="6"/>
                      <c:pt idx="0">
                        <c:v>2024-2029</c:v>
                      </c:pt>
                      <c:pt idx="1">
                        <c:v>2030-2039</c:v>
                      </c:pt>
                      <c:pt idx="2">
                        <c:v>2040-2049</c:v>
                      </c:pt>
                      <c:pt idx="3">
                        <c:v>2050-2059</c:v>
                      </c:pt>
                      <c:pt idx="4">
                        <c:v>2060-2069</c:v>
                      </c:pt>
                      <c:pt idx="5">
                        <c:v>2070+</c:v>
                      </c:pt>
                    </c:strCache>
                  </c:strRef>
                </c:cat>
                <c:val>
                  <c:numRef>
                    <c:extLst>
                      <c:ext uri="{02D57815-91ED-43cb-92C2-25804820EDAC}">
                        <c15:formulaRef>
                          <c15:sqref>'[Preservation - Distribution Copy.xlsx]Charts - STATIC #s'!$M$75:$M$79</c15:sqref>
                        </c15:formulaRef>
                      </c:ext>
                    </c:extLst>
                    <c:numCache>
                      <c:formatCode>#,##0</c:formatCode>
                      <c:ptCount val="5"/>
                      <c:pt idx="0">
                        <c:v>11368</c:v>
                      </c:pt>
                      <c:pt idx="1">
                        <c:v>16382</c:v>
                      </c:pt>
                      <c:pt idx="2">
                        <c:v>33051</c:v>
                      </c:pt>
                      <c:pt idx="3">
                        <c:v>59974</c:v>
                      </c:pt>
                      <c:pt idx="4">
                        <c:v>30721</c:v>
                      </c:pt>
                    </c:numCache>
                  </c:numRef>
                </c:val>
                <c:extLst>
                  <c:ext xmlns:c16="http://schemas.microsoft.com/office/drawing/2014/chart" uri="{C3380CC4-5D6E-409C-BE32-E72D297353CC}">
                    <c16:uniqueId val="{00000001-16F4-4934-B851-F1E96DF4443D}"/>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'[Preservation - Distribution Copy.xlsx]Charts - STATIC #s'!$N$74</c15:sqref>
                        </c15:formulaRef>
                      </c:ext>
                    </c:extLst>
                    <c:strCache>
                      <c:ptCount val="1"/>
                      <c:pt idx="0">
                        <c:v>FW|CFW</c:v>
                      </c:pt>
                    </c:strCache>
                  </c:strRef>
                </c:tx>
                <c:spPr>
                  <a:solidFill>
                    <a:schemeClr val="accent3"/>
                  </a:solidFill>
                  <a:ln>
                    <a:noFill/>
                  </a:ln>
                  <a:effectLst/>
                </c:spPr>
                <c:invertIfNegative val="0"/>
                <c:cat>
                  <c:strRef>
                    <c:extLst xmlns:c15="http://schemas.microsoft.com/office/drawing/2012/chart">
                      <c:ext xmlns:c15="http://schemas.microsoft.com/office/drawing/2012/chart" uri="{02D57815-91ED-43cb-92C2-25804820EDAC}">
                        <c15:formulaRef>
                          <c15:sqref>'[Preservation - Distribution Copy.xlsx]Charts - STATIC #s'!$K$75:$K$80</c15:sqref>
                        </c15:formulaRef>
                      </c:ext>
                    </c:extLst>
                    <c:strCache>
                      <c:ptCount val="6"/>
                      <c:pt idx="0">
                        <c:v>2024-2029</c:v>
                      </c:pt>
                      <c:pt idx="1">
                        <c:v>2030-2039</c:v>
                      </c:pt>
                      <c:pt idx="2">
                        <c:v>2040-2049</c:v>
                      </c:pt>
                      <c:pt idx="3">
                        <c:v>2050-2059</c:v>
                      </c:pt>
                      <c:pt idx="4">
                        <c:v>2060-2069</c:v>
                      </c:pt>
                      <c:pt idx="5">
                        <c:v>2070+</c:v>
                      </c:pt>
                    </c:strCache>
                  </c:strRef>
                </c:cat>
                <c:val>
                  <c:numRef>
                    <c:extLst xmlns:c15="http://schemas.microsoft.com/office/drawing/2012/chart">
                      <c:ext xmlns:c15="http://schemas.microsoft.com/office/drawing/2012/chart" uri="{02D57815-91ED-43cb-92C2-25804820EDAC}">
                        <c15:formulaRef>
                          <c15:sqref>'[Preservation - Distribution Copy.xlsx]Charts - STATIC #s'!$N$75:$N$79</c15:sqref>
                        </c15:formulaRef>
                      </c:ext>
                    </c:extLst>
                    <c:numCache>
                      <c:formatCode>#,##0</c:formatCode>
                      <c:ptCount val="5"/>
                      <c:pt idx="0">
                        <c:v>46</c:v>
                      </c:pt>
                      <c:pt idx="1">
                        <c:v>104</c:v>
                      </c:pt>
                      <c:pt idx="2">
                        <c:v>155</c:v>
                      </c:pt>
                      <c:pt idx="3">
                        <c:v>896</c:v>
                      </c:pt>
                      <c:pt idx="4">
                        <c:v>380</c:v>
                      </c:pt>
                    </c:numCache>
                  </c:numRef>
                </c:val>
                <c:extLst xmlns:c15="http://schemas.microsoft.com/office/drawing/2012/chart">
                  <c:ext xmlns:c16="http://schemas.microsoft.com/office/drawing/2014/chart" uri="{C3380CC4-5D6E-409C-BE32-E72D297353CC}">
                    <c16:uniqueId val="{00000002-16F4-4934-B851-F1E96DF4443D}"/>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'[Preservation - Distribution Copy.xlsx]Charts - STATIC #s'!$O$74</c15:sqref>
                        </c15:formulaRef>
                      </c:ext>
                    </c:extLst>
                    <c:strCache>
                      <c:ptCount val="1"/>
                      <c:pt idx="0">
                        <c:v>Homeless</c:v>
                      </c:pt>
                    </c:strCache>
                  </c:strRef>
                </c:tx>
                <c:spPr>
                  <a:solidFill>
                    <a:schemeClr val="accent4"/>
                  </a:solidFill>
                  <a:ln>
                    <a:noFill/>
                  </a:ln>
                  <a:effectLst/>
                </c:spPr>
                <c:invertIfNegative val="0"/>
                <c:cat>
                  <c:strRef>
                    <c:extLst xmlns:c15="http://schemas.microsoft.com/office/drawing/2012/chart">
                      <c:ext xmlns:c15="http://schemas.microsoft.com/office/drawing/2012/chart" uri="{02D57815-91ED-43cb-92C2-25804820EDAC}">
                        <c15:formulaRef>
                          <c15:sqref>'[Preservation - Distribution Copy.xlsx]Charts - STATIC #s'!$K$75:$K$80</c15:sqref>
                        </c15:formulaRef>
                      </c:ext>
                    </c:extLst>
                    <c:strCache>
                      <c:ptCount val="6"/>
                      <c:pt idx="0">
                        <c:v>2024-2029</c:v>
                      </c:pt>
                      <c:pt idx="1">
                        <c:v>2030-2039</c:v>
                      </c:pt>
                      <c:pt idx="2">
                        <c:v>2040-2049</c:v>
                      </c:pt>
                      <c:pt idx="3">
                        <c:v>2050-2059</c:v>
                      </c:pt>
                      <c:pt idx="4">
                        <c:v>2060-2069</c:v>
                      </c:pt>
                      <c:pt idx="5">
                        <c:v>2070+</c:v>
                      </c:pt>
                    </c:strCache>
                  </c:strRef>
                </c:cat>
                <c:val>
                  <c:numRef>
                    <c:extLst xmlns:c15="http://schemas.microsoft.com/office/drawing/2012/chart">
                      <c:ext xmlns:c15="http://schemas.microsoft.com/office/drawing/2012/chart" uri="{02D57815-91ED-43cb-92C2-25804820EDAC}">
                        <c15:formulaRef>
                          <c15:sqref>'[Preservation - Distribution Copy.xlsx]Charts - STATIC #s'!$O$75:$O$79</c15:sqref>
                        </c15:formulaRef>
                      </c:ext>
                    </c:extLst>
                    <c:numCache>
                      <c:formatCode>#,##0</c:formatCode>
                      <c:ptCount val="5"/>
                      <c:pt idx="0">
                        <c:v>86</c:v>
                      </c:pt>
                      <c:pt idx="1">
                        <c:v>508</c:v>
                      </c:pt>
                      <c:pt idx="2">
                        <c:v>78</c:v>
                      </c:pt>
                      <c:pt idx="3">
                        <c:v>419</c:v>
                      </c:pt>
                      <c:pt idx="4">
                        <c:v>1049</c:v>
                      </c:pt>
                    </c:numCache>
                  </c:numRef>
                </c:val>
                <c:extLst xmlns:c15="http://schemas.microsoft.com/office/drawing/2012/chart">
                  <c:ext xmlns:c16="http://schemas.microsoft.com/office/drawing/2014/chart" uri="{C3380CC4-5D6E-409C-BE32-E72D297353CC}">
                    <c16:uniqueId val="{00000003-16F4-4934-B851-F1E96DF4443D}"/>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'[Preservation - Distribution Copy.xlsx]Charts - STATIC #s'!$P$74</c15:sqref>
                        </c15:formulaRef>
                      </c:ext>
                    </c:extLst>
                    <c:strCache>
                      <c:ptCount val="1"/>
                      <c:pt idx="0">
                        <c:v>Special
Needs</c:v>
                      </c:pt>
                    </c:strCache>
                  </c:strRef>
                </c:tx>
                <c:spPr>
                  <a:solidFill>
                    <a:schemeClr val="accent5"/>
                  </a:solidFill>
                  <a:ln>
                    <a:noFill/>
                  </a:ln>
                  <a:effectLst/>
                </c:spPr>
                <c:invertIfNegative val="0"/>
                <c:cat>
                  <c:strRef>
                    <c:extLst xmlns:c15="http://schemas.microsoft.com/office/drawing/2012/chart">
                      <c:ext xmlns:c15="http://schemas.microsoft.com/office/drawing/2012/chart" uri="{02D57815-91ED-43cb-92C2-25804820EDAC}">
                        <c15:formulaRef>
                          <c15:sqref>'[Preservation - Distribution Copy.xlsx]Charts - STATIC #s'!$K$75:$K$80</c15:sqref>
                        </c15:formulaRef>
                      </c:ext>
                    </c:extLst>
                    <c:strCache>
                      <c:ptCount val="6"/>
                      <c:pt idx="0">
                        <c:v>2024-2029</c:v>
                      </c:pt>
                      <c:pt idx="1">
                        <c:v>2030-2039</c:v>
                      </c:pt>
                      <c:pt idx="2">
                        <c:v>2040-2049</c:v>
                      </c:pt>
                      <c:pt idx="3">
                        <c:v>2050-2059</c:v>
                      </c:pt>
                      <c:pt idx="4">
                        <c:v>2060-2069</c:v>
                      </c:pt>
                      <c:pt idx="5">
                        <c:v>2070+</c:v>
                      </c:pt>
                    </c:strCache>
                  </c:strRef>
                </c:cat>
                <c:val>
                  <c:numRef>
                    <c:extLst xmlns:c15="http://schemas.microsoft.com/office/drawing/2012/chart">
                      <c:ext xmlns:c15="http://schemas.microsoft.com/office/drawing/2012/chart" uri="{02D57815-91ED-43cb-92C2-25804820EDAC}">
                        <c15:formulaRef>
                          <c15:sqref>'[Preservation - Distribution Copy.xlsx]Charts - STATIC #s'!$P$75:$P$79</c15:sqref>
                        </c15:formulaRef>
                      </c:ext>
                    </c:extLst>
                    <c:numCache>
                      <c:formatCode>#,##0</c:formatCode>
                      <c:ptCount val="5"/>
                      <c:pt idx="0">
                        <c:v>378</c:v>
                      </c:pt>
                      <c:pt idx="1">
                        <c:v>117</c:v>
                      </c:pt>
                      <c:pt idx="2">
                        <c:v>103</c:v>
                      </c:pt>
                      <c:pt idx="3">
                        <c:v>163</c:v>
                      </c:pt>
                      <c:pt idx="4">
                        <c:v>495</c:v>
                      </c:pt>
                    </c:numCache>
                  </c:numRef>
                </c:val>
                <c:extLst xmlns:c15="http://schemas.microsoft.com/office/drawing/2012/chart">
                  <c:ext xmlns:c16="http://schemas.microsoft.com/office/drawing/2014/chart" uri="{C3380CC4-5D6E-409C-BE32-E72D297353CC}">
                    <c16:uniqueId val="{00000004-16F4-4934-B851-F1E96DF4443D}"/>
                  </c:ext>
                </c:extLst>
              </c15:ser>
            </c15:filteredBarSeries>
          </c:ext>
        </c:extLst>
      </c:barChart>
      <c:catAx>
        <c:axId val="7801435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80144048"/>
        <c:crosses val="autoZero"/>
        <c:auto val="1"/>
        <c:lblAlgn val="ctr"/>
        <c:lblOffset val="100"/>
        <c:noMultiLvlLbl val="0"/>
      </c:catAx>
      <c:valAx>
        <c:axId val="78014404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801435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1"/>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Persons With Special Needs
</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4"/>
          <c:order val="4"/>
          <c:tx>
            <c:strRef>
              <c:f>'[Preservation - Distribution Copy.xlsx]Charts - STATIC #s'!$P$74</c:f>
              <c:strCache>
                <c:ptCount val="1"/>
                <c:pt idx="0">
                  <c:v>Special
Needs</c:v>
                </c:pt>
              </c:strCache>
            </c:strRef>
          </c:tx>
          <c:spPr>
            <a:solidFill>
              <a:schemeClr val="accent1">
                <a:lumMod val="75000"/>
              </a:schemeClr>
            </a:solidFill>
            <a:ln>
              <a:noFill/>
            </a:ln>
            <a:effectLst/>
          </c:spPr>
          <c:invertIfNegative val="0"/>
          <c:dLbls>
            <c:spPr>
              <a:solidFill>
                <a:schemeClr val="lt1"/>
              </a:solidFill>
              <a:ln>
                <a:solidFill>
                  <a:schemeClr val="dk1">
                    <a:lumMod val="25000"/>
                    <a:lumOff val="75000"/>
                  </a:schemeClr>
                </a:solidFill>
              </a:ln>
              <a:effectLst/>
            </c:spPr>
            <c:txPr>
              <a:bodyPr rot="0" spcFirstLastPara="1" vertOverflow="clip" horzOverflow="clip" vert="horz" wrap="none" lIns="36576" tIns="18288" rIns="36576" bIns="18288" anchor="ctr" anchorCtr="1">
                <a:spAutoFit/>
              </a:bodyPr>
              <a:lstStyle/>
              <a:p>
                <a:pPr>
                  <a:defRPr sz="900" b="0" i="0" u="none" strike="noStrike" kern="1200" baseline="0">
                    <a:solidFill>
                      <a:schemeClr val="dk1">
                        <a:lumMod val="65000"/>
                        <a:lumOff val="3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oundRect">
                    <a:avLst/>
                  </a:prstGeom>
                  <a:noFill/>
                  <a:ln>
                    <a:noFill/>
                  </a:ln>
                </c15:spPr>
                <c15:showLeaderLines val="1"/>
                <c15:leaderLines>
                  <c:spPr>
                    <a:ln w="9525" cap="flat" cmpd="sng" algn="ctr">
                      <a:solidFill>
                        <a:schemeClr val="tx1">
                          <a:lumMod val="35000"/>
                          <a:lumOff val="65000"/>
                        </a:schemeClr>
                      </a:solidFill>
                      <a:round/>
                    </a:ln>
                    <a:effectLst/>
                  </c:spPr>
                </c15:leaderLines>
              </c:ext>
            </c:extLst>
          </c:dLbls>
          <c:cat>
            <c:strRef>
              <c:f>'[Preservation - Distribution Copy.xlsx]Charts - STATIC #s'!$K$75:$K$80</c:f>
              <c:strCache>
                <c:ptCount val="6"/>
                <c:pt idx="0">
                  <c:v>2024-2029</c:v>
                </c:pt>
                <c:pt idx="1">
                  <c:v>2030-2039</c:v>
                </c:pt>
                <c:pt idx="2">
                  <c:v>2040-2049</c:v>
                </c:pt>
                <c:pt idx="3">
                  <c:v>2050-2059</c:v>
                </c:pt>
                <c:pt idx="4">
                  <c:v>2060-2069</c:v>
                </c:pt>
                <c:pt idx="5">
                  <c:v>2070+</c:v>
                </c:pt>
              </c:strCache>
            </c:strRef>
          </c:cat>
          <c:val>
            <c:numRef>
              <c:f>'[Preservation - Distribution Copy.xlsx]Charts - STATIC #s'!$P$75:$P$80</c:f>
              <c:numCache>
                <c:formatCode>#,##0</c:formatCode>
                <c:ptCount val="6"/>
                <c:pt idx="0">
                  <c:v>378</c:v>
                </c:pt>
                <c:pt idx="1">
                  <c:v>117</c:v>
                </c:pt>
                <c:pt idx="2">
                  <c:v>103</c:v>
                </c:pt>
                <c:pt idx="3">
                  <c:v>163</c:v>
                </c:pt>
                <c:pt idx="4">
                  <c:v>495</c:v>
                </c:pt>
                <c:pt idx="5">
                  <c:v>570</c:v>
                </c:pt>
              </c:numCache>
            </c:numRef>
          </c:val>
          <c:extLst>
            <c:ext xmlns:c16="http://schemas.microsoft.com/office/drawing/2014/chart" uri="{C3380CC4-5D6E-409C-BE32-E72D297353CC}">
              <c16:uniqueId val="{00000000-9813-412A-8195-79A7E11D3808}"/>
            </c:ext>
          </c:extLst>
        </c:ser>
        <c:dLbls>
          <c:showLegendKey val="0"/>
          <c:showVal val="0"/>
          <c:showCatName val="0"/>
          <c:showSerName val="0"/>
          <c:showPercent val="0"/>
          <c:showBubbleSize val="0"/>
        </c:dLbls>
        <c:gapWidth val="104"/>
        <c:overlap val="-27"/>
        <c:axId val="780143568"/>
        <c:axId val="780144048"/>
        <c:extLst>
          <c:ext xmlns:c15="http://schemas.microsoft.com/office/drawing/2012/chart" uri="{02D57815-91ED-43cb-92C2-25804820EDAC}">
            <c15:filteredBarSeries>
              <c15:ser>
                <c:idx val="0"/>
                <c:order val="0"/>
                <c:tx>
                  <c:strRef>
                    <c:extLst>
                      <c:ext uri="{02D57815-91ED-43cb-92C2-25804820EDAC}">
                        <c15:formulaRef>
                          <c15:sqref>'[Preservation - Distribution Copy.xlsx]Charts - STATIC #s'!$L$74</c15:sqref>
                        </c15:formulaRef>
                      </c:ext>
                    </c:extLst>
                    <c:strCache>
                      <c:ptCount val="1"/>
                      <c:pt idx="0">
                        <c:v>Elderly</c:v>
                      </c:pt>
                    </c:strCache>
                  </c:strRef>
                </c:tx>
                <c:spPr>
                  <a:solidFill>
                    <a:schemeClr val="accent1"/>
                  </a:solidFill>
                  <a:ln>
                    <a:noFill/>
                  </a:ln>
                  <a:effectLst/>
                </c:spPr>
                <c:invertIfNegative val="0"/>
                <c:dLbls>
                  <c:spPr>
                    <a:solidFill>
                      <a:schemeClr val="lt1"/>
                    </a:solidFill>
                    <a:ln>
                      <a:solidFill>
                        <a:schemeClr val="dk1">
                          <a:lumMod val="25000"/>
                          <a:lumOff val="75000"/>
                        </a:schemeClr>
                      </a:solidFill>
                    </a:ln>
                    <a:effectLst/>
                  </c:spPr>
                  <c:txPr>
                    <a:bodyPr rot="0" spcFirstLastPara="1" vertOverflow="clip" horzOverflow="clip" vert="horz" wrap="square" lIns="36576" tIns="18288" rIns="36576" bIns="18288" anchor="ctr" anchorCtr="1">
                      <a:spAutoFit/>
                    </a:bodyPr>
                    <a:lstStyle/>
                    <a:p>
                      <a:pPr>
                        <a:defRPr sz="900" b="0" i="0" u="none" strike="noStrike" kern="1200" baseline="0">
                          <a:solidFill>
                            <a:schemeClr val="dk1">
                              <a:lumMod val="65000"/>
                              <a:lumOff val="35000"/>
                            </a:schemeClr>
                          </a:solidFill>
                          <a:latin typeface="+mn-lt"/>
                          <a:ea typeface="+mn-ea"/>
                          <a:cs typeface="+mn-cs"/>
                        </a:defRPr>
                      </a:pPr>
                      <a:endParaRPr lang="en-US"/>
                    </a:p>
                  </c:txPr>
                  <c:showLegendKey val="0"/>
                  <c:showVal val="1"/>
                  <c:showCatName val="0"/>
                  <c:showSerName val="0"/>
                  <c:showPercent val="0"/>
                  <c:showBubbleSize val="0"/>
                  <c:showLeaderLines val="0"/>
                  <c:extLst>
                    <c:ext uri="{CE6537A1-D6FC-4f65-9D91-7224C49458BB}">
                      <c15:spPr xmlns:c15="http://schemas.microsoft.com/office/drawing/2012/chart">
                        <a:prstGeom prst="roundRect">
                          <a:avLst/>
                        </a:prstGeom>
                        <a:noFill/>
                        <a:ln>
                          <a:noFill/>
                        </a:ln>
                      </c15:spPr>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'[Preservation - Distribution Copy.xlsx]Charts - STATIC #s'!$K$75:$K$80</c15:sqref>
                        </c15:formulaRef>
                      </c:ext>
                    </c:extLst>
                    <c:strCache>
                      <c:ptCount val="6"/>
                      <c:pt idx="0">
                        <c:v>2024-2029</c:v>
                      </c:pt>
                      <c:pt idx="1">
                        <c:v>2030-2039</c:v>
                      </c:pt>
                      <c:pt idx="2">
                        <c:v>2040-2049</c:v>
                      </c:pt>
                      <c:pt idx="3">
                        <c:v>2050-2059</c:v>
                      </c:pt>
                      <c:pt idx="4">
                        <c:v>2060-2069</c:v>
                      </c:pt>
                      <c:pt idx="5">
                        <c:v>2070+</c:v>
                      </c:pt>
                    </c:strCache>
                  </c:strRef>
                </c:cat>
                <c:val>
                  <c:numRef>
                    <c:extLst>
                      <c:ext uri="{02D57815-91ED-43cb-92C2-25804820EDAC}">
                        <c15:formulaRef>
                          <c15:sqref>'[Preservation - Distribution Copy.xlsx]Charts - STATIC #s'!$L$75:$L$80</c15:sqref>
                        </c15:formulaRef>
                      </c:ext>
                    </c:extLst>
                    <c:numCache>
                      <c:formatCode>#,##0</c:formatCode>
                      <c:ptCount val="6"/>
                      <c:pt idx="0">
                        <c:v>177</c:v>
                      </c:pt>
                      <c:pt idx="1">
                        <c:v>354</c:v>
                      </c:pt>
                      <c:pt idx="2">
                        <c:v>4652</c:v>
                      </c:pt>
                      <c:pt idx="3">
                        <c:v>9360</c:v>
                      </c:pt>
                      <c:pt idx="4">
                        <c:v>11327</c:v>
                      </c:pt>
                      <c:pt idx="5">
                        <c:v>6228</c:v>
                      </c:pt>
                    </c:numCache>
                  </c:numRef>
                </c:val>
                <c:extLst>
                  <c:ext xmlns:c16="http://schemas.microsoft.com/office/drawing/2014/chart" uri="{C3380CC4-5D6E-409C-BE32-E72D297353CC}">
                    <c16:uniqueId val="{00000001-9813-412A-8195-79A7E11D3808}"/>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'[Preservation - Distribution Copy.xlsx]Charts - STATIC #s'!$M$74</c15:sqref>
                        </c15:formulaRef>
                      </c:ext>
                    </c:extLst>
                    <c:strCache>
                      <c:ptCount val="1"/>
                      <c:pt idx="0">
                        <c:v>Family</c:v>
                      </c:pt>
                    </c:strCache>
                  </c:strRef>
                </c:tx>
                <c:spPr>
                  <a:solidFill>
                    <a:schemeClr val="accent2"/>
                  </a:solidFill>
                  <a:ln>
                    <a:noFill/>
                  </a:ln>
                  <a:effectLst/>
                </c:spPr>
                <c:invertIfNegative val="0"/>
                <c:cat>
                  <c:strRef>
                    <c:extLst xmlns:c15="http://schemas.microsoft.com/office/drawing/2012/chart">
                      <c:ext xmlns:c15="http://schemas.microsoft.com/office/drawing/2012/chart" uri="{02D57815-91ED-43cb-92C2-25804820EDAC}">
                        <c15:formulaRef>
                          <c15:sqref>'[Preservation - Distribution Copy.xlsx]Charts - STATIC #s'!$K$75:$K$80</c15:sqref>
                        </c15:formulaRef>
                      </c:ext>
                    </c:extLst>
                    <c:strCache>
                      <c:ptCount val="6"/>
                      <c:pt idx="0">
                        <c:v>2024-2029</c:v>
                      </c:pt>
                      <c:pt idx="1">
                        <c:v>2030-2039</c:v>
                      </c:pt>
                      <c:pt idx="2">
                        <c:v>2040-2049</c:v>
                      </c:pt>
                      <c:pt idx="3">
                        <c:v>2050-2059</c:v>
                      </c:pt>
                      <c:pt idx="4">
                        <c:v>2060-2069</c:v>
                      </c:pt>
                      <c:pt idx="5">
                        <c:v>2070+</c:v>
                      </c:pt>
                    </c:strCache>
                  </c:strRef>
                </c:cat>
                <c:val>
                  <c:numRef>
                    <c:extLst xmlns:c15="http://schemas.microsoft.com/office/drawing/2012/chart">
                      <c:ext xmlns:c15="http://schemas.microsoft.com/office/drawing/2012/chart" uri="{02D57815-91ED-43cb-92C2-25804820EDAC}">
                        <c15:formulaRef>
                          <c15:sqref>'[Preservation - Distribution Copy.xlsx]Charts - STATIC #s'!$M$75:$M$80</c15:sqref>
                        </c15:formulaRef>
                      </c:ext>
                    </c:extLst>
                    <c:numCache>
                      <c:formatCode>#,##0</c:formatCode>
                      <c:ptCount val="6"/>
                      <c:pt idx="0">
                        <c:v>11368</c:v>
                      </c:pt>
                      <c:pt idx="1">
                        <c:v>16382</c:v>
                      </c:pt>
                      <c:pt idx="2">
                        <c:v>33051</c:v>
                      </c:pt>
                      <c:pt idx="3">
                        <c:v>59974</c:v>
                      </c:pt>
                      <c:pt idx="4">
                        <c:v>30721</c:v>
                      </c:pt>
                      <c:pt idx="5">
                        <c:v>13556</c:v>
                      </c:pt>
                    </c:numCache>
                  </c:numRef>
                </c:val>
                <c:extLst xmlns:c15="http://schemas.microsoft.com/office/drawing/2012/chart">
                  <c:ext xmlns:c16="http://schemas.microsoft.com/office/drawing/2014/chart" uri="{C3380CC4-5D6E-409C-BE32-E72D297353CC}">
                    <c16:uniqueId val="{00000002-9813-412A-8195-79A7E11D3808}"/>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'[Preservation - Distribution Copy.xlsx]Charts - STATIC #s'!$N$74</c15:sqref>
                        </c15:formulaRef>
                      </c:ext>
                    </c:extLst>
                    <c:strCache>
                      <c:ptCount val="1"/>
                      <c:pt idx="0">
                        <c:v>FW|CFW</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'[Preservation - Distribution Copy.xlsx]Charts - STATIC #s'!$K$75:$K$80</c15:sqref>
                        </c15:formulaRef>
                      </c:ext>
                    </c:extLst>
                    <c:strCache>
                      <c:ptCount val="6"/>
                      <c:pt idx="0">
                        <c:v>2024-2029</c:v>
                      </c:pt>
                      <c:pt idx="1">
                        <c:v>2030-2039</c:v>
                      </c:pt>
                      <c:pt idx="2">
                        <c:v>2040-2049</c:v>
                      </c:pt>
                      <c:pt idx="3">
                        <c:v>2050-2059</c:v>
                      </c:pt>
                      <c:pt idx="4">
                        <c:v>2060-2069</c:v>
                      </c:pt>
                      <c:pt idx="5">
                        <c:v>2070+</c:v>
                      </c:pt>
                    </c:strCache>
                  </c:strRef>
                </c:cat>
                <c:val>
                  <c:numRef>
                    <c:extLst xmlns:c15="http://schemas.microsoft.com/office/drawing/2012/chart">
                      <c:ext xmlns:c15="http://schemas.microsoft.com/office/drawing/2012/chart" uri="{02D57815-91ED-43cb-92C2-25804820EDAC}">
                        <c15:formulaRef>
                          <c15:sqref>'[Preservation - Distribution Copy.xlsx]Charts - STATIC #s'!$N$75:$N$80</c15:sqref>
                        </c15:formulaRef>
                      </c:ext>
                    </c:extLst>
                    <c:numCache>
                      <c:formatCode>#,##0</c:formatCode>
                      <c:ptCount val="6"/>
                      <c:pt idx="0">
                        <c:v>46</c:v>
                      </c:pt>
                      <c:pt idx="1">
                        <c:v>104</c:v>
                      </c:pt>
                      <c:pt idx="2">
                        <c:v>155</c:v>
                      </c:pt>
                      <c:pt idx="3">
                        <c:v>896</c:v>
                      </c:pt>
                      <c:pt idx="4">
                        <c:v>380</c:v>
                      </c:pt>
                      <c:pt idx="5">
                        <c:v>146</c:v>
                      </c:pt>
                    </c:numCache>
                  </c:numRef>
                </c:val>
                <c:extLst xmlns:c15="http://schemas.microsoft.com/office/drawing/2012/chart">
                  <c:ext xmlns:c16="http://schemas.microsoft.com/office/drawing/2014/chart" uri="{C3380CC4-5D6E-409C-BE32-E72D297353CC}">
                    <c16:uniqueId val="{00000003-9813-412A-8195-79A7E11D3808}"/>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'[Preservation - Distribution Copy.xlsx]Charts - STATIC #s'!$O$74</c15:sqref>
                        </c15:formulaRef>
                      </c:ext>
                    </c:extLst>
                    <c:strCache>
                      <c:ptCount val="1"/>
                      <c:pt idx="0">
                        <c:v>Homeless</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'[Preservation - Distribution Copy.xlsx]Charts - STATIC #s'!$K$75:$K$80</c15:sqref>
                        </c15:formulaRef>
                      </c:ext>
                    </c:extLst>
                    <c:strCache>
                      <c:ptCount val="6"/>
                      <c:pt idx="0">
                        <c:v>2024-2029</c:v>
                      </c:pt>
                      <c:pt idx="1">
                        <c:v>2030-2039</c:v>
                      </c:pt>
                      <c:pt idx="2">
                        <c:v>2040-2049</c:v>
                      </c:pt>
                      <c:pt idx="3">
                        <c:v>2050-2059</c:v>
                      </c:pt>
                      <c:pt idx="4">
                        <c:v>2060-2069</c:v>
                      </c:pt>
                      <c:pt idx="5">
                        <c:v>2070+</c:v>
                      </c:pt>
                    </c:strCache>
                  </c:strRef>
                </c:cat>
                <c:val>
                  <c:numRef>
                    <c:extLst xmlns:c15="http://schemas.microsoft.com/office/drawing/2012/chart">
                      <c:ext xmlns:c15="http://schemas.microsoft.com/office/drawing/2012/chart" uri="{02D57815-91ED-43cb-92C2-25804820EDAC}">
                        <c15:formulaRef>
                          <c15:sqref>'[Preservation - Distribution Copy.xlsx]Charts - STATIC #s'!$O$75:$O$80</c15:sqref>
                        </c15:formulaRef>
                      </c:ext>
                    </c:extLst>
                    <c:numCache>
                      <c:formatCode>#,##0</c:formatCode>
                      <c:ptCount val="6"/>
                      <c:pt idx="0">
                        <c:v>86</c:v>
                      </c:pt>
                      <c:pt idx="1">
                        <c:v>508</c:v>
                      </c:pt>
                      <c:pt idx="2">
                        <c:v>78</c:v>
                      </c:pt>
                      <c:pt idx="3">
                        <c:v>419</c:v>
                      </c:pt>
                      <c:pt idx="4">
                        <c:v>1049</c:v>
                      </c:pt>
                      <c:pt idx="5">
                        <c:v>715</c:v>
                      </c:pt>
                    </c:numCache>
                  </c:numRef>
                </c:val>
                <c:extLst xmlns:c15="http://schemas.microsoft.com/office/drawing/2012/chart">
                  <c:ext xmlns:c16="http://schemas.microsoft.com/office/drawing/2014/chart" uri="{C3380CC4-5D6E-409C-BE32-E72D297353CC}">
                    <c16:uniqueId val="{00000004-9813-412A-8195-79A7E11D3808}"/>
                  </c:ext>
                </c:extLst>
              </c15:ser>
            </c15:filteredBarSeries>
          </c:ext>
        </c:extLst>
      </c:barChart>
      <c:catAx>
        <c:axId val="7801435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80144048"/>
        <c:crosses val="autoZero"/>
        <c:auto val="1"/>
        <c:lblAlgn val="ctr"/>
        <c:lblOffset val="100"/>
        <c:noMultiLvlLbl val="0"/>
      </c:catAx>
      <c:valAx>
        <c:axId val="78014404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801435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1"/>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3"/>
          <c:order val="3"/>
          <c:tx>
            <c:strRef>
              <c:f>'[Preservation - Distribution Copy.xlsx]Charts - STATIC #s'!$O$74</c:f>
              <c:strCache>
                <c:ptCount val="1"/>
                <c:pt idx="0">
                  <c:v>Homeless</c:v>
                </c:pt>
              </c:strCache>
            </c:strRef>
          </c:tx>
          <c:spPr>
            <a:solidFill>
              <a:schemeClr val="accent6">
                <a:lumMod val="60000"/>
                <a:lumOff val="40000"/>
              </a:schemeClr>
            </a:solidFill>
            <a:ln>
              <a:noFill/>
            </a:ln>
            <a:effectLst/>
          </c:spPr>
          <c:invertIfNegative val="0"/>
          <c:dLbls>
            <c:spPr>
              <a:solidFill>
                <a:schemeClr val="lt1"/>
              </a:solidFill>
              <a:ln>
                <a:solidFill>
                  <a:schemeClr val="dk1">
                    <a:lumMod val="25000"/>
                    <a:lumOff val="75000"/>
                  </a:schemeClr>
                </a:solidFill>
              </a:ln>
              <a:effectLst/>
            </c:spPr>
            <c:txPr>
              <a:bodyPr rot="0" spcFirstLastPara="1" vertOverflow="clip" horzOverflow="clip" vert="horz" wrap="none" lIns="36576" tIns="18288" rIns="36576" bIns="18288" anchor="ctr" anchorCtr="1">
                <a:spAutoFit/>
              </a:bodyPr>
              <a:lstStyle/>
              <a:p>
                <a:pPr>
                  <a:defRPr sz="900" b="0" i="0" u="none" strike="noStrike" kern="1200" baseline="0">
                    <a:solidFill>
                      <a:schemeClr val="dk1">
                        <a:lumMod val="65000"/>
                        <a:lumOff val="3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oundRect">
                    <a:avLst/>
                  </a:prstGeom>
                  <a:noFill/>
                  <a:ln>
                    <a:noFill/>
                  </a:ln>
                </c15:spPr>
                <c15:showLeaderLines val="1"/>
                <c15:leaderLines>
                  <c:spPr>
                    <a:ln w="9525" cap="flat" cmpd="sng" algn="ctr">
                      <a:solidFill>
                        <a:schemeClr val="tx1">
                          <a:lumMod val="35000"/>
                          <a:lumOff val="65000"/>
                        </a:schemeClr>
                      </a:solidFill>
                      <a:round/>
                    </a:ln>
                    <a:effectLst/>
                  </c:spPr>
                </c15:leaderLines>
              </c:ext>
            </c:extLst>
          </c:dLbls>
          <c:cat>
            <c:strRef>
              <c:f>'[Preservation - Distribution Copy.xlsx]Charts - STATIC #s'!$K$75:$K$80</c:f>
              <c:strCache>
                <c:ptCount val="6"/>
                <c:pt idx="0">
                  <c:v>2024-2029</c:v>
                </c:pt>
                <c:pt idx="1">
                  <c:v>2030-2039</c:v>
                </c:pt>
                <c:pt idx="2">
                  <c:v>2040-2049</c:v>
                </c:pt>
                <c:pt idx="3">
                  <c:v>2050-2059</c:v>
                </c:pt>
                <c:pt idx="4">
                  <c:v>2060-2069</c:v>
                </c:pt>
                <c:pt idx="5">
                  <c:v>2070+</c:v>
                </c:pt>
              </c:strCache>
            </c:strRef>
          </c:cat>
          <c:val>
            <c:numRef>
              <c:f>'[Preservation - Distribution Copy.xlsx]Charts - STATIC #s'!$O$75:$O$80</c:f>
              <c:numCache>
                <c:formatCode>#,##0</c:formatCode>
                <c:ptCount val="6"/>
                <c:pt idx="0">
                  <c:v>86</c:v>
                </c:pt>
                <c:pt idx="1">
                  <c:v>508</c:v>
                </c:pt>
                <c:pt idx="2">
                  <c:v>78</c:v>
                </c:pt>
                <c:pt idx="3">
                  <c:v>419</c:v>
                </c:pt>
                <c:pt idx="4">
                  <c:v>1049</c:v>
                </c:pt>
                <c:pt idx="5">
                  <c:v>715</c:v>
                </c:pt>
              </c:numCache>
            </c:numRef>
          </c:val>
          <c:extLst>
            <c:ext xmlns:c16="http://schemas.microsoft.com/office/drawing/2014/chart" uri="{C3380CC4-5D6E-409C-BE32-E72D297353CC}">
              <c16:uniqueId val="{00000000-87C5-41FD-A999-8A12D4C6B6DF}"/>
            </c:ext>
          </c:extLst>
        </c:ser>
        <c:dLbls>
          <c:showLegendKey val="0"/>
          <c:showVal val="0"/>
          <c:showCatName val="0"/>
          <c:showSerName val="0"/>
          <c:showPercent val="0"/>
          <c:showBubbleSize val="0"/>
        </c:dLbls>
        <c:gapWidth val="104"/>
        <c:overlap val="-27"/>
        <c:axId val="780143568"/>
        <c:axId val="780144048"/>
        <c:extLst>
          <c:ext xmlns:c15="http://schemas.microsoft.com/office/drawing/2012/chart" uri="{02D57815-91ED-43cb-92C2-25804820EDAC}">
            <c15:filteredBarSeries>
              <c15:ser>
                <c:idx val="0"/>
                <c:order val="0"/>
                <c:tx>
                  <c:strRef>
                    <c:extLst>
                      <c:ext uri="{02D57815-91ED-43cb-92C2-25804820EDAC}">
                        <c15:formulaRef>
                          <c15:sqref>'[Preservation - Distribution Copy.xlsx]Charts - STATIC #s'!$L$74</c15:sqref>
                        </c15:formulaRef>
                      </c:ext>
                    </c:extLst>
                    <c:strCache>
                      <c:ptCount val="1"/>
                      <c:pt idx="0">
                        <c:v>Elderly</c:v>
                      </c:pt>
                    </c:strCache>
                  </c:strRef>
                </c:tx>
                <c:spPr>
                  <a:solidFill>
                    <a:schemeClr val="accent1"/>
                  </a:solidFill>
                  <a:ln>
                    <a:noFill/>
                  </a:ln>
                  <a:effectLst/>
                </c:spPr>
                <c:invertIfNegative val="0"/>
                <c:dLbls>
                  <c:spPr>
                    <a:solidFill>
                      <a:schemeClr val="lt1"/>
                    </a:solidFill>
                    <a:ln>
                      <a:solidFill>
                        <a:schemeClr val="dk1">
                          <a:lumMod val="25000"/>
                          <a:lumOff val="75000"/>
                        </a:schemeClr>
                      </a:solidFill>
                    </a:ln>
                    <a:effectLst/>
                  </c:spPr>
                  <c:txPr>
                    <a:bodyPr rot="0" spcFirstLastPara="1" vertOverflow="clip" horzOverflow="clip" vert="horz" wrap="square" lIns="36576" tIns="18288" rIns="36576" bIns="18288" anchor="ctr" anchorCtr="1">
                      <a:spAutoFit/>
                    </a:bodyPr>
                    <a:lstStyle/>
                    <a:p>
                      <a:pPr>
                        <a:defRPr sz="900" b="0" i="0" u="none" strike="noStrike" kern="1200" baseline="0">
                          <a:solidFill>
                            <a:schemeClr val="dk1">
                              <a:lumMod val="65000"/>
                              <a:lumOff val="35000"/>
                            </a:schemeClr>
                          </a:solidFill>
                          <a:latin typeface="+mn-lt"/>
                          <a:ea typeface="+mn-ea"/>
                          <a:cs typeface="+mn-cs"/>
                        </a:defRPr>
                      </a:pPr>
                      <a:endParaRPr lang="en-US"/>
                    </a:p>
                  </c:txPr>
                  <c:showLegendKey val="0"/>
                  <c:showVal val="1"/>
                  <c:showCatName val="0"/>
                  <c:showSerName val="0"/>
                  <c:showPercent val="0"/>
                  <c:showBubbleSize val="0"/>
                  <c:showLeaderLines val="0"/>
                  <c:extLst>
                    <c:ext uri="{CE6537A1-D6FC-4f65-9D91-7224C49458BB}">
                      <c15:spPr xmlns:c15="http://schemas.microsoft.com/office/drawing/2012/chart">
                        <a:prstGeom prst="roundRect">
                          <a:avLst/>
                        </a:prstGeom>
                        <a:noFill/>
                        <a:ln>
                          <a:noFill/>
                        </a:ln>
                      </c15:spPr>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'[Preservation - Distribution Copy.xlsx]Charts - STATIC #s'!$K$75:$K$80</c15:sqref>
                        </c15:formulaRef>
                      </c:ext>
                    </c:extLst>
                    <c:strCache>
                      <c:ptCount val="6"/>
                      <c:pt idx="0">
                        <c:v>2024-2029</c:v>
                      </c:pt>
                      <c:pt idx="1">
                        <c:v>2030-2039</c:v>
                      </c:pt>
                      <c:pt idx="2">
                        <c:v>2040-2049</c:v>
                      </c:pt>
                      <c:pt idx="3">
                        <c:v>2050-2059</c:v>
                      </c:pt>
                      <c:pt idx="4">
                        <c:v>2060-2069</c:v>
                      </c:pt>
                      <c:pt idx="5">
                        <c:v>2070+</c:v>
                      </c:pt>
                    </c:strCache>
                  </c:strRef>
                </c:cat>
                <c:val>
                  <c:numRef>
                    <c:extLst>
                      <c:ext uri="{02D57815-91ED-43cb-92C2-25804820EDAC}">
                        <c15:formulaRef>
                          <c15:sqref>'[Preservation - Distribution Copy.xlsx]Charts - STATIC #s'!$L$75:$L$80</c15:sqref>
                        </c15:formulaRef>
                      </c:ext>
                    </c:extLst>
                    <c:numCache>
                      <c:formatCode>#,##0</c:formatCode>
                      <c:ptCount val="6"/>
                      <c:pt idx="0">
                        <c:v>177</c:v>
                      </c:pt>
                      <c:pt idx="1">
                        <c:v>354</c:v>
                      </c:pt>
                      <c:pt idx="2">
                        <c:v>4652</c:v>
                      </c:pt>
                      <c:pt idx="3">
                        <c:v>9360</c:v>
                      </c:pt>
                      <c:pt idx="4">
                        <c:v>11327</c:v>
                      </c:pt>
                      <c:pt idx="5">
                        <c:v>6228</c:v>
                      </c:pt>
                    </c:numCache>
                  </c:numRef>
                </c:val>
                <c:extLst>
                  <c:ext xmlns:c16="http://schemas.microsoft.com/office/drawing/2014/chart" uri="{C3380CC4-5D6E-409C-BE32-E72D297353CC}">
                    <c16:uniqueId val="{00000001-87C5-41FD-A999-8A12D4C6B6DF}"/>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'[Preservation - Distribution Copy.xlsx]Charts - STATIC #s'!$M$74</c15:sqref>
                        </c15:formulaRef>
                      </c:ext>
                    </c:extLst>
                    <c:strCache>
                      <c:ptCount val="1"/>
                      <c:pt idx="0">
                        <c:v>Family</c:v>
                      </c:pt>
                    </c:strCache>
                  </c:strRef>
                </c:tx>
                <c:spPr>
                  <a:solidFill>
                    <a:schemeClr val="accent2"/>
                  </a:solidFill>
                  <a:ln>
                    <a:noFill/>
                  </a:ln>
                  <a:effectLst/>
                </c:spPr>
                <c:invertIfNegative val="0"/>
                <c:cat>
                  <c:strRef>
                    <c:extLst xmlns:c15="http://schemas.microsoft.com/office/drawing/2012/chart">
                      <c:ext xmlns:c15="http://schemas.microsoft.com/office/drawing/2012/chart" uri="{02D57815-91ED-43cb-92C2-25804820EDAC}">
                        <c15:formulaRef>
                          <c15:sqref>'[Preservation - Distribution Copy.xlsx]Charts - STATIC #s'!$K$75:$K$80</c15:sqref>
                        </c15:formulaRef>
                      </c:ext>
                    </c:extLst>
                    <c:strCache>
                      <c:ptCount val="6"/>
                      <c:pt idx="0">
                        <c:v>2024-2029</c:v>
                      </c:pt>
                      <c:pt idx="1">
                        <c:v>2030-2039</c:v>
                      </c:pt>
                      <c:pt idx="2">
                        <c:v>2040-2049</c:v>
                      </c:pt>
                      <c:pt idx="3">
                        <c:v>2050-2059</c:v>
                      </c:pt>
                      <c:pt idx="4">
                        <c:v>2060-2069</c:v>
                      </c:pt>
                      <c:pt idx="5">
                        <c:v>2070+</c:v>
                      </c:pt>
                    </c:strCache>
                  </c:strRef>
                </c:cat>
                <c:val>
                  <c:numRef>
                    <c:extLst xmlns:c15="http://schemas.microsoft.com/office/drawing/2012/chart">
                      <c:ext xmlns:c15="http://schemas.microsoft.com/office/drawing/2012/chart" uri="{02D57815-91ED-43cb-92C2-25804820EDAC}">
                        <c15:formulaRef>
                          <c15:sqref>'[Preservation - Distribution Copy.xlsx]Charts - STATIC #s'!$M$75:$M$80</c15:sqref>
                        </c15:formulaRef>
                      </c:ext>
                    </c:extLst>
                    <c:numCache>
                      <c:formatCode>#,##0</c:formatCode>
                      <c:ptCount val="6"/>
                      <c:pt idx="0">
                        <c:v>11368</c:v>
                      </c:pt>
                      <c:pt idx="1">
                        <c:v>16382</c:v>
                      </c:pt>
                      <c:pt idx="2">
                        <c:v>33051</c:v>
                      </c:pt>
                      <c:pt idx="3">
                        <c:v>59974</c:v>
                      </c:pt>
                      <c:pt idx="4">
                        <c:v>30721</c:v>
                      </c:pt>
                      <c:pt idx="5">
                        <c:v>13556</c:v>
                      </c:pt>
                    </c:numCache>
                  </c:numRef>
                </c:val>
                <c:extLst xmlns:c15="http://schemas.microsoft.com/office/drawing/2012/chart">
                  <c:ext xmlns:c16="http://schemas.microsoft.com/office/drawing/2014/chart" uri="{C3380CC4-5D6E-409C-BE32-E72D297353CC}">
                    <c16:uniqueId val="{00000002-87C5-41FD-A999-8A12D4C6B6DF}"/>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'[Preservation - Distribution Copy.xlsx]Charts - STATIC #s'!$N$74</c15:sqref>
                        </c15:formulaRef>
                      </c:ext>
                    </c:extLst>
                    <c:strCache>
                      <c:ptCount val="1"/>
                      <c:pt idx="0">
                        <c:v>FW|CFW</c:v>
                      </c:pt>
                    </c:strCache>
                  </c:strRef>
                </c:tx>
                <c:spPr>
                  <a:solidFill>
                    <a:schemeClr val="accent3"/>
                  </a:solidFill>
                  <a:ln>
                    <a:noFill/>
                  </a:ln>
                  <a:effectLst/>
                </c:spPr>
                <c:invertIfNegative val="0"/>
                <c:dLbls>
                  <c:spPr>
                    <a:solidFill>
                      <a:schemeClr val="lt1"/>
                    </a:solidFill>
                    <a:ln>
                      <a:solidFill>
                        <a:schemeClr val="dk1">
                          <a:lumMod val="25000"/>
                          <a:lumOff val="75000"/>
                        </a:schemeClr>
                      </a:solidFill>
                    </a:ln>
                    <a:effectLst/>
                  </c:spPr>
                  <c:txPr>
                    <a:bodyPr rot="0" spcFirstLastPara="1" vertOverflow="clip" horzOverflow="clip" vert="horz" wrap="none" lIns="36576" tIns="18288" rIns="36576" bIns="18288" anchor="ctr" anchorCtr="1">
                      <a:spAutoFit/>
                    </a:bodyPr>
                    <a:lstStyle/>
                    <a:p>
                      <a:pPr>
                        <a:defRPr sz="900" b="0" i="0" u="none" strike="noStrike" kern="1200" baseline="0">
                          <a:solidFill>
                            <a:schemeClr val="dk1">
                              <a:lumMod val="65000"/>
                              <a:lumOff val="3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pPr xmlns:c15="http://schemas.microsoft.com/office/drawing/2012/chart">
                        <a:prstGeom prst="roundRect">
                          <a:avLst/>
                        </a:prstGeom>
                        <a:noFill/>
                        <a:ln>
                          <a:noFill/>
                        </a:ln>
                      </c15:spPr>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'[Preservation - Distribution Copy.xlsx]Charts - STATIC #s'!$K$75:$K$80</c15:sqref>
                        </c15:formulaRef>
                      </c:ext>
                    </c:extLst>
                    <c:strCache>
                      <c:ptCount val="6"/>
                      <c:pt idx="0">
                        <c:v>2024-2029</c:v>
                      </c:pt>
                      <c:pt idx="1">
                        <c:v>2030-2039</c:v>
                      </c:pt>
                      <c:pt idx="2">
                        <c:v>2040-2049</c:v>
                      </c:pt>
                      <c:pt idx="3">
                        <c:v>2050-2059</c:v>
                      </c:pt>
                      <c:pt idx="4">
                        <c:v>2060-2069</c:v>
                      </c:pt>
                      <c:pt idx="5">
                        <c:v>2070+</c:v>
                      </c:pt>
                    </c:strCache>
                  </c:strRef>
                </c:cat>
                <c:val>
                  <c:numRef>
                    <c:extLst xmlns:c15="http://schemas.microsoft.com/office/drawing/2012/chart">
                      <c:ext xmlns:c15="http://schemas.microsoft.com/office/drawing/2012/chart" uri="{02D57815-91ED-43cb-92C2-25804820EDAC}">
                        <c15:formulaRef>
                          <c15:sqref>'[Preservation - Distribution Copy.xlsx]Charts - STATIC #s'!$N$75:$N$80</c15:sqref>
                        </c15:formulaRef>
                      </c:ext>
                    </c:extLst>
                    <c:numCache>
                      <c:formatCode>#,##0</c:formatCode>
                      <c:ptCount val="6"/>
                      <c:pt idx="0">
                        <c:v>46</c:v>
                      </c:pt>
                      <c:pt idx="1">
                        <c:v>104</c:v>
                      </c:pt>
                      <c:pt idx="2">
                        <c:v>155</c:v>
                      </c:pt>
                      <c:pt idx="3">
                        <c:v>896</c:v>
                      </c:pt>
                      <c:pt idx="4">
                        <c:v>380</c:v>
                      </c:pt>
                      <c:pt idx="5">
                        <c:v>146</c:v>
                      </c:pt>
                    </c:numCache>
                  </c:numRef>
                </c:val>
                <c:extLst xmlns:c15="http://schemas.microsoft.com/office/drawing/2012/chart">
                  <c:ext xmlns:c16="http://schemas.microsoft.com/office/drawing/2014/chart" uri="{C3380CC4-5D6E-409C-BE32-E72D297353CC}">
                    <c16:uniqueId val="{00000003-87C5-41FD-A999-8A12D4C6B6DF}"/>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'[Preservation - Distribution Copy.xlsx]Charts - STATIC #s'!$P$74</c15:sqref>
                        </c15:formulaRef>
                      </c:ext>
                    </c:extLst>
                    <c:strCache>
                      <c:ptCount val="1"/>
                      <c:pt idx="0">
                        <c:v>Special
Needs</c:v>
                      </c:pt>
                    </c:strCache>
                  </c:strRef>
                </c:tx>
                <c:spPr>
                  <a:solidFill>
                    <a:schemeClr val="accent5"/>
                  </a:solidFill>
                  <a:ln>
                    <a:noFill/>
                  </a:ln>
                  <a:effectLst/>
                </c:spPr>
                <c:invertIfNegative val="0"/>
                <c:cat>
                  <c:strRef>
                    <c:extLst xmlns:c15="http://schemas.microsoft.com/office/drawing/2012/chart">
                      <c:ext xmlns:c15="http://schemas.microsoft.com/office/drawing/2012/chart" uri="{02D57815-91ED-43cb-92C2-25804820EDAC}">
                        <c15:formulaRef>
                          <c15:sqref>'[Preservation - Distribution Copy.xlsx]Charts - STATIC #s'!$K$75:$K$80</c15:sqref>
                        </c15:formulaRef>
                      </c:ext>
                    </c:extLst>
                    <c:strCache>
                      <c:ptCount val="6"/>
                      <c:pt idx="0">
                        <c:v>2024-2029</c:v>
                      </c:pt>
                      <c:pt idx="1">
                        <c:v>2030-2039</c:v>
                      </c:pt>
                      <c:pt idx="2">
                        <c:v>2040-2049</c:v>
                      </c:pt>
                      <c:pt idx="3">
                        <c:v>2050-2059</c:v>
                      </c:pt>
                      <c:pt idx="4">
                        <c:v>2060-2069</c:v>
                      </c:pt>
                      <c:pt idx="5">
                        <c:v>2070+</c:v>
                      </c:pt>
                    </c:strCache>
                  </c:strRef>
                </c:cat>
                <c:val>
                  <c:numRef>
                    <c:extLst xmlns:c15="http://schemas.microsoft.com/office/drawing/2012/chart">
                      <c:ext xmlns:c15="http://schemas.microsoft.com/office/drawing/2012/chart" uri="{02D57815-91ED-43cb-92C2-25804820EDAC}">
                        <c15:formulaRef>
                          <c15:sqref>'[Preservation - Distribution Copy.xlsx]Charts - STATIC #s'!$P$75:$P$80</c15:sqref>
                        </c15:formulaRef>
                      </c:ext>
                    </c:extLst>
                    <c:numCache>
                      <c:formatCode>#,##0</c:formatCode>
                      <c:ptCount val="6"/>
                      <c:pt idx="0">
                        <c:v>378</c:v>
                      </c:pt>
                      <c:pt idx="1">
                        <c:v>117</c:v>
                      </c:pt>
                      <c:pt idx="2">
                        <c:v>103</c:v>
                      </c:pt>
                      <c:pt idx="3">
                        <c:v>163</c:v>
                      </c:pt>
                      <c:pt idx="4">
                        <c:v>495</c:v>
                      </c:pt>
                      <c:pt idx="5">
                        <c:v>570</c:v>
                      </c:pt>
                    </c:numCache>
                  </c:numRef>
                </c:val>
                <c:extLst xmlns:c15="http://schemas.microsoft.com/office/drawing/2012/chart">
                  <c:ext xmlns:c16="http://schemas.microsoft.com/office/drawing/2014/chart" uri="{C3380CC4-5D6E-409C-BE32-E72D297353CC}">
                    <c16:uniqueId val="{00000004-87C5-41FD-A999-8A12D4C6B6DF}"/>
                  </c:ext>
                </c:extLst>
              </c15:ser>
            </c15:filteredBarSeries>
          </c:ext>
        </c:extLst>
      </c:barChart>
      <c:catAx>
        <c:axId val="7801435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80144048"/>
        <c:crosses val="autoZero"/>
        <c:auto val="1"/>
        <c:lblAlgn val="ctr"/>
        <c:lblOffset val="100"/>
        <c:noMultiLvlLbl val="0"/>
      </c:catAx>
      <c:valAx>
        <c:axId val="78014404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801435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1"/>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Farmworker/Commercial Fishing Worker</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2"/>
          <c:order val="2"/>
          <c:tx>
            <c:strRef>
              <c:f>'[Preservation - Distribution Copy.xlsx]Charts - STATIC #s'!$N$74</c:f>
              <c:strCache>
                <c:ptCount val="1"/>
                <c:pt idx="0">
                  <c:v>FW|CFW</c:v>
                </c:pt>
              </c:strCache>
            </c:strRef>
          </c:tx>
          <c:spPr>
            <a:solidFill>
              <a:schemeClr val="accent1">
                <a:lumMod val="50000"/>
              </a:schemeClr>
            </a:solidFill>
            <a:ln>
              <a:noFill/>
            </a:ln>
            <a:effectLst/>
          </c:spPr>
          <c:invertIfNegative val="0"/>
          <c:dLbls>
            <c:spPr>
              <a:solidFill>
                <a:schemeClr val="lt1"/>
              </a:solidFill>
              <a:ln>
                <a:solidFill>
                  <a:schemeClr val="dk1">
                    <a:lumMod val="25000"/>
                    <a:lumOff val="75000"/>
                  </a:schemeClr>
                </a:solidFill>
              </a:ln>
              <a:effectLst/>
            </c:spPr>
            <c:txPr>
              <a:bodyPr rot="0" spcFirstLastPara="1" vertOverflow="clip" horzOverflow="clip" vert="horz" wrap="none" lIns="36576" tIns="18288" rIns="36576" bIns="18288" anchor="ctr" anchorCtr="1">
                <a:spAutoFit/>
              </a:bodyPr>
              <a:lstStyle/>
              <a:p>
                <a:pPr>
                  <a:defRPr sz="900" b="0" i="0" u="none" strike="noStrike" kern="1200" baseline="0">
                    <a:solidFill>
                      <a:schemeClr val="dk1">
                        <a:lumMod val="65000"/>
                        <a:lumOff val="3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oundRect">
                    <a:avLst/>
                  </a:prstGeom>
                  <a:noFill/>
                  <a:ln>
                    <a:noFill/>
                  </a:ln>
                </c15:spPr>
                <c15:showLeaderLines val="1"/>
                <c15:leaderLines>
                  <c:spPr>
                    <a:ln w="9525" cap="flat" cmpd="sng" algn="ctr">
                      <a:solidFill>
                        <a:schemeClr val="tx1">
                          <a:lumMod val="35000"/>
                          <a:lumOff val="65000"/>
                        </a:schemeClr>
                      </a:solidFill>
                      <a:round/>
                    </a:ln>
                    <a:effectLst/>
                  </c:spPr>
                </c15:leaderLines>
              </c:ext>
            </c:extLst>
          </c:dLbls>
          <c:cat>
            <c:strRef>
              <c:f>'[Preservation - Distribution Copy.xlsx]Charts - STATIC #s'!$K$75:$K$80</c:f>
              <c:strCache>
                <c:ptCount val="6"/>
                <c:pt idx="0">
                  <c:v>2024-2029</c:v>
                </c:pt>
                <c:pt idx="1">
                  <c:v>2030-2039</c:v>
                </c:pt>
                <c:pt idx="2">
                  <c:v>2040-2049</c:v>
                </c:pt>
                <c:pt idx="3">
                  <c:v>2050-2059</c:v>
                </c:pt>
                <c:pt idx="4">
                  <c:v>2060-2069</c:v>
                </c:pt>
                <c:pt idx="5">
                  <c:v>2070+</c:v>
                </c:pt>
              </c:strCache>
            </c:strRef>
          </c:cat>
          <c:val>
            <c:numRef>
              <c:f>'[Preservation - Distribution Copy.xlsx]Charts - STATIC #s'!$N$75:$N$80</c:f>
              <c:numCache>
                <c:formatCode>#,##0</c:formatCode>
                <c:ptCount val="6"/>
                <c:pt idx="0">
                  <c:v>46</c:v>
                </c:pt>
                <c:pt idx="1">
                  <c:v>104</c:v>
                </c:pt>
                <c:pt idx="2">
                  <c:v>155</c:v>
                </c:pt>
                <c:pt idx="3">
                  <c:v>896</c:v>
                </c:pt>
                <c:pt idx="4">
                  <c:v>380</c:v>
                </c:pt>
                <c:pt idx="5">
                  <c:v>146</c:v>
                </c:pt>
              </c:numCache>
            </c:numRef>
          </c:val>
          <c:extLst>
            <c:ext xmlns:c16="http://schemas.microsoft.com/office/drawing/2014/chart" uri="{C3380CC4-5D6E-409C-BE32-E72D297353CC}">
              <c16:uniqueId val="{00000000-28F9-418F-86A1-3E0D4E9B88DB}"/>
            </c:ext>
          </c:extLst>
        </c:ser>
        <c:dLbls>
          <c:showLegendKey val="0"/>
          <c:showVal val="0"/>
          <c:showCatName val="0"/>
          <c:showSerName val="0"/>
          <c:showPercent val="0"/>
          <c:showBubbleSize val="0"/>
        </c:dLbls>
        <c:gapWidth val="104"/>
        <c:overlap val="-27"/>
        <c:axId val="780143568"/>
        <c:axId val="780144048"/>
        <c:extLst>
          <c:ext xmlns:c15="http://schemas.microsoft.com/office/drawing/2012/chart" uri="{02D57815-91ED-43cb-92C2-25804820EDAC}">
            <c15:filteredBarSeries>
              <c15:ser>
                <c:idx val="0"/>
                <c:order val="0"/>
                <c:tx>
                  <c:strRef>
                    <c:extLst>
                      <c:ext uri="{02D57815-91ED-43cb-92C2-25804820EDAC}">
                        <c15:formulaRef>
                          <c15:sqref>'[Preservation - Distribution Copy.xlsx]Charts - STATIC #s'!$L$74</c15:sqref>
                        </c15:formulaRef>
                      </c:ext>
                    </c:extLst>
                    <c:strCache>
                      <c:ptCount val="1"/>
                      <c:pt idx="0">
                        <c:v>Elderly</c:v>
                      </c:pt>
                    </c:strCache>
                  </c:strRef>
                </c:tx>
                <c:spPr>
                  <a:solidFill>
                    <a:schemeClr val="accent1"/>
                  </a:solidFill>
                  <a:ln>
                    <a:noFill/>
                  </a:ln>
                  <a:effectLst/>
                </c:spPr>
                <c:invertIfNegative val="0"/>
                <c:dLbls>
                  <c:spPr>
                    <a:solidFill>
                      <a:schemeClr val="lt1"/>
                    </a:solidFill>
                    <a:ln>
                      <a:solidFill>
                        <a:schemeClr val="dk1">
                          <a:lumMod val="25000"/>
                          <a:lumOff val="75000"/>
                        </a:schemeClr>
                      </a:solidFill>
                    </a:ln>
                    <a:effectLst/>
                  </c:spPr>
                  <c:txPr>
                    <a:bodyPr rot="0" spcFirstLastPara="1" vertOverflow="clip" horzOverflow="clip" vert="horz" wrap="square" lIns="36576" tIns="18288" rIns="36576" bIns="18288" anchor="ctr" anchorCtr="1">
                      <a:spAutoFit/>
                    </a:bodyPr>
                    <a:lstStyle/>
                    <a:p>
                      <a:pPr>
                        <a:defRPr sz="900" b="0" i="0" u="none" strike="noStrike" kern="1200" baseline="0">
                          <a:solidFill>
                            <a:schemeClr val="dk1">
                              <a:lumMod val="65000"/>
                              <a:lumOff val="35000"/>
                            </a:schemeClr>
                          </a:solidFill>
                          <a:latin typeface="+mn-lt"/>
                          <a:ea typeface="+mn-ea"/>
                          <a:cs typeface="+mn-cs"/>
                        </a:defRPr>
                      </a:pPr>
                      <a:endParaRPr lang="en-US"/>
                    </a:p>
                  </c:txPr>
                  <c:showLegendKey val="0"/>
                  <c:showVal val="1"/>
                  <c:showCatName val="0"/>
                  <c:showSerName val="0"/>
                  <c:showPercent val="0"/>
                  <c:showBubbleSize val="0"/>
                  <c:showLeaderLines val="0"/>
                  <c:extLst>
                    <c:ext uri="{CE6537A1-D6FC-4f65-9D91-7224C49458BB}">
                      <c15:spPr xmlns:c15="http://schemas.microsoft.com/office/drawing/2012/chart">
                        <a:prstGeom prst="roundRect">
                          <a:avLst/>
                        </a:prstGeom>
                        <a:noFill/>
                        <a:ln>
                          <a:noFill/>
                        </a:ln>
                      </c15:spPr>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'[Preservation - Distribution Copy.xlsx]Charts - STATIC #s'!$K$75:$K$80</c15:sqref>
                        </c15:formulaRef>
                      </c:ext>
                    </c:extLst>
                    <c:strCache>
                      <c:ptCount val="6"/>
                      <c:pt idx="0">
                        <c:v>2024-2029</c:v>
                      </c:pt>
                      <c:pt idx="1">
                        <c:v>2030-2039</c:v>
                      </c:pt>
                      <c:pt idx="2">
                        <c:v>2040-2049</c:v>
                      </c:pt>
                      <c:pt idx="3">
                        <c:v>2050-2059</c:v>
                      </c:pt>
                      <c:pt idx="4">
                        <c:v>2060-2069</c:v>
                      </c:pt>
                      <c:pt idx="5">
                        <c:v>2070+</c:v>
                      </c:pt>
                    </c:strCache>
                  </c:strRef>
                </c:cat>
                <c:val>
                  <c:numRef>
                    <c:extLst>
                      <c:ext uri="{02D57815-91ED-43cb-92C2-25804820EDAC}">
                        <c15:formulaRef>
                          <c15:sqref>'[Preservation - Distribution Copy.xlsx]Charts - STATIC #s'!$L$75:$L$79</c15:sqref>
                        </c15:formulaRef>
                      </c:ext>
                    </c:extLst>
                    <c:numCache>
                      <c:formatCode>#,##0</c:formatCode>
                      <c:ptCount val="5"/>
                      <c:pt idx="0">
                        <c:v>177</c:v>
                      </c:pt>
                      <c:pt idx="1">
                        <c:v>354</c:v>
                      </c:pt>
                      <c:pt idx="2">
                        <c:v>4652</c:v>
                      </c:pt>
                      <c:pt idx="3">
                        <c:v>9360</c:v>
                      </c:pt>
                      <c:pt idx="4">
                        <c:v>11327</c:v>
                      </c:pt>
                    </c:numCache>
                  </c:numRef>
                </c:val>
                <c:extLst>
                  <c:ext xmlns:c16="http://schemas.microsoft.com/office/drawing/2014/chart" uri="{C3380CC4-5D6E-409C-BE32-E72D297353CC}">
                    <c16:uniqueId val="{00000001-28F9-418F-86A1-3E0D4E9B88DB}"/>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'[Preservation - Distribution Copy.xlsx]Charts - STATIC #s'!$M$74</c15:sqref>
                        </c15:formulaRef>
                      </c:ext>
                    </c:extLst>
                    <c:strCache>
                      <c:ptCount val="1"/>
                      <c:pt idx="0">
                        <c:v>Family</c:v>
                      </c:pt>
                    </c:strCache>
                  </c:strRef>
                </c:tx>
                <c:spPr>
                  <a:solidFill>
                    <a:schemeClr val="accent2"/>
                  </a:solidFill>
                  <a:ln>
                    <a:noFill/>
                  </a:ln>
                  <a:effectLst/>
                </c:spPr>
                <c:invertIfNegative val="0"/>
                <c:cat>
                  <c:strRef>
                    <c:extLst xmlns:c15="http://schemas.microsoft.com/office/drawing/2012/chart">
                      <c:ext xmlns:c15="http://schemas.microsoft.com/office/drawing/2012/chart" uri="{02D57815-91ED-43cb-92C2-25804820EDAC}">
                        <c15:formulaRef>
                          <c15:sqref>'[Preservation - Distribution Copy.xlsx]Charts - STATIC #s'!$K$75:$K$80</c15:sqref>
                        </c15:formulaRef>
                      </c:ext>
                    </c:extLst>
                    <c:strCache>
                      <c:ptCount val="6"/>
                      <c:pt idx="0">
                        <c:v>2024-2029</c:v>
                      </c:pt>
                      <c:pt idx="1">
                        <c:v>2030-2039</c:v>
                      </c:pt>
                      <c:pt idx="2">
                        <c:v>2040-2049</c:v>
                      </c:pt>
                      <c:pt idx="3">
                        <c:v>2050-2059</c:v>
                      </c:pt>
                      <c:pt idx="4">
                        <c:v>2060-2069</c:v>
                      </c:pt>
                      <c:pt idx="5">
                        <c:v>2070+</c:v>
                      </c:pt>
                    </c:strCache>
                  </c:strRef>
                </c:cat>
                <c:val>
                  <c:numRef>
                    <c:extLst xmlns:c15="http://schemas.microsoft.com/office/drawing/2012/chart">
                      <c:ext xmlns:c15="http://schemas.microsoft.com/office/drawing/2012/chart" uri="{02D57815-91ED-43cb-92C2-25804820EDAC}">
                        <c15:formulaRef>
                          <c15:sqref>'[Preservation - Distribution Copy.xlsx]Charts - STATIC #s'!$M$75:$M$79</c15:sqref>
                        </c15:formulaRef>
                      </c:ext>
                    </c:extLst>
                    <c:numCache>
                      <c:formatCode>#,##0</c:formatCode>
                      <c:ptCount val="5"/>
                      <c:pt idx="0">
                        <c:v>11368</c:v>
                      </c:pt>
                      <c:pt idx="1">
                        <c:v>16382</c:v>
                      </c:pt>
                      <c:pt idx="2">
                        <c:v>33051</c:v>
                      </c:pt>
                      <c:pt idx="3">
                        <c:v>59974</c:v>
                      </c:pt>
                      <c:pt idx="4">
                        <c:v>30721</c:v>
                      </c:pt>
                    </c:numCache>
                  </c:numRef>
                </c:val>
                <c:extLst xmlns:c15="http://schemas.microsoft.com/office/drawing/2012/chart">
                  <c:ext xmlns:c16="http://schemas.microsoft.com/office/drawing/2014/chart" uri="{C3380CC4-5D6E-409C-BE32-E72D297353CC}">
                    <c16:uniqueId val="{00000002-28F9-418F-86A1-3E0D4E9B88DB}"/>
                  </c:ext>
                </c:extLst>
              </c15:ser>
            </c15:filteredBarSeries>
            <c15:filteredBarSeries>
              <c15:ser>
                <c:idx val="3"/>
                <c:order val="3"/>
                <c:tx>
                  <c:strRef>
                    <c:extLst xmlns:c15="http://schemas.microsoft.com/office/drawing/2012/chart">
                      <c:ext xmlns:c15="http://schemas.microsoft.com/office/drawing/2012/chart" uri="{02D57815-91ED-43cb-92C2-25804820EDAC}">
                        <c15:formulaRef>
                          <c15:sqref>'[Preservation - Distribution Copy.xlsx]Charts - STATIC #s'!$O$74</c15:sqref>
                        </c15:formulaRef>
                      </c:ext>
                    </c:extLst>
                    <c:strCache>
                      <c:ptCount val="1"/>
                      <c:pt idx="0">
                        <c:v>Homeless</c:v>
                      </c:pt>
                    </c:strCache>
                  </c:strRef>
                </c:tx>
                <c:spPr>
                  <a:solidFill>
                    <a:schemeClr val="accent4"/>
                  </a:solidFill>
                  <a:ln>
                    <a:noFill/>
                  </a:ln>
                  <a:effectLst/>
                </c:spPr>
                <c:invertIfNegative val="0"/>
                <c:cat>
                  <c:strRef>
                    <c:extLst xmlns:c15="http://schemas.microsoft.com/office/drawing/2012/chart">
                      <c:ext xmlns:c15="http://schemas.microsoft.com/office/drawing/2012/chart" uri="{02D57815-91ED-43cb-92C2-25804820EDAC}">
                        <c15:formulaRef>
                          <c15:sqref>'[Preservation - Distribution Copy.xlsx]Charts - STATIC #s'!$K$75:$K$80</c15:sqref>
                        </c15:formulaRef>
                      </c:ext>
                    </c:extLst>
                    <c:strCache>
                      <c:ptCount val="6"/>
                      <c:pt idx="0">
                        <c:v>2024-2029</c:v>
                      </c:pt>
                      <c:pt idx="1">
                        <c:v>2030-2039</c:v>
                      </c:pt>
                      <c:pt idx="2">
                        <c:v>2040-2049</c:v>
                      </c:pt>
                      <c:pt idx="3">
                        <c:v>2050-2059</c:v>
                      </c:pt>
                      <c:pt idx="4">
                        <c:v>2060-2069</c:v>
                      </c:pt>
                      <c:pt idx="5">
                        <c:v>2070+</c:v>
                      </c:pt>
                    </c:strCache>
                  </c:strRef>
                </c:cat>
                <c:val>
                  <c:numRef>
                    <c:extLst xmlns:c15="http://schemas.microsoft.com/office/drawing/2012/chart">
                      <c:ext xmlns:c15="http://schemas.microsoft.com/office/drawing/2012/chart" uri="{02D57815-91ED-43cb-92C2-25804820EDAC}">
                        <c15:formulaRef>
                          <c15:sqref>'[Preservation - Distribution Copy.xlsx]Charts - STATIC #s'!$O$75:$O$79</c15:sqref>
                        </c15:formulaRef>
                      </c:ext>
                    </c:extLst>
                    <c:numCache>
                      <c:formatCode>#,##0</c:formatCode>
                      <c:ptCount val="5"/>
                      <c:pt idx="0">
                        <c:v>86</c:v>
                      </c:pt>
                      <c:pt idx="1">
                        <c:v>508</c:v>
                      </c:pt>
                      <c:pt idx="2">
                        <c:v>78</c:v>
                      </c:pt>
                      <c:pt idx="3">
                        <c:v>419</c:v>
                      </c:pt>
                      <c:pt idx="4">
                        <c:v>1049</c:v>
                      </c:pt>
                    </c:numCache>
                  </c:numRef>
                </c:val>
                <c:extLst xmlns:c15="http://schemas.microsoft.com/office/drawing/2012/chart">
                  <c:ext xmlns:c16="http://schemas.microsoft.com/office/drawing/2014/chart" uri="{C3380CC4-5D6E-409C-BE32-E72D297353CC}">
                    <c16:uniqueId val="{00000003-28F9-418F-86A1-3E0D4E9B88DB}"/>
                  </c:ext>
                </c:extLst>
              </c15:ser>
            </c15:filteredBarSeries>
            <c15:filteredBarSeries>
              <c15:ser>
                <c:idx val="4"/>
                <c:order val="4"/>
                <c:tx>
                  <c:strRef>
                    <c:extLst xmlns:c15="http://schemas.microsoft.com/office/drawing/2012/chart">
                      <c:ext xmlns:c15="http://schemas.microsoft.com/office/drawing/2012/chart" uri="{02D57815-91ED-43cb-92C2-25804820EDAC}">
                        <c15:formulaRef>
                          <c15:sqref>'[Preservation - Distribution Copy.xlsx]Charts - STATIC #s'!$P$74</c15:sqref>
                        </c15:formulaRef>
                      </c:ext>
                    </c:extLst>
                    <c:strCache>
                      <c:ptCount val="1"/>
                      <c:pt idx="0">
                        <c:v>Special
Needs</c:v>
                      </c:pt>
                    </c:strCache>
                  </c:strRef>
                </c:tx>
                <c:spPr>
                  <a:solidFill>
                    <a:schemeClr val="accent5"/>
                  </a:solidFill>
                  <a:ln>
                    <a:noFill/>
                  </a:ln>
                  <a:effectLst/>
                </c:spPr>
                <c:invertIfNegative val="0"/>
                <c:cat>
                  <c:strRef>
                    <c:extLst xmlns:c15="http://schemas.microsoft.com/office/drawing/2012/chart">
                      <c:ext xmlns:c15="http://schemas.microsoft.com/office/drawing/2012/chart" uri="{02D57815-91ED-43cb-92C2-25804820EDAC}">
                        <c15:formulaRef>
                          <c15:sqref>'[Preservation - Distribution Copy.xlsx]Charts - STATIC #s'!$K$75:$K$80</c15:sqref>
                        </c15:formulaRef>
                      </c:ext>
                    </c:extLst>
                    <c:strCache>
                      <c:ptCount val="6"/>
                      <c:pt idx="0">
                        <c:v>2024-2029</c:v>
                      </c:pt>
                      <c:pt idx="1">
                        <c:v>2030-2039</c:v>
                      </c:pt>
                      <c:pt idx="2">
                        <c:v>2040-2049</c:v>
                      </c:pt>
                      <c:pt idx="3">
                        <c:v>2050-2059</c:v>
                      </c:pt>
                      <c:pt idx="4">
                        <c:v>2060-2069</c:v>
                      </c:pt>
                      <c:pt idx="5">
                        <c:v>2070+</c:v>
                      </c:pt>
                    </c:strCache>
                  </c:strRef>
                </c:cat>
                <c:val>
                  <c:numRef>
                    <c:extLst xmlns:c15="http://schemas.microsoft.com/office/drawing/2012/chart">
                      <c:ext xmlns:c15="http://schemas.microsoft.com/office/drawing/2012/chart" uri="{02D57815-91ED-43cb-92C2-25804820EDAC}">
                        <c15:formulaRef>
                          <c15:sqref>'[Preservation - Distribution Copy.xlsx]Charts - STATIC #s'!$P$75:$P$79</c15:sqref>
                        </c15:formulaRef>
                      </c:ext>
                    </c:extLst>
                    <c:numCache>
                      <c:formatCode>#,##0</c:formatCode>
                      <c:ptCount val="5"/>
                      <c:pt idx="0">
                        <c:v>378</c:v>
                      </c:pt>
                      <c:pt idx="1">
                        <c:v>117</c:v>
                      </c:pt>
                      <c:pt idx="2">
                        <c:v>103</c:v>
                      </c:pt>
                      <c:pt idx="3">
                        <c:v>163</c:v>
                      </c:pt>
                      <c:pt idx="4">
                        <c:v>495</c:v>
                      </c:pt>
                    </c:numCache>
                  </c:numRef>
                </c:val>
                <c:extLst xmlns:c15="http://schemas.microsoft.com/office/drawing/2012/chart">
                  <c:ext xmlns:c16="http://schemas.microsoft.com/office/drawing/2014/chart" uri="{C3380CC4-5D6E-409C-BE32-E72D297353CC}">
                    <c16:uniqueId val="{00000004-28F9-418F-86A1-3E0D4E9B88DB}"/>
                  </c:ext>
                </c:extLst>
              </c15:ser>
            </c15:filteredBarSeries>
          </c:ext>
        </c:extLst>
      </c:barChart>
      <c:catAx>
        <c:axId val="7801435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80144048"/>
        <c:crosses val="autoZero"/>
        <c:auto val="1"/>
        <c:lblAlgn val="ctr"/>
        <c:lblOffset val="100"/>
        <c:noMultiLvlLbl val="0"/>
      </c:catAx>
      <c:valAx>
        <c:axId val="78014404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801435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1"/>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Estimated</a:t>
            </a:r>
            <a:r>
              <a:rPr lang="en-US" baseline="0"/>
              <a:t> Unit Burn Off 45% - 60% AMI Inclusive  </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1"/>
          <c:order val="1"/>
          <c:tx>
            <c:strRef>
              <c:f>'[Preservation - Distribution Copy.xlsx]Charts - STATIC #s'!$Y$27</c:f>
              <c:strCache>
                <c:ptCount val="1"/>
                <c:pt idx="0">
                  <c:v>Affordable</c:v>
                </c:pt>
              </c:strCache>
            </c:strRef>
          </c:tx>
          <c:spPr>
            <a:solidFill>
              <a:schemeClr val="accent2"/>
            </a:solidFill>
            <a:ln>
              <a:noFill/>
            </a:ln>
            <a:effectLst/>
          </c:spPr>
          <c:invertIfNegative val="0"/>
          <c:dLbls>
            <c:spPr>
              <a:solidFill>
                <a:schemeClr val="lt1"/>
              </a:solidFill>
              <a:ln>
                <a:solidFill>
                  <a:schemeClr val="dk1">
                    <a:lumMod val="25000"/>
                    <a:lumOff val="75000"/>
                  </a:schemeClr>
                </a:solidFill>
              </a:ln>
              <a:effectLst/>
            </c:spPr>
            <c:txPr>
              <a:bodyPr rot="0" spcFirstLastPara="1" vertOverflow="clip" horzOverflow="clip" vert="horz" wrap="none" lIns="36576" tIns="18288" rIns="36576" bIns="18288" anchor="ctr" anchorCtr="1">
                <a:spAutoFit/>
              </a:bodyPr>
              <a:lstStyle/>
              <a:p>
                <a:pPr>
                  <a:defRPr sz="900" b="0" i="0" u="none" strike="noStrike" kern="1200" baseline="0">
                    <a:solidFill>
                      <a:schemeClr val="dk1">
                        <a:lumMod val="65000"/>
                        <a:lumOff val="3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oundRect">
                    <a:avLst/>
                  </a:prstGeom>
                  <a:noFill/>
                  <a:ln>
                    <a:noFill/>
                  </a:ln>
                </c15:spPr>
                <c15:showLeaderLines val="0"/>
              </c:ext>
            </c:extLst>
          </c:dLbls>
          <c:cat>
            <c:strRef>
              <c:f>'[Preservation - Distribution Copy.xlsx]Charts - STATIC #s'!$W$28:$W$33</c:f>
              <c:strCache>
                <c:ptCount val="6"/>
                <c:pt idx="0">
                  <c:v>2024-2029</c:v>
                </c:pt>
                <c:pt idx="1">
                  <c:v>2030-2039</c:v>
                </c:pt>
                <c:pt idx="2">
                  <c:v>2040-2049</c:v>
                </c:pt>
                <c:pt idx="3">
                  <c:v>2050-2059</c:v>
                </c:pt>
                <c:pt idx="4">
                  <c:v>2060-2069</c:v>
                </c:pt>
                <c:pt idx="5">
                  <c:v>2070+</c:v>
                </c:pt>
              </c:strCache>
            </c:strRef>
          </c:cat>
          <c:val>
            <c:numRef>
              <c:f>'[Preservation - Distribution Copy.xlsx]Charts - STATIC #s'!$Y$28:$Y$33</c:f>
              <c:numCache>
                <c:formatCode>#,##0</c:formatCode>
                <c:ptCount val="6"/>
                <c:pt idx="0">
                  <c:v>11144</c:v>
                </c:pt>
                <c:pt idx="1">
                  <c:v>15958</c:v>
                </c:pt>
                <c:pt idx="2">
                  <c:v>36010</c:v>
                </c:pt>
                <c:pt idx="3">
                  <c:v>65634</c:v>
                </c:pt>
                <c:pt idx="4">
                  <c:v>41329</c:v>
                </c:pt>
                <c:pt idx="5">
                  <c:v>17152</c:v>
                </c:pt>
              </c:numCache>
            </c:numRef>
          </c:val>
          <c:extLst>
            <c:ext xmlns:c16="http://schemas.microsoft.com/office/drawing/2014/chart" uri="{C3380CC4-5D6E-409C-BE32-E72D297353CC}">
              <c16:uniqueId val="{00000000-D899-40B9-B590-FF1DF9DD89D4}"/>
            </c:ext>
          </c:extLst>
        </c:ser>
        <c:dLbls>
          <c:showLegendKey val="0"/>
          <c:showVal val="0"/>
          <c:showCatName val="0"/>
          <c:showSerName val="0"/>
          <c:showPercent val="0"/>
          <c:showBubbleSize val="0"/>
        </c:dLbls>
        <c:gapWidth val="104"/>
        <c:overlap val="-27"/>
        <c:axId val="1293429264"/>
        <c:axId val="1293432624"/>
        <c:extLst>
          <c:ext xmlns:c15="http://schemas.microsoft.com/office/drawing/2012/chart" uri="{02D57815-91ED-43cb-92C2-25804820EDAC}">
            <c15:filteredBarSeries>
              <c15:ser>
                <c:idx val="0"/>
                <c:order val="0"/>
                <c:tx>
                  <c:strRef>
                    <c:extLst>
                      <c:ext uri="{02D57815-91ED-43cb-92C2-25804820EDAC}">
                        <c15:formulaRef>
                          <c15:sqref>'[Preservation - Distribution Copy.xlsx]Charts - STATIC #s'!$X$27</c15:sqref>
                        </c15:formulaRef>
                      </c:ext>
                    </c:extLst>
                    <c:strCache>
                      <c:ptCount val="1"/>
                      <c:pt idx="0">
                        <c:v>NHTF/ELI/VLI</c:v>
                      </c:pt>
                    </c:strCache>
                  </c:strRef>
                </c:tx>
                <c:spPr>
                  <a:solidFill>
                    <a:schemeClr val="accent1"/>
                  </a:solidFill>
                  <a:ln>
                    <a:no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'[Preservation - Distribution Copy.xlsx]Charts - STATIC #s'!$W$28:$W$33</c15:sqref>
                        </c15:formulaRef>
                      </c:ext>
                    </c:extLst>
                    <c:strCache>
                      <c:ptCount val="6"/>
                      <c:pt idx="0">
                        <c:v>2024-2029</c:v>
                      </c:pt>
                      <c:pt idx="1">
                        <c:v>2030-2039</c:v>
                      </c:pt>
                      <c:pt idx="2">
                        <c:v>2040-2049</c:v>
                      </c:pt>
                      <c:pt idx="3">
                        <c:v>2050-2059</c:v>
                      </c:pt>
                      <c:pt idx="4">
                        <c:v>2060-2069</c:v>
                      </c:pt>
                      <c:pt idx="5">
                        <c:v>2070+</c:v>
                      </c:pt>
                    </c:strCache>
                  </c:strRef>
                </c:cat>
                <c:val>
                  <c:numRef>
                    <c:extLst>
                      <c:ext uri="{02D57815-91ED-43cb-92C2-25804820EDAC}">
                        <c15:formulaRef>
                          <c15:sqref>'[Preservation - Distribution Copy.xlsx]Charts - STATIC #s'!$X$28:$X$32</c15:sqref>
                        </c15:formulaRef>
                      </c:ext>
                    </c:extLst>
                    <c:numCache>
                      <c:formatCode>#,##0</c:formatCode>
                      <c:ptCount val="5"/>
                      <c:pt idx="0">
                        <c:v>498</c:v>
                      </c:pt>
                      <c:pt idx="1">
                        <c:v>963</c:v>
                      </c:pt>
                      <c:pt idx="2">
                        <c:v>2681</c:v>
                      </c:pt>
                      <c:pt idx="3">
                        <c:v>6169</c:v>
                      </c:pt>
                      <c:pt idx="4">
                        <c:v>5580</c:v>
                      </c:pt>
                    </c:numCache>
                  </c:numRef>
                </c:val>
                <c:extLst>
                  <c:ext xmlns:c16="http://schemas.microsoft.com/office/drawing/2014/chart" uri="{C3380CC4-5D6E-409C-BE32-E72D297353CC}">
                    <c16:uniqueId val="{00000001-D899-40B9-B590-FF1DF9DD89D4}"/>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'[Preservation - Distribution Copy.xlsx]Charts - STATIC #s'!$Z$27</c15:sqref>
                        </c15:formulaRef>
                      </c:ext>
                    </c:extLst>
                    <c:strCache>
                      <c:ptCount val="1"/>
                      <c:pt idx="0">
                        <c:v>&gt;60% AMI</c:v>
                      </c:pt>
                    </c:strCache>
                  </c:strRef>
                </c:tx>
                <c:spPr>
                  <a:solidFill>
                    <a:schemeClr val="accent3"/>
                  </a:solidFill>
                  <a:ln>
                    <a:no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'[Preservation - Distribution Copy.xlsx]Charts - STATIC #s'!$W$28:$W$33</c15:sqref>
                        </c15:formulaRef>
                      </c:ext>
                    </c:extLst>
                    <c:strCache>
                      <c:ptCount val="6"/>
                      <c:pt idx="0">
                        <c:v>2024-2029</c:v>
                      </c:pt>
                      <c:pt idx="1">
                        <c:v>2030-2039</c:v>
                      </c:pt>
                      <c:pt idx="2">
                        <c:v>2040-2049</c:v>
                      </c:pt>
                      <c:pt idx="3">
                        <c:v>2050-2059</c:v>
                      </c:pt>
                      <c:pt idx="4">
                        <c:v>2060-2069</c:v>
                      </c:pt>
                      <c:pt idx="5">
                        <c:v>2070+</c:v>
                      </c:pt>
                    </c:strCache>
                  </c:strRef>
                </c:cat>
                <c:val>
                  <c:numRef>
                    <c:extLst xmlns:c15="http://schemas.microsoft.com/office/drawing/2012/chart">
                      <c:ext xmlns:c15="http://schemas.microsoft.com/office/drawing/2012/chart" uri="{02D57815-91ED-43cb-92C2-25804820EDAC}">
                        <c15:formulaRef>
                          <c15:sqref>'[Preservation - Distribution Copy.xlsx]Charts - STATIC #s'!$Z$28:$Z$32</c15:sqref>
                        </c15:formulaRef>
                      </c:ext>
                    </c:extLst>
                    <c:numCache>
                      <c:formatCode>#,##0</c:formatCode>
                      <c:ptCount val="5"/>
                      <c:pt idx="0">
                        <c:v>473</c:v>
                      </c:pt>
                      <c:pt idx="1">
                        <c:v>582</c:v>
                      </c:pt>
                      <c:pt idx="2">
                        <c:v>785</c:v>
                      </c:pt>
                      <c:pt idx="3">
                        <c:v>1536</c:v>
                      </c:pt>
                      <c:pt idx="4">
                        <c:v>368</c:v>
                      </c:pt>
                    </c:numCache>
                  </c:numRef>
                </c:val>
                <c:extLst xmlns:c15="http://schemas.microsoft.com/office/drawing/2012/chart">
                  <c:ext xmlns:c16="http://schemas.microsoft.com/office/drawing/2014/chart" uri="{C3380CC4-5D6E-409C-BE32-E72D297353CC}">
                    <c16:uniqueId val="{00000002-D899-40B9-B590-FF1DF9DD89D4}"/>
                  </c:ext>
                </c:extLst>
              </c15:ser>
            </c15:filteredBarSeries>
          </c:ext>
        </c:extLst>
      </c:barChart>
      <c:catAx>
        <c:axId val="1293429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1293432624"/>
        <c:crosses val="autoZero"/>
        <c:auto val="1"/>
        <c:lblAlgn val="ctr"/>
        <c:lblOffset val="100"/>
        <c:noMultiLvlLbl val="0"/>
      </c:catAx>
      <c:valAx>
        <c:axId val="129343262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934292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1"/>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NHTF/ELI/VLI Burn Off Estimates*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dLbls>
            <c:spPr>
              <a:solidFill>
                <a:schemeClr val="lt1"/>
              </a:solidFill>
              <a:ln>
                <a:solidFill>
                  <a:schemeClr val="dk1">
                    <a:lumMod val="25000"/>
                    <a:lumOff val="75000"/>
                  </a:schemeClr>
                </a:solidFill>
              </a:ln>
              <a:effectLst/>
            </c:spPr>
            <c:txPr>
              <a:bodyPr rot="0" spcFirstLastPara="1" vertOverflow="clip" horzOverflow="clip" vert="horz" wrap="square" lIns="36576" tIns="18288" rIns="36576" bIns="18288" anchor="ctr" anchorCtr="1">
                <a:spAutoFit/>
              </a:bodyPr>
              <a:lstStyle/>
              <a:p>
                <a:pPr>
                  <a:defRPr sz="900" b="0" i="0" u="none" strike="noStrike" kern="1200" baseline="0">
                    <a:solidFill>
                      <a:schemeClr val="dk1">
                        <a:lumMod val="65000"/>
                        <a:lumOff val="3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oundRect">
                    <a:avLst/>
                  </a:prstGeom>
                  <a:noFill/>
                  <a:ln>
                    <a:noFill/>
                  </a:ln>
                </c15:spPr>
                <c15:showLeaderLines val="1"/>
                <c15:leaderLines>
                  <c:spPr>
                    <a:ln w="9525" cap="flat" cmpd="sng" algn="ctr">
                      <a:solidFill>
                        <a:schemeClr val="tx1">
                          <a:lumMod val="35000"/>
                          <a:lumOff val="65000"/>
                        </a:schemeClr>
                      </a:solidFill>
                      <a:round/>
                    </a:ln>
                    <a:effectLst/>
                  </c:spPr>
                </c15:leaderLines>
              </c:ext>
            </c:extLst>
          </c:dLbls>
          <c:cat>
            <c:strRef>
              <c:f>'[Preservation - Distribution Copy.xlsx]Charts - STATIC #s'!$W$28:$W$33</c:f>
              <c:strCache>
                <c:ptCount val="6"/>
                <c:pt idx="0">
                  <c:v>2024-2029</c:v>
                </c:pt>
                <c:pt idx="1">
                  <c:v>2030-2039</c:v>
                </c:pt>
                <c:pt idx="2">
                  <c:v>2040-2049</c:v>
                </c:pt>
                <c:pt idx="3">
                  <c:v>2050-2059</c:v>
                </c:pt>
                <c:pt idx="4">
                  <c:v>2060-2069</c:v>
                </c:pt>
                <c:pt idx="5">
                  <c:v>2070+</c:v>
                </c:pt>
              </c:strCache>
            </c:strRef>
          </c:cat>
          <c:val>
            <c:numRef>
              <c:f>'[Preservation - Distribution Copy.xlsx]Charts - STATIC #s'!$X$28:$X$33</c:f>
              <c:numCache>
                <c:formatCode>#,##0</c:formatCode>
                <c:ptCount val="6"/>
                <c:pt idx="0">
                  <c:v>498</c:v>
                </c:pt>
                <c:pt idx="1">
                  <c:v>963</c:v>
                </c:pt>
                <c:pt idx="2">
                  <c:v>2681</c:v>
                </c:pt>
                <c:pt idx="3">
                  <c:v>6169</c:v>
                </c:pt>
                <c:pt idx="4">
                  <c:v>5580</c:v>
                </c:pt>
                <c:pt idx="5">
                  <c:v>3232</c:v>
                </c:pt>
              </c:numCache>
            </c:numRef>
          </c:val>
          <c:extLst>
            <c:ext xmlns:c16="http://schemas.microsoft.com/office/drawing/2014/chart" uri="{C3380CC4-5D6E-409C-BE32-E72D297353CC}">
              <c16:uniqueId val="{00000000-3B50-45CC-AE29-E40015E71CD3}"/>
            </c:ext>
          </c:extLst>
        </c:ser>
        <c:dLbls>
          <c:showLegendKey val="0"/>
          <c:showVal val="0"/>
          <c:showCatName val="0"/>
          <c:showSerName val="0"/>
          <c:showPercent val="0"/>
          <c:showBubbleSize val="0"/>
        </c:dLbls>
        <c:gapWidth val="104"/>
        <c:overlap val="-27"/>
        <c:axId val="1782094656"/>
        <c:axId val="1782093696"/>
      </c:barChart>
      <c:catAx>
        <c:axId val="1782094656"/>
        <c:scaling>
          <c:orientation val="minMax"/>
        </c:scaling>
        <c:delete val="0"/>
        <c:axPos val="b"/>
        <c:numFmt formatCode="#,##0.00"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82093696"/>
        <c:crosses val="autoZero"/>
        <c:auto val="1"/>
        <c:lblAlgn val="ctr"/>
        <c:lblOffset val="100"/>
        <c:noMultiLvlLbl val="0"/>
      </c:catAx>
      <c:valAx>
        <c:axId val="1782093696"/>
        <c:scaling>
          <c:orientation val="minMax"/>
          <c:max val="6500"/>
          <c:min val="0"/>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cross"/>
        <c:tickLblPos val="nextTo"/>
        <c:spPr>
          <a:noFill/>
          <a:ln>
            <a:solidFill>
              <a:schemeClr val="accent1"/>
            </a:solid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82094656"/>
        <c:crosses val="autoZero"/>
        <c:crossBetween val="between"/>
        <c:minorUnit val="500"/>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1"/>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Estimated</a:t>
            </a:r>
            <a:r>
              <a:rPr lang="en-US" baseline="0"/>
              <a:t> Unit Burn Off &gt;60% AMI</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2"/>
          <c:order val="2"/>
          <c:tx>
            <c:strRef>
              <c:f>'[Preservation - Distribution Copy.xlsx]Charts - STATIC #s'!$Z$27</c:f>
              <c:strCache>
                <c:ptCount val="1"/>
                <c:pt idx="0">
                  <c:v>&gt;60% AMI</c:v>
                </c:pt>
              </c:strCache>
            </c:strRef>
          </c:tx>
          <c:spPr>
            <a:solidFill>
              <a:schemeClr val="accent6">
                <a:lumMod val="20000"/>
                <a:lumOff val="80000"/>
              </a:schemeClr>
            </a:solidFill>
            <a:ln>
              <a:noFill/>
            </a:ln>
            <a:effectLst/>
          </c:spPr>
          <c:invertIfNegative val="0"/>
          <c:dLbls>
            <c:spPr>
              <a:solidFill>
                <a:schemeClr val="lt1"/>
              </a:solidFill>
              <a:ln>
                <a:solidFill>
                  <a:schemeClr val="dk1">
                    <a:lumMod val="25000"/>
                    <a:lumOff val="75000"/>
                  </a:schemeClr>
                </a:solidFill>
              </a:ln>
              <a:effectLst/>
            </c:spPr>
            <c:txPr>
              <a:bodyPr rot="0" spcFirstLastPara="1" vertOverflow="clip" horzOverflow="clip" vert="horz" wrap="square" lIns="36576" tIns="18288" rIns="36576" bIns="18288" anchor="ctr" anchorCtr="1">
                <a:spAutoFit/>
              </a:bodyPr>
              <a:lstStyle/>
              <a:p>
                <a:pPr>
                  <a:defRPr sz="900" b="0" i="0" u="none" strike="noStrike" kern="1200" baseline="0">
                    <a:solidFill>
                      <a:schemeClr val="dk1">
                        <a:lumMod val="65000"/>
                        <a:lumOff val="3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oundRect">
                    <a:avLst/>
                  </a:prstGeom>
                  <a:noFill/>
                  <a:ln>
                    <a:noFill/>
                  </a:ln>
                </c15:spPr>
                <c15:showLeaderLines val="1"/>
                <c15:leaderLines>
                  <c:spPr>
                    <a:ln w="9525" cap="flat" cmpd="sng" algn="ctr">
                      <a:solidFill>
                        <a:schemeClr val="tx1">
                          <a:lumMod val="35000"/>
                          <a:lumOff val="65000"/>
                        </a:schemeClr>
                      </a:solidFill>
                      <a:round/>
                    </a:ln>
                    <a:effectLst/>
                  </c:spPr>
                </c15:leaderLines>
              </c:ext>
            </c:extLst>
          </c:dLbls>
          <c:cat>
            <c:strRef>
              <c:f>'[Preservation - Distribution Copy.xlsx]Charts - STATIC #s'!$W$28:$W$33</c:f>
              <c:strCache>
                <c:ptCount val="6"/>
                <c:pt idx="0">
                  <c:v>2024-2029</c:v>
                </c:pt>
                <c:pt idx="1">
                  <c:v>2030-2039</c:v>
                </c:pt>
                <c:pt idx="2">
                  <c:v>2040-2049</c:v>
                </c:pt>
                <c:pt idx="3">
                  <c:v>2050-2059</c:v>
                </c:pt>
                <c:pt idx="4">
                  <c:v>2060-2069</c:v>
                </c:pt>
                <c:pt idx="5">
                  <c:v>2070+</c:v>
                </c:pt>
              </c:strCache>
            </c:strRef>
          </c:cat>
          <c:val>
            <c:numRef>
              <c:f>'[Preservation - Distribution Copy.xlsx]Charts - STATIC #s'!$Z$28:$Z$33</c:f>
              <c:numCache>
                <c:formatCode>#,##0</c:formatCode>
                <c:ptCount val="6"/>
                <c:pt idx="0">
                  <c:v>473</c:v>
                </c:pt>
                <c:pt idx="1">
                  <c:v>582</c:v>
                </c:pt>
                <c:pt idx="2">
                  <c:v>785</c:v>
                </c:pt>
                <c:pt idx="3">
                  <c:v>1536</c:v>
                </c:pt>
                <c:pt idx="4">
                  <c:v>368</c:v>
                </c:pt>
                <c:pt idx="5">
                  <c:v>2453</c:v>
                </c:pt>
              </c:numCache>
            </c:numRef>
          </c:val>
          <c:extLst>
            <c:ext xmlns:c16="http://schemas.microsoft.com/office/drawing/2014/chart" uri="{C3380CC4-5D6E-409C-BE32-E72D297353CC}">
              <c16:uniqueId val="{00000000-7F33-4F17-9895-5C949E27D57F}"/>
            </c:ext>
          </c:extLst>
        </c:ser>
        <c:dLbls>
          <c:showLegendKey val="0"/>
          <c:showVal val="0"/>
          <c:showCatName val="0"/>
          <c:showSerName val="0"/>
          <c:showPercent val="0"/>
          <c:showBubbleSize val="0"/>
        </c:dLbls>
        <c:gapWidth val="104"/>
        <c:overlap val="-27"/>
        <c:axId val="1293429264"/>
        <c:axId val="1293432624"/>
        <c:extLst>
          <c:ext xmlns:c15="http://schemas.microsoft.com/office/drawing/2012/chart" uri="{02D57815-91ED-43cb-92C2-25804820EDAC}">
            <c15:filteredBarSeries>
              <c15:ser>
                <c:idx val="0"/>
                <c:order val="0"/>
                <c:tx>
                  <c:strRef>
                    <c:extLst>
                      <c:ext uri="{02D57815-91ED-43cb-92C2-25804820EDAC}">
                        <c15:formulaRef>
                          <c15:sqref>'[Preservation - Distribution Copy.xlsx]Charts - STATIC #s'!$X$27</c15:sqref>
                        </c15:formulaRef>
                      </c:ext>
                    </c:extLst>
                    <c:strCache>
                      <c:ptCount val="1"/>
                      <c:pt idx="0">
                        <c:v>NHTF/ELI/VLI</c:v>
                      </c:pt>
                    </c:strCache>
                  </c:strRef>
                </c:tx>
                <c:spPr>
                  <a:solidFill>
                    <a:schemeClr val="accent1"/>
                  </a:solidFill>
                  <a:ln>
                    <a:no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'[Preservation - Distribution Copy.xlsx]Charts - STATIC #s'!$W$28:$W$33</c15:sqref>
                        </c15:formulaRef>
                      </c:ext>
                    </c:extLst>
                    <c:strCache>
                      <c:ptCount val="6"/>
                      <c:pt idx="0">
                        <c:v>2024-2029</c:v>
                      </c:pt>
                      <c:pt idx="1">
                        <c:v>2030-2039</c:v>
                      </c:pt>
                      <c:pt idx="2">
                        <c:v>2040-2049</c:v>
                      </c:pt>
                      <c:pt idx="3">
                        <c:v>2050-2059</c:v>
                      </c:pt>
                      <c:pt idx="4">
                        <c:v>2060-2069</c:v>
                      </c:pt>
                      <c:pt idx="5">
                        <c:v>2070+</c:v>
                      </c:pt>
                    </c:strCache>
                  </c:strRef>
                </c:cat>
                <c:val>
                  <c:numRef>
                    <c:extLst>
                      <c:ext uri="{02D57815-91ED-43cb-92C2-25804820EDAC}">
                        <c15:formulaRef>
                          <c15:sqref>'[Preservation - Distribution Copy.xlsx]Charts - STATIC #s'!$X$28:$X$32</c15:sqref>
                        </c15:formulaRef>
                      </c:ext>
                    </c:extLst>
                    <c:numCache>
                      <c:formatCode>#,##0</c:formatCode>
                      <c:ptCount val="5"/>
                      <c:pt idx="0">
                        <c:v>498</c:v>
                      </c:pt>
                      <c:pt idx="1">
                        <c:v>963</c:v>
                      </c:pt>
                      <c:pt idx="2">
                        <c:v>2681</c:v>
                      </c:pt>
                      <c:pt idx="3">
                        <c:v>6169</c:v>
                      </c:pt>
                      <c:pt idx="4">
                        <c:v>5580</c:v>
                      </c:pt>
                    </c:numCache>
                  </c:numRef>
                </c:val>
                <c:extLst>
                  <c:ext xmlns:c16="http://schemas.microsoft.com/office/drawing/2014/chart" uri="{C3380CC4-5D6E-409C-BE32-E72D297353CC}">
                    <c16:uniqueId val="{00000001-7F33-4F17-9895-5C949E27D57F}"/>
                  </c:ext>
                </c:extLst>
              </c15:ser>
            </c15:filteredBarSeries>
            <c15:filteredBarSeries>
              <c15:ser>
                <c:idx val="1"/>
                <c:order val="1"/>
                <c:tx>
                  <c:strRef>
                    <c:extLst xmlns:c15="http://schemas.microsoft.com/office/drawing/2012/chart">
                      <c:ext xmlns:c15="http://schemas.microsoft.com/office/drawing/2012/chart" uri="{02D57815-91ED-43cb-92C2-25804820EDAC}">
                        <c15:formulaRef>
                          <c15:sqref>'[Preservation - Distribution Copy.xlsx]Charts - STATIC #s'!$Y$27</c15:sqref>
                        </c15:formulaRef>
                      </c:ext>
                    </c:extLst>
                    <c:strCache>
                      <c:ptCount val="1"/>
                      <c:pt idx="0">
                        <c:v>Affordable</c:v>
                      </c:pt>
                    </c:strCache>
                  </c:strRef>
                </c:tx>
                <c:spPr>
                  <a:solidFill>
                    <a:schemeClr val="accent2"/>
                  </a:solidFill>
                  <a:ln>
                    <a:noFill/>
                  </a:ln>
                  <a:effectLst/>
                </c:spPr>
                <c:invertIfNegative val="0"/>
                <c:dLbls>
                  <c:spPr>
                    <a:solidFill>
                      <a:schemeClr val="lt1"/>
                    </a:solidFill>
                    <a:ln>
                      <a:solidFill>
                        <a:schemeClr val="dk1">
                          <a:lumMod val="25000"/>
                          <a:lumOff val="75000"/>
                        </a:schemeClr>
                      </a:solidFill>
                    </a:ln>
                    <a:effectLst/>
                  </c:spPr>
                  <c:txPr>
                    <a:bodyPr rot="0" spcFirstLastPara="1" vertOverflow="clip" horzOverflow="clip" vert="horz" wrap="none" lIns="36576" tIns="18288" rIns="36576" bIns="18288" anchor="ctr" anchorCtr="1">
                      <a:spAutoFit/>
                    </a:bodyPr>
                    <a:lstStyle/>
                    <a:p>
                      <a:pPr>
                        <a:defRPr sz="900" b="0" i="0" u="none" strike="noStrike" kern="1200" baseline="0">
                          <a:solidFill>
                            <a:schemeClr val="dk1">
                              <a:lumMod val="65000"/>
                              <a:lumOff val="3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pPr xmlns:c15="http://schemas.microsoft.com/office/drawing/2012/chart">
                        <a:prstGeom prst="roundRect">
                          <a:avLst/>
                        </a:prstGeom>
                        <a:noFill/>
                        <a:ln>
                          <a:noFill/>
                        </a:ln>
                      </c15:spPr>
                      <c15:showLeaderLines val="0"/>
                    </c:ext>
                  </c:extLst>
                </c:dLbls>
                <c:cat>
                  <c:strRef>
                    <c:extLst xmlns:c15="http://schemas.microsoft.com/office/drawing/2012/chart">
                      <c:ext xmlns:c15="http://schemas.microsoft.com/office/drawing/2012/chart" uri="{02D57815-91ED-43cb-92C2-25804820EDAC}">
                        <c15:formulaRef>
                          <c15:sqref>'[Preservation - Distribution Copy.xlsx]Charts - STATIC #s'!$W$28:$W$33</c15:sqref>
                        </c15:formulaRef>
                      </c:ext>
                    </c:extLst>
                    <c:strCache>
                      <c:ptCount val="6"/>
                      <c:pt idx="0">
                        <c:v>2024-2029</c:v>
                      </c:pt>
                      <c:pt idx="1">
                        <c:v>2030-2039</c:v>
                      </c:pt>
                      <c:pt idx="2">
                        <c:v>2040-2049</c:v>
                      </c:pt>
                      <c:pt idx="3">
                        <c:v>2050-2059</c:v>
                      </c:pt>
                      <c:pt idx="4">
                        <c:v>2060-2069</c:v>
                      </c:pt>
                      <c:pt idx="5">
                        <c:v>2070+</c:v>
                      </c:pt>
                    </c:strCache>
                  </c:strRef>
                </c:cat>
                <c:val>
                  <c:numRef>
                    <c:extLst xmlns:c15="http://schemas.microsoft.com/office/drawing/2012/chart">
                      <c:ext xmlns:c15="http://schemas.microsoft.com/office/drawing/2012/chart" uri="{02D57815-91ED-43cb-92C2-25804820EDAC}">
                        <c15:formulaRef>
                          <c15:sqref>'[Preservation - Distribution Copy.xlsx]Charts - STATIC #s'!$Y$28:$Y$32</c15:sqref>
                        </c15:formulaRef>
                      </c:ext>
                    </c:extLst>
                    <c:numCache>
                      <c:formatCode>#,##0</c:formatCode>
                      <c:ptCount val="5"/>
                      <c:pt idx="0">
                        <c:v>11144</c:v>
                      </c:pt>
                      <c:pt idx="1">
                        <c:v>15958</c:v>
                      </c:pt>
                      <c:pt idx="2">
                        <c:v>36010</c:v>
                      </c:pt>
                      <c:pt idx="3">
                        <c:v>65634</c:v>
                      </c:pt>
                      <c:pt idx="4">
                        <c:v>41329</c:v>
                      </c:pt>
                    </c:numCache>
                  </c:numRef>
                </c:val>
                <c:extLst xmlns:c15="http://schemas.microsoft.com/office/drawing/2012/chart">
                  <c:ext xmlns:c16="http://schemas.microsoft.com/office/drawing/2014/chart" uri="{C3380CC4-5D6E-409C-BE32-E72D297353CC}">
                    <c16:uniqueId val="{00000002-7F33-4F17-9895-5C949E27D57F}"/>
                  </c:ext>
                </c:extLst>
              </c15:ser>
            </c15:filteredBarSeries>
          </c:ext>
        </c:extLst>
      </c:barChart>
      <c:catAx>
        <c:axId val="1293429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crossAx val="1293432624"/>
        <c:crosses val="autoZero"/>
        <c:auto val="1"/>
        <c:lblAlgn val="ctr"/>
        <c:lblOffset val="100"/>
        <c:noMultiLvlLbl val="0"/>
      </c:catAx>
      <c:valAx>
        <c:axId val="129343262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934292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1AA56D76-5756-4C6A-BECB-2A5CF1894665}"/>
              </a:ext>
            </a:extLst>
          </p:cNvPr>
          <p:cNvSpPr>
            <a:spLocks noGrp="1" noChangeArrowheads="1"/>
          </p:cNvSpPr>
          <p:nvPr>
            <p:ph type="hdr" sz="quarter"/>
          </p:nvPr>
        </p:nvSpPr>
        <p:spPr bwMode="auto">
          <a:xfrm>
            <a:off x="0" y="0"/>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t" anchorCtr="0" compatLnSpc="1">
            <a:prstTxWarp prst="textNoShape">
              <a:avLst/>
            </a:prstTxWarp>
          </a:bodyPr>
          <a:lstStyle>
            <a:lvl1pPr>
              <a:defRPr sz="1200"/>
            </a:lvl1pPr>
          </a:lstStyle>
          <a:p>
            <a:endParaRPr lang="en-US" altLang="en-US"/>
          </a:p>
        </p:txBody>
      </p:sp>
      <p:sp>
        <p:nvSpPr>
          <p:cNvPr id="8195" name="Rectangle 3">
            <a:extLst>
              <a:ext uri="{FF2B5EF4-FFF2-40B4-BE49-F238E27FC236}">
                <a16:creationId xmlns:a16="http://schemas.microsoft.com/office/drawing/2014/main" id="{7498DC73-A803-4909-A28F-EC18B0D278CB}"/>
              </a:ext>
            </a:extLst>
          </p:cNvPr>
          <p:cNvSpPr>
            <a:spLocks noGrp="1" noChangeArrowheads="1"/>
          </p:cNvSpPr>
          <p:nvPr>
            <p:ph type="dt" idx="1"/>
          </p:nvPr>
        </p:nvSpPr>
        <p:spPr bwMode="auto">
          <a:xfrm>
            <a:off x="3970938" y="0"/>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t" anchorCtr="0" compatLnSpc="1">
            <a:prstTxWarp prst="textNoShape">
              <a:avLst/>
            </a:prstTxWarp>
          </a:bodyPr>
          <a:lstStyle>
            <a:lvl1pPr algn="r">
              <a:defRPr sz="1200"/>
            </a:lvl1pPr>
          </a:lstStyle>
          <a:p>
            <a:endParaRPr lang="en-US" altLang="en-US"/>
          </a:p>
        </p:txBody>
      </p:sp>
      <p:sp>
        <p:nvSpPr>
          <p:cNvPr id="8196" name="Rectangle 4">
            <a:extLst>
              <a:ext uri="{FF2B5EF4-FFF2-40B4-BE49-F238E27FC236}">
                <a16:creationId xmlns:a16="http://schemas.microsoft.com/office/drawing/2014/main" id="{622480A8-F16F-4003-B4A6-9BE51FC39F13}"/>
              </a:ext>
            </a:extLst>
          </p:cNvPr>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197" name="Rectangle 5">
            <a:extLst>
              <a:ext uri="{FF2B5EF4-FFF2-40B4-BE49-F238E27FC236}">
                <a16:creationId xmlns:a16="http://schemas.microsoft.com/office/drawing/2014/main" id="{C89C7578-E6AF-40DF-BDCF-0C5CD0D9E7D9}"/>
              </a:ext>
            </a:extLst>
          </p:cNvPr>
          <p:cNvSpPr>
            <a:spLocks noGrp="1" noChangeArrowheads="1"/>
          </p:cNvSpPr>
          <p:nvPr>
            <p:ph type="body" sz="quarter" idx="3"/>
          </p:nvPr>
        </p:nvSpPr>
        <p:spPr bwMode="auto">
          <a:xfrm>
            <a:off x="701040" y="4415790"/>
            <a:ext cx="5608320" cy="41833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8198" name="Rectangle 6">
            <a:extLst>
              <a:ext uri="{FF2B5EF4-FFF2-40B4-BE49-F238E27FC236}">
                <a16:creationId xmlns:a16="http://schemas.microsoft.com/office/drawing/2014/main" id="{CCC664BD-667F-4514-AD70-048BB78758B1}"/>
              </a:ext>
            </a:extLst>
          </p:cNvPr>
          <p:cNvSpPr>
            <a:spLocks noGrp="1" noChangeArrowheads="1"/>
          </p:cNvSpPr>
          <p:nvPr>
            <p:ph type="ftr" sz="quarter" idx="4"/>
          </p:nvPr>
        </p:nvSpPr>
        <p:spPr bwMode="auto">
          <a:xfrm>
            <a:off x="0" y="8829967"/>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b" anchorCtr="0" compatLnSpc="1">
            <a:prstTxWarp prst="textNoShape">
              <a:avLst/>
            </a:prstTxWarp>
          </a:bodyPr>
          <a:lstStyle>
            <a:lvl1pPr>
              <a:defRPr sz="1200"/>
            </a:lvl1pPr>
          </a:lstStyle>
          <a:p>
            <a:endParaRPr lang="en-US" altLang="en-US"/>
          </a:p>
        </p:txBody>
      </p:sp>
      <p:sp>
        <p:nvSpPr>
          <p:cNvPr id="8199" name="Rectangle 7">
            <a:extLst>
              <a:ext uri="{FF2B5EF4-FFF2-40B4-BE49-F238E27FC236}">
                <a16:creationId xmlns:a16="http://schemas.microsoft.com/office/drawing/2014/main" id="{5FB0CE11-7677-4A1D-81CF-7A7B09B4F013}"/>
              </a:ext>
            </a:extLst>
          </p:cNvPr>
          <p:cNvSpPr>
            <a:spLocks noGrp="1" noChangeArrowheads="1"/>
          </p:cNvSpPr>
          <p:nvPr>
            <p:ph type="sldNum" sz="quarter" idx="5"/>
          </p:nvPr>
        </p:nvSpPr>
        <p:spPr bwMode="auto">
          <a:xfrm>
            <a:off x="3970938" y="8829967"/>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b" anchorCtr="0" compatLnSpc="1">
            <a:prstTxWarp prst="textNoShape">
              <a:avLst/>
            </a:prstTxWarp>
          </a:bodyPr>
          <a:lstStyle>
            <a:lvl1pPr algn="r">
              <a:defRPr sz="1200"/>
            </a:lvl1pPr>
          </a:lstStyle>
          <a:p>
            <a:fld id="{D4E912F6-8F4F-40C6-949D-C36A7BA62881}"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4E912F6-8F4F-40C6-949D-C36A7BA62881}" type="slidenum">
              <a:rPr lang="en-US" altLang="en-US" smtClean="0"/>
              <a:pPr/>
              <a:t>1</a:t>
            </a:fld>
            <a:endParaRPr lang="en-US" altLang="en-US"/>
          </a:p>
        </p:txBody>
      </p:sp>
    </p:spTree>
    <p:extLst>
      <p:ext uri="{BB962C8B-B14F-4D97-AF65-F5344CB8AC3E}">
        <p14:creationId xmlns:p14="http://schemas.microsoft.com/office/powerpoint/2010/main" val="13465097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a:extLst>
              <a:ext uri="{FF2B5EF4-FFF2-40B4-BE49-F238E27FC236}">
                <a16:creationId xmlns:a16="http://schemas.microsoft.com/office/drawing/2014/main" id="{C804974B-80D9-30D0-226E-C9A95571211C}"/>
              </a:ext>
            </a:extLst>
          </p:cNvPr>
          <p:cNvSpPr>
            <a:spLocks noGrp="1" noRot="1" noChangeAspect="1" noChangeArrowheads="1" noTextEdit="1"/>
          </p:cNvSpPr>
          <p:nvPr>
            <p:ph type="sldImg"/>
          </p:nvPr>
        </p:nvSpPr>
        <p:spPr>
          <a:ln/>
        </p:spPr>
      </p:sp>
      <p:sp>
        <p:nvSpPr>
          <p:cNvPr id="7171" name="Notes Placeholder 2">
            <a:extLst>
              <a:ext uri="{FF2B5EF4-FFF2-40B4-BE49-F238E27FC236}">
                <a16:creationId xmlns:a16="http://schemas.microsoft.com/office/drawing/2014/main" id="{8C6C4E22-BE4F-5F37-D8FC-40C50AB7DC99}"/>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7172" name="Slide Number Placeholder 3">
            <a:extLst>
              <a:ext uri="{FF2B5EF4-FFF2-40B4-BE49-F238E27FC236}">
                <a16:creationId xmlns:a16="http://schemas.microsoft.com/office/drawing/2014/main" id="{7B7E08BF-6C81-4C3F-FC54-2D0360F1030D}"/>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50888" indent="-288925">
              <a:defRPr>
                <a:solidFill>
                  <a:schemeClr val="tx1"/>
                </a:solidFill>
                <a:latin typeface="Arial" panose="020B0604020202020204" pitchFamily="34" charset="0"/>
              </a:defRPr>
            </a:lvl2pPr>
            <a:lvl3pPr marL="1155700" indent="-230188">
              <a:defRPr>
                <a:solidFill>
                  <a:schemeClr val="tx1"/>
                </a:solidFill>
                <a:latin typeface="Arial" panose="020B0604020202020204" pitchFamily="34" charset="0"/>
              </a:defRPr>
            </a:lvl3pPr>
            <a:lvl4pPr marL="1617663" indent="-230188">
              <a:defRPr>
                <a:solidFill>
                  <a:schemeClr val="tx1"/>
                </a:solidFill>
                <a:latin typeface="Arial" panose="020B0604020202020204" pitchFamily="34" charset="0"/>
              </a:defRPr>
            </a:lvl4pPr>
            <a:lvl5pPr marL="2079625" indent="-230188">
              <a:defRPr>
                <a:solidFill>
                  <a:schemeClr val="tx1"/>
                </a:solidFill>
                <a:latin typeface="Arial" panose="020B0604020202020204" pitchFamily="34" charset="0"/>
              </a:defRPr>
            </a:lvl5pPr>
            <a:lvl6pPr marL="2536825" indent="-230188" eaLnBrk="0" fontAlgn="base" hangingPunct="0">
              <a:spcBef>
                <a:spcPct val="0"/>
              </a:spcBef>
              <a:spcAft>
                <a:spcPct val="0"/>
              </a:spcAft>
              <a:defRPr>
                <a:solidFill>
                  <a:schemeClr val="tx1"/>
                </a:solidFill>
                <a:latin typeface="Arial" panose="020B0604020202020204" pitchFamily="34" charset="0"/>
              </a:defRPr>
            </a:lvl6pPr>
            <a:lvl7pPr marL="2994025" indent="-230188" eaLnBrk="0" fontAlgn="base" hangingPunct="0">
              <a:spcBef>
                <a:spcPct val="0"/>
              </a:spcBef>
              <a:spcAft>
                <a:spcPct val="0"/>
              </a:spcAft>
              <a:defRPr>
                <a:solidFill>
                  <a:schemeClr val="tx1"/>
                </a:solidFill>
                <a:latin typeface="Arial" panose="020B0604020202020204" pitchFamily="34" charset="0"/>
              </a:defRPr>
            </a:lvl7pPr>
            <a:lvl8pPr marL="3451225" indent="-230188" eaLnBrk="0" fontAlgn="base" hangingPunct="0">
              <a:spcBef>
                <a:spcPct val="0"/>
              </a:spcBef>
              <a:spcAft>
                <a:spcPct val="0"/>
              </a:spcAft>
              <a:defRPr>
                <a:solidFill>
                  <a:schemeClr val="tx1"/>
                </a:solidFill>
                <a:latin typeface="Arial" panose="020B0604020202020204" pitchFamily="34" charset="0"/>
              </a:defRPr>
            </a:lvl8pPr>
            <a:lvl9pPr marL="3908425" indent="-230188" eaLnBrk="0" fontAlgn="base" hangingPunct="0">
              <a:spcBef>
                <a:spcPct val="0"/>
              </a:spcBef>
              <a:spcAft>
                <a:spcPct val="0"/>
              </a:spcAft>
              <a:defRPr>
                <a:solidFill>
                  <a:schemeClr val="tx1"/>
                </a:solidFill>
                <a:latin typeface="Arial" panose="020B0604020202020204" pitchFamily="34" charset="0"/>
              </a:defRPr>
            </a:lvl9pPr>
          </a:lstStyle>
          <a:p>
            <a:fld id="{F00BBF57-2E3D-4605-AF95-CE0647B1258F}" type="slidenum">
              <a:rPr lang="en-US" altLang="en-US" smtClean="0"/>
              <a:pPr/>
              <a:t>2</a:t>
            </a:fld>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a:extLst>
              <a:ext uri="{FF2B5EF4-FFF2-40B4-BE49-F238E27FC236}">
                <a16:creationId xmlns:a16="http://schemas.microsoft.com/office/drawing/2014/main" id="{C804974B-80D9-30D0-226E-C9A95571211C}"/>
              </a:ext>
            </a:extLst>
          </p:cNvPr>
          <p:cNvSpPr>
            <a:spLocks noGrp="1" noRot="1" noChangeAspect="1" noChangeArrowheads="1" noTextEdit="1"/>
          </p:cNvSpPr>
          <p:nvPr>
            <p:ph type="sldImg"/>
          </p:nvPr>
        </p:nvSpPr>
        <p:spPr>
          <a:ln/>
        </p:spPr>
      </p:sp>
      <p:sp>
        <p:nvSpPr>
          <p:cNvPr id="7171" name="Notes Placeholder 2">
            <a:extLst>
              <a:ext uri="{FF2B5EF4-FFF2-40B4-BE49-F238E27FC236}">
                <a16:creationId xmlns:a16="http://schemas.microsoft.com/office/drawing/2014/main" id="{8C6C4E22-BE4F-5F37-D8FC-40C50AB7DC99}"/>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7172" name="Slide Number Placeholder 3">
            <a:extLst>
              <a:ext uri="{FF2B5EF4-FFF2-40B4-BE49-F238E27FC236}">
                <a16:creationId xmlns:a16="http://schemas.microsoft.com/office/drawing/2014/main" id="{7B7E08BF-6C81-4C3F-FC54-2D0360F1030D}"/>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50888" indent="-288925">
              <a:defRPr>
                <a:solidFill>
                  <a:schemeClr val="tx1"/>
                </a:solidFill>
                <a:latin typeface="Arial" panose="020B0604020202020204" pitchFamily="34" charset="0"/>
              </a:defRPr>
            </a:lvl2pPr>
            <a:lvl3pPr marL="1155700" indent="-230188">
              <a:defRPr>
                <a:solidFill>
                  <a:schemeClr val="tx1"/>
                </a:solidFill>
                <a:latin typeface="Arial" panose="020B0604020202020204" pitchFamily="34" charset="0"/>
              </a:defRPr>
            </a:lvl3pPr>
            <a:lvl4pPr marL="1617663" indent="-230188">
              <a:defRPr>
                <a:solidFill>
                  <a:schemeClr val="tx1"/>
                </a:solidFill>
                <a:latin typeface="Arial" panose="020B0604020202020204" pitchFamily="34" charset="0"/>
              </a:defRPr>
            </a:lvl4pPr>
            <a:lvl5pPr marL="2079625" indent="-230188">
              <a:defRPr>
                <a:solidFill>
                  <a:schemeClr val="tx1"/>
                </a:solidFill>
                <a:latin typeface="Arial" panose="020B0604020202020204" pitchFamily="34" charset="0"/>
              </a:defRPr>
            </a:lvl5pPr>
            <a:lvl6pPr marL="2536825" indent="-230188" eaLnBrk="0" fontAlgn="base" hangingPunct="0">
              <a:spcBef>
                <a:spcPct val="0"/>
              </a:spcBef>
              <a:spcAft>
                <a:spcPct val="0"/>
              </a:spcAft>
              <a:defRPr>
                <a:solidFill>
                  <a:schemeClr val="tx1"/>
                </a:solidFill>
                <a:latin typeface="Arial" panose="020B0604020202020204" pitchFamily="34" charset="0"/>
              </a:defRPr>
            </a:lvl6pPr>
            <a:lvl7pPr marL="2994025" indent="-230188" eaLnBrk="0" fontAlgn="base" hangingPunct="0">
              <a:spcBef>
                <a:spcPct val="0"/>
              </a:spcBef>
              <a:spcAft>
                <a:spcPct val="0"/>
              </a:spcAft>
              <a:defRPr>
                <a:solidFill>
                  <a:schemeClr val="tx1"/>
                </a:solidFill>
                <a:latin typeface="Arial" panose="020B0604020202020204" pitchFamily="34" charset="0"/>
              </a:defRPr>
            </a:lvl7pPr>
            <a:lvl8pPr marL="3451225" indent="-230188" eaLnBrk="0" fontAlgn="base" hangingPunct="0">
              <a:spcBef>
                <a:spcPct val="0"/>
              </a:spcBef>
              <a:spcAft>
                <a:spcPct val="0"/>
              </a:spcAft>
              <a:defRPr>
                <a:solidFill>
                  <a:schemeClr val="tx1"/>
                </a:solidFill>
                <a:latin typeface="Arial" panose="020B0604020202020204" pitchFamily="34" charset="0"/>
              </a:defRPr>
            </a:lvl8pPr>
            <a:lvl9pPr marL="3908425" indent="-230188" eaLnBrk="0" fontAlgn="base" hangingPunct="0">
              <a:spcBef>
                <a:spcPct val="0"/>
              </a:spcBef>
              <a:spcAft>
                <a:spcPct val="0"/>
              </a:spcAft>
              <a:defRPr>
                <a:solidFill>
                  <a:schemeClr val="tx1"/>
                </a:solidFill>
                <a:latin typeface="Arial" panose="020B0604020202020204" pitchFamily="34" charset="0"/>
              </a:defRPr>
            </a:lvl9pPr>
          </a:lstStyle>
          <a:p>
            <a:fld id="{F00BBF57-2E3D-4605-AF95-CE0647B1258F}" type="slidenum">
              <a:rPr lang="en-US" altLang="en-US" smtClean="0"/>
              <a:pPr/>
              <a:t>5</a:t>
            </a:fld>
            <a:endParaRPr lang="en-US" altLang="en-US"/>
          </a:p>
        </p:txBody>
      </p:sp>
    </p:spTree>
    <p:extLst>
      <p:ext uri="{BB962C8B-B14F-4D97-AF65-F5344CB8AC3E}">
        <p14:creationId xmlns:p14="http://schemas.microsoft.com/office/powerpoint/2010/main" val="20502130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4E912F6-8F4F-40C6-949D-C36A7BA62881}" type="slidenum">
              <a:rPr lang="en-US" altLang="en-US" smtClean="0"/>
              <a:pPr/>
              <a:t>8</a:t>
            </a:fld>
            <a:endParaRPr lang="en-US" altLang="en-US"/>
          </a:p>
        </p:txBody>
      </p:sp>
    </p:spTree>
    <p:extLst>
      <p:ext uri="{BB962C8B-B14F-4D97-AF65-F5344CB8AC3E}">
        <p14:creationId xmlns:p14="http://schemas.microsoft.com/office/powerpoint/2010/main" val="24902457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a:extLst>
              <a:ext uri="{FF2B5EF4-FFF2-40B4-BE49-F238E27FC236}">
                <a16:creationId xmlns:a16="http://schemas.microsoft.com/office/drawing/2014/main" id="{C804974B-80D9-30D0-226E-C9A95571211C}"/>
              </a:ext>
            </a:extLst>
          </p:cNvPr>
          <p:cNvSpPr>
            <a:spLocks noGrp="1" noRot="1" noChangeAspect="1" noChangeArrowheads="1" noTextEdit="1"/>
          </p:cNvSpPr>
          <p:nvPr>
            <p:ph type="sldImg"/>
          </p:nvPr>
        </p:nvSpPr>
        <p:spPr>
          <a:ln/>
        </p:spPr>
      </p:sp>
      <p:sp>
        <p:nvSpPr>
          <p:cNvPr id="7171" name="Notes Placeholder 2">
            <a:extLst>
              <a:ext uri="{FF2B5EF4-FFF2-40B4-BE49-F238E27FC236}">
                <a16:creationId xmlns:a16="http://schemas.microsoft.com/office/drawing/2014/main" id="{8C6C4E22-BE4F-5F37-D8FC-40C50AB7DC99}"/>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7172" name="Slide Number Placeholder 3">
            <a:extLst>
              <a:ext uri="{FF2B5EF4-FFF2-40B4-BE49-F238E27FC236}">
                <a16:creationId xmlns:a16="http://schemas.microsoft.com/office/drawing/2014/main" id="{7B7E08BF-6C81-4C3F-FC54-2D0360F1030D}"/>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50888" indent="-288925">
              <a:defRPr>
                <a:solidFill>
                  <a:schemeClr val="tx1"/>
                </a:solidFill>
                <a:latin typeface="Arial" panose="020B0604020202020204" pitchFamily="34" charset="0"/>
              </a:defRPr>
            </a:lvl2pPr>
            <a:lvl3pPr marL="1155700" indent="-230188">
              <a:defRPr>
                <a:solidFill>
                  <a:schemeClr val="tx1"/>
                </a:solidFill>
                <a:latin typeface="Arial" panose="020B0604020202020204" pitchFamily="34" charset="0"/>
              </a:defRPr>
            </a:lvl3pPr>
            <a:lvl4pPr marL="1617663" indent="-230188">
              <a:defRPr>
                <a:solidFill>
                  <a:schemeClr val="tx1"/>
                </a:solidFill>
                <a:latin typeface="Arial" panose="020B0604020202020204" pitchFamily="34" charset="0"/>
              </a:defRPr>
            </a:lvl4pPr>
            <a:lvl5pPr marL="2079625" indent="-230188">
              <a:defRPr>
                <a:solidFill>
                  <a:schemeClr val="tx1"/>
                </a:solidFill>
                <a:latin typeface="Arial" panose="020B0604020202020204" pitchFamily="34" charset="0"/>
              </a:defRPr>
            </a:lvl5pPr>
            <a:lvl6pPr marL="2536825" indent="-230188" eaLnBrk="0" fontAlgn="base" hangingPunct="0">
              <a:spcBef>
                <a:spcPct val="0"/>
              </a:spcBef>
              <a:spcAft>
                <a:spcPct val="0"/>
              </a:spcAft>
              <a:defRPr>
                <a:solidFill>
                  <a:schemeClr val="tx1"/>
                </a:solidFill>
                <a:latin typeface="Arial" panose="020B0604020202020204" pitchFamily="34" charset="0"/>
              </a:defRPr>
            </a:lvl6pPr>
            <a:lvl7pPr marL="2994025" indent="-230188" eaLnBrk="0" fontAlgn="base" hangingPunct="0">
              <a:spcBef>
                <a:spcPct val="0"/>
              </a:spcBef>
              <a:spcAft>
                <a:spcPct val="0"/>
              </a:spcAft>
              <a:defRPr>
                <a:solidFill>
                  <a:schemeClr val="tx1"/>
                </a:solidFill>
                <a:latin typeface="Arial" panose="020B0604020202020204" pitchFamily="34" charset="0"/>
              </a:defRPr>
            </a:lvl7pPr>
            <a:lvl8pPr marL="3451225" indent="-230188" eaLnBrk="0" fontAlgn="base" hangingPunct="0">
              <a:spcBef>
                <a:spcPct val="0"/>
              </a:spcBef>
              <a:spcAft>
                <a:spcPct val="0"/>
              </a:spcAft>
              <a:defRPr>
                <a:solidFill>
                  <a:schemeClr val="tx1"/>
                </a:solidFill>
                <a:latin typeface="Arial" panose="020B0604020202020204" pitchFamily="34" charset="0"/>
              </a:defRPr>
            </a:lvl8pPr>
            <a:lvl9pPr marL="3908425" indent="-230188" eaLnBrk="0" fontAlgn="base" hangingPunct="0">
              <a:spcBef>
                <a:spcPct val="0"/>
              </a:spcBef>
              <a:spcAft>
                <a:spcPct val="0"/>
              </a:spcAft>
              <a:defRPr>
                <a:solidFill>
                  <a:schemeClr val="tx1"/>
                </a:solidFill>
                <a:latin typeface="Arial" panose="020B0604020202020204" pitchFamily="34" charset="0"/>
              </a:defRPr>
            </a:lvl9pPr>
          </a:lstStyle>
          <a:p>
            <a:fld id="{F00BBF57-2E3D-4605-AF95-CE0647B1258F}" type="slidenum">
              <a:rPr lang="en-US" altLang="en-US" smtClean="0"/>
              <a:pPr/>
              <a:t>10</a:t>
            </a:fld>
            <a:endParaRPr lang="en-US" altLang="en-US"/>
          </a:p>
        </p:txBody>
      </p:sp>
    </p:spTree>
    <p:extLst>
      <p:ext uri="{BB962C8B-B14F-4D97-AF65-F5344CB8AC3E}">
        <p14:creationId xmlns:p14="http://schemas.microsoft.com/office/powerpoint/2010/main" val="29215074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a:extLst>
              <a:ext uri="{FF2B5EF4-FFF2-40B4-BE49-F238E27FC236}">
                <a16:creationId xmlns:a16="http://schemas.microsoft.com/office/drawing/2014/main" id="{C804974B-80D9-30D0-226E-C9A95571211C}"/>
              </a:ext>
            </a:extLst>
          </p:cNvPr>
          <p:cNvSpPr>
            <a:spLocks noGrp="1" noRot="1" noChangeAspect="1" noChangeArrowheads="1" noTextEdit="1"/>
          </p:cNvSpPr>
          <p:nvPr>
            <p:ph type="sldImg"/>
          </p:nvPr>
        </p:nvSpPr>
        <p:spPr>
          <a:ln/>
        </p:spPr>
      </p:sp>
      <p:sp>
        <p:nvSpPr>
          <p:cNvPr id="7171" name="Notes Placeholder 2">
            <a:extLst>
              <a:ext uri="{FF2B5EF4-FFF2-40B4-BE49-F238E27FC236}">
                <a16:creationId xmlns:a16="http://schemas.microsoft.com/office/drawing/2014/main" id="{8C6C4E22-BE4F-5F37-D8FC-40C50AB7DC99}"/>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7172" name="Slide Number Placeholder 3">
            <a:extLst>
              <a:ext uri="{FF2B5EF4-FFF2-40B4-BE49-F238E27FC236}">
                <a16:creationId xmlns:a16="http://schemas.microsoft.com/office/drawing/2014/main" id="{7B7E08BF-6C81-4C3F-FC54-2D0360F1030D}"/>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50888" indent="-288925">
              <a:defRPr>
                <a:solidFill>
                  <a:schemeClr val="tx1"/>
                </a:solidFill>
                <a:latin typeface="Arial" panose="020B0604020202020204" pitchFamily="34" charset="0"/>
              </a:defRPr>
            </a:lvl2pPr>
            <a:lvl3pPr marL="1155700" indent="-230188">
              <a:defRPr>
                <a:solidFill>
                  <a:schemeClr val="tx1"/>
                </a:solidFill>
                <a:latin typeface="Arial" panose="020B0604020202020204" pitchFamily="34" charset="0"/>
              </a:defRPr>
            </a:lvl3pPr>
            <a:lvl4pPr marL="1617663" indent="-230188">
              <a:defRPr>
                <a:solidFill>
                  <a:schemeClr val="tx1"/>
                </a:solidFill>
                <a:latin typeface="Arial" panose="020B0604020202020204" pitchFamily="34" charset="0"/>
              </a:defRPr>
            </a:lvl4pPr>
            <a:lvl5pPr marL="2079625" indent="-230188">
              <a:defRPr>
                <a:solidFill>
                  <a:schemeClr val="tx1"/>
                </a:solidFill>
                <a:latin typeface="Arial" panose="020B0604020202020204" pitchFamily="34" charset="0"/>
              </a:defRPr>
            </a:lvl5pPr>
            <a:lvl6pPr marL="2536825" indent="-230188" eaLnBrk="0" fontAlgn="base" hangingPunct="0">
              <a:spcBef>
                <a:spcPct val="0"/>
              </a:spcBef>
              <a:spcAft>
                <a:spcPct val="0"/>
              </a:spcAft>
              <a:defRPr>
                <a:solidFill>
                  <a:schemeClr val="tx1"/>
                </a:solidFill>
                <a:latin typeface="Arial" panose="020B0604020202020204" pitchFamily="34" charset="0"/>
              </a:defRPr>
            </a:lvl6pPr>
            <a:lvl7pPr marL="2994025" indent="-230188" eaLnBrk="0" fontAlgn="base" hangingPunct="0">
              <a:spcBef>
                <a:spcPct val="0"/>
              </a:spcBef>
              <a:spcAft>
                <a:spcPct val="0"/>
              </a:spcAft>
              <a:defRPr>
                <a:solidFill>
                  <a:schemeClr val="tx1"/>
                </a:solidFill>
                <a:latin typeface="Arial" panose="020B0604020202020204" pitchFamily="34" charset="0"/>
              </a:defRPr>
            </a:lvl7pPr>
            <a:lvl8pPr marL="3451225" indent="-230188" eaLnBrk="0" fontAlgn="base" hangingPunct="0">
              <a:spcBef>
                <a:spcPct val="0"/>
              </a:spcBef>
              <a:spcAft>
                <a:spcPct val="0"/>
              </a:spcAft>
              <a:defRPr>
                <a:solidFill>
                  <a:schemeClr val="tx1"/>
                </a:solidFill>
                <a:latin typeface="Arial" panose="020B0604020202020204" pitchFamily="34" charset="0"/>
              </a:defRPr>
            </a:lvl8pPr>
            <a:lvl9pPr marL="3908425" indent="-230188" eaLnBrk="0" fontAlgn="base" hangingPunct="0">
              <a:spcBef>
                <a:spcPct val="0"/>
              </a:spcBef>
              <a:spcAft>
                <a:spcPct val="0"/>
              </a:spcAft>
              <a:defRPr>
                <a:solidFill>
                  <a:schemeClr val="tx1"/>
                </a:solidFill>
                <a:latin typeface="Arial" panose="020B0604020202020204" pitchFamily="34" charset="0"/>
              </a:defRPr>
            </a:lvl9pPr>
          </a:lstStyle>
          <a:p>
            <a:fld id="{F00BBF57-2E3D-4605-AF95-CE0647B1258F}" type="slidenum">
              <a:rPr lang="en-US" altLang="en-US" smtClean="0"/>
              <a:pPr/>
              <a:t>11</a:t>
            </a:fld>
            <a:endParaRPr lang="en-US" altLang="en-US"/>
          </a:p>
        </p:txBody>
      </p:sp>
    </p:spTree>
    <p:extLst>
      <p:ext uri="{BB962C8B-B14F-4D97-AF65-F5344CB8AC3E}">
        <p14:creationId xmlns:p14="http://schemas.microsoft.com/office/powerpoint/2010/main" val="32530924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4E912F6-8F4F-40C6-949D-C36A7BA62881}" type="slidenum">
              <a:rPr lang="en-US" altLang="en-US" smtClean="0"/>
              <a:pPr/>
              <a:t>12</a:t>
            </a:fld>
            <a:endParaRPr lang="en-US" altLang="en-US"/>
          </a:p>
        </p:txBody>
      </p:sp>
    </p:spTree>
    <p:extLst>
      <p:ext uri="{BB962C8B-B14F-4D97-AF65-F5344CB8AC3E}">
        <p14:creationId xmlns:p14="http://schemas.microsoft.com/office/powerpoint/2010/main" val="37090149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a:extLst>
              <a:ext uri="{FF2B5EF4-FFF2-40B4-BE49-F238E27FC236}">
                <a16:creationId xmlns:a16="http://schemas.microsoft.com/office/drawing/2014/main" id="{C804974B-80D9-30D0-226E-C9A95571211C}"/>
              </a:ext>
            </a:extLst>
          </p:cNvPr>
          <p:cNvSpPr>
            <a:spLocks noGrp="1" noRot="1" noChangeAspect="1" noChangeArrowheads="1" noTextEdit="1"/>
          </p:cNvSpPr>
          <p:nvPr>
            <p:ph type="sldImg"/>
          </p:nvPr>
        </p:nvSpPr>
        <p:spPr>
          <a:ln/>
        </p:spPr>
      </p:sp>
      <p:sp>
        <p:nvSpPr>
          <p:cNvPr id="7171" name="Notes Placeholder 2">
            <a:extLst>
              <a:ext uri="{FF2B5EF4-FFF2-40B4-BE49-F238E27FC236}">
                <a16:creationId xmlns:a16="http://schemas.microsoft.com/office/drawing/2014/main" id="{8C6C4E22-BE4F-5F37-D8FC-40C50AB7DC99}"/>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7172" name="Slide Number Placeholder 3">
            <a:extLst>
              <a:ext uri="{FF2B5EF4-FFF2-40B4-BE49-F238E27FC236}">
                <a16:creationId xmlns:a16="http://schemas.microsoft.com/office/drawing/2014/main" id="{7B7E08BF-6C81-4C3F-FC54-2D0360F1030D}"/>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50888" indent="-288925">
              <a:defRPr>
                <a:solidFill>
                  <a:schemeClr val="tx1"/>
                </a:solidFill>
                <a:latin typeface="Arial" panose="020B0604020202020204" pitchFamily="34" charset="0"/>
              </a:defRPr>
            </a:lvl2pPr>
            <a:lvl3pPr marL="1155700" indent="-230188">
              <a:defRPr>
                <a:solidFill>
                  <a:schemeClr val="tx1"/>
                </a:solidFill>
                <a:latin typeface="Arial" panose="020B0604020202020204" pitchFamily="34" charset="0"/>
              </a:defRPr>
            </a:lvl3pPr>
            <a:lvl4pPr marL="1617663" indent="-230188">
              <a:defRPr>
                <a:solidFill>
                  <a:schemeClr val="tx1"/>
                </a:solidFill>
                <a:latin typeface="Arial" panose="020B0604020202020204" pitchFamily="34" charset="0"/>
              </a:defRPr>
            </a:lvl4pPr>
            <a:lvl5pPr marL="2079625" indent="-230188">
              <a:defRPr>
                <a:solidFill>
                  <a:schemeClr val="tx1"/>
                </a:solidFill>
                <a:latin typeface="Arial" panose="020B0604020202020204" pitchFamily="34" charset="0"/>
              </a:defRPr>
            </a:lvl5pPr>
            <a:lvl6pPr marL="2536825" indent="-230188" eaLnBrk="0" fontAlgn="base" hangingPunct="0">
              <a:spcBef>
                <a:spcPct val="0"/>
              </a:spcBef>
              <a:spcAft>
                <a:spcPct val="0"/>
              </a:spcAft>
              <a:defRPr>
                <a:solidFill>
                  <a:schemeClr val="tx1"/>
                </a:solidFill>
                <a:latin typeface="Arial" panose="020B0604020202020204" pitchFamily="34" charset="0"/>
              </a:defRPr>
            </a:lvl6pPr>
            <a:lvl7pPr marL="2994025" indent="-230188" eaLnBrk="0" fontAlgn="base" hangingPunct="0">
              <a:spcBef>
                <a:spcPct val="0"/>
              </a:spcBef>
              <a:spcAft>
                <a:spcPct val="0"/>
              </a:spcAft>
              <a:defRPr>
                <a:solidFill>
                  <a:schemeClr val="tx1"/>
                </a:solidFill>
                <a:latin typeface="Arial" panose="020B0604020202020204" pitchFamily="34" charset="0"/>
              </a:defRPr>
            </a:lvl7pPr>
            <a:lvl8pPr marL="3451225" indent="-230188" eaLnBrk="0" fontAlgn="base" hangingPunct="0">
              <a:spcBef>
                <a:spcPct val="0"/>
              </a:spcBef>
              <a:spcAft>
                <a:spcPct val="0"/>
              </a:spcAft>
              <a:defRPr>
                <a:solidFill>
                  <a:schemeClr val="tx1"/>
                </a:solidFill>
                <a:latin typeface="Arial" panose="020B0604020202020204" pitchFamily="34" charset="0"/>
              </a:defRPr>
            </a:lvl8pPr>
            <a:lvl9pPr marL="3908425" indent="-230188" eaLnBrk="0" fontAlgn="base" hangingPunct="0">
              <a:spcBef>
                <a:spcPct val="0"/>
              </a:spcBef>
              <a:spcAft>
                <a:spcPct val="0"/>
              </a:spcAft>
              <a:defRPr>
                <a:solidFill>
                  <a:schemeClr val="tx1"/>
                </a:solidFill>
                <a:latin typeface="Arial" panose="020B0604020202020204" pitchFamily="34" charset="0"/>
              </a:defRPr>
            </a:lvl9pPr>
          </a:lstStyle>
          <a:p>
            <a:fld id="{F00BBF57-2E3D-4605-AF95-CE0647B1258F}" type="slidenum">
              <a:rPr lang="en-US" altLang="en-US" smtClean="0"/>
              <a:pPr/>
              <a:t>19</a:t>
            </a:fld>
            <a:endParaRPr lang="en-US" altLang="en-US"/>
          </a:p>
        </p:txBody>
      </p:sp>
    </p:spTree>
    <p:extLst>
      <p:ext uri="{BB962C8B-B14F-4D97-AF65-F5344CB8AC3E}">
        <p14:creationId xmlns:p14="http://schemas.microsoft.com/office/powerpoint/2010/main" val="16900833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4E912F6-8F4F-40C6-949D-C36A7BA62881}" type="slidenum">
              <a:rPr lang="en-US" altLang="en-US" smtClean="0"/>
              <a:pPr/>
              <a:t>20</a:t>
            </a:fld>
            <a:endParaRPr lang="en-US" altLang="en-US"/>
          </a:p>
        </p:txBody>
      </p:sp>
    </p:spTree>
    <p:extLst>
      <p:ext uri="{BB962C8B-B14F-4D97-AF65-F5344CB8AC3E}">
        <p14:creationId xmlns:p14="http://schemas.microsoft.com/office/powerpoint/2010/main" val="20417395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F8145A8D-DA58-48EA-A5FD-B3B60B357C3E}"/>
              </a:ext>
            </a:extLst>
          </p:cNvPr>
          <p:cNvSpPr>
            <a:spLocks noGrp="1" noChangeArrowheads="1"/>
          </p:cNvSpPr>
          <p:nvPr>
            <p:ph type="ctrTitle"/>
          </p:nvPr>
        </p:nvSpPr>
        <p:spPr>
          <a:xfrm>
            <a:off x="3657600" y="685802"/>
            <a:ext cx="4953000" cy="1470025"/>
          </a:xfrm>
        </p:spPr>
        <p:txBody>
          <a:bodyPr/>
          <a:lstStyle>
            <a:lvl1pPr>
              <a:defRPr/>
            </a:lvl1pPr>
          </a:lstStyle>
          <a:p>
            <a:pPr lvl="0"/>
            <a:r>
              <a:rPr lang="en-US" altLang="en-US" noProof="0"/>
              <a:t>Click to edit Master title style</a:t>
            </a:r>
          </a:p>
        </p:txBody>
      </p:sp>
      <p:sp>
        <p:nvSpPr>
          <p:cNvPr id="5123" name="Rectangle 3">
            <a:extLst>
              <a:ext uri="{FF2B5EF4-FFF2-40B4-BE49-F238E27FC236}">
                <a16:creationId xmlns:a16="http://schemas.microsoft.com/office/drawing/2014/main" id="{7D174B1E-57ED-4977-86FD-65F4DCFCE610}"/>
              </a:ext>
            </a:extLst>
          </p:cNvPr>
          <p:cNvSpPr>
            <a:spLocks noGrp="1" noChangeArrowheads="1"/>
          </p:cNvSpPr>
          <p:nvPr>
            <p:ph type="subTitle" idx="1"/>
          </p:nvPr>
        </p:nvSpPr>
        <p:spPr>
          <a:xfrm>
            <a:off x="3733800" y="3276600"/>
            <a:ext cx="4800600" cy="1752600"/>
          </a:xfrm>
        </p:spPr>
        <p:txBody>
          <a:bodyPr/>
          <a:lstStyle>
            <a:lvl1pPr marL="0" indent="0" algn="ctr">
              <a:buFontTx/>
              <a:buNone/>
              <a:defRPr>
                <a:solidFill>
                  <a:srgbClr val="717073"/>
                </a:solidFill>
              </a:defRPr>
            </a:lvl1pPr>
          </a:lstStyle>
          <a:p>
            <a:pPr lvl="0"/>
            <a:r>
              <a:rPr lang="en-US" altLang="en-US" noProof="0"/>
              <a:t>Click to edit Master subtitle style</a:t>
            </a:r>
          </a:p>
        </p:txBody>
      </p:sp>
      <p:sp>
        <p:nvSpPr>
          <p:cNvPr id="5130" name="Rectangle 10">
            <a:extLst>
              <a:ext uri="{FF2B5EF4-FFF2-40B4-BE49-F238E27FC236}">
                <a16:creationId xmlns:a16="http://schemas.microsoft.com/office/drawing/2014/main" id="{5F72BEDD-0468-48AF-97B9-5A29C2D4B051}"/>
              </a:ext>
            </a:extLst>
          </p:cNvPr>
          <p:cNvSpPr>
            <a:spLocks noChangeArrowheads="1"/>
          </p:cNvSpPr>
          <p:nvPr/>
        </p:nvSpPr>
        <p:spPr bwMode="auto">
          <a:xfrm>
            <a:off x="0" y="0"/>
            <a:ext cx="3200400" cy="6858000"/>
          </a:xfrm>
          <a:prstGeom prst="rect">
            <a:avLst/>
          </a:prstGeom>
          <a:solidFill>
            <a:srgbClr val="652D8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5131" name="Picture 11">
            <a:extLst>
              <a:ext uri="{FF2B5EF4-FFF2-40B4-BE49-F238E27FC236}">
                <a16:creationId xmlns:a16="http://schemas.microsoft.com/office/drawing/2014/main" id="{B49B7394-EEF2-4BC1-ABBC-91DEE44B8B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52402"/>
            <a:ext cx="2743200" cy="790575"/>
          </a:xfrm>
          <a:prstGeom prst="rect">
            <a:avLst/>
          </a:prstGeom>
          <a:noFill/>
          <a:extLst>
            <a:ext uri="{909E8E84-426E-40DD-AFC4-6F175D3DCCD1}">
              <a14:hiddenFill xmlns:a14="http://schemas.microsoft.com/office/drawing/2010/main">
                <a:solidFill>
                  <a:srgbClr val="FFFFFF"/>
                </a:solidFill>
              </a14:hiddenFill>
            </a:ext>
          </a:extLst>
        </p:spPr>
      </p:pic>
      <p:sp>
        <p:nvSpPr>
          <p:cNvPr id="5132" name="Text Box 12">
            <a:extLst>
              <a:ext uri="{FF2B5EF4-FFF2-40B4-BE49-F238E27FC236}">
                <a16:creationId xmlns:a16="http://schemas.microsoft.com/office/drawing/2014/main" id="{CE2F6A75-2E27-4C0B-8447-F8EABF0C262C}"/>
              </a:ext>
            </a:extLst>
          </p:cNvPr>
          <p:cNvSpPr txBox="1">
            <a:spLocks noChangeArrowheads="1"/>
          </p:cNvSpPr>
          <p:nvPr/>
        </p:nvSpPr>
        <p:spPr bwMode="auto">
          <a:xfrm>
            <a:off x="76200" y="6248402"/>
            <a:ext cx="304800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1000" b="1">
                <a:solidFill>
                  <a:schemeClr val="bg1"/>
                </a:solidFill>
              </a:rPr>
              <a:t>227 North Bronough Street, Suite 5000</a:t>
            </a:r>
          </a:p>
          <a:p>
            <a:pPr algn="ctr"/>
            <a:r>
              <a:rPr lang="en-US" altLang="en-US" sz="1000" b="1">
                <a:solidFill>
                  <a:schemeClr val="bg1"/>
                </a:solidFill>
              </a:rPr>
              <a:t>Tallahassee, Florida 32301</a:t>
            </a:r>
          </a:p>
          <a:p>
            <a:pPr algn="ctr"/>
            <a:r>
              <a:rPr lang="en-US" altLang="en-US" sz="1000" b="1">
                <a:solidFill>
                  <a:schemeClr val="bg1"/>
                </a:solidFill>
                <a:cs typeface="Arial" panose="020B0604020202020204" pitchFamily="34" charset="0"/>
              </a:rPr>
              <a:t>850.488.4197 • 850.488.9809 Fax</a:t>
            </a:r>
          </a:p>
        </p:txBody>
      </p:sp>
      <p:sp>
        <p:nvSpPr>
          <p:cNvPr id="5133" name="Text Box 13">
            <a:extLst>
              <a:ext uri="{FF2B5EF4-FFF2-40B4-BE49-F238E27FC236}">
                <a16:creationId xmlns:a16="http://schemas.microsoft.com/office/drawing/2014/main" id="{710A85F9-7C86-49BE-BA49-ED551CC759B5}"/>
              </a:ext>
            </a:extLst>
          </p:cNvPr>
          <p:cNvSpPr txBox="1">
            <a:spLocks noChangeArrowheads="1"/>
          </p:cNvSpPr>
          <p:nvPr/>
        </p:nvSpPr>
        <p:spPr bwMode="auto">
          <a:xfrm>
            <a:off x="3794126" y="6096002"/>
            <a:ext cx="489267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2800" b="1">
                <a:solidFill>
                  <a:srgbClr val="652D89"/>
                </a:solidFill>
              </a:rPr>
              <a:t>www.floridahousing.org</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38F045-F14D-495B-B3F7-2E6DB5CE10E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A898CA2-D49B-4B67-AA52-CECE62ABA0D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a:extLst>
              <a:ext uri="{FF2B5EF4-FFF2-40B4-BE49-F238E27FC236}">
                <a16:creationId xmlns:a16="http://schemas.microsoft.com/office/drawing/2014/main" id="{722F63BE-13EB-4602-8CDC-4B8ADC881365}"/>
              </a:ext>
            </a:extLst>
          </p:cNvPr>
          <p:cNvSpPr>
            <a:spLocks noGrp="1"/>
          </p:cNvSpPr>
          <p:nvPr>
            <p:ph type="sldNum" sz="quarter" idx="10"/>
          </p:nvPr>
        </p:nvSpPr>
        <p:spPr/>
        <p:txBody>
          <a:bodyPr/>
          <a:lstStyle>
            <a:lvl1pPr>
              <a:defRPr/>
            </a:lvl1pPr>
          </a:lstStyle>
          <a:p>
            <a:fld id="{66376656-111B-46D5-9D22-3C0EAA1BE86B}" type="slidenum">
              <a:rPr lang="en-US" altLang="en-US"/>
              <a:pPr/>
              <a:t>‹#›</a:t>
            </a:fld>
            <a:endParaRPr lang="en-US" altLang="en-US"/>
          </a:p>
        </p:txBody>
      </p:sp>
    </p:spTree>
    <p:extLst>
      <p:ext uri="{BB962C8B-B14F-4D97-AF65-F5344CB8AC3E}">
        <p14:creationId xmlns:p14="http://schemas.microsoft.com/office/powerpoint/2010/main" val="19507432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FC6246F-39C3-4C23-A8CF-17D69B585D94}"/>
              </a:ext>
            </a:extLst>
          </p:cNvPr>
          <p:cNvSpPr>
            <a:spLocks noGrp="1"/>
          </p:cNvSpPr>
          <p:nvPr>
            <p:ph type="title" orient="vert"/>
          </p:nvPr>
        </p:nvSpPr>
        <p:spPr>
          <a:xfrm>
            <a:off x="6629400" y="274638"/>
            <a:ext cx="2057400" cy="5973762"/>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2549D3A-1240-4372-BAFE-F615270A0129}"/>
              </a:ext>
            </a:extLst>
          </p:cNvPr>
          <p:cNvSpPr>
            <a:spLocks noGrp="1"/>
          </p:cNvSpPr>
          <p:nvPr>
            <p:ph type="body" orient="vert" idx="1"/>
          </p:nvPr>
        </p:nvSpPr>
        <p:spPr>
          <a:xfrm>
            <a:off x="457200" y="274638"/>
            <a:ext cx="6019800" cy="5973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a:extLst>
              <a:ext uri="{FF2B5EF4-FFF2-40B4-BE49-F238E27FC236}">
                <a16:creationId xmlns:a16="http://schemas.microsoft.com/office/drawing/2014/main" id="{7D5D0250-E528-4139-A676-A7A690E5BABF}"/>
              </a:ext>
            </a:extLst>
          </p:cNvPr>
          <p:cNvSpPr>
            <a:spLocks noGrp="1"/>
          </p:cNvSpPr>
          <p:nvPr>
            <p:ph type="sldNum" sz="quarter" idx="10"/>
          </p:nvPr>
        </p:nvSpPr>
        <p:spPr/>
        <p:txBody>
          <a:bodyPr/>
          <a:lstStyle>
            <a:lvl1pPr>
              <a:defRPr/>
            </a:lvl1pPr>
          </a:lstStyle>
          <a:p>
            <a:fld id="{A627DFCC-C692-4271-A684-BDE2D51D1D57}" type="slidenum">
              <a:rPr lang="en-US" altLang="en-US"/>
              <a:pPr/>
              <a:t>‹#›</a:t>
            </a:fld>
            <a:endParaRPr lang="en-US" altLang="en-US"/>
          </a:p>
        </p:txBody>
      </p:sp>
    </p:spTree>
    <p:extLst>
      <p:ext uri="{BB962C8B-B14F-4D97-AF65-F5344CB8AC3E}">
        <p14:creationId xmlns:p14="http://schemas.microsoft.com/office/powerpoint/2010/main" val="25718684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79B16E-1E0E-48BB-AC01-D4E5F9D1692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8B6EF44-53B3-4C65-8923-225F7811277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a:extLst>
              <a:ext uri="{FF2B5EF4-FFF2-40B4-BE49-F238E27FC236}">
                <a16:creationId xmlns:a16="http://schemas.microsoft.com/office/drawing/2014/main" id="{FB295EDD-0E42-4456-B333-327E08EBD910}"/>
              </a:ext>
            </a:extLst>
          </p:cNvPr>
          <p:cNvSpPr>
            <a:spLocks noGrp="1"/>
          </p:cNvSpPr>
          <p:nvPr>
            <p:ph type="sldNum" sz="quarter" idx="10"/>
          </p:nvPr>
        </p:nvSpPr>
        <p:spPr/>
        <p:txBody>
          <a:bodyPr/>
          <a:lstStyle>
            <a:lvl1pPr>
              <a:defRPr/>
            </a:lvl1pPr>
          </a:lstStyle>
          <a:p>
            <a:fld id="{FD5BFDEA-6CDA-468F-B8CD-6CA102053091}" type="slidenum">
              <a:rPr lang="en-US" altLang="en-US"/>
              <a:pPr/>
              <a:t>‹#›</a:t>
            </a:fld>
            <a:endParaRPr lang="en-US" altLang="en-US"/>
          </a:p>
        </p:txBody>
      </p:sp>
    </p:spTree>
    <p:extLst>
      <p:ext uri="{BB962C8B-B14F-4D97-AF65-F5344CB8AC3E}">
        <p14:creationId xmlns:p14="http://schemas.microsoft.com/office/powerpoint/2010/main" val="22373065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DD1302-E98D-4741-BEE3-67D78A963F35}"/>
              </a:ext>
            </a:extLst>
          </p:cNvPr>
          <p:cNvSpPr>
            <a:spLocks noGrp="1"/>
          </p:cNvSpPr>
          <p:nvPr>
            <p:ph type="title"/>
          </p:nvPr>
        </p:nvSpPr>
        <p:spPr>
          <a:xfrm>
            <a:off x="623888" y="1709740"/>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8D69112-643C-4F43-92D5-B1DAD1181F84}"/>
              </a:ext>
            </a:extLst>
          </p:cNvPr>
          <p:cNvSpPr>
            <a:spLocks noGrp="1"/>
          </p:cNvSpPr>
          <p:nvPr>
            <p:ph type="body" idx="1"/>
          </p:nvPr>
        </p:nvSpPr>
        <p:spPr>
          <a:xfrm>
            <a:off x="623888" y="4589465"/>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Slide Number Placeholder 3">
            <a:extLst>
              <a:ext uri="{FF2B5EF4-FFF2-40B4-BE49-F238E27FC236}">
                <a16:creationId xmlns:a16="http://schemas.microsoft.com/office/drawing/2014/main" id="{361C06C6-E218-4DE0-8399-B792CA5F25AE}"/>
              </a:ext>
            </a:extLst>
          </p:cNvPr>
          <p:cNvSpPr>
            <a:spLocks noGrp="1"/>
          </p:cNvSpPr>
          <p:nvPr>
            <p:ph type="sldNum" sz="quarter" idx="10"/>
          </p:nvPr>
        </p:nvSpPr>
        <p:spPr/>
        <p:txBody>
          <a:bodyPr/>
          <a:lstStyle>
            <a:lvl1pPr>
              <a:defRPr/>
            </a:lvl1pPr>
          </a:lstStyle>
          <a:p>
            <a:fld id="{281F8A2F-720B-4492-B54D-93D44179204C}" type="slidenum">
              <a:rPr lang="en-US" altLang="en-US"/>
              <a:pPr/>
              <a:t>‹#›</a:t>
            </a:fld>
            <a:endParaRPr lang="en-US" altLang="en-US"/>
          </a:p>
        </p:txBody>
      </p:sp>
    </p:spTree>
    <p:extLst>
      <p:ext uri="{BB962C8B-B14F-4D97-AF65-F5344CB8AC3E}">
        <p14:creationId xmlns:p14="http://schemas.microsoft.com/office/powerpoint/2010/main" val="32237503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53212-3B4A-4C84-BBFC-3F2D017B7DB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FF17CF2-BC29-4A93-AD83-B496BD415B9E}"/>
              </a:ext>
            </a:extLst>
          </p:cNvPr>
          <p:cNvSpPr>
            <a:spLocks noGrp="1"/>
          </p:cNvSpPr>
          <p:nvPr>
            <p:ph sz="half" idx="1"/>
          </p:nvPr>
        </p:nvSpPr>
        <p:spPr>
          <a:xfrm>
            <a:off x="457200" y="1600200"/>
            <a:ext cx="4038600" cy="464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3576BDB-D534-4EB4-A91A-66CEBABCE21F}"/>
              </a:ext>
            </a:extLst>
          </p:cNvPr>
          <p:cNvSpPr>
            <a:spLocks noGrp="1"/>
          </p:cNvSpPr>
          <p:nvPr>
            <p:ph sz="half" idx="2"/>
          </p:nvPr>
        </p:nvSpPr>
        <p:spPr>
          <a:xfrm>
            <a:off x="4648200" y="1600200"/>
            <a:ext cx="4038600" cy="464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a:extLst>
              <a:ext uri="{FF2B5EF4-FFF2-40B4-BE49-F238E27FC236}">
                <a16:creationId xmlns:a16="http://schemas.microsoft.com/office/drawing/2014/main" id="{E634B04C-C6C3-4253-8237-6806E81C0D2F}"/>
              </a:ext>
            </a:extLst>
          </p:cNvPr>
          <p:cNvSpPr>
            <a:spLocks noGrp="1"/>
          </p:cNvSpPr>
          <p:nvPr>
            <p:ph type="sldNum" sz="quarter" idx="10"/>
          </p:nvPr>
        </p:nvSpPr>
        <p:spPr/>
        <p:txBody>
          <a:bodyPr/>
          <a:lstStyle>
            <a:lvl1pPr>
              <a:defRPr/>
            </a:lvl1pPr>
          </a:lstStyle>
          <a:p>
            <a:fld id="{90CD5861-4CF9-431C-811B-9169010ED3CD}" type="slidenum">
              <a:rPr lang="en-US" altLang="en-US"/>
              <a:pPr/>
              <a:t>‹#›</a:t>
            </a:fld>
            <a:endParaRPr lang="en-US" altLang="en-US"/>
          </a:p>
        </p:txBody>
      </p:sp>
    </p:spTree>
    <p:extLst>
      <p:ext uri="{BB962C8B-B14F-4D97-AF65-F5344CB8AC3E}">
        <p14:creationId xmlns:p14="http://schemas.microsoft.com/office/powerpoint/2010/main" val="429827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D669CF-1BA3-4FFC-8D48-839435389181}"/>
              </a:ext>
            </a:extLst>
          </p:cNvPr>
          <p:cNvSpPr>
            <a:spLocks noGrp="1"/>
          </p:cNvSpPr>
          <p:nvPr>
            <p:ph type="title"/>
          </p:nvPr>
        </p:nvSpPr>
        <p:spPr>
          <a:xfrm>
            <a:off x="630238" y="365127"/>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61C8C0E-1DAB-4EB3-B8D7-C184471BB31E}"/>
              </a:ext>
            </a:extLst>
          </p:cNvPr>
          <p:cNvSpPr>
            <a:spLocks noGrp="1"/>
          </p:cNvSpPr>
          <p:nvPr>
            <p:ph type="body" idx="1"/>
          </p:nvPr>
        </p:nvSpPr>
        <p:spPr>
          <a:xfrm>
            <a:off x="630239"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7959448-AEB5-41D0-A52F-805162CD6500}"/>
              </a:ext>
            </a:extLst>
          </p:cNvPr>
          <p:cNvSpPr>
            <a:spLocks noGrp="1"/>
          </p:cNvSpPr>
          <p:nvPr>
            <p:ph sz="half" idx="2"/>
          </p:nvPr>
        </p:nvSpPr>
        <p:spPr>
          <a:xfrm>
            <a:off x="630239"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0416750-63D9-4AD1-AE1A-62D0781D8D4D}"/>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E951C26-C1BF-46F5-8EEF-79115F94E1D5}"/>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a:extLst>
              <a:ext uri="{FF2B5EF4-FFF2-40B4-BE49-F238E27FC236}">
                <a16:creationId xmlns:a16="http://schemas.microsoft.com/office/drawing/2014/main" id="{3AE92A37-9FAF-45DE-BF55-6BB361FF4A9D}"/>
              </a:ext>
            </a:extLst>
          </p:cNvPr>
          <p:cNvSpPr>
            <a:spLocks noGrp="1"/>
          </p:cNvSpPr>
          <p:nvPr>
            <p:ph type="sldNum" sz="quarter" idx="10"/>
          </p:nvPr>
        </p:nvSpPr>
        <p:spPr/>
        <p:txBody>
          <a:bodyPr/>
          <a:lstStyle>
            <a:lvl1pPr>
              <a:defRPr/>
            </a:lvl1pPr>
          </a:lstStyle>
          <a:p>
            <a:fld id="{97F2BA3A-295D-4C70-8CDC-B9973CDE6AC9}" type="slidenum">
              <a:rPr lang="en-US" altLang="en-US"/>
              <a:pPr/>
              <a:t>‹#›</a:t>
            </a:fld>
            <a:endParaRPr lang="en-US" altLang="en-US"/>
          </a:p>
        </p:txBody>
      </p:sp>
    </p:spTree>
    <p:extLst>
      <p:ext uri="{BB962C8B-B14F-4D97-AF65-F5344CB8AC3E}">
        <p14:creationId xmlns:p14="http://schemas.microsoft.com/office/powerpoint/2010/main" val="15408520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1F6C87-4EB3-4E5B-8292-3B40393025B4}"/>
              </a:ext>
            </a:extLst>
          </p:cNvPr>
          <p:cNvSpPr>
            <a:spLocks noGrp="1"/>
          </p:cNvSpPr>
          <p:nvPr>
            <p:ph type="title"/>
          </p:nvPr>
        </p:nvSpPr>
        <p:spPr/>
        <p:txBody>
          <a:bodyPr/>
          <a:lstStyle/>
          <a:p>
            <a:r>
              <a:rPr lang="en-US"/>
              <a:t>Click to edit Master title style</a:t>
            </a:r>
          </a:p>
        </p:txBody>
      </p:sp>
      <p:sp>
        <p:nvSpPr>
          <p:cNvPr id="3" name="Slide Number Placeholder 2">
            <a:extLst>
              <a:ext uri="{FF2B5EF4-FFF2-40B4-BE49-F238E27FC236}">
                <a16:creationId xmlns:a16="http://schemas.microsoft.com/office/drawing/2014/main" id="{DF133678-EF27-4324-9A92-89E07B8DA8C6}"/>
              </a:ext>
            </a:extLst>
          </p:cNvPr>
          <p:cNvSpPr>
            <a:spLocks noGrp="1"/>
          </p:cNvSpPr>
          <p:nvPr>
            <p:ph type="sldNum" sz="quarter" idx="10"/>
          </p:nvPr>
        </p:nvSpPr>
        <p:spPr/>
        <p:txBody>
          <a:bodyPr/>
          <a:lstStyle>
            <a:lvl1pPr>
              <a:defRPr/>
            </a:lvl1pPr>
          </a:lstStyle>
          <a:p>
            <a:fld id="{213EC8C0-9EF0-4EDA-A498-8BC4AC360AFD}" type="slidenum">
              <a:rPr lang="en-US" altLang="en-US"/>
              <a:pPr/>
              <a:t>‹#›</a:t>
            </a:fld>
            <a:endParaRPr lang="en-US" altLang="en-US"/>
          </a:p>
        </p:txBody>
      </p:sp>
    </p:spTree>
    <p:extLst>
      <p:ext uri="{BB962C8B-B14F-4D97-AF65-F5344CB8AC3E}">
        <p14:creationId xmlns:p14="http://schemas.microsoft.com/office/powerpoint/2010/main" val="17130661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EF8121C-7C46-48C2-B87B-C2D990B500FB}"/>
              </a:ext>
            </a:extLst>
          </p:cNvPr>
          <p:cNvSpPr>
            <a:spLocks noGrp="1"/>
          </p:cNvSpPr>
          <p:nvPr>
            <p:ph type="sldNum" sz="quarter" idx="10"/>
          </p:nvPr>
        </p:nvSpPr>
        <p:spPr/>
        <p:txBody>
          <a:bodyPr/>
          <a:lstStyle>
            <a:lvl1pPr>
              <a:defRPr/>
            </a:lvl1pPr>
          </a:lstStyle>
          <a:p>
            <a:fld id="{42649C0A-F03B-48C6-81F4-62F38BA21DEE}" type="slidenum">
              <a:rPr lang="en-US" altLang="en-US"/>
              <a:pPr/>
              <a:t>‹#›</a:t>
            </a:fld>
            <a:endParaRPr lang="en-US" altLang="en-US"/>
          </a:p>
        </p:txBody>
      </p:sp>
    </p:spTree>
    <p:extLst>
      <p:ext uri="{BB962C8B-B14F-4D97-AF65-F5344CB8AC3E}">
        <p14:creationId xmlns:p14="http://schemas.microsoft.com/office/powerpoint/2010/main" val="2682177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AF039B-DD3F-4315-942F-DFBEA0579184}"/>
              </a:ext>
            </a:extLst>
          </p:cNvPr>
          <p:cNvSpPr>
            <a:spLocks noGrp="1"/>
          </p:cNvSpPr>
          <p:nvPr>
            <p:ph type="title"/>
          </p:nvPr>
        </p:nvSpPr>
        <p:spPr>
          <a:xfrm>
            <a:off x="630239"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13F10CE-F0C3-40BB-A534-D976304F2561}"/>
              </a:ext>
            </a:extLst>
          </p:cNvPr>
          <p:cNvSpPr>
            <a:spLocks noGrp="1"/>
          </p:cNvSpPr>
          <p:nvPr>
            <p:ph idx="1"/>
          </p:nvPr>
        </p:nvSpPr>
        <p:spPr>
          <a:xfrm>
            <a:off x="3887788" y="987427"/>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2EC59D3-C388-4800-8634-0D8B3626B230}"/>
              </a:ext>
            </a:extLst>
          </p:cNvPr>
          <p:cNvSpPr>
            <a:spLocks noGrp="1"/>
          </p:cNvSpPr>
          <p:nvPr>
            <p:ph type="body" sz="half" idx="2"/>
          </p:nvPr>
        </p:nvSpPr>
        <p:spPr>
          <a:xfrm>
            <a:off x="630239"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Slide Number Placeholder 4">
            <a:extLst>
              <a:ext uri="{FF2B5EF4-FFF2-40B4-BE49-F238E27FC236}">
                <a16:creationId xmlns:a16="http://schemas.microsoft.com/office/drawing/2014/main" id="{0ED80FE6-EC90-42C9-A64D-693EE8D630A0}"/>
              </a:ext>
            </a:extLst>
          </p:cNvPr>
          <p:cNvSpPr>
            <a:spLocks noGrp="1"/>
          </p:cNvSpPr>
          <p:nvPr>
            <p:ph type="sldNum" sz="quarter" idx="10"/>
          </p:nvPr>
        </p:nvSpPr>
        <p:spPr/>
        <p:txBody>
          <a:bodyPr/>
          <a:lstStyle>
            <a:lvl1pPr>
              <a:defRPr/>
            </a:lvl1pPr>
          </a:lstStyle>
          <a:p>
            <a:fld id="{458B76A5-4AFA-43A6-B9CD-3998C1CAEB7F}" type="slidenum">
              <a:rPr lang="en-US" altLang="en-US"/>
              <a:pPr/>
              <a:t>‹#›</a:t>
            </a:fld>
            <a:endParaRPr lang="en-US" altLang="en-US"/>
          </a:p>
        </p:txBody>
      </p:sp>
    </p:spTree>
    <p:extLst>
      <p:ext uri="{BB962C8B-B14F-4D97-AF65-F5344CB8AC3E}">
        <p14:creationId xmlns:p14="http://schemas.microsoft.com/office/powerpoint/2010/main" val="38852954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02DCBD-6D23-4AA9-B798-5EECD189330C}"/>
              </a:ext>
            </a:extLst>
          </p:cNvPr>
          <p:cNvSpPr>
            <a:spLocks noGrp="1"/>
          </p:cNvSpPr>
          <p:nvPr>
            <p:ph type="title"/>
          </p:nvPr>
        </p:nvSpPr>
        <p:spPr>
          <a:xfrm>
            <a:off x="630239"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7DD85C3-23EB-4EA0-B816-D17A111DC3A2}"/>
              </a:ext>
            </a:extLst>
          </p:cNvPr>
          <p:cNvSpPr>
            <a:spLocks noGrp="1"/>
          </p:cNvSpPr>
          <p:nvPr>
            <p:ph type="pic" idx="1"/>
          </p:nvPr>
        </p:nvSpPr>
        <p:spPr>
          <a:xfrm>
            <a:off x="3887788" y="987427"/>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2DF7E85-F9E5-45A5-A3F1-E2C2D8712677}"/>
              </a:ext>
            </a:extLst>
          </p:cNvPr>
          <p:cNvSpPr>
            <a:spLocks noGrp="1"/>
          </p:cNvSpPr>
          <p:nvPr>
            <p:ph type="body" sz="half" idx="2"/>
          </p:nvPr>
        </p:nvSpPr>
        <p:spPr>
          <a:xfrm>
            <a:off x="630239"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Slide Number Placeholder 4">
            <a:extLst>
              <a:ext uri="{FF2B5EF4-FFF2-40B4-BE49-F238E27FC236}">
                <a16:creationId xmlns:a16="http://schemas.microsoft.com/office/drawing/2014/main" id="{7E532800-E5D3-4C7B-976B-FE0D2F0C6B85}"/>
              </a:ext>
            </a:extLst>
          </p:cNvPr>
          <p:cNvSpPr>
            <a:spLocks noGrp="1"/>
          </p:cNvSpPr>
          <p:nvPr>
            <p:ph type="sldNum" sz="quarter" idx="10"/>
          </p:nvPr>
        </p:nvSpPr>
        <p:spPr/>
        <p:txBody>
          <a:bodyPr/>
          <a:lstStyle>
            <a:lvl1pPr>
              <a:defRPr/>
            </a:lvl1pPr>
          </a:lstStyle>
          <a:p>
            <a:fld id="{D55BD1DD-0DE5-4EF1-92E0-7426C4517485}" type="slidenum">
              <a:rPr lang="en-US" altLang="en-US"/>
              <a:pPr/>
              <a:t>‹#›</a:t>
            </a:fld>
            <a:endParaRPr lang="en-US" altLang="en-US"/>
          </a:p>
        </p:txBody>
      </p:sp>
    </p:spTree>
    <p:extLst>
      <p:ext uri="{BB962C8B-B14F-4D97-AF65-F5344CB8AC3E}">
        <p14:creationId xmlns:p14="http://schemas.microsoft.com/office/powerpoint/2010/main" val="3093010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7" name="Picture 13">
            <a:extLst>
              <a:ext uri="{FF2B5EF4-FFF2-40B4-BE49-F238E27FC236}">
                <a16:creationId xmlns:a16="http://schemas.microsoft.com/office/drawing/2014/main" id="{8B4E6128-A38D-416C-9CEB-9B2D7A1E957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765301" y="2044700"/>
            <a:ext cx="5613400" cy="2768600"/>
          </a:xfrm>
          <a:prstGeom prst="rect">
            <a:avLst/>
          </a:prstGeom>
          <a:noFill/>
          <a:extLst>
            <a:ext uri="{909E8E84-426E-40DD-AFC4-6F175D3DCCD1}">
              <a14:hiddenFill xmlns:a14="http://schemas.microsoft.com/office/drawing/2010/main">
                <a:solidFill>
                  <a:srgbClr val="FFFFFF"/>
                </a:solidFill>
              </a14:hiddenFill>
            </a:ext>
          </a:extLst>
        </p:spPr>
      </p:pic>
      <p:sp>
        <p:nvSpPr>
          <p:cNvPr id="1026" name="Rectangle 2">
            <a:extLst>
              <a:ext uri="{FF2B5EF4-FFF2-40B4-BE49-F238E27FC236}">
                <a16:creationId xmlns:a16="http://schemas.microsoft.com/office/drawing/2014/main" id="{4EDBC26E-E716-4C48-B72C-03D346EA480E}"/>
              </a:ext>
            </a:extLst>
          </p:cNvPr>
          <p:cNvSpPr>
            <a:spLocks noGrp="1" noChangeArrowheads="1"/>
          </p:cNvSpPr>
          <p:nvPr>
            <p:ph type="title"/>
          </p:nvPr>
        </p:nvSpPr>
        <p:spPr bwMode="auto">
          <a:xfrm>
            <a:off x="457200" y="274638"/>
            <a:ext cx="8229600" cy="944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02D997A4-6E14-47C4-8323-A0C946DCE0F8}"/>
              </a:ext>
            </a:extLst>
          </p:cNvPr>
          <p:cNvSpPr>
            <a:spLocks noGrp="1" noChangeArrowheads="1"/>
          </p:cNvSpPr>
          <p:nvPr>
            <p:ph type="body" idx="1"/>
          </p:nvPr>
        </p:nvSpPr>
        <p:spPr bwMode="auto">
          <a:xfrm>
            <a:off x="457200" y="1600200"/>
            <a:ext cx="822960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0" name="Rectangle 6">
            <a:extLst>
              <a:ext uri="{FF2B5EF4-FFF2-40B4-BE49-F238E27FC236}">
                <a16:creationId xmlns:a16="http://schemas.microsoft.com/office/drawing/2014/main" id="{F7AA69F1-D3E9-4AD9-95C3-071C26C70939}"/>
              </a:ext>
            </a:extLst>
          </p:cNvPr>
          <p:cNvSpPr>
            <a:spLocks noGrp="1" noChangeArrowheads="1"/>
          </p:cNvSpPr>
          <p:nvPr>
            <p:ph type="sldNum" sz="quarter" idx="4"/>
          </p:nvPr>
        </p:nvSpPr>
        <p:spPr bwMode="auto">
          <a:xfrm>
            <a:off x="304800" y="6457950"/>
            <a:ext cx="2133600"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fld id="{67663A42-D4E1-4513-B83D-1DE0B20085A0}" type="slidenum">
              <a:rPr lang="en-US" altLang="en-US"/>
              <a:pPr/>
              <a:t>‹#›</a:t>
            </a:fld>
            <a:endParaRPr lang="en-US" altLang="en-US"/>
          </a:p>
        </p:txBody>
      </p:sp>
      <p:grpSp>
        <p:nvGrpSpPr>
          <p:cNvPr id="1033" name="Group 9">
            <a:extLst>
              <a:ext uri="{FF2B5EF4-FFF2-40B4-BE49-F238E27FC236}">
                <a16:creationId xmlns:a16="http://schemas.microsoft.com/office/drawing/2014/main" id="{57500B98-703E-4BEB-8D6A-E3FC65521B49}"/>
              </a:ext>
            </a:extLst>
          </p:cNvPr>
          <p:cNvGrpSpPr>
            <a:grpSpLocks/>
          </p:cNvGrpSpPr>
          <p:nvPr/>
        </p:nvGrpSpPr>
        <p:grpSpPr bwMode="auto">
          <a:xfrm>
            <a:off x="7543800" y="6278565"/>
            <a:ext cx="1447800" cy="503237"/>
            <a:chOff x="1872" y="2756"/>
            <a:chExt cx="3504" cy="1350"/>
          </a:xfrm>
        </p:grpSpPr>
        <p:pic>
          <p:nvPicPr>
            <p:cNvPr id="1034" name="Picture 10">
              <a:extLst>
                <a:ext uri="{FF2B5EF4-FFF2-40B4-BE49-F238E27FC236}">
                  <a16:creationId xmlns:a16="http://schemas.microsoft.com/office/drawing/2014/main" id="{4CC285B5-0379-4ADF-8DDD-11438022527A}"/>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b="22223"/>
            <a:stretch>
              <a:fillRect/>
            </a:stretch>
          </p:blipFill>
          <p:spPr bwMode="auto">
            <a:xfrm>
              <a:off x="1872" y="2756"/>
              <a:ext cx="3504" cy="1022"/>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a:extLst>
                <a:ext uri="{FF2B5EF4-FFF2-40B4-BE49-F238E27FC236}">
                  <a16:creationId xmlns:a16="http://schemas.microsoft.com/office/drawing/2014/main" id="{62FC5988-5B85-4EF5-A50B-E52FFF89C1AB}"/>
                </a:ext>
              </a:extLst>
            </p:cNvP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2185" y="3769"/>
              <a:ext cx="2663" cy="337"/>
            </a:xfrm>
            <a:prstGeom prst="rect">
              <a:avLst/>
            </a:prstGeom>
            <a:noFill/>
            <a:extLst>
              <a:ext uri="{909E8E84-426E-40DD-AFC4-6F175D3DCCD1}">
                <a14:hiddenFill xmlns:a14="http://schemas.microsoft.com/office/drawing/2010/main">
                  <a:solidFill>
                    <a:srgbClr val="FFFFFF"/>
                  </a:solidFill>
                </a14:hiddenFill>
              </a:ext>
            </a:extLst>
          </p:spPr>
        </p:pic>
      </p:grpSp>
      <p:sp>
        <p:nvSpPr>
          <p:cNvPr id="1036" name="Line 12">
            <a:extLst>
              <a:ext uri="{FF2B5EF4-FFF2-40B4-BE49-F238E27FC236}">
                <a16:creationId xmlns:a16="http://schemas.microsoft.com/office/drawing/2014/main" id="{A910B539-A9D5-40E4-8FA4-9AFF0FB90A5C}"/>
              </a:ext>
            </a:extLst>
          </p:cNvPr>
          <p:cNvSpPr>
            <a:spLocks noChangeShapeType="1"/>
          </p:cNvSpPr>
          <p:nvPr/>
        </p:nvSpPr>
        <p:spPr bwMode="auto">
          <a:xfrm>
            <a:off x="460376" y="6296025"/>
            <a:ext cx="7604125" cy="0"/>
          </a:xfrm>
          <a:prstGeom prst="line">
            <a:avLst/>
          </a:prstGeom>
          <a:noFill/>
          <a:ln w="9525">
            <a:solidFill>
              <a:srgbClr val="652D89"/>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38" name="Line 14">
            <a:extLst>
              <a:ext uri="{FF2B5EF4-FFF2-40B4-BE49-F238E27FC236}">
                <a16:creationId xmlns:a16="http://schemas.microsoft.com/office/drawing/2014/main" id="{009A5E4F-D3BB-41BD-9783-DD650E83F4FA}"/>
              </a:ext>
            </a:extLst>
          </p:cNvPr>
          <p:cNvSpPr>
            <a:spLocks noChangeShapeType="1"/>
          </p:cNvSpPr>
          <p:nvPr/>
        </p:nvSpPr>
        <p:spPr bwMode="auto">
          <a:xfrm>
            <a:off x="0" y="1371600"/>
            <a:ext cx="8686800" cy="0"/>
          </a:xfrm>
          <a:prstGeom prst="line">
            <a:avLst/>
          </a:prstGeom>
          <a:noFill/>
          <a:ln w="9525">
            <a:solidFill>
              <a:srgbClr val="652D89"/>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rgbClr val="652D89"/>
          </a:solidFill>
          <a:latin typeface="+mj-lt"/>
          <a:ea typeface="+mj-ea"/>
          <a:cs typeface="+mj-cs"/>
        </a:defRPr>
      </a:lvl1pPr>
      <a:lvl2pPr algn="ctr" rtl="0" fontAlgn="base">
        <a:spcBef>
          <a:spcPct val="0"/>
        </a:spcBef>
        <a:spcAft>
          <a:spcPct val="0"/>
        </a:spcAft>
        <a:defRPr sz="4400">
          <a:solidFill>
            <a:srgbClr val="652D89"/>
          </a:solidFill>
          <a:latin typeface="Arial" panose="020B0604020202020204" pitchFamily="34" charset="0"/>
        </a:defRPr>
      </a:lvl2pPr>
      <a:lvl3pPr algn="ctr" rtl="0" fontAlgn="base">
        <a:spcBef>
          <a:spcPct val="0"/>
        </a:spcBef>
        <a:spcAft>
          <a:spcPct val="0"/>
        </a:spcAft>
        <a:defRPr sz="4400">
          <a:solidFill>
            <a:srgbClr val="652D89"/>
          </a:solidFill>
          <a:latin typeface="Arial" panose="020B0604020202020204" pitchFamily="34" charset="0"/>
        </a:defRPr>
      </a:lvl3pPr>
      <a:lvl4pPr algn="ctr" rtl="0" fontAlgn="base">
        <a:spcBef>
          <a:spcPct val="0"/>
        </a:spcBef>
        <a:spcAft>
          <a:spcPct val="0"/>
        </a:spcAft>
        <a:defRPr sz="4400">
          <a:solidFill>
            <a:srgbClr val="652D89"/>
          </a:solidFill>
          <a:latin typeface="Arial" panose="020B0604020202020204" pitchFamily="34" charset="0"/>
        </a:defRPr>
      </a:lvl4pPr>
      <a:lvl5pPr algn="ctr" rtl="0" fontAlgn="base">
        <a:spcBef>
          <a:spcPct val="0"/>
        </a:spcBef>
        <a:spcAft>
          <a:spcPct val="0"/>
        </a:spcAft>
        <a:defRPr sz="4400">
          <a:solidFill>
            <a:srgbClr val="652D89"/>
          </a:solidFill>
          <a:latin typeface="Arial" panose="020B0604020202020204" pitchFamily="34" charset="0"/>
        </a:defRPr>
      </a:lvl5pPr>
      <a:lvl6pPr marL="457200" algn="ctr" rtl="0" fontAlgn="base">
        <a:spcBef>
          <a:spcPct val="0"/>
        </a:spcBef>
        <a:spcAft>
          <a:spcPct val="0"/>
        </a:spcAft>
        <a:defRPr sz="4400">
          <a:solidFill>
            <a:srgbClr val="652D89"/>
          </a:solidFill>
          <a:latin typeface="Arial" panose="020B0604020202020204" pitchFamily="34" charset="0"/>
        </a:defRPr>
      </a:lvl6pPr>
      <a:lvl7pPr marL="914400" algn="ctr" rtl="0" fontAlgn="base">
        <a:spcBef>
          <a:spcPct val="0"/>
        </a:spcBef>
        <a:spcAft>
          <a:spcPct val="0"/>
        </a:spcAft>
        <a:defRPr sz="4400">
          <a:solidFill>
            <a:srgbClr val="652D89"/>
          </a:solidFill>
          <a:latin typeface="Arial" panose="020B0604020202020204" pitchFamily="34" charset="0"/>
        </a:defRPr>
      </a:lvl7pPr>
      <a:lvl8pPr marL="1371600" algn="ctr" rtl="0" fontAlgn="base">
        <a:spcBef>
          <a:spcPct val="0"/>
        </a:spcBef>
        <a:spcAft>
          <a:spcPct val="0"/>
        </a:spcAft>
        <a:defRPr sz="4400">
          <a:solidFill>
            <a:srgbClr val="652D89"/>
          </a:solidFill>
          <a:latin typeface="Arial" panose="020B0604020202020204" pitchFamily="34" charset="0"/>
        </a:defRPr>
      </a:lvl8pPr>
      <a:lvl9pPr marL="1828800" algn="ctr" rtl="0" fontAlgn="base">
        <a:spcBef>
          <a:spcPct val="0"/>
        </a:spcBef>
        <a:spcAft>
          <a:spcPct val="0"/>
        </a:spcAft>
        <a:defRPr sz="4400">
          <a:solidFill>
            <a:srgbClr val="652D89"/>
          </a:solidFill>
          <a:latin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rgbClr val="652D89"/>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9C19CE6A-0E23-4D13-9262-152B713142A1}"/>
              </a:ext>
            </a:extLst>
          </p:cNvPr>
          <p:cNvSpPr>
            <a:spLocks noGrp="1" noChangeArrowheads="1"/>
          </p:cNvSpPr>
          <p:nvPr>
            <p:ph type="ctrTitle"/>
          </p:nvPr>
        </p:nvSpPr>
        <p:spPr>
          <a:xfrm>
            <a:off x="3338111" y="333632"/>
            <a:ext cx="5574535" cy="4844295"/>
          </a:xfrm>
        </p:spPr>
        <p:txBody>
          <a:bodyPr/>
          <a:lstStyle/>
          <a:p>
            <a:br>
              <a:rPr lang="en-US" sz="3200" b="1" dirty="0"/>
            </a:br>
            <a:r>
              <a:rPr lang="en-US" sz="3200" b="1" dirty="0"/>
              <a:t>Florida Housing </a:t>
            </a:r>
            <a:r>
              <a:rPr lang="en-US" sz="3200" b="1"/>
              <a:t>Finance Corporation </a:t>
            </a:r>
            <a:br>
              <a:rPr lang="en-US" sz="3200" b="1"/>
            </a:br>
            <a:br>
              <a:rPr lang="en-US" sz="3200" b="1"/>
            </a:br>
            <a:r>
              <a:rPr lang="en-US" sz="3200" b="1"/>
              <a:t> </a:t>
            </a:r>
            <a:r>
              <a:rPr lang="en-US" sz="3200" b="1" dirty="0"/>
              <a:t>Housing Preservation</a:t>
            </a:r>
            <a:br>
              <a:rPr lang="en-US" sz="3200" b="1" dirty="0">
                <a:cs typeface="Arial"/>
              </a:rPr>
            </a:br>
            <a:r>
              <a:rPr lang="en-US" sz="3200" b="1" dirty="0">
                <a:cs typeface="Arial"/>
              </a:rPr>
              <a:t>Discussion</a:t>
            </a:r>
            <a:br>
              <a:rPr lang="en-US" sz="3200" b="1" dirty="0"/>
            </a:br>
            <a:br>
              <a:rPr lang="en-US" sz="3200" b="1" dirty="0"/>
            </a:br>
            <a:br>
              <a:rPr lang="en-US" sz="3200" b="1" dirty="0"/>
            </a:br>
            <a:br>
              <a:rPr lang="en-US" sz="3200" b="1" dirty="0"/>
            </a:br>
            <a:r>
              <a:rPr lang="en-US" sz="2000" b="1" dirty="0"/>
              <a:t>Florida Housing Coalition </a:t>
            </a:r>
            <a:br>
              <a:rPr lang="en-US" sz="2000" b="1" dirty="0"/>
            </a:br>
            <a:r>
              <a:rPr lang="en-US" sz="2000" b="1" dirty="0"/>
              <a:t>Conference</a:t>
            </a:r>
            <a:br>
              <a:rPr lang="en-US" sz="2000" b="1" dirty="0"/>
            </a:br>
            <a:r>
              <a:rPr lang="en-US" sz="2000" dirty="0"/>
              <a:t>August 27, 2024</a:t>
            </a:r>
            <a:br>
              <a:rPr lang="en-US" dirty="0"/>
            </a:br>
            <a:endParaRPr lang="en-US"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a:extLst>
              <a:ext uri="{FF2B5EF4-FFF2-40B4-BE49-F238E27FC236}">
                <a16:creationId xmlns:a16="http://schemas.microsoft.com/office/drawing/2014/main" id="{1B4E4F79-4F58-94AD-3411-238F5A643872}"/>
              </a:ext>
            </a:extLst>
          </p:cNvPr>
          <p:cNvSpPr>
            <a:spLocks noGrp="1" noChangeArrowheads="1"/>
          </p:cNvSpPr>
          <p:nvPr>
            <p:ph type="title"/>
          </p:nvPr>
        </p:nvSpPr>
        <p:spPr/>
        <p:txBody>
          <a:bodyPr/>
          <a:lstStyle/>
          <a:p>
            <a:r>
              <a:rPr lang="en-US" altLang="en-US" sz="3200" dirty="0"/>
              <a:t>Status of Portfolio</a:t>
            </a:r>
          </a:p>
        </p:txBody>
      </p:sp>
      <p:graphicFrame>
        <p:nvGraphicFramePr>
          <p:cNvPr id="6" name="Content Placeholder 5">
            <a:extLst>
              <a:ext uri="{FF2B5EF4-FFF2-40B4-BE49-F238E27FC236}">
                <a16:creationId xmlns:a16="http://schemas.microsoft.com/office/drawing/2014/main" id="{2DCBB6B3-EDCA-4AEC-B6B5-CBB2A875DD39}"/>
              </a:ext>
            </a:extLst>
          </p:cNvPr>
          <p:cNvGraphicFramePr>
            <a:graphicFrameLocks noGrp="1"/>
          </p:cNvGraphicFramePr>
          <p:nvPr>
            <p:ph idx="1"/>
            <p:extLst>
              <p:ext uri="{D42A27DB-BD31-4B8C-83A1-F6EECF244321}">
                <p14:modId xmlns:p14="http://schemas.microsoft.com/office/powerpoint/2010/main" val="4270967063"/>
              </p:ext>
            </p:extLst>
          </p:nvPr>
        </p:nvGraphicFramePr>
        <p:xfrm>
          <a:off x="457200" y="1600200"/>
          <a:ext cx="8229600" cy="4648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938136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a:extLst>
              <a:ext uri="{FF2B5EF4-FFF2-40B4-BE49-F238E27FC236}">
                <a16:creationId xmlns:a16="http://schemas.microsoft.com/office/drawing/2014/main" id="{1B4E4F79-4F58-94AD-3411-238F5A643872}"/>
              </a:ext>
            </a:extLst>
          </p:cNvPr>
          <p:cNvSpPr>
            <a:spLocks noGrp="1" noChangeArrowheads="1"/>
          </p:cNvSpPr>
          <p:nvPr>
            <p:ph type="title"/>
          </p:nvPr>
        </p:nvSpPr>
        <p:spPr/>
        <p:txBody>
          <a:bodyPr/>
          <a:lstStyle/>
          <a:p>
            <a:r>
              <a:rPr lang="en-US" altLang="en-US" sz="3200" dirty="0"/>
              <a:t>Demographics </a:t>
            </a:r>
          </a:p>
        </p:txBody>
      </p:sp>
      <p:graphicFrame>
        <p:nvGraphicFramePr>
          <p:cNvPr id="5" name="Content Placeholder 4">
            <a:extLst>
              <a:ext uri="{FF2B5EF4-FFF2-40B4-BE49-F238E27FC236}">
                <a16:creationId xmlns:a16="http://schemas.microsoft.com/office/drawing/2014/main" id="{165FFEC2-7AC2-4975-A9A1-985383599F9C}"/>
              </a:ext>
            </a:extLst>
          </p:cNvPr>
          <p:cNvGraphicFramePr>
            <a:graphicFrameLocks noGrp="1"/>
          </p:cNvGraphicFramePr>
          <p:nvPr>
            <p:ph idx="1"/>
          </p:nvPr>
        </p:nvGraphicFramePr>
        <p:xfrm>
          <a:off x="457200" y="1600200"/>
          <a:ext cx="8229600" cy="4648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991363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ACF01C-F44C-A378-105C-5C2670B516B1}"/>
              </a:ext>
            </a:extLst>
          </p:cNvPr>
          <p:cNvSpPr>
            <a:spLocks noGrp="1"/>
          </p:cNvSpPr>
          <p:nvPr>
            <p:ph type="title"/>
          </p:nvPr>
        </p:nvSpPr>
        <p:spPr/>
        <p:txBody>
          <a:bodyPr/>
          <a:lstStyle/>
          <a:p>
            <a:r>
              <a:rPr lang="en-US" dirty="0"/>
              <a:t>Demographics</a:t>
            </a:r>
          </a:p>
        </p:txBody>
      </p:sp>
      <p:graphicFrame>
        <p:nvGraphicFramePr>
          <p:cNvPr id="4" name="Content Placeholder 3">
            <a:extLst>
              <a:ext uri="{FF2B5EF4-FFF2-40B4-BE49-F238E27FC236}">
                <a16:creationId xmlns:a16="http://schemas.microsoft.com/office/drawing/2014/main" id="{15F37C5A-F329-4177-A912-23EE8AD4C3D4}"/>
              </a:ext>
            </a:extLst>
          </p:cNvPr>
          <p:cNvGraphicFramePr>
            <a:graphicFrameLocks noGrp="1"/>
          </p:cNvGraphicFramePr>
          <p:nvPr>
            <p:ph idx="1"/>
            <p:extLst>
              <p:ext uri="{D42A27DB-BD31-4B8C-83A1-F6EECF244321}">
                <p14:modId xmlns:p14="http://schemas.microsoft.com/office/powerpoint/2010/main" val="241874181"/>
              </p:ext>
            </p:extLst>
          </p:nvPr>
        </p:nvGraphicFramePr>
        <p:xfrm>
          <a:off x="457200" y="1600200"/>
          <a:ext cx="8229600" cy="4648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069259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71CADD-5076-6B07-6F34-B2D5218E7806}"/>
              </a:ext>
            </a:extLst>
          </p:cNvPr>
          <p:cNvSpPr>
            <a:spLocks noGrp="1"/>
          </p:cNvSpPr>
          <p:nvPr>
            <p:ph type="title"/>
          </p:nvPr>
        </p:nvSpPr>
        <p:spPr/>
        <p:txBody>
          <a:bodyPr/>
          <a:lstStyle/>
          <a:p>
            <a:r>
              <a:rPr lang="en-US" dirty="0"/>
              <a:t>Demographics</a:t>
            </a:r>
          </a:p>
        </p:txBody>
      </p:sp>
      <p:graphicFrame>
        <p:nvGraphicFramePr>
          <p:cNvPr id="4" name="Content Placeholder 3">
            <a:extLst>
              <a:ext uri="{FF2B5EF4-FFF2-40B4-BE49-F238E27FC236}">
                <a16:creationId xmlns:a16="http://schemas.microsoft.com/office/drawing/2014/main" id="{0A2008C3-E1F9-4D8C-A709-DCD980E594AC}"/>
              </a:ext>
            </a:extLst>
          </p:cNvPr>
          <p:cNvGraphicFramePr>
            <a:graphicFrameLocks noGrp="1"/>
          </p:cNvGraphicFramePr>
          <p:nvPr>
            <p:ph idx="1"/>
            <p:extLst>
              <p:ext uri="{D42A27DB-BD31-4B8C-83A1-F6EECF244321}">
                <p14:modId xmlns:p14="http://schemas.microsoft.com/office/powerpoint/2010/main" val="4171126053"/>
              </p:ext>
            </p:extLst>
          </p:nvPr>
        </p:nvGraphicFramePr>
        <p:xfrm>
          <a:off x="457200" y="1600200"/>
          <a:ext cx="8229600" cy="4648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378052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59A494-3D4A-E5FD-3FB4-0D1561A9B62A}"/>
              </a:ext>
            </a:extLst>
          </p:cNvPr>
          <p:cNvSpPr>
            <a:spLocks noGrp="1"/>
          </p:cNvSpPr>
          <p:nvPr>
            <p:ph type="title"/>
          </p:nvPr>
        </p:nvSpPr>
        <p:spPr/>
        <p:txBody>
          <a:bodyPr/>
          <a:lstStyle/>
          <a:p>
            <a:r>
              <a:rPr lang="en-US" dirty="0"/>
              <a:t>Demographics</a:t>
            </a:r>
          </a:p>
        </p:txBody>
      </p:sp>
      <p:graphicFrame>
        <p:nvGraphicFramePr>
          <p:cNvPr id="4" name="Content Placeholder 3">
            <a:extLst>
              <a:ext uri="{FF2B5EF4-FFF2-40B4-BE49-F238E27FC236}">
                <a16:creationId xmlns:a16="http://schemas.microsoft.com/office/drawing/2014/main" id="{D66DF8FE-241A-4918-ABDF-12FD320EB3FD}"/>
              </a:ext>
            </a:extLst>
          </p:cNvPr>
          <p:cNvGraphicFramePr>
            <a:graphicFrameLocks noGrp="1"/>
          </p:cNvGraphicFramePr>
          <p:nvPr>
            <p:ph idx="1"/>
            <p:extLst>
              <p:ext uri="{D42A27DB-BD31-4B8C-83A1-F6EECF244321}">
                <p14:modId xmlns:p14="http://schemas.microsoft.com/office/powerpoint/2010/main" val="3900623632"/>
              </p:ext>
            </p:extLst>
          </p:nvPr>
        </p:nvGraphicFramePr>
        <p:xfrm>
          <a:off x="457200" y="1600200"/>
          <a:ext cx="8229600" cy="4648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151014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A740F0-5959-0F88-0AAD-616DDD5D476F}"/>
              </a:ext>
            </a:extLst>
          </p:cNvPr>
          <p:cNvSpPr>
            <a:spLocks noGrp="1"/>
          </p:cNvSpPr>
          <p:nvPr>
            <p:ph type="title"/>
          </p:nvPr>
        </p:nvSpPr>
        <p:spPr/>
        <p:txBody>
          <a:bodyPr/>
          <a:lstStyle/>
          <a:p>
            <a:r>
              <a:rPr lang="en-US" dirty="0"/>
              <a:t>Demographics</a:t>
            </a:r>
          </a:p>
        </p:txBody>
      </p:sp>
      <p:graphicFrame>
        <p:nvGraphicFramePr>
          <p:cNvPr id="4" name="Content Placeholder 3">
            <a:extLst>
              <a:ext uri="{FF2B5EF4-FFF2-40B4-BE49-F238E27FC236}">
                <a16:creationId xmlns:a16="http://schemas.microsoft.com/office/drawing/2014/main" id="{C92BD3E5-B5D4-4A2A-AFE1-92FCE586160C}"/>
              </a:ext>
            </a:extLst>
          </p:cNvPr>
          <p:cNvGraphicFramePr>
            <a:graphicFrameLocks noGrp="1"/>
          </p:cNvGraphicFramePr>
          <p:nvPr>
            <p:ph idx="1"/>
            <p:extLst>
              <p:ext uri="{D42A27DB-BD31-4B8C-83A1-F6EECF244321}">
                <p14:modId xmlns:p14="http://schemas.microsoft.com/office/powerpoint/2010/main" val="258866066"/>
              </p:ext>
            </p:extLst>
          </p:nvPr>
        </p:nvGraphicFramePr>
        <p:xfrm>
          <a:off x="457200" y="1600200"/>
          <a:ext cx="8229600" cy="4648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982136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02DCC1-D889-6265-B95E-6759A9E9B333}"/>
              </a:ext>
            </a:extLst>
          </p:cNvPr>
          <p:cNvSpPr>
            <a:spLocks noGrp="1"/>
          </p:cNvSpPr>
          <p:nvPr>
            <p:ph type="title"/>
          </p:nvPr>
        </p:nvSpPr>
        <p:spPr/>
        <p:txBody>
          <a:bodyPr/>
          <a:lstStyle/>
          <a:p>
            <a:r>
              <a:rPr lang="en-US" dirty="0"/>
              <a:t>Set Asides</a:t>
            </a:r>
          </a:p>
        </p:txBody>
      </p:sp>
      <p:graphicFrame>
        <p:nvGraphicFramePr>
          <p:cNvPr id="4" name="Content Placeholder 3">
            <a:extLst>
              <a:ext uri="{FF2B5EF4-FFF2-40B4-BE49-F238E27FC236}">
                <a16:creationId xmlns:a16="http://schemas.microsoft.com/office/drawing/2014/main" id="{0BC5824E-E392-4EDC-92DB-27E45DE82DD3}"/>
              </a:ext>
            </a:extLst>
          </p:cNvPr>
          <p:cNvGraphicFramePr>
            <a:graphicFrameLocks noGrp="1"/>
          </p:cNvGraphicFramePr>
          <p:nvPr>
            <p:ph idx="1"/>
          </p:nvPr>
        </p:nvGraphicFramePr>
        <p:xfrm>
          <a:off x="457200" y="1600200"/>
          <a:ext cx="8229600" cy="4648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072787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49B8C1-4416-0DB5-38A1-F4F5C00D6E33}"/>
              </a:ext>
            </a:extLst>
          </p:cNvPr>
          <p:cNvSpPr>
            <a:spLocks noGrp="1"/>
          </p:cNvSpPr>
          <p:nvPr>
            <p:ph type="title"/>
          </p:nvPr>
        </p:nvSpPr>
        <p:spPr/>
        <p:txBody>
          <a:bodyPr/>
          <a:lstStyle/>
          <a:p>
            <a:r>
              <a:rPr lang="en-US" dirty="0"/>
              <a:t>Set Asides</a:t>
            </a:r>
          </a:p>
        </p:txBody>
      </p:sp>
      <p:graphicFrame>
        <p:nvGraphicFramePr>
          <p:cNvPr id="4" name="Content Placeholder 3">
            <a:extLst>
              <a:ext uri="{FF2B5EF4-FFF2-40B4-BE49-F238E27FC236}">
                <a16:creationId xmlns:a16="http://schemas.microsoft.com/office/drawing/2014/main" id="{52907559-7D44-4FDA-87D8-E7E8660F942B}"/>
              </a:ext>
            </a:extLst>
          </p:cNvPr>
          <p:cNvGraphicFramePr>
            <a:graphicFrameLocks noGrp="1"/>
          </p:cNvGraphicFramePr>
          <p:nvPr>
            <p:ph idx="1"/>
          </p:nvPr>
        </p:nvGraphicFramePr>
        <p:xfrm>
          <a:off x="457200" y="1600200"/>
          <a:ext cx="8229600" cy="4648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0371373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C3BD36-5171-4273-7955-43391010CCE5}"/>
              </a:ext>
            </a:extLst>
          </p:cNvPr>
          <p:cNvSpPr>
            <a:spLocks noGrp="1"/>
          </p:cNvSpPr>
          <p:nvPr>
            <p:ph type="title"/>
          </p:nvPr>
        </p:nvSpPr>
        <p:spPr/>
        <p:txBody>
          <a:bodyPr/>
          <a:lstStyle/>
          <a:p>
            <a:r>
              <a:rPr lang="en-US" dirty="0"/>
              <a:t>Set Asides</a:t>
            </a:r>
          </a:p>
        </p:txBody>
      </p:sp>
      <p:graphicFrame>
        <p:nvGraphicFramePr>
          <p:cNvPr id="4" name="Content Placeholder 3">
            <a:extLst>
              <a:ext uri="{FF2B5EF4-FFF2-40B4-BE49-F238E27FC236}">
                <a16:creationId xmlns:a16="http://schemas.microsoft.com/office/drawing/2014/main" id="{C8A3E1EE-28D3-480C-9C4A-13185A203324}"/>
              </a:ext>
            </a:extLst>
          </p:cNvPr>
          <p:cNvGraphicFramePr>
            <a:graphicFrameLocks noGrp="1"/>
          </p:cNvGraphicFramePr>
          <p:nvPr>
            <p:ph idx="1"/>
            <p:extLst>
              <p:ext uri="{D42A27DB-BD31-4B8C-83A1-F6EECF244321}">
                <p14:modId xmlns:p14="http://schemas.microsoft.com/office/powerpoint/2010/main" val="2341736482"/>
              </p:ext>
            </p:extLst>
          </p:nvPr>
        </p:nvGraphicFramePr>
        <p:xfrm>
          <a:off x="457200" y="1600200"/>
          <a:ext cx="8229600" cy="4648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0912350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a:extLst>
              <a:ext uri="{FF2B5EF4-FFF2-40B4-BE49-F238E27FC236}">
                <a16:creationId xmlns:a16="http://schemas.microsoft.com/office/drawing/2014/main" id="{1B4E4F79-4F58-94AD-3411-238F5A643872}"/>
              </a:ext>
            </a:extLst>
          </p:cNvPr>
          <p:cNvSpPr>
            <a:spLocks noGrp="1" noChangeArrowheads="1"/>
          </p:cNvSpPr>
          <p:nvPr>
            <p:ph type="title"/>
          </p:nvPr>
        </p:nvSpPr>
        <p:spPr/>
        <p:txBody>
          <a:bodyPr/>
          <a:lstStyle/>
          <a:p>
            <a:r>
              <a:rPr lang="en-US" altLang="en-US" sz="3200" dirty="0"/>
              <a:t>Why Does This Matter?</a:t>
            </a:r>
          </a:p>
        </p:txBody>
      </p:sp>
      <p:sp>
        <p:nvSpPr>
          <p:cNvPr id="3" name="Content Placeholder 2">
            <a:extLst>
              <a:ext uri="{FF2B5EF4-FFF2-40B4-BE49-F238E27FC236}">
                <a16:creationId xmlns:a16="http://schemas.microsoft.com/office/drawing/2014/main" id="{7F7423B3-79B8-C405-DDB9-C8089C41A1F3}"/>
              </a:ext>
            </a:extLst>
          </p:cNvPr>
          <p:cNvSpPr>
            <a:spLocks noGrp="1"/>
          </p:cNvSpPr>
          <p:nvPr>
            <p:ph idx="1"/>
          </p:nvPr>
        </p:nvSpPr>
        <p:spPr>
          <a:xfrm>
            <a:off x="457200" y="1365089"/>
            <a:ext cx="8229600" cy="4883312"/>
          </a:xfrm>
        </p:spPr>
        <p:txBody>
          <a:bodyPr/>
          <a:lstStyle/>
          <a:p>
            <a:r>
              <a:rPr lang="en-US" sz="1800" dirty="0">
                <a:solidFill>
                  <a:srgbClr val="7030A0"/>
                </a:solidFill>
              </a:rPr>
              <a:t>Over the past 5 years, FHFC has averaged financing approximately 15,000 units per year, a majority of which are new construction. </a:t>
            </a:r>
          </a:p>
          <a:p>
            <a:pPr marL="0" indent="0">
              <a:buNone/>
            </a:pPr>
            <a:endParaRPr lang="en-US" sz="1800" dirty="0">
              <a:solidFill>
                <a:srgbClr val="7030A0"/>
              </a:solidFill>
            </a:endParaRPr>
          </a:p>
          <a:p>
            <a:r>
              <a:rPr lang="en-US" sz="1800" dirty="0">
                <a:solidFill>
                  <a:srgbClr val="7030A0"/>
                </a:solidFill>
              </a:rPr>
              <a:t>While in the next 5 years the trend in unit production (assuming funding sources and development cost remain stable) exceeds the amount of units exiting the portfolio, the data reflects that the gap begins to close in the coming years.</a:t>
            </a:r>
          </a:p>
          <a:p>
            <a:pPr marL="0" indent="0">
              <a:buNone/>
            </a:pPr>
            <a:endParaRPr lang="en-US" sz="1800" dirty="0">
              <a:solidFill>
                <a:srgbClr val="7030A0"/>
              </a:solidFill>
            </a:endParaRPr>
          </a:p>
          <a:p>
            <a:r>
              <a:rPr lang="en-US" sz="1800" dirty="0">
                <a:solidFill>
                  <a:srgbClr val="7030A0"/>
                </a:solidFill>
              </a:rPr>
              <a:t>Furthermore, there are certain geographic locations at risk of losing units where they will be almost impossible to replace, as well as certain ELI unit set asides that will expire and be difficult to maintain or replace.</a:t>
            </a:r>
          </a:p>
          <a:p>
            <a:pPr marL="0" indent="0">
              <a:buNone/>
            </a:pPr>
            <a:endParaRPr lang="en-US" sz="1800" dirty="0">
              <a:solidFill>
                <a:srgbClr val="7030A0"/>
              </a:solidFill>
            </a:endParaRPr>
          </a:p>
          <a:p>
            <a:r>
              <a:rPr lang="en-US" sz="1800" dirty="0">
                <a:solidFill>
                  <a:srgbClr val="7030A0"/>
                </a:solidFill>
              </a:rPr>
              <a:t>Florida Housing has the opportunity to move forward with an approach to identify properties where there is a threat of the loss of units (the threat could be related to demographic, geographic location, or set-aside AMI) and implement strategies to proactively address these issues.</a:t>
            </a:r>
            <a:endParaRPr lang="en-US" sz="1800" dirty="0">
              <a:solidFill>
                <a:srgbClr val="7030A0"/>
              </a:solidFill>
              <a:cs typeface="Arial"/>
            </a:endParaRPr>
          </a:p>
        </p:txBody>
      </p:sp>
    </p:spTree>
    <p:extLst>
      <p:ext uri="{BB962C8B-B14F-4D97-AF65-F5344CB8AC3E}">
        <p14:creationId xmlns:p14="http://schemas.microsoft.com/office/powerpoint/2010/main" val="34818319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a:extLst>
              <a:ext uri="{FF2B5EF4-FFF2-40B4-BE49-F238E27FC236}">
                <a16:creationId xmlns:a16="http://schemas.microsoft.com/office/drawing/2014/main" id="{1B4E4F79-4F58-94AD-3411-238F5A643872}"/>
              </a:ext>
            </a:extLst>
          </p:cNvPr>
          <p:cNvSpPr>
            <a:spLocks noGrp="1" noChangeArrowheads="1"/>
          </p:cNvSpPr>
          <p:nvPr>
            <p:ph type="title"/>
          </p:nvPr>
        </p:nvSpPr>
        <p:spPr/>
        <p:txBody>
          <a:bodyPr/>
          <a:lstStyle/>
          <a:p>
            <a:r>
              <a:rPr lang="en-US" altLang="en-US" sz="3200" dirty="0"/>
              <a:t>Introduction</a:t>
            </a:r>
          </a:p>
        </p:txBody>
      </p:sp>
      <p:sp>
        <p:nvSpPr>
          <p:cNvPr id="3" name="Content Placeholder 2">
            <a:extLst>
              <a:ext uri="{FF2B5EF4-FFF2-40B4-BE49-F238E27FC236}">
                <a16:creationId xmlns:a16="http://schemas.microsoft.com/office/drawing/2014/main" id="{46DC6067-2AC5-CA76-D846-EBBFA2A7B919}"/>
              </a:ext>
            </a:extLst>
          </p:cNvPr>
          <p:cNvSpPr>
            <a:spLocks noGrp="1"/>
          </p:cNvSpPr>
          <p:nvPr>
            <p:ph idx="1"/>
          </p:nvPr>
        </p:nvSpPr>
        <p:spPr/>
        <p:txBody>
          <a:bodyPr/>
          <a:lstStyle/>
          <a:p>
            <a:pPr marL="0" indent="0">
              <a:buNone/>
              <a:defRPr/>
            </a:pPr>
            <a:r>
              <a:rPr lang="en-US" sz="2400" dirty="0">
                <a:solidFill>
                  <a:srgbClr val="7030A0"/>
                </a:solidFill>
                <a:effectLst/>
                <a:ea typeface="Times New Roman" panose="02020603050405020304" pitchFamily="18" charset="0"/>
              </a:rPr>
              <a:t>The practice of preserving existing affordable housing </a:t>
            </a:r>
            <a:r>
              <a:rPr lang="en-US" sz="2400" dirty="0">
                <a:solidFill>
                  <a:srgbClr val="7030A0"/>
                </a:solidFill>
                <a:ea typeface="Times New Roman" panose="02020603050405020304" pitchFamily="18" charset="0"/>
              </a:rPr>
              <a:t>("preservation")</a:t>
            </a:r>
            <a:r>
              <a:rPr lang="en-US" sz="2400" dirty="0">
                <a:solidFill>
                  <a:srgbClr val="7030A0"/>
                </a:solidFill>
                <a:effectLst/>
                <a:ea typeface="Times New Roman" panose="02020603050405020304" pitchFamily="18" charset="0"/>
              </a:rPr>
              <a:t> is widely acknowledged as being a necessary element of affordable housing administration. </a:t>
            </a:r>
          </a:p>
          <a:p>
            <a:pPr marL="0" indent="0">
              <a:buNone/>
              <a:defRPr/>
            </a:pPr>
            <a:endParaRPr lang="en-US" sz="2400" dirty="0">
              <a:solidFill>
                <a:srgbClr val="7030A0"/>
              </a:solidFill>
              <a:ea typeface="Times New Roman" panose="02020603050405020304" pitchFamily="18" charset="0"/>
            </a:endParaRPr>
          </a:p>
          <a:p>
            <a:pPr marL="0" indent="0">
              <a:buNone/>
              <a:defRPr/>
            </a:pPr>
            <a:r>
              <a:rPr lang="en-US" sz="2400" dirty="0">
                <a:solidFill>
                  <a:srgbClr val="7030A0"/>
                </a:solidFill>
                <a:effectLst/>
                <a:ea typeface="Times New Roman" panose="02020603050405020304" pitchFamily="18" charset="0"/>
              </a:rPr>
              <a:t>Preservation is also a method to maintain critically needed affordable housing opportunities for at-risk populations in Florida’s most competitive markets.  </a:t>
            </a:r>
          </a:p>
          <a:p>
            <a:pPr marL="0" indent="0">
              <a:buNone/>
              <a:defRPr/>
            </a:pPr>
            <a:endParaRPr lang="en-US" sz="2400" dirty="0">
              <a:solidFill>
                <a:srgbClr val="7030A0"/>
              </a:solidFill>
              <a:ea typeface="Times New Roman" panose="02020603050405020304" pitchFamily="18" charset="0"/>
            </a:endParaRPr>
          </a:p>
          <a:p>
            <a:pPr marL="0" indent="0">
              <a:buNone/>
              <a:defRPr/>
            </a:pPr>
            <a:r>
              <a:rPr lang="en-US" sz="2400" dirty="0">
                <a:solidFill>
                  <a:srgbClr val="7030A0"/>
                </a:solidFill>
                <a:effectLst/>
                <a:ea typeface="Times New Roman" panose="02020603050405020304" pitchFamily="18" charset="0"/>
              </a:rPr>
              <a:t>As Florida Housing funding affordability restrictions expire, it is important to understand the amount, location and type of units that are at risk of exiting Florida Housing’s portfolio. </a:t>
            </a:r>
          </a:p>
          <a:p>
            <a:pPr>
              <a:buFont typeface="Wingdings" panose="05000000000000000000" pitchFamily="2" charset="2"/>
              <a:buChar char="Ø"/>
              <a:defRPr/>
            </a:pPr>
            <a:endParaRPr lang="en-US" sz="1200" dirty="0">
              <a:solidFill>
                <a:srgbClr val="000080"/>
              </a:solidFill>
              <a:latin typeface="Trebuchet MS" panose="020B0603020202020204"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Rectangle 4">
            <a:extLst>
              <a:ext uri="{FF2B5EF4-FFF2-40B4-BE49-F238E27FC236}">
                <a16:creationId xmlns:a16="http://schemas.microsoft.com/office/drawing/2014/main" id="{192E4DA6-927A-4C90-AE21-0E8CCC64F68C}"/>
              </a:ext>
            </a:extLst>
          </p:cNvPr>
          <p:cNvSpPr>
            <a:spLocks noGrp="1" noChangeArrowheads="1"/>
          </p:cNvSpPr>
          <p:nvPr>
            <p:ph type="ctrTitle"/>
          </p:nvPr>
        </p:nvSpPr>
        <p:spPr>
          <a:xfrm>
            <a:off x="3657600" y="2586789"/>
            <a:ext cx="4953000" cy="1684422"/>
          </a:xfrm>
        </p:spPr>
        <p:txBody>
          <a:bodyPr/>
          <a:lstStyle/>
          <a:p>
            <a:pPr lvl="0">
              <a:spcBef>
                <a:spcPct val="20000"/>
              </a:spcBef>
            </a:pPr>
            <a:br>
              <a:rPr lang="en-US" altLang="en-US" dirty="0"/>
            </a:br>
            <a:r>
              <a:rPr lang="en-US" altLang="en-US" dirty="0"/>
              <a:t>Thank you!</a:t>
            </a:r>
            <a:br>
              <a:rPr lang="en-US" altLang="en-US" dirty="0"/>
            </a:br>
            <a:br>
              <a:rPr lang="en-US" altLang="en-US" sz="1600" dirty="0">
                <a:solidFill>
                  <a:schemeClr val="bg1">
                    <a:lumMod val="50000"/>
                  </a:schemeClr>
                </a:solidFill>
                <a:ea typeface="+mn-ea"/>
                <a:cs typeface="+mn-cs"/>
              </a:rPr>
            </a:br>
            <a:br>
              <a:rPr lang="en-US" altLang="en-US" sz="1600" dirty="0">
                <a:solidFill>
                  <a:srgbClr val="717073"/>
                </a:solidFill>
                <a:ea typeface="+mn-ea"/>
                <a:cs typeface="+mn-cs"/>
              </a:rPr>
            </a:br>
            <a:endParaRPr lang="en-US"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C55BD-31FE-8FB5-1E95-3A3CAF5873CC}"/>
              </a:ext>
            </a:extLst>
          </p:cNvPr>
          <p:cNvSpPr>
            <a:spLocks noGrp="1"/>
          </p:cNvSpPr>
          <p:nvPr>
            <p:ph type="title"/>
          </p:nvPr>
        </p:nvSpPr>
        <p:spPr/>
        <p:txBody>
          <a:bodyPr/>
          <a:lstStyle/>
          <a:p>
            <a:r>
              <a:rPr lang="en-US" sz="3200" dirty="0"/>
              <a:t>Background</a:t>
            </a:r>
          </a:p>
        </p:txBody>
      </p:sp>
      <p:sp>
        <p:nvSpPr>
          <p:cNvPr id="3" name="Content Placeholder 2">
            <a:extLst>
              <a:ext uri="{FF2B5EF4-FFF2-40B4-BE49-F238E27FC236}">
                <a16:creationId xmlns:a16="http://schemas.microsoft.com/office/drawing/2014/main" id="{708040DE-A9D7-DB76-1229-7DCD21C8C62B}"/>
              </a:ext>
            </a:extLst>
          </p:cNvPr>
          <p:cNvSpPr>
            <a:spLocks noGrp="1"/>
          </p:cNvSpPr>
          <p:nvPr>
            <p:ph idx="1"/>
          </p:nvPr>
        </p:nvSpPr>
        <p:spPr>
          <a:xfrm>
            <a:off x="457200" y="1415332"/>
            <a:ext cx="8229600" cy="4833068"/>
          </a:xfrm>
        </p:spPr>
        <p:txBody>
          <a:bodyPr/>
          <a:lstStyle/>
          <a:p>
            <a:r>
              <a:rPr lang="en-US" sz="2400" dirty="0">
                <a:solidFill>
                  <a:srgbClr val="7030A0"/>
                </a:solidFill>
              </a:rPr>
              <a:t>Florida Housing has historically designated resources for preservation of non-portfolio affordable properties that are greater than 20 years old with a HUD or USDA-RD contract.</a:t>
            </a:r>
          </a:p>
          <a:p>
            <a:pPr marL="0" indent="0">
              <a:spcBef>
                <a:spcPts val="0"/>
              </a:spcBef>
              <a:buNone/>
            </a:pPr>
            <a:endParaRPr lang="en-US" sz="2400" dirty="0">
              <a:solidFill>
                <a:srgbClr val="7030A0"/>
              </a:solidFill>
            </a:endParaRPr>
          </a:p>
          <a:p>
            <a:pPr lvl="2"/>
            <a:r>
              <a:rPr lang="en-US" sz="1600" dirty="0">
                <a:solidFill>
                  <a:srgbClr val="7030A0"/>
                </a:solidFill>
              </a:rPr>
              <a:t>Prior to 2014, the Qualified Allocation Plan (QAP) designated 35 percent of the 9 percent housing credit allocation to this type of preservation.</a:t>
            </a:r>
          </a:p>
          <a:p>
            <a:pPr lvl="2"/>
            <a:r>
              <a:rPr lang="en-US" sz="1600" dirty="0">
                <a:solidFill>
                  <a:srgbClr val="7030A0"/>
                </a:solidFill>
              </a:rPr>
              <a:t>From 2014-2020, the QAP designated 15 percent of the 9 percent allocation to this type of preservation.</a:t>
            </a:r>
          </a:p>
          <a:p>
            <a:pPr lvl="2"/>
            <a:r>
              <a:rPr lang="en-US" sz="1600" dirty="0">
                <a:solidFill>
                  <a:srgbClr val="7030A0"/>
                </a:solidFill>
              </a:rPr>
              <a:t>In 2021, the Corporation removed this specific preservation set aside from the QAP, pooling it with permissible new construction uses and moved to a funding this type of preservation goal in SAIL RFAs. </a:t>
            </a:r>
          </a:p>
          <a:p>
            <a:pPr marL="914400" lvl="2" indent="0">
              <a:spcBef>
                <a:spcPts val="0"/>
              </a:spcBef>
              <a:buNone/>
            </a:pPr>
            <a:endParaRPr lang="en-US" sz="1600" dirty="0">
              <a:solidFill>
                <a:srgbClr val="7030A0"/>
              </a:solidFill>
            </a:endParaRPr>
          </a:p>
          <a:p>
            <a:r>
              <a:rPr lang="en-US" sz="2400" dirty="0">
                <a:solidFill>
                  <a:srgbClr val="7030A0"/>
                </a:solidFill>
              </a:rPr>
              <a:t>Florida Housing has not historically designated resources for the preservation of its portfolio properties.</a:t>
            </a:r>
          </a:p>
          <a:p>
            <a:pPr lvl="2"/>
            <a:endParaRPr lang="en-US" dirty="0"/>
          </a:p>
        </p:txBody>
      </p:sp>
    </p:spTree>
    <p:extLst>
      <p:ext uri="{BB962C8B-B14F-4D97-AF65-F5344CB8AC3E}">
        <p14:creationId xmlns:p14="http://schemas.microsoft.com/office/powerpoint/2010/main" val="2763604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9E4B49-4E1C-EA16-E229-E048123064DC}"/>
              </a:ext>
            </a:extLst>
          </p:cNvPr>
          <p:cNvSpPr>
            <a:spLocks noGrp="1"/>
          </p:cNvSpPr>
          <p:nvPr>
            <p:ph type="title"/>
          </p:nvPr>
        </p:nvSpPr>
        <p:spPr/>
        <p:txBody>
          <a:bodyPr/>
          <a:lstStyle/>
          <a:p>
            <a:r>
              <a:rPr lang="en-US" sz="3200" dirty="0"/>
              <a:t>Background</a:t>
            </a:r>
          </a:p>
        </p:txBody>
      </p:sp>
      <p:sp>
        <p:nvSpPr>
          <p:cNvPr id="3" name="Content Placeholder 2">
            <a:extLst>
              <a:ext uri="{FF2B5EF4-FFF2-40B4-BE49-F238E27FC236}">
                <a16:creationId xmlns:a16="http://schemas.microsoft.com/office/drawing/2014/main" id="{DFDF3D60-16A4-CF5C-F521-9C2AFC60BAFB}"/>
              </a:ext>
            </a:extLst>
          </p:cNvPr>
          <p:cNvSpPr>
            <a:spLocks noGrp="1"/>
          </p:cNvSpPr>
          <p:nvPr>
            <p:ph idx="1"/>
          </p:nvPr>
        </p:nvSpPr>
        <p:spPr/>
        <p:txBody>
          <a:bodyPr/>
          <a:lstStyle/>
          <a:p>
            <a:r>
              <a:rPr lang="en-US" sz="2800" dirty="0">
                <a:solidFill>
                  <a:srgbClr val="7030A0"/>
                </a:solidFill>
              </a:rPr>
              <a:t>In 2017, at the Board’s request, Florida Housing staff reviewed the status of portfolio properties, as more began to approach the end of their affordability periods. </a:t>
            </a:r>
          </a:p>
          <a:p>
            <a:pPr marL="0" indent="0">
              <a:buNone/>
            </a:pPr>
            <a:endParaRPr lang="en-US" sz="2800" dirty="0">
              <a:solidFill>
                <a:srgbClr val="7030A0"/>
              </a:solidFill>
            </a:endParaRPr>
          </a:p>
          <a:p>
            <a:r>
              <a:rPr lang="en-US" sz="2800" dirty="0">
                <a:solidFill>
                  <a:srgbClr val="7030A0"/>
                </a:solidFill>
              </a:rPr>
              <a:t>The efforts included data-driven research and extensive stakeholder engagement, resulting in the presentation of a Portfolio Preservation Action Plan to the Board for approval in 2018. </a:t>
            </a:r>
          </a:p>
        </p:txBody>
      </p:sp>
    </p:spTree>
    <p:extLst>
      <p:ext uri="{BB962C8B-B14F-4D97-AF65-F5344CB8AC3E}">
        <p14:creationId xmlns:p14="http://schemas.microsoft.com/office/powerpoint/2010/main" val="25677971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a:extLst>
              <a:ext uri="{FF2B5EF4-FFF2-40B4-BE49-F238E27FC236}">
                <a16:creationId xmlns:a16="http://schemas.microsoft.com/office/drawing/2014/main" id="{1B4E4F79-4F58-94AD-3411-238F5A643872}"/>
              </a:ext>
            </a:extLst>
          </p:cNvPr>
          <p:cNvSpPr>
            <a:spLocks noGrp="1" noChangeArrowheads="1"/>
          </p:cNvSpPr>
          <p:nvPr>
            <p:ph type="title"/>
          </p:nvPr>
        </p:nvSpPr>
        <p:spPr/>
        <p:txBody>
          <a:bodyPr/>
          <a:lstStyle/>
          <a:p>
            <a:r>
              <a:rPr lang="en-US" altLang="en-US" sz="3200" dirty="0"/>
              <a:t>Portfolio Preservation Action Plan </a:t>
            </a:r>
          </a:p>
        </p:txBody>
      </p:sp>
      <p:sp>
        <p:nvSpPr>
          <p:cNvPr id="3" name="Content Placeholder 2">
            <a:extLst>
              <a:ext uri="{FF2B5EF4-FFF2-40B4-BE49-F238E27FC236}">
                <a16:creationId xmlns:a16="http://schemas.microsoft.com/office/drawing/2014/main" id="{46DC6067-2AC5-CA76-D846-EBBFA2A7B919}"/>
              </a:ext>
            </a:extLst>
          </p:cNvPr>
          <p:cNvSpPr>
            <a:spLocks noGrp="1"/>
          </p:cNvSpPr>
          <p:nvPr>
            <p:ph idx="1"/>
          </p:nvPr>
        </p:nvSpPr>
        <p:spPr/>
        <p:txBody>
          <a:bodyPr/>
          <a:lstStyle/>
          <a:p>
            <a:pPr marL="0" indent="0">
              <a:buNone/>
              <a:defRPr/>
            </a:pPr>
            <a:r>
              <a:rPr lang="en-US" sz="2400" dirty="0">
                <a:solidFill>
                  <a:srgbClr val="7030A0"/>
                </a:solidFill>
                <a:effectLst/>
                <a:ea typeface="Times New Roman" panose="02020603050405020304" pitchFamily="18" charset="0"/>
              </a:rPr>
              <a:t>The Portfolio Preservation Action Plan is intended to present strategies that are freely available for Florida Housing to use, or may be implemented in the future, as determined by</a:t>
            </a:r>
            <a:r>
              <a:rPr lang="en-US" sz="2400" dirty="0">
                <a:solidFill>
                  <a:srgbClr val="7030A0"/>
                </a:solidFill>
                <a:ea typeface="Times New Roman" panose="02020603050405020304" pitchFamily="18" charset="0"/>
              </a:rPr>
              <a:t> </a:t>
            </a:r>
            <a:r>
              <a:rPr lang="en-US" sz="2400" dirty="0">
                <a:solidFill>
                  <a:srgbClr val="7030A0"/>
                </a:solidFill>
                <a:effectLst/>
                <a:ea typeface="Times New Roman" panose="02020603050405020304" pitchFamily="18" charset="0"/>
              </a:rPr>
              <a:t>need. </a:t>
            </a:r>
          </a:p>
          <a:p>
            <a:pPr marL="0" indent="0">
              <a:buNone/>
              <a:defRPr/>
            </a:pPr>
            <a:endParaRPr lang="en-US" sz="2400" dirty="0">
              <a:solidFill>
                <a:srgbClr val="7030A0"/>
              </a:solidFill>
              <a:ea typeface="Times New Roman" panose="02020603050405020304" pitchFamily="18" charset="0"/>
            </a:endParaRPr>
          </a:p>
          <a:p>
            <a:pPr marL="0" indent="0">
              <a:buNone/>
              <a:defRPr/>
            </a:pPr>
            <a:r>
              <a:rPr lang="en-US" sz="2400" dirty="0">
                <a:solidFill>
                  <a:srgbClr val="7030A0"/>
                </a:solidFill>
                <a:effectLst/>
                <a:ea typeface="Times New Roman" panose="02020603050405020304" pitchFamily="18" charset="0"/>
              </a:rPr>
              <a:t>The Plan provides a set of strategies to promote the recapitalization of aging properties within Florida Housing’s portfolio</a:t>
            </a:r>
            <a:r>
              <a:rPr lang="en-US" sz="2400" dirty="0">
                <a:solidFill>
                  <a:srgbClr val="7030A0"/>
                </a:solidFill>
                <a:ea typeface="Times New Roman" panose="02020603050405020304" pitchFamily="18" charset="0"/>
              </a:rPr>
              <a:t>,</a:t>
            </a:r>
            <a:r>
              <a:rPr lang="en-US" sz="2400" dirty="0">
                <a:solidFill>
                  <a:srgbClr val="7030A0"/>
                </a:solidFill>
                <a:effectLst/>
                <a:ea typeface="Times New Roman" panose="02020603050405020304" pitchFamily="18" charset="0"/>
              </a:rPr>
              <a:t> while also providing prioritization guidance based on general criteria and property risk factors in a matrix format.</a:t>
            </a:r>
            <a:endParaRPr lang="en-US" sz="2400" dirty="0">
              <a:solidFill>
                <a:srgbClr val="7030A0"/>
              </a:solidFill>
              <a:effectLst/>
              <a:ea typeface="Times New Roman" panose="02020603050405020304" pitchFamily="18" charset="0"/>
              <a:cs typeface="Arial"/>
            </a:endParaRPr>
          </a:p>
          <a:p>
            <a:pPr>
              <a:buFont typeface="Wingdings" panose="05000000000000000000" pitchFamily="2" charset="2"/>
              <a:buChar char="Ø"/>
              <a:defRPr/>
            </a:pPr>
            <a:endParaRPr lang="en-US" sz="1600" dirty="0">
              <a:solidFill>
                <a:srgbClr val="000080"/>
              </a:solidFill>
              <a:latin typeface="Trebuchet MS" panose="020B0603020202020204" pitchFamily="34" charset="0"/>
            </a:endParaRPr>
          </a:p>
        </p:txBody>
      </p:sp>
    </p:spTree>
    <p:extLst>
      <p:ext uri="{BB962C8B-B14F-4D97-AF65-F5344CB8AC3E}">
        <p14:creationId xmlns:p14="http://schemas.microsoft.com/office/powerpoint/2010/main" val="28140738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72BE8-64A8-96B4-530E-FF1CAF07FF98}"/>
              </a:ext>
            </a:extLst>
          </p:cNvPr>
          <p:cNvSpPr>
            <a:spLocks noGrp="1"/>
          </p:cNvSpPr>
          <p:nvPr>
            <p:ph type="title"/>
          </p:nvPr>
        </p:nvSpPr>
        <p:spPr/>
        <p:txBody>
          <a:bodyPr/>
          <a:lstStyle/>
          <a:p>
            <a:r>
              <a:rPr lang="en-US" sz="3200" dirty="0"/>
              <a:t>Portfolio Preservation Action Plan</a:t>
            </a:r>
          </a:p>
        </p:txBody>
      </p:sp>
      <p:sp>
        <p:nvSpPr>
          <p:cNvPr id="3" name="Content Placeholder 2">
            <a:extLst>
              <a:ext uri="{FF2B5EF4-FFF2-40B4-BE49-F238E27FC236}">
                <a16:creationId xmlns:a16="http://schemas.microsoft.com/office/drawing/2014/main" id="{F5B7E349-5642-2F6C-013D-2027B05D8D8D}"/>
              </a:ext>
            </a:extLst>
          </p:cNvPr>
          <p:cNvSpPr>
            <a:spLocks noGrp="1"/>
          </p:cNvSpPr>
          <p:nvPr>
            <p:ph idx="1"/>
          </p:nvPr>
        </p:nvSpPr>
        <p:spPr/>
        <p:txBody>
          <a:bodyPr/>
          <a:lstStyle/>
          <a:p>
            <a:r>
              <a:rPr lang="en-US" dirty="0"/>
              <a:t>Strategies Immediately Available in Plan:</a:t>
            </a:r>
          </a:p>
          <a:p>
            <a:pPr marL="0" indent="0">
              <a:spcBef>
                <a:spcPts val="0"/>
              </a:spcBef>
              <a:buNone/>
            </a:pPr>
            <a:endParaRPr lang="en-US" dirty="0"/>
          </a:p>
          <a:p>
            <a:pPr marL="971550" lvl="1" indent="-514350">
              <a:buAutoNum type="arabicPeriod"/>
            </a:pPr>
            <a:r>
              <a:rPr lang="en-US" sz="2400" dirty="0"/>
              <a:t>SAIL program to allow first mortgage recapitalization.</a:t>
            </a:r>
          </a:p>
          <a:p>
            <a:pPr marL="971550" lvl="1" indent="-514350">
              <a:buAutoNum type="arabicPeriod"/>
            </a:pPr>
            <a:r>
              <a:rPr lang="en-US" sz="2400" dirty="0"/>
              <a:t>Use of 4% housing credits and bonds to recapitalize at or after year 15.</a:t>
            </a:r>
          </a:p>
          <a:p>
            <a:pPr marL="971550" lvl="1" indent="-514350">
              <a:buAutoNum type="arabicPeriod"/>
            </a:pPr>
            <a:r>
              <a:rPr lang="en-US" sz="2400" dirty="0"/>
              <a:t>Viability analysis to determine how to provide rehabilitation/recapitalization after year 30.</a:t>
            </a:r>
          </a:p>
          <a:p>
            <a:pPr marL="457200" lvl="1" indent="0">
              <a:buNone/>
            </a:pPr>
            <a:endParaRPr lang="en-US" dirty="0"/>
          </a:p>
          <a:p>
            <a:pPr lvl="1"/>
            <a:endParaRPr lang="en-US" dirty="0"/>
          </a:p>
        </p:txBody>
      </p:sp>
    </p:spTree>
    <p:extLst>
      <p:ext uri="{BB962C8B-B14F-4D97-AF65-F5344CB8AC3E}">
        <p14:creationId xmlns:p14="http://schemas.microsoft.com/office/powerpoint/2010/main" val="5865705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69A71C-DC61-E3C0-83A4-43FFDF1D12D8}"/>
              </a:ext>
            </a:extLst>
          </p:cNvPr>
          <p:cNvSpPr>
            <a:spLocks noGrp="1"/>
          </p:cNvSpPr>
          <p:nvPr>
            <p:ph type="title"/>
          </p:nvPr>
        </p:nvSpPr>
        <p:spPr/>
        <p:txBody>
          <a:bodyPr/>
          <a:lstStyle/>
          <a:p>
            <a:r>
              <a:rPr lang="en-US" sz="3200" dirty="0"/>
              <a:t>Portfolio Preservation Action Plan</a:t>
            </a:r>
          </a:p>
        </p:txBody>
      </p:sp>
      <p:sp>
        <p:nvSpPr>
          <p:cNvPr id="3" name="Content Placeholder 2">
            <a:extLst>
              <a:ext uri="{FF2B5EF4-FFF2-40B4-BE49-F238E27FC236}">
                <a16:creationId xmlns:a16="http://schemas.microsoft.com/office/drawing/2014/main" id="{E5F51B50-C576-B4DE-0DB0-4F3A68DE595B}"/>
              </a:ext>
            </a:extLst>
          </p:cNvPr>
          <p:cNvSpPr>
            <a:spLocks noGrp="1"/>
          </p:cNvSpPr>
          <p:nvPr>
            <p:ph idx="1"/>
          </p:nvPr>
        </p:nvSpPr>
        <p:spPr/>
        <p:txBody>
          <a:bodyPr/>
          <a:lstStyle/>
          <a:p>
            <a:r>
              <a:rPr lang="en-US" sz="2800" dirty="0"/>
              <a:t>Strategies needing further development in Plan:</a:t>
            </a:r>
          </a:p>
          <a:p>
            <a:pPr marL="0" indent="0">
              <a:spcBef>
                <a:spcPts val="0"/>
              </a:spcBef>
              <a:buNone/>
            </a:pPr>
            <a:endParaRPr lang="en-US" sz="2000" dirty="0"/>
          </a:p>
          <a:p>
            <a:pPr marL="971550" lvl="1" indent="-514350">
              <a:buFont typeface="+mj-lt"/>
              <a:buAutoNum type="arabicPeriod" startAt="4"/>
            </a:pPr>
            <a:r>
              <a:rPr lang="en-US" sz="2000" dirty="0"/>
              <a:t>Limited rehabilitation or full recapitalization with SAIL resources.</a:t>
            </a:r>
          </a:p>
          <a:p>
            <a:pPr marL="971550" lvl="1" indent="-514350">
              <a:buAutoNum type="arabicPeriod" startAt="4"/>
            </a:pPr>
            <a:r>
              <a:rPr lang="en-US" sz="2000" dirty="0"/>
              <a:t>Full recapitalization using 9 percent LIHTC.</a:t>
            </a:r>
          </a:p>
          <a:p>
            <a:pPr marL="971550" lvl="1" indent="-514350">
              <a:buAutoNum type="arabicPeriod" startAt="4"/>
            </a:pPr>
            <a:r>
              <a:rPr lang="en-US" sz="2000" dirty="0"/>
              <a:t>Allow certain developments to exit portfolio depending on market conditions. </a:t>
            </a:r>
            <a:endParaRPr lang="en-US" sz="2000" dirty="0">
              <a:cs typeface="Arial"/>
            </a:endParaRPr>
          </a:p>
          <a:p>
            <a:pPr marL="457200" lvl="1" indent="0">
              <a:buNone/>
            </a:pPr>
            <a:endParaRPr lang="en-US" sz="2000" dirty="0"/>
          </a:p>
          <a:p>
            <a:pPr marL="571500" indent="-514350"/>
            <a:r>
              <a:rPr lang="en-US" sz="2800" dirty="0"/>
              <a:t>The development of Strategies 4-6 require continued review of the conceptual matrix to prioritize preservation of rental developments in Florida Housing’s portfolio. </a:t>
            </a:r>
            <a:endParaRPr lang="en-US" sz="2800" dirty="0">
              <a:cs typeface="Arial"/>
            </a:endParaRPr>
          </a:p>
          <a:p>
            <a:pPr marL="57150" indent="0">
              <a:buNone/>
            </a:pPr>
            <a:endParaRPr lang="en-US" sz="2800" dirty="0"/>
          </a:p>
        </p:txBody>
      </p:sp>
    </p:spTree>
    <p:extLst>
      <p:ext uri="{BB962C8B-B14F-4D97-AF65-F5344CB8AC3E}">
        <p14:creationId xmlns:p14="http://schemas.microsoft.com/office/powerpoint/2010/main" val="30746142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15FA9E-1303-4398-28B1-C4A3C576E39F}"/>
              </a:ext>
            </a:extLst>
          </p:cNvPr>
          <p:cNvSpPr>
            <a:spLocks noGrp="1"/>
          </p:cNvSpPr>
          <p:nvPr>
            <p:ph type="title"/>
          </p:nvPr>
        </p:nvSpPr>
        <p:spPr/>
        <p:txBody>
          <a:bodyPr/>
          <a:lstStyle/>
          <a:p>
            <a:r>
              <a:rPr lang="en-US" sz="3200" dirty="0"/>
              <a:t>Portfolio Preservation Action Plan</a:t>
            </a:r>
          </a:p>
        </p:txBody>
      </p:sp>
      <p:pic>
        <p:nvPicPr>
          <p:cNvPr id="5" name="Content Placeholder 4">
            <a:extLst>
              <a:ext uri="{FF2B5EF4-FFF2-40B4-BE49-F238E27FC236}">
                <a16:creationId xmlns:a16="http://schemas.microsoft.com/office/drawing/2014/main" id="{DF300602-118C-EF0D-CED5-5AFA349505D7}"/>
              </a:ext>
            </a:extLst>
          </p:cNvPr>
          <p:cNvPicPr>
            <a:picLocks noGrp="1" noChangeAspect="1"/>
          </p:cNvPicPr>
          <p:nvPr>
            <p:ph idx="1"/>
          </p:nvPr>
        </p:nvPicPr>
        <p:blipFill>
          <a:blip r:embed="rId3"/>
          <a:stretch>
            <a:fillRect/>
          </a:stretch>
        </p:blipFill>
        <p:spPr>
          <a:xfrm>
            <a:off x="588689" y="1600200"/>
            <a:ext cx="7966621" cy="4648200"/>
          </a:xfrm>
        </p:spPr>
      </p:pic>
    </p:spTree>
    <p:extLst>
      <p:ext uri="{BB962C8B-B14F-4D97-AF65-F5344CB8AC3E}">
        <p14:creationId xmlns:p14="http://schemas.microsoft.com/office/powerpoint/2010/main" val="29459504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46843-F1DF-F72B-B6EA-4914A8484572}"/>
              </a:ext>
            </a:extLst>
          </p:cNvPr>
          <p:cNvSpPr>
            <a:spLocks noGrp="1"/>
          </p:cNvSpPr>
          <p:nvPr>
            <p:ph type="title"/>
          </p:nvPr>
        </p:nvSpPr>
        <p:spPr/>
        <p:txBody>
          <a:bodyPr/>
          <a:lstStyle/>
          <a:p>
            <a:r>
              <a:rPr lang="en-US" sz="3200" dirty="0"/>
              <a:t>Portfolio Preservation Action Plan</a:t>
            </a:r>
          </a:p>
        </p:txBody>
      </p:sp>
      <p:pic>
        <p:nvPicPr>
          <p:cNvPr id="5" name="Content Placeholder 4">
            <a:extLst>
              <a:ext uri="{FF2B5EF4-FFF2-40B4-BE49-F238E27FC236}">
                <a16:creationId xmlns:a16="http://schemas.microsoft.com/office/drawing/2014/main" id="{52A5E11B-64AF-53DB-3521-3BD9FF24A867}"/>
              </a:ext>
            </a:extLst>
          </p:cNvPr>
          <p:cNvPicPr>
            <a:picLocks noGrp="1" noChangeAspect="1"/>
          </p:cNvPicPr>
          <p:nvPr>
            <p:ph idx="1"/>
          </p:nvPr>
        </p:nvPicPr>
        <p:blipFill>
          <a:blip r:embed="rId2"/>
          <a:stretch>
            <a:fillRect/>
          </a:stretch>
        </p:blipFill>
        <p:spPr>
          <a:xfrm>
            <a:off x="457200" y="1964673"/>
            <a:ext cx="8229600" cy="3919253"/>
          </a:xfrm>
        </p:spPr>
      </p:pic>
    </p:spTree>
    <p:extLst>
      <p:ext uri="{BB962C8B-B14F-4D97-AF65-F5344CB8AC3E}">
        <p14:creationId xmlns:p14="http://schemas.microsoft.com/office/powerpoint/2010/main" val="1306054924"/>
      </p:ext>
    </p:extLst>
  </p:cSld>
  <p:clrMapOvr>
    <a:masterClrMapping/>
  </p:clrMapOvr>
</p:sld>
</file>

<file path=ppt/theme/theme1.xml><?xml version="1.0" encoding="utf-8"?>
<a:theme xmlns:a="http://schemas.openxmlformats.org/drawingml/2006/main" name="test">
  <a:themeElements>
    <a:clrScheme name="tes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es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tes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es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es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es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es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es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es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es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es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es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es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es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LongProperties xmlns="http://schemas.microsoft.com/office/2006/metadata/long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1D366F0A0033044ACF3E880482B6E5F" ma:contentTypeVersion="9" ma:contentTypeDescription="Create a new document." ma:contentTypeScope="" ma:versionID="2675e76e896bfcb26ae61a89a9fd5d44">
  <xsd:schema xmlns:xsd="http://www.w3.org/2001/XMLSchema" xmlns:xs="http://www.w3.org/2001/XMLSchema" xmlns:p="http://schemas.microsoft.com/office/2006/metadata/properties" xmlns:ns2="a88c6c76-9f24-4662-9da1-35cc1e738c83" xmlns:ns3="37b750fe-dd90-460e-9d53-23edcd0b74ba" targetNamespace="http://schemas.microsoft.com/office/2006/metadata/properties" ma:root="true" ma:fieldsID="fbd7e5be808c5e278989f7b1f199f4c7" ns2:_="" ns3:_="">
    <xsd:import namespace="a88c6c76-9f24-4662-9da1-35cc1e738c83"/>
    <xsd:import namespace="37b750fe-dd90-460e-9d53-23edcd0b74ba"/>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88c6c76-9f24-4662-9da1-35cc1e738c8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SearchProperties" ma:index="15" nillable="true" ma:displayName="MediaServiceSearchProperties" ma:hidden="true" ma:internalName="MediaServiceSearchProperties" ma:readOnly="true">
      <xsd:simpleType>
        <xsd:restriction base="dms:Note"/>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7b750fe-dd90-460e-9d53-23edcd0b74ba"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BAA29B5-6D7A-4105-A5C8-2CF52898892C}">
  <ds:schemaRefs>
    <ds:schemaRef ds:uri="http://schemas.microsoft.com/office/2006/metadata/longProperties"/>
  </ds:schemaRefs>
</ds:datastoreItem>
</file>

<file path=customXml/itemProps2.xml><?xml version="1.0" encoding="utf-8"?>
<ds:datastoreItem xmlns:ds="http://schemas.openxmlformats.org/officeDocument/2006/customXml" ds:itemID="{7616AF58-88ED-4DD4-9724-631574D5B9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88c6c76-9f24-4662-9da1-35cc1e738c83"/>
    <ds:schemaRef ds:uri="37b750fe-dd90-460e-9d53-23edcd0b74b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CCB5799-FBC6-4BC6-B9FA-A7AEE60A40DA}">
  <ds:schemaRefs>
    <ds:schemaRef ds:uri="http://schemas.microsoft.com/sharepoint/v3/contenttype/forms"/>
  </ds:schemaRefs>
</ds:datastoreItem>
</file>

<file path=customXml/itemProps4.xml><?xml version="1.0" encoding="utf-8"?>
<ds:datastoreItem xmlns:ds="http://schemas.openxmlformats.org/officeDocument/2006/customXml" ds:itemID="{BE3DF28B-4D43-4906-9DBD-9D5599C34288}">
  <ds:schemaRefs>
    <ds:schemaRef ds:uri="68dfe011-c19e-4dbd-a5cd-00e4d25ab099"/>
    <ds:schemaRef ds:uri="a84349eb-4374-47bc-83f0-36d288636098"/>
    <ds:schemaRef ds:uri="ee2a4f69-3a29-4b24-b170-d37fab3647f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TotalTime>6346</TotalTime>
  <Words>718</Words>
  <Application>Microsoft Office PowerPoint</Application>
  <PresentationFormat>On-screen Show (4:3)</PresentationFormat>
  <Paragraphs>75</Paragraphs>
  <Slides>20</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Times New Roman</vt:lpstr>
      <vt:lpstr>Trebuchet MS</vt:lpstr>
      <vt:lpstr>Wingdings</vt:lpstr>
      <vt:lpstr>test</vt:lpstr>
      <vt:lpstr> Florida Housing Finance Corporation    Housing Preservation Discussion    Florida Housing Coalition  Conference August 27, 2024 </vt:lpstr>
      <vt:lpstr>Introduction</vt:lpstr>
      <vt:lpstr>Background</vt:lpstr>
      <vt:lpstr>Background</vt:lpstr>
      <vt:lpstr>Portfolio Preservation Action Plan </vt:lpstr>
      <vt:lpstr>Portfolio Preservation Action Plan</vt:lpstr>
      <vt:lpstr>Portfolio Preservation Action Plan</vt:lpstr>
      <vt:lpstr>Portfolio Preservation Action Plan</vt:lpstr>
      <vt:lpstr>Portfolio Preservation Action Plan</vt:lpstr>
      <vt:lpstr>Status of Portfolio</vt:lpstr>
      <vt:lpstr>Demographics </vt:lpstr>
      <vt:lpstr>Demographics</vt:lpstr>
      <vt:lpstr>Demographics</vt:lpstr>
      <vt:lpstr>Demographics</vt:lpstr>
      <vt:lpstr>Demographics</vt:lpstr>
      <vt:lpstr>Set Asides</vt:lpstr>
      <vt:lpstr>Set Asides</vt:lpstr>
      <vt:lpstr>Set Asides</vt:lpstr>
      <vt:lpstr>Why Does This Matter?</vt:lpstr>
      <vt:lpstr> Thank you!   </vt:lpstr>
    </vt:vector>
  </TitlesOfParts>
  <Company>FHFC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Florida Housing</dc:creator>
  <cp:lastModifiedBy>Marisa Button</cp:lastModifiedBy>
  <cp:revision>80</cp:revision>
  <cp:lastPrinted>2024-02-23T14:18:52Z</cp:lastPrinted>
  <dcterms:created xsi:type="dcterms:W3CDTF">2006-01-25T14:35:44Z</dcterms:created>
  <dcterms:modified xsi:type="dcterms:W3CDTF">2024-08-15T18:14:42Z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PSDescription">
    <vt:lpwstr/>
  </property>
  <property fmtid="{D5CDD505-2E9C-101B-9397-08002B2CF9AE}" pid="3" name="Owner">
    <vt:lpwstr/>
  </property>
  <property fmtid="{D5CDD505-2E9C-101B-9397-08002B2CF9AE}" pid="4" name="Status">
    <vt:lpwstr/>
  </property>
  <property fmtid="{D5CDD505-2E9C-101B-9397-08002B2CF9AE}" pid="5" name="display_urn:schemas-microsoft-com:office:office#Editor">
    <vt:lpwstr>David Zimmer</vt:lpwstr>
  </property>
  <property fmtid="{D5CDD505-2E9C-101B-9397-08002B2CF9AE}" pid="6" name="GUID">
    <vt:lpwstr>7ab75381-7ee2-4bbd-9ea0-42c094d13d45</vt:lpwstr>
  </property>
  <property fmtid="{D5CDD505-2E9C-101B-9397-08002B2CF9AE}" pid="7" name="display_urn:schemas-microsoft-com:office:office#Author">
    <vt:lpwstr>David Zimmer</vt:lpwstr>
  </property>
  <property fmtid="{D5CDD505-2E9C-101B-9397-08002B2CF9AE}" pid="8" name="ContentTypeId">
    <vt:lpwstr>0x010100C1D366F0A0033044ACF3E880482B6E5F</vt:lpwstr>
  </property>
  <property fmtid="{D5CDD505-2E9C-101B-9397-08002B2CF9AE}" pid="9" name="MediaServiceImageTags">
    <vt:lpwstr/>
  </property>
</Properties>
</file>