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63" r:id="rId3"/>
    <p:sldId id="257" r:id="rId4"/>
    <p:sldId id="258" r:id="rId5"/>
    <p:sldId id="259" r:id="rId6"/>
    <p:sldId id="261" r:id="rId7"/>
    <p:sldId id="262" r:id="rId8"/>
    <p:sldId id="260"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52" d="100"/>
          <a:sy n="52" d="100"/>
        </p:scale>
        <p:origin x="55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AF Community Reinvestment Alliance of Florida" userId="992e9225dac165a6" providerId="LiveId" clId="{EB001FE7-5308-4C63-9209-796F79E0571B}"/>
    <pc:docChg chg="modSld">
      <pc:chgData name="CRAF Community Reinvestment Alliance of Florida" userId="992e9225dac165a6" providerId="LiveId" clId="{EB001FE7-5308-4C63-9209-796F79E0571B}" dt="2024-03-01T14:41:30.061" v="0" actId="1076"/>
      <pc:docMkLst>
        <pc:docMk/>
      </pc:docMkLst>
      <pc:sldChg chg="modSp mod">
        <pc:chgData name="CRAF Community Reinvestment Alliance of Florida" userId="992e9225dac165a6" providerId="LiveId" clId="{EB001FE7-5308-4C63-9209-796F79E0571B}" dt="2024-03-01T14:41:30.061" v="0" actId="1076"/>
        <pc:sldMkLst>
          <pc:docMk/>
          <pc:sldMk cId="72332366" sldId="256"/>
        </pc:sldMkLst>
        <pc:picChg chg="mod">
          <ac:chgData name="CRAF Community Reinvestment Alliance of Florida" userId="992e9225dac165a6" providerId="LiveId" clId="{EB001FE7-5308-4C63-9209-796F79E0571B}" dt="2024-03-01T14:41:30.061" v="0" actId="1076"/>
          <ac:picMkLst>
            <pc:docMk/>
            <pc:sldMk cId="72332366" sldId="256"/>
            <ac:picMk id="6" creationId="{B097B1ED-659A-4150-89E9-50365D9B041D}"/>
          </ac:picMkLst>
        </pc:picChg>
      </pc:sldChg>
    </pc:docChg>
  </pc:docChgLst>
  <pc:docChgLst>
    <pc:chgData name="Cornell Community Reinvestment Alliance of Florida" userId="992e9225dac165a6" providerId="LiveId" clId="{EB001FE7-5308-4C63-9209-796F79E0571B}"/>
    <pc:docChg chg="custSel modSld">
      <pc:chgData name="Cornell Community Reinvestment Alliance of Florida" userId="992e9225dac165a6" providerId="LiveId" clId="{EB001FE7-5308-4C63-9209-796F79E0571B}" dt="2024-07-31T15:19:54.968" v="248" actId="20577"/>
      <pc:docMkLst>
        <pc:docMk/>
      </pc:docMkLst>
      <pc:sldChg chg="modSp mod">
        <pc:chgData name="Cornell Community Reinvestment Alliance of Florida" userId="992e9225dac165a6" providerId="LiveId" clId="{EB001FE7-5308-4C63-9209-796F79E0571B}" dt="2024-07-31T15:12:49.099" v="14"/>
        <pc:sldMkLst>
          <pc:docMk/>
          <pc:sldMk cId="1851216851" sldId="258"/>
        </pc:sldMkLst>
        <pc:spChg chg="mod">
          <ac:chgData name="Cornell Community Reinvestment Alliance of Florida" userId="992e9225dac165a6" providerId="LiveId" clId="{EB001FE7-5308-4C63-9209-796F79E0571B}" dt="2024-07-31T15:12:49.099" v="14"/>
          <ac:spMkLst>
            <pc:docMk/>
            <pc:sldMk cId="1851216851" sldId="258"/>
            <ac:spMk id="3" creationId="{654852AB-D689-4ED0-8E25-73D65622DAAF}"/>
          </ac:spMkLst>
        </pc:spChg>
      </pc:sldChg>
      <pc:sldChg chg="modSp mod">
        <pc:chgData name="Cornell Community Reinvestment Alliance of Florida" userId="992e9225dac165a6" providerId="LiveId" clId="{EB001FE7-5308-4C63-9209-796F79E0571B}" dt="2024-07-31T15:09:41.104" v="11" actId="20577"/>
        <pc:sldMkLst>
          <pc:docMk/>
          <pc:sldMk cId="8425207" sldId="261"/>
        </pc:sldMkLst>
        <pc:spChg chg="mod">
          <ac:chgData name="Cornell Community Reinvestment Alliance of Florida" userId="992e9225dac165a6" providerId="LiveId" clId="{EB001FE7-5308-4C63-9209-796F79E0571B}" dt="2024-07-31T15:09:41.104" v="11" actId="20577"/>
          <ac:spMkLst>
            <pc:docMk/>
            <pc:sldMk cId="8425207" sldId="261"/>
            <ac:spMk id="3" creationId="{9FF15016-3295-4A6F-8242-83225009EC37}"/>
          </ac:spMkLst>
        </pc:spChg>
      </pc:sldChg>
      <pc:sldChg chg="modSp mod">
        <pc:chgData name="Cornell Community Reinvestment Alliance of Florida" userId="992e9225dac165a6" providerId="LiveId" clId="{EB001FE7-5308-4C63-9209-796F79E0571B}" dt="2024-07-31T15:19:54.968" v="248" actId="20577"/>
        <pc:sldMkLst>
          <pc:docMk/>
          <pc:sldMk cId="635404621" sldId="262"/>
        </pc:sldMkLst>
        <pc:spChg chg="mod">
          <ac:chgData name="Cornell Community Reinvestment Alliance of Florida" userId="992e9225dac165a6" providerId="LiveId" clId="{EB001FE7-5308-4C63-9209-796F79E0571B}" dt="2024-07-31T15:19:54.968" v="248" actId="20577"/>
          <ac:spMkLst>
            <pc:docMk/>
            <pc:sldMk cId="635404621" sldId="262"/>
            <ac:spMk id="4" creationId="{80AA7B8C-798E-4E3C-A28F-ED56716DC8BC}"/>
          </ac:spMkLst>
        </pc:spChg>
      </pc:sldChg>
      <pc:sldChg chg="modSp mod">
        <pc:chgData name="Cornell Community Reinvestment Alliance of Florida" userId="992e9225dac165a6" providerId="LiveId" clId="{EB001FE7-5308-4C63-9209-796F79E0571B}" dt="2024-07-31T15:18:35.596" v="233" actId="20577"/>
        <pc:sldMkLst>
          <pc:docMk/>
          <pc:sldMk cId="3956015640" sldId="263"/>
        </pc:sldMkLst>
        <pc:spChg chg="mod">
          <ac:chgData name="Cornell Community Reinvestment Alliance of Florida" userId="992e9225dac165a6" providerId="LiveId" clId="{EB001FE7-5308-4C63-9209-796F79E0571B}" dt="2024-07-31T15:18:35.596" v="233" actId="20577"/>
          <ac:spMkLst>
            <pc:docMk/>
            <pc:sldMk cId="3956015640" sldId="263"/>
            <ac:spMk id="3" creationId="{D0083C51-550E-793E-9AF3-FE4E661E72E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1643748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516663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2428121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199938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639398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060606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03310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065527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1217596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23996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72345051-2045-45DA-935E-2E3CA1A69ADC}" type="datetimeFigureOut">
              <a:rPr lang="en-US" smtClean="0"/>
              <a:t>7/31/2024</a:t>
            </a:fld>
            <a:endParaRPr lang="en-US" dirty="0"/>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a:t>
            </a:fld>
            <a:endParaRPr lang="en-US" dirty="0"/>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35370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72345051-2045-45DA-935E-2E3CA1A69ADC}" type="datetimeFigureOut">
              <a:rPr lang="en-US" smtClean="0"/>
              <a:t>7/31/2024</a:t>
            </a:fld>
            <a:endParaRPr lang="en-US" dirty="0"/>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a:t>
            </a:fld>
            <a:endParaRPr lang="en-US" dirty="0"/>
          </a:p>
        </p:txBody>
      </p:sp>
    </p:spTree>
    <p:extLst>
      <p:ext uri="{BB962C8B-B14F-4D97-AF65-F5344CB8AC3E}">
        <p14:creationId xmlns:p14="http://schemas.microsoft.com/office/powerpoint/2010/main" val="2166966302"/>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79" r:id="rId6"/>
    <p:sldLayoutId id="2147483675" r:id="rId7"/>
    <p:sldLayoutId id="2147483676" r:id="rId8"/>
    <p:sldLayoutId id="2147483677" r:id="rId9"/>
    <p:sldLayoutId id="2147483678" r:id="rId10"/>
    <p:sldLayoutId id="2147483680" r:id="rId11"/>
  </p:sldLayoutIdLst>
  <p:txStyles>
    <p:titleStyle>
      <a:lvl1pPr algn="l" defTabSz="914400" rtl="0" eaLnBrk="1" latinLnBrk="0" hangingPunct="1">
        <a:lnSpc>
          <a:spcPct val="10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CED4D40-4B67-4331-AC48-79B82B4A4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26EB651-7176-4631-BE4C-0B85BA0511E4}"/>
              </a:ext>
            </a:extLst>
          </p:cNvPr>
          <p:cNvSpPr>
            <a:spLocks noGrp="1"/>
          </p:cNvSpPr>
          <p:nvPr>
            <p:ph type="ctrTitle"/>
          </p:nvPr>
        </p:nvSpPr>
        <p:spPr>
          <a:xfrm>
            <a:off x="638881" y="839865"/>
            <a:ext cx="10909640" cy="904970"/>
          </a:xfrm>
        </p:spPr>
        <p:txBody>
          <a:bodyPr anchor="ctr">
            <a:normAutofit/>
          </a:bodyPr>
          <a:lstStyle/>
          <a:p>
            <a:pPr algn="ctr">
              <a:lnSpc>
                <a:spcPct val="90000"/>
              </a:lnSpc>
            </a:pPr>
            <a:r>
              <a:rPr lang="en-US" sz="2900" dirty="0"/>
              <a:t>Community Reinvestment Alliance of Florida </a:t>
            </a:r>
            <a:br>
              <a:rPr lang="en-US" sz="2900" dirty="0"/>
            </a:br>
            <a:endParaRPr lang="en-US" sz="2900" dirty="0"/>
          </a:p>
        </p:txBody>
      </p:sp>
      <p:sp>
        <p:nvSpPr>
          <p:cNvPr id="3" name="Subtitle 2">
            <a:extLst>
              <a:ext uri="{FF2B5EF4-FFF2-40B4-BE49-F238E27FC236}">
                <a16:creationId xmlns:a16="http://schemas.microsoft.com/office/drawing/2014/main" id="{8C579A3D-1469-4C82-B725-0F7E0ECA52CE}"/>
              </a:ext>
            </a:extLst>
          </p:cNvPr>
          <p:cNvSpPr>
            <a:spLocks noGrp="1"/>
          </p:cNvSpPr>
          <p:nvPr>
            <p:ph type="subTitle" idx="1"/>
          </p:nvPr>
        </p:nvSpPr>
        <p:spPr>
          <a:xfrm>
            <a:off x="638881" y="1742597"/>
            <a:ext cx="10909643" cy="1098573"/>
          </a:xfrm>
        </p:spPr>
        <p:txBody>
          <a:bodyPr anchor="ctr">
            <a:normAutofit/>
          </a:bodyPr>
          <a:lstStyle/>
          <a:p>
            <a:pPr algn="ctr"/>
            <a:r>
              <a:rPr lang="en-US" sz="2400" b="1" dirty="0"/>
              <a:t>The Community Reinvestment Act, your community and how to get involved</a:t>
            </a:r>
            <a:r>
              <a:rPr lang="en-US" sz="2400" dirty="0"/>
              <a:t>.</a:t>
            </a:r>
          </a:p>
        </p:txBody>
      </p:sp>
      <p:pic>
        <p:nvPicPr>
          <p:cNvPr id="6" name="Picture 5" descr="Text, logo&#10;&#10;Description automatically generated">
            <a:extLst>
              <a:ext uri="{FF2B5EF4-FFF2-40B4-BE49-F238E27FC236}">
                <a16:creationId xmlns:a16="http://schemas.microsoft.com/office/drawing/2014/main" id="{B097B1ED-659A-4150-89E9-50365D9B04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0612" y="2841170"/>
            <a:ext cx="9144000" cy="3844673"/>
          </a:xfrm>
          <a:prstGeom prst="rect">
            <a:avLst/>
          </a:prstGeom>
        </p:spPr>
      </p:pic>
    </p:spTree>
    <p:extLst>
      <p:ext uri="{BB962C8B-B14F-4D97-AF65-F5344CB8AC3E}">
        <p14:creationId xmlns:p14="http://schemas.microsoft.com/office/powerpoint/2010/main" val="72332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0083C51-550E-793E-9AF3-FE4E661E72E9}"/>
              </a:ext>
            </a:extLst>
          </p:cNvPr>
          <p:cNvSpPr txBox="1"/>
          <p:nvPr/>
        </p:nvSpPr>
        <p:spPr>
          <a:xfrm>
            <a:off x="505326" y="372980"/>
            <a:ext cx="11417969" cy="5632311"/>
          </a:xfrm>
          <a:prstGeom prst="rect">
            <a:avLst/>
          </a:prstGeom>
          <a:noFill/>
        </p:spPr>
        <p:txBody>
          <a:bodyPr wrap="square">
            <a:spAutoFit/>
          </a:bodyPr>
          <a:lstStyle/>
          <a:p>
            <a:r>
              <a:rPr lang="en-US" sz="2000" dirty="0">
                <a:latin typeface="Abadi" panose="020B0604020104020204" pitchFamily="34" charset="0"/>
              </a:rPr>
              <a:t>The CRAF is a nonprofit membership organization. We have 186 members across Florida. We are 1 of 3 organizations nationwide to have partnered with the National Community Reinvestment Coalition (NCRC) on a joint membership agreement. </a:t>
            </a:r>
          </a:p>
          <a:p>
            <a:endParaRPr lang="en-US" sz="2000" dirty="0">
              <a:latin typeface="Abadi" panose="020B0604020104020204" pitchFamily="34" charset="0"/>
            </a:endParaRPr>
          </a:p>
          <a:p>
            <a:r>
              <a:rPr lang="en-US" sz="2000" dirty="0">
                <a:latin typeface="Abadi" panose="020B0604020104020204" pitchFamily="34" charset="0"/>
              </a:rPr>
              <a:t>Organization highlights:</a:t>
            </a:r>
          </a:p>
          <a:p>
            <a:r>
              <a:rPr lang="en-US" sz="2000" dirty="0">
                <a:latin typeface="Abadi" panose="020B0604020104020204" pitchFamily="34" charset="0"/>
              </a:rPr>
              <a:t>-Participated and led the Florida state delegation on 9 Community Benefits Agreements.</a:t>
            </a:r>
          </a:p>
          <a:p>
            <a:r>
              <a:rPr lang="en-US" sz="2000" dirty="0">
                <a:latin typeface="Abadi" panose="020B0604020104020204" pitchFamily="34" charset="0"/>
              </a:rPr>
              <a:t>-Nonprofit Capacity Building Project (grants to nonprofits with budgets under $500k)</a:t>
            </a:r>
          </a:p>
          <a:p>
            <a:r>
              <a:rPr lang="en-US" sz="2000" dirty="0">
                <a:latin typeface="Abadi" panose="020B0604020104020204" pitchFamily="34" charset="0"/>
              </a:rPr>
              <a:t>-The Trade Page (connecting small businesses with needed services – accounting, HR, social media) </a:t>
            </a:r>
          </a:p>
          <a:p>
            <a:r>
              <a:rPr lang="en-US" sz="2000" dirty="0">
                <a:latin typeface="Abadi" panose="020B0604020104020204" pitchFamily="34" charset="0"/>
              </a:rPr>
              <a:t>-Member of the following boards &amp; committees </a:t>
            </a:r>
          </a:p>
          <a:p>
            <a:r>
              <a:rPr lang="en-US" sz="2000" dirty="0">
                <a:latin typeface="Abadi" panose="020B0604020104020204" pitchFamily="34" charset="0"/>
              </a:rPr>
              <a:t>NCRC Board Member, Miami Climate Alliance, Public Land for Public Good, Nonprofit Executive Alliance of Broward, Palm Beach Housing Alliance, South Florida Black Prosperity Alliance, Broward Racial Equity Committee, Miami Dade County Local Community Transportation Board </a:t>
            </a:r>
          </a:p>
          <a:p>
            <a:endParaRPr lang="en-US" sz="2000" dirty="0">
              <a:latin typeface="Abadi" panose="020B0604020104020204" pitchFamily="34" charset="0"/>
            </a:endParaRPr>
          </a:p>
          <a:p>
            <a:r>
              <a:rPr lang="en-US" sz="2000" dirty="0">
                <a:latin typeface="Abadi" panose="020B0604020104020204" pitchFamily="34" charset="0"/>
              </a:rPr>
              <a:t>Community Advisory Boards:</a:t>
            </a:r>
          </a:p>
          <a:p>
            <a:r>
              <a:rPr lang="en-US" sz="2000" dirty="0">
                <a:latin typeface="Abadi" panose="020B0604020104020204" pitchFamily="34" charset="0"/>
              </a:rPr>
              <a:t>Comerica Bank</a:t>
            </a:r>
          </a:p>
          <a:p>
            <a:r>
              <a:rPr lang="en-US" sz="2000" dirty="0" err="1">
                <a:latin typeface="Abadi" panose="020B0604020104020204" pitchFamily="34" charset="0"/>
              </a:rPr>
              <a:t>Truist</a:t>
            </a:r>
            <a:r>
              <a:rPr lang="en-US" sz="2000" dirty="0">
                <a:latin typeface="Abadi" panose="020B0604020104020204" pitchFamily="34" charset="0"/>
              </a:rPr>
              <a:t> Bank</a:t>
            </a:r>
          </a:p>
          <a:p>
            <a:r>
              <a:rPr lang="en-US" sz="2000" dirty="0">
                <a:latin typeface="Abadi" panose="020B0604020104020204" pitchFamily="34" charset="0"/>
              </a:rPr>
              <a:t>First Horizon Bank</a:t>
            </a:r>
          </a:p>
          <a:p>
            <a:r>
              <a:rPr lang="en-US" sz="2000" dirty="0">
                <a:latin typeface="Abadi" panose="020B0604020104020204" pitchFamily="34" charset="0"/>
              </a:rPr>
              <a:t>Fifth Third Bank</a:t>
            </a:r>
          </a:p>
        </p:txBody>
      </p:sp>
    </p:spTree>
    <p:extLst>
      <p:ext uri="{BB962C8B-B14F-4D97-AF65-F5344CB8AC3E}">
        <p14:creationId xmlns:p14="http://schemas.microsoft.com/office/powerpoint/2010/main" val="3956015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EACB33-4272-45A8-8BF4-FB08F733BB6D}"/>
              </a:ext>
            </a:extLst>
          </p:cNvPr>
          <p:cNvSpPr txBox="1"/>
          <p:nvPr/>
        </p:nvSpPr>
        <p:spPr>
          <a:xfrm>
            <a:off x="647112" y="647115"/>
            <a:ext cx="10958733" cy="5632311"/>
          </a:xfrm>
          <a:prstGeom prst="rect">
            <a:avLst/>
          </a:prstGeom>
          <a:noFill/>
        </p:spPr>
        <p:txBody>
          <a:bodyPr wrap="square">
            <a:spAutoFit/>
          </a:bodyPr>
          <a:lstStyle/>
          <a:p>
            <a:r>
              <a:rPr lang="en-US" dirty="0">
                <a:latin typeface="Abadi" panose="020B0604020202020204" pitchFamily="34" charset="0"/>
              </a:rPr>
              <a:t>	</a:t>
            </a:r>
            <a:r>
              <a:rPr lang="en-US" sz="2400" dirty="0">
                <a:latin typeface="Abadi" panose="020B0604020202020204" pitchFamily="34" charset="0"/>
              </a:rPr>
              <a:t>What is the Community Reinvestment Act of 1977 definition?</a:t>
            </a:r>
          </a:p>
          <a:p>
            <a:r>
              <a:rPr lang="en-US" sz="2400" dirty="0">
                <a:latin typeface="Abadi" panose="020B0604020202020204" pitchFamily="34" charset="0"/>
              </a:rPr>
              <a:t>a.  The Community Reinvestment Act of 1977 (CRA) encourages certain insured depository institutions to help meet the credit needs of the communities in which they are chartered, including low- and moderate-income (LMI) neighborhoods, consistent with the safe and sound operation of such institutions.</a:t>
            </a:r>
          </a:p>
          <a:p>
            <a:endParaRPr lang="en-US" sz="2400" dirty="0">
              <a:latin typeface="Abadi" panose="020B0604020202020204" pitchFamily="34" charset="0"/>
            </a:endParaRPr>
          </a:p>
          <a:p>
            <a:r>
              <a:rPr lang="en-US" sz="2400" dirty="0">
                <a:latin typeface="Abadi" panose="020B0604020202020204" pitchFamily="34" charset="0"/>
              </a:rPr>
              <a:t>b.	The CRA requires federal banking agencies to</a:t>
            </a:r>
          </a:p>
          <a:p>
            <a:endParaRPr lang="en-US" sz="2400" dirty="0">
              <a:latin typeface="Abadi" panose="020B0604020202020204" pitchFamily="34" charset="0"/>
            </a:endParaRPr>
          </a:p>
          <a:p>
            <a:r>
              <a:rPr lang="en-US" sz="2400" dirty="0">
                <a:latin typeface="Abadi" panose="020B0604020202020204" pitchFamily="34" charset="0"/>
              </a:rPr>
              <a:t>1.  assess the institution's record of meeting the credit needs of its entire community, including LMI neighborhoods, consistent with the safe and sound operation of such institution, and</a:t>
            </a:r>
          </a:p>
          <a:p>
            <a:pPr marL="457200" indent="-457200">
              <a:buAutoNum type="arabicPeriod" startAt="2"/>
            </a:pPr>
            <a:r>
              <a:rPr lang="en-US" sz="2400" dirty="0">
                <a:latin typeface="Abadi" panose="020B0604020202020204" pitchFamily="34" charset="0"/>
              </a:rPr>
              <a:t>take such record into account in its evaluation of an application for a deposit facility by such institution.</a:t>
            </a:r>
          </a:p>
          <a:p>
            <a:pPr marL="457200" indent="-457200">
              <a:buAutoNum type="arabicPeriod" startAt="2"/>
            </a:pPr>
            <a:r>
              <a:rPr lang="en-US" sz="2400" dirty="0">
                <a:latin typeface="Abadi" panose="020B0604020202020204" pitchFamily="34" charset="0"/>
              </a:rPr>
              <a:t>Link to view every regulated bank CRA examination and view bank exam schedule: FFIEC Community Reinvestment Act  www.ffiec.gov/cra</a:t>
            </a:r>
          </a:p>
        </p:txBody>
      </p:sp>
    </p:spTree>
    <p:extLst>
      <p:ext uri="{BB962C8B-B14F-4D97-AF65-F5344CB8AC3E}">
        <p14:creationId xmlns:p14="http://schemas.microsoft.com/office/powerpoint/2010/main" val="1278839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54852AB-D689-4ED0-8E25-73D65622DAAF}"/>
              </a:ext>
            </a:extLst>
          </p:cNvPr>
          <p:cNvSpPr txBox="1"/>
          <p:nvPr/>
        </p:nvSpPr>
        <p:spPr>
          <a:xfrm>
            <a:off x="436098" y="815925"/>
            <a:ext cx="11605847" cy="4893647"/>
          </a:xfrm>
          <a:prstGeom prst="rect">
            <a:avLst/>
          </a:prstGeom>
          <a:noFill/>
        </p:spPr>
        <p:txBody>
          <a:bodyPr wrap="square">
            <a:spAutoFit/>
          </a:bodyPr>
          <a:lstStyle/>
          <a:p>
            <a:pPr algn="ctr"/>
            <a:r>
              <a:rPr lang="en-US" sz="2400" dirty="0">
                <a:latin typeface="Abadi" panose="020B0604020104020204" pitchFamily="34" charset="0"/>
              </a:rPr>
              <a:t>Bank Regulation</a:t>
            </a:r>
          </a:p>
          <a:p>
            <a:endParaRPr lang="en-US" sz="2400" dirty="0">
              <a:latin typeface="Abadi" panose="020B0604020104020204" pitchFamily="34" charset="0"/>
            </a:endParaRPr>
          </a:p>
          <a:p>
            <a:r>
              <a:rPr lang="en-US" sz="2400" dirty="0">
                <a:latin typeface="Abadi" panose="020B0604020104020204" pitchFamily="34" charset="0"/>
              </a:rPr>
              <a:t>Banks are regulated by 3 agencies depending on size. These are the Office of Comptroller of Currency (OCC), Federal Reserve Board (FRB), Federal Deposit Insurance Corporation (FDIC). There are currently 3,983 banks that are regulated by these agencies. Banks can get one of four overall ratings: Outstanding, Satisfactory, Needs to Improve and Substantial Noncompliance. The latter two are considered failing grades. If the bank fails, they are re-evaluated in 12-18 months. During that time before the bank is re-evaluated, it can’t merge, be acquired, close branches or open branches.</a:t>
            </a:r>
          </a:p>
          <a:p>
            <a:endParaRPr lang="en-US" sz="2400" dirty="0">
              <a:latin typeface="Abadi" panose="020B0604020104020204" pitchFamily="34" charset="0"/>
            </a:endParaRPr>
          </a:p>
          <a:p>
            <a:r>
              <a:rPr lang="en-US" sz="2400" dirty="0">
                <a:latin typeface="Abadi" panose="020B0604020104020204" pitchFamily="34" charset="0"/>
              </a:rPr>
              <a:t>More than 98% of CRA examinations result in a passing grade, even in cases where there is clear evidence that a bank is excluding populations based on race — or worse, preying on them with predatory products and debt collection practices.</a:t>
            </a:r>
          </a:p>
        </p:txBody>
      </p:sp>
    </p:spTree>
    <p:extLst>
      <p:ext uri="{BB962C8B-B14F-4D97-AF65-F5344CB8AC3E}">
        <p14:creationId xmlns:p14="http://schemas.microsoft.com/office/powerpoint/2010/main" val="1851216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DD0FD6-9F78-4483-BACD-97A1886044F0}"/>
              </a:ext>
            </a:extLst>
          </p:cNvPr>
          <p:cNvSpPr txBox="1"/>
          <p:nvPr/>
        </p:nvSpPr>
        <p:spPr>
          <a:xfrm>
            <a:off x="379828" y="365760"/>
            <a:ext cx="11648049" cy="6863417"/>
          </a:xfrm>
          <a:prstGeom prst="rect">
            <a:avLst/>
          </a:prstGeom>
          <a:noFill/>
        </p:spPr>
        <p:txBody>
          <a:bodyPr wrap="square">
            <a:spAutoFit/>
          </a:bodyPr>
          <a:lstStyle/>
          <a:p>
            <a:pPr algn="ctr"/>
            <a:r>
              <a:rPr lang="en-US" sz="2800" dirty="0">
                <a:latin typeface="Abadi" panose="020B0604020104020204" pitchFamily="34" charset="0"/>
              </a:rPr>
              <a:t>Why join CRAF?</a:t>
            </a:r>
          </a:p>
          <a:p>
            <a:pPr algn="ctr"/>
            <a:endParaRPr lang="en-US" sz="2800" dirty="0">
              <a:latin typeface="Abadi" panose="020B0604020104020204" pitchFamily="34" charset="0"/>
            </a:endParaRPr>
          </a:p>
          <a:p>
            <a:r>
              <a:rPr lang="en-US" sz="2400" dirty="0">
                <a:latin typeface="Abadi" panose="020B0604020104020204" pitchFamily="34" charset="0"/>
              </a:rPr>
              <a:t>a.    ENHANCE</a:t>
            </a:r>
          </a:p>
          <a:p>
            <a:r>
              <a:rPr lang="en-US" sz="2400" dirty="0">
                <a:latin typeface="Abadi" panose="020B0604020104020204" pitchFamily="34" charset="0"/>
              </a:rPr>
              <a:t>your impact on critical issues facing your community.</a:t>
            </a:r>
          </a:p>
          <a:p>
            <a:endParaRPr lang="en-US" sz="2400" dirty="0">
              <a:latin typeface="Abadi" panose="020B0604020104020204" pitchFamily="34" charset="0"/>
            </a:endParaRPr>
          </a:p>
          <a:p>
            <a:r>
              <a:rPr lang="en-US" sz="2400" dirty="0">
                <a:latin typeface="Abadi" panose="020B0604020104020204" pitchFamily="34" charset="0"/>
              </a:rPr>
              <a:t>b.    ACCESS</a:t>
            </a:r>
          </a:p>
          <a:p>
            <a:r>
              <a:rPr lang="en-US" sz="2400" dirty="0">
                <a:latin typeface="Abadi" panose="020B0604020104020204" pitchFamily="34" charset="0"/>
              </a:rPr>
              <a:t>data, training and expertise.</a:t>
            </a:r>
          </a:p>
          <a:p>
            <a:endParaRPr lang="en-US" sz="2400" dirty="0">
              <a:latin typeface="Abadi" panose="020B0604020104020204" pitchFamily="34" charset="0"/>
            </a:endParaRPr>
          </a:p>
          <a:p>
            <a:r>
              <a:rPr lang="en-US" sz="2400" dirty="0">
                <a:latin typeface="Abadi" panose="020B0604020104020204" pitchFamily="34" charset="0"/>
              </a:rPr>
              <a:t>c.    STRENGTHEN</a:t>
            </a:r>
          </a:p>
          <a:p>
            <a:r>
              <a:rPr lang="en-US" sz="2400" dirty="0">
                <a:latin typeface="Abadi" panose="020B0604020104020204" pitchFamily="34" charset="0"/>
              </a:rPr>
              <a:t>our collective voice.</a:t>
            </a:r>
          </a:p>
          <a:p>
            <a:endParaRPr lang="en-US" sz="2400" dirty="0">
              <a:latin typeface="Abadi" panose="020B0604020104020204" pitchFamily="34" charset="0"/>
            </a:endParaRPr>
          </a:p>
          <a:p>
            <a:r>
              <a:rPr lang="en-US" sz="2400" dirty="0">
                <a:latin typeface="Abadi" panose="020B0604020104020204" pitchFamily="34" charset="0"/>
              </a:rPr>
              <a:t>d.    INFLUENCE</a:t>
            </a:r>
          </a:p>
          <a:p>
            <a:r>
              <a:rPr lang="en-US" sz="2400" dirty="0">
                <a:latin typeface="Abadi" panose="020B0604020104020204" pitchFamily="34" charset="0"/>
              </a:rPr>
              <a:t>local business practices and national policy.</a:t>
            </a:r>
          </a:p>
          <a:p>
            <a:endParaRPr lang="en-US" sz="2400" dirty="0">
              <a:latin typeface="Abadi" panose="020B0604020104020204" pitchFamily="34" charset="0"/>
            </a:endParaRPr>
          </a:p>
          <a:p>
            <a:r>
              <a:rPr lang="en-US" sz="2400" dirty="0">
                <a:latin typeface="Abadi" panose="020B0604020104020204" pitchFamily="34" charset="0"/>
              </a:rPr>
              <a:t>e.    CHAMPION</a:t>
            </a:r>
          </a:p>
          <a:p>
            <a:r>
              <a:rPr lang="en-US" sz="2400" dirty="0">
                <a:latin typeface="Abadi" panose="020B0604020104020204" pitchFamily="34" charset="0"/>
              </a:rPr>
              <a:t>fairness and fight discrimination in lending, housing and business.</a:t>
            </a:r>
          </a:p>
          <a:p>
            <a:endParaRPr lang="en-US" sz="2400" dirty="0">
              <a:latin typeface="Abadi" panose="020B0604020104020204" pitchFamily="34" charset="0"/>
            </a:endParaRPr>
          </a:p>
          <a:p>
            <a:endParaRPr lang="en-US" sz="2400" dirty="0">
              <a:latin typeface="Abadi" panose="020B0604020104020204" pitchFamily="34" charset="0"/>
            </a:endParaRPr>
          </a:p>
        </p:txBody>
      </p:sp>
    </p:spTree>
    <p:extLst>
      <p:ext uri="{BB962C8B-B14F-4D97-AF65-F5344CB8AC3E}">
        <p14:creationId xmlns:p14="http://schemas.microsoft.com/office/powerpoint/2010/main" val="3504395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9425B-8F30-4933-80AC-86484113788D}"/>
              </a:ext>
            </a:extLst>
          </p:cNvPr>
          <p:cNvSpPr>
            <a:spLocks noGrp="1"/>
          </p:cNvSpPr>
          <p:nvPr>
            <p:ph type="title"/>
          </p:nvPr>
        </p:nvSpPr>
        <p:spPr/>
        <p:txBody>
          <a:bodyPr>
            <a:normAutofit/>
          </a:bodyPr>
          <a:lstStyle/>
          <a:p>
            <a:pPr algn="ctr"/>
            <a:r>
              <a:rPr lang="en-US" sz="2800" dirty="0"/>
              <a:t>Community Benefits Agreements</a:t>
            </a:r>
          </a:p>
        </p:txBody>
      </p:sp>
      <p:sp>
        <p:nvSpPr>
          <p:cNvPr id="3" name="Content Placeholder 2">
            <a:extLst>
              <a:ext uri="{FF2B5EF4-FFF2-40B4-BE49-F238E27FC236}">
                <a16:creationId xmlns:a16="http://schemas.microsoft.com/office/drawing/2014/main" id="{9FF15016-3295-4A6F-8242-83225009EC37}"/>
              </a:ext>
            </a:extLst>
          </p:cNvPr>
          <p:cNvSpPr>
            <a:spLocks noGrp="1"/>
          </p:cNvSpPr>
          <p:nvPr>
            <p:ph idx="1"/>
          </p:nvPr>
        </p:nvSpPr>
        <p:spPr/>
        <p:txBody>
          <a:bodyPr>
            <a:normAutofit fontScale="92500"/>
          </a:bodyPr>
          <a:lstStyle/>
          <a:p>
            <a:pPr marL="0" indent="0" algn="ctr">
              <a:buNone/>
            </a:pPr>
            <a:r>
              <a:rPr lang="en-US" sz="2400" dirty="0">
                <a:latin typeface="Abadi" panose="020B0604020104020204" pitchFamily="34" charset="0"/>
              </a:rPr>
              <a:t>CBAs are negotiated when financial institutions merge, are acquired or purchased.</a:t>
            </a:r>
          </a:p>
          <a:p>
            <a:r>
              <a:rPr lang="en-US" sz="2400" dirty="0">
                <a:latin typeface="Abadi" panose="020B0604020104020204" pitchFamily="34" charset="0"/>
              </a:rPr>
              <a:t>CRAF has participated in 9 CBAs totaling over $350 billion dollars with financial institutions.</a:t>
            </a:r>
          </a:p>
          <a:p>
            <a:r>
              <a:rPr lang="en-US" sz="2400" dirty="0">
                <a:latin typeface="Abadi" panose="020B0604020104020204" pitchFamily="34" charset="0"/>
              </a:rPr>
              <a:t>NCRC (our national partner) leads negotiations for the banks’ footprint.</a:t>
            </a:r>
          </a:p>
          <a:p>
            <a:r>
              <a:rPr lang="en-US" sz="2400" dirty="0">
                <a:latin typeface="Abadi" panose="020B0604020104020204" pitchFamily="34" charset="0"/>
              </a:rPr>
              <a:t>CRAF leads the Florida coalition in negotiations with the bank.</a:t>
            </a:r>
          </a:p>
          <a:p>
            <a:r>
              <a:rPr lang="en-US" sz="2400" dirty="0">
                <a:latin typeface="Abadi" panose="020B0604020104020204" pitchFamily="34" charset="0"/>
              </a:rPr>
              <a:t>We advocate for investment in Florida specific issues, staff requests, bank CBA reporting and CRA regulation.</a:t>
            </a:r>
          </a:p>
          <a:p>
            <a:r>
              <a:rPr lang="en-US" sz="2400" dirty="0">
                <a:latin typeface="Abadi" panose="020B0604020104020204" pitchFamily="34" charset="0"/>
              </a:rPr>
              <a:t>CBAs are not yet a CRA requirement, but are entered into voluntarily by the banks. </a:t>
            </a:r>
          </a:p>
          <a:p>
            <a:pPr marL="0" indent="0">
              <a:buNone/>
            </a:pPr>
            <a:endParaRPr lang="en-US" dirty="0"/>
          </a:p>
        </p:txBody>
      </p:sp>
    </p:spTree>
    <p:extLst>
      <p:ext uri="{BB962C8B-B14F-4D97-AF65-F5344CB8AC3E}">
        <p14:creationId xmlns:p14="http://schemas.microsoft.com/office/powerpoint/2010/main" val="8425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5E94E1-3F05-494A-991B-6F62B5F3EBFF}"/>
              </a:ext>
            </a:extLst>
          </p:cNvPr>
          <p:cNvSpPr txBox="1"/>
          <p:nvPr/>
        </p:nvSpPr>
        <p:spPr>
          <a:xfrm>
            <a:off x="3244645" y="1342103"/>
            <a:ext cx="4940710" cy="523220"/>
          </a:xfrm>
          <a:prstGeom prst="rect">
            <a:avLst/>
          </a:prstGeom>
          <a:noFill/>
        </p:spPr>
        <p:txBody>
          <a:bodyPr wrap="square" rtlCol="0">
            <a:spAutoFit/>
          </a:bodyPr>
          <a:lstStyle/>
          <a:p>
            <a:pPr algn="ctr"/>
            <a:r>
              <a:rPr lang="en-US" sz="2800" b="1" dirty="0">
                <a:latin typeface="Abadi" panose="020B0604020104020204" pitchFamily="34" charset="0"/>
              </a:rPr>
              <a:t>CRAF MEMBERSHIP BENEFITS </a:t>
            </a:r>
          </a:p>
        </p:txBody>
      </p:sp>
      <p:sp>
        <p:nvSpPr>
          <p:cNvPr id="4" name="TextBox 3">
            <a:extLst>
              <a:ext uri="{FF2B5EF4-FFF2-40B4-BE49-F238E27FC236}">
                <a16:creationId xmlns:a16="http://schemas.microsoft.com/office/drawing/2014/main" id="{80AA7B8C-798E-4E3C-A28F-ED56716DC8BC}"/>
              </a:ext>
            </a:extLst>
          </p:cNvPr>
          <p:cNvSpPr txBox="1"/>
          <p:nvPr/>
        </p:nvSpPr>
        <p:spPr>
          <a:xfrm>
            <a:off x="781665" y="2551471"/>
            <a:ext cx="9940412" cy="3877985"/>
          </a:xfrm>
          <a:prstGeom prst="rect">
            <a:avLst/>
          </a:prstGeom>
          <a:noFill/>
        </p:spPr>
        <p:txBody>
          <a:bodyPr wrap="square" rtlCol="0">
            <a:spAutoFit/>
          </a:bodyPr>
          <a:lstStyle/>
          <a:p>
            <a:pPr marL="342900" indent="-342900">
              <a:buAutoNum type="arabicPeriod"/>
            </a:pPr>
            <a:r>
              <a:rPr lang="en-US" sz="2400" dirty="0">
                <a:latin typeface="Abadi" panose="020B0604020104020204" pitchFamily="34" charset="0"/>
              </a:rPr>
              <a:t>CRA Education, training.</a:t>
            </a:r>
          </a:p>
          <a:p>
            <a:pPr marL="342900" indent="-342900">
              <a:buAutoNum type="arabicPeriod"/>
            </a:pPr>
            <a:r>
              <a:rPr lang="en-US" sz="2400" dirty="0">
                <a:latin typeface="Abadi" panose="020B0604020104020204" pitchFamily="34" charset="0"/>
              </a:rPr>
              <a:t>Joint membership available with our national partner NCRC.</a:t>
            </a:r>
          </a:p>
          <a:p>
            <a:pPr marL="342900" indent="-342900">
              <a:buAutoNum type="arabicPeriod"/>
            </a:pPr>
            <a:r>
              <a:rPr lang="en-US" sz="2400" dirty="0">
                <a:latin typeface="Abadi" panose="020B0604020104020204" pitchFamily="34" charset="0"/>
              </a:rPr>
              <a:t>Partnerships &amp; collaborations with banks, community leaders, government, corporations &amp; other nonprofits.</a:t>
            </a:r>
          </a:p>
          <a:p>
            <a:pPr marL="342900" indent="-342900">
              <a:buAutoNum type="arabicPeriod"/>
            </a:pPr>
            <a:r>
              <a:rPr lang="en-US" sz="2400" dirty="0">
                <a:latin typeface="Abadi" panose="020B0604020104020204" pitchFamily="34" charset="0"/>
              </a:rPr>
              <a:t>CBA negotiations participation.</a:t>
            </a:r>
          </a:p>
          <a:p>
            <a:pPr marL="342900" indent="-342900">
              <a:buAutoNum type="arabicPeriod"/>
            </a:pPr>
            <a:r>
              <a:rPr lang="en-US" sz="2400" dirty="0">
                <a:latin typeface="Abadi" panose="020B0604020104020204" pitchFamily="34" charset="0"/>
              </a:rPr>
              <a:t>CRA Regulation advocacy.</a:t>
            </a:r>
          </a:p>
          <a:p>
            <a:pPr marL="342900" indent="-342900">
              <a:buAutoNum type="arabicPeriod"/>
            </a:pPr>
            <a:r>
              <a:rPr lang="en-US" sz="2400" dirty="0">
                <a:latin typeface="Abadi" panose="020B0604020104020204" pitchFamily="34" charset="0"/>
              </a:rPr>
              <a:t>Discounted fees for partner programs. </a:t>
            </a:r>
          </a:p>
          <a:p>
            <a:pPr marL="342900" indent="-342900">
              <a:buAutoNum type="arabicPeriod"/>
            </a:pPr>
            <a:r>
              <a:rPr lang="en-US" sz="2400" dirty="0">
                <a:latin typeface="Abadi" panose="020B0604020104020204" pitchFamily="34" charset="0"/>
              </a:rPr>
              <a:t>Participation in the CRAF </a:t>
            </a:r>
            <a:r>
              <a:rPr lang="en-US" sz="2400">
                <a:latin typeface="Abadi" panose="020B0604020104020204" pitchFamily="34" charset="0"/>
              </a:rPr>
              <a:t>Just Economy Podcast</a:t>
            </a:r>
            <a:r>
              <a:rPr lang="en-US" sz="2400" dirty="0">
                <a:latin typeface="Abadi" panose="020B0604020104020204" pitchFamily="34" charset="0"/>
              </a:rPr>
              <a:t>.</a:t>
            </a:r>
          </a:p>
          <a:p>
            <a:pPr marL="342900" indent="-342900">
              <a:buAutoNum type="arabicPeriod"/>
            </a:pPr>
            <a:endParaRPr lang="en-US" dirty="0"/>
          </a:p>
          <a:p>
            <a:pPr marL="342900" indent="-342900">
              <a:buAutoNum type="arabicPeriod"/>
            </a:pPr>
            <a:endParaRPr lang="en-US" dirty="0"/>
          </a:p>
          <a:p>
            <a:pPr marL="342900" indent="-342900">
              <a:buAutoNum type="arabicPeriod"/>
            </a:pPr>
            <a:endParaRPr lang="en-US" dirty="0"/>
          </a:p>
        </p:txBody>
      </p:sp>
    </p:spTree>
    <p:extLst>
      <p:ext uri="{BB962C8B-B14F-4D97-AF65-F5344CB8AC3E}">
        <p14:creationId xmlns:p14="http://schemas.microsoft.com/office/powerpoint/2010/main" val="635404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5E08A-8BC6-46C2-80E9-F3E52F188537}"/>
              </a:ext>
            </a:extLst>
          </p:cNvPr>
          <p:cNvSpPr>
            <a:spLocks noGrp="1"/>
          </p:cNvSpPr>
          <p:nvPr>
            <p:ph type="title"/>
          </p:nvPr>
        </p:nvSpPr>
        <p:spPr/>
        <p:txBody>
          <a:bodyPr>
            <a:normAutofit/>
          </a:bodyPr>
          <a:lstStyle/>
          <a:p>
            <a:pPr algn="ctr"/>
            <a:r>
              <a:rPr lang="en-US" sz="3600" b="1" dirty="0">
                <a:latin typeface="Abadi" panose="020B0604020104020204" pitchFamily="34" charset="0"/>
              </a:rPr>
              <a:t>COMMUNITY REINVESTMENT ALLIANCE OF FLORIDA</a:t>
            </a:r>
          </a:p>
        </p:txBody>
      </p:sp>
      <p:sp>
        <p:nvSpPr>
          <p:cNvPr id="3" name="Content Placeholder 2">
            <a:extLst>
              <a:ext uri="{FF2B5EF4-FFF2-40B4-BE49-F238E27FC236}">
                <a16:creationId xmlns:a16="http://schemas.microsoft.com/office/drawing/2014/main" id="{CAE10757-20AD-4F02-8E8E-D17633E8E9DC}"/>
              </a:ext>
            </a:extLst>
          </p:cNvPr>
          <p:cNvSpPr>
            <a:spLocks noGrp="1"/>
          </p:cNvSpPr>
          <p:nvPr>
            <p:ph idx="1"/>
          </p:nvPr>
        </p:nvSpPr>
        <p:spPr/>
        <p:txBody>
          <a:bodyPr>
            <a:normAutofit fontScale="92500"/>
          </a:bodyPr>
          <a:lstStyle/>
          <a:p>
            <a:pPr marL="0" indent="0" algn="ctr">
              <a:buNone/>
            </a:pPr>
            <a:r>
              <a:rPr lang="en-US" dirty="0">
                <a:latin typeface="Abadi" panose="020B0604020104020204" pitchFamily="34" charset="0"/>
              </a:rPr>
              <a:t>QUESTIONS?</a:t>
            </a:r>
          </a:p>
          <a:p>
            <a:pPr marL="0" indent="0">
              <a:buNone/>
            </a:pPr>
            <a:endParaRPr lang="en-US" dirty="0"/>
          </a:p>
          <a:p>
            <a:pPr marL="0" indent="0" algn="ctr">
              <a:buNone/>
            </a:pPr>
            <a:r>
              <a:rPr lang="en-US" dirty="0">
                <a:latin typeface="Abadi" panose="020B0604020104020204" pitchFamily="34" charset="0"/>
              </a:rPr>
              <a:t>CONTACT INFO:</a:t>
            </a:r>
          </a:p>
          <a:p>
            <a:pPr marL="0" indent="0" algn="ctr">
              <a:buNone/>
            </a:pPr>
            <a:r>
              <a:rPr lang="en-US" dirty="0">
                <a:latin typeface="Abadi" panose="020B0604020104020204" pitchFamily="34" charset="0"/>
              </a:rPr>
              <a:t>www.Crasf.org</a:t>
            </a:r>
          </a:p>
          <a:p>
            <a:pPr marL="0" indent="0" algn="ctr">
              <a:buNone/>
            </a:pPr>
            <a:r>
              <a:rPr lang="en-US" dirty="0">
                <a:latin typeface="Abadi" panose="020B0604020104020204" pitchFamily="34" charset="0"/>
              </a:rPr>
              <a:t>Cornell Crews Jr Executive Director cornell@reinvestmentalliance.org </a:t>
            </a:r>
          </a:p>
          <a:p>
            <a:pPr marL="0" indent="0" algn="ctr">
              <a:buNone/>
            </a:pPr>
            <a:r>
              <a:rPr lang="en-US" dirty="0">
                <a:latin typeface="Abadi" panose="020B0604020104020204" pitchFamily="34" charset="0"/>
              </a:rPr>
              <a:t>office: 954.622.4184 cell: 786.266.1158</a:t>
            </a:r>
          </a:p>
          <a:p>
            <a:pPr marL="0" indent="0" algn="ctr">
              <a:buNone/>
            </a:pPr>
            <a:r>
              <a:rPr lang="en-US" dirty="0">
                <a:latin typeface="Abadi" panose="020B0604020104020204" pitchFamily="34" charset="0"/>
              </a:rPr>
              <a:t>Olivia Cantu Admin Assist Oliviac@reinvestmentalliance.org </a:t>
            </a:r>
          </a:p>
        </p:txBody>
      </p:sp>
    </p:spTree>
    <p:extLst>
      <p:ext uri="{BB962C8B-B14F-4D97-AF65-F5344CB8AC3E}">
        <p14:creationId xmlns:p14="http://schemas.microsoft.com/office/powerpoint/2010/main" val="3763993464"/>
      </p:ext>
    </p:extLst>
  </p:cSld>
  <p:clrMapOvr>
    <a:masterClrMapping/>
  </p:clrMapOvr>
</p:sld>
</file>

<file path=ppt/theme/theme1.xml><?xml version="1.0" encoding="utf-8"?>
<a:theme xmlns:a="http://schemas.openxmlformats.org/drawingml/2006/main" name="SketchyVTI">
  <a:themeElements>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Custom 2">
      <a:majorFont>
        <a:latin typeface="Modern Love"/>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docProps/app.xml><?xml version="1.0" encoding="utf-8"?>
<Properties xmlns="http://schemas.openxmlformats.org/officeDocument/2006/extended-properties" xmlns:vt="http://schemas.openxmlformats.org/officeDocument/2006/docPropsVTypes">
  <TotalTime>526</TotalTime>
  <Words>722</Words>
  <Application>Microsoft Office PowerPoint</Application>
  <PresentationFormat>Widescreen</PresentationFormat>
  <Paragraphs>69</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Abadi</vt:lpstr>
      <vt:lpstr>Arial</vt:lpstr>
      <vt:lpstr>Modern Love</vt:lpstr>
      <vt:lpstr>The Hand</vt:lpstr>
      <vt:lpstr>SketchyVTI</vt:lpstr>
      <vt:lpstr>Community Reinvestment Alliance of Florida  </vt:lpstr>
      <vt:lpstr>PowerPoint Presentation</vt:lpstr>
      <vt:lpstr>PowerPoint Presentation</vt:lpstr>
      <vt:lpstr>PowerPoint Presentation</vt:lpstr>
      <vt:lpstr>PowerPoint Presentation</vt:lpstr>
      <vt:lpstr>Community Benefits Agreements</vt:lpstr>
      <vt:lpstr>PowerPoint Presentation</vt:lpstr>
      <vt:lpstr>COMMUNITY REINVESTMENT ALLIANCE OF FLORIDA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Reinvestment Alliance of South Florida  Open House</dc:title>
  <dc:creator>CRASF Community Reinvestment Alliance South Fl</dc:creator>
  <cp:lastModifiedBy>CRASF Community Reinvestment Alliance South Fl</cp:lastModifiedBy>
  <cp:revision>2</cp:revision>
  <dcterms:created xsi:type="dcterms:W3CDTF">2021-09-08T10:53:19Z</dcterms:created>
  <dcterms:modified xsi:type="dcterms:W3CDTF">2024-07-31T15:19:57Z</dcterms:modified>
</cp:coreProperties>
</file>