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3"/>
  </p:sldMasterIdLst>
  <p:notesMasterIdLst>
    <p:notesMasterId r:id="rId8"/>
  </p:notesMasterIdLst>
  <p:sldIdLst>
    <p:sldId id="256" r:id="rId4"/>
    <p:sldId id="267" r:id="rId5"/>
    <p:sldId id="270" r:id="rId6"/>
    <p:sldId id="269" r:id="rId7"/>
  </p:sldIdLst>
  <p:sldSz cx="18288000" cy="10287000"/>
  <p:notesSz cx="6858000" cy="9144000"/>
  <p:embeddedFontLst>
    <p:embeddedFont>
      <p:font typeface="Arimo" panose="020B0604020202020204" charset="0"/>
      <p:regular r:id="rId9"/>
    </p:embeddedFont>
    <p:embeddedFont>
      <p:font typeface="Arimo Bold" panose="020B0604020202020204" charset="0"/>
      <p:regular r:id="rId1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0FA7A4-A971-4E48-92CE-19EEE8E610D6}" v="12" dt="2024-08-20T16:56:45.4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31" d="100"/>
          <a:sy n="31" d="100"/>
        </p:scale>
        <p:origin x="936" y="2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5" Type="http://schemas.microsoft.com/office/2016/11/relationships/changesInfo" Target="changesInfos/changesInfo1.xml"/><Relationship Id="rId10" Type="http://schemas.openxmlformats.org/officeDocument/2006/relationships/font" Target="fonts/font2.fntdata"/><Relationship Id="rId4" Type="http://schemas.openxmlformats.org/officeDocument/2006/relationships/slide" Target="slides/slide1.xml"/><Relationship Id="rId9" Type="http://schemas.openxmlformats.org/officeDocument/2006/relationships/font" Target="fonts/font1.fntdata"/><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rgan Cardinal" userId="d76d62b1-95d2-412d-826f-52ea5a2440c1" providerId="ADAL" clId="{870FA7A4-A971-4E48-92CE-19EEE8E610D6}"/>
    <pc:docChg chg="undo custSel modSld">
      <pc:chgData name="Morgan Cardinal" userId="d76d62b1-95d2-412d-826f-52ea5a2440c1" providerId="ADAL" clId="{870FA7A4-A971-4E48-92CE-19EEE8E610D6}" dt="2024-08-20T18:03:05.095" v="399" actId="12"/>
      <pc:docMkLst>
        <pc:docMk/>
      </pc:docMkLst>
      <pc:sldChg chg="addSp delSp modSp mod">
        <pc:chgData name="Morgan Cardinal" userId="d76d62b1-95d2-412d-826f-52ea5a2440c1" providerId="ADAL" clId="{870FA7A4-A971-4E48-92CE-19EEE8E610D6}" dt="2024-08-20T18:03:05.095" v="399" actId="12"/>
        <pc:sldMkLst>
          <pc:docMk/>
          <pc:sldMk cId="0" sldId="267"/>
        </pc:sldMkLst>
        <pc:spChg chg="mod">
          <ac:chgData name="Morgan Cardinal" userId="d76d62b1-95d2-412d-826f-52ea5a2440c1" providerId="ADAL" clId="{870FA7A4-A971-4E48-92CE-19EEE8E610D6}" dt="2024-08-20T16:57:01.032" v="369" actId="1076"/>
          <ac:spMkLst>
            <pc:docMk/>
            <pc:sldMk cId="0" sldId="267"/>
            <ac:spMk id="2" creationId="{00000000-0000-0000-0000-000000000000}"/>
          </ac:spMkLst>
        </pc:spChg>
        <pc:spChg chg="mod">
          <ac:chgData name="Morgan Cardinal" userId="d76d62b1-95d2-412d-826f-52ea5a2440c1" providerId="ADAL" clId="{870FA7A4-A971-4E48-92CE-19EEE8E610D6}" dt="2024-08-20T16:56:53.686" v="367" actId="20577"/>
          <ac:spMkLst>
            <pc:docMk/>
            <pc:sldMk cId="0" sldId="267"/>
            <ac:spMk id="7" creationId="{00000000-0000-0000-0000-000000000000}"/>
          </ac:spMkLst>
        </pc:spChg>
        <pc:spChg chg="add mod">
          <ac:chgData name="Morgan Cardinal" userId="d76d62b1-95d2-412d-826f-52ea5a2440c1" providerId="ADAL" clId="{870FA7A4-A971-4E48-92CE-19EEE8E610D6}" dt="2024-08-20T18:03:05.095" v="399" actId="12"/>
          <ac:spMkLst>
            <pc:docMk/>
            <pc:sldMk cId="0" sldId="267"/>
            <ac:spMk id="9" creationId="{30B85159-2F4D-FE90-CC01-28FEB2DCA890}"/>
          </ac:spMkLst>
        </pc:spChg>
        <pc:spChg chg="add del mod">
          <ac:chgData name="Morgan Cardinal" userId="d76d62b1-95d2-412d-826f-52ea5a2440c1" providerId="ADAL" clId="{870FA7A4-A971-4E48-92CE-19EEE8E610D6}" dt="2024-08-20T16:55:39.613" v="282" actId="21"/>
          <ac:spMkLst>
            <pc:docMk/>
            <pc:sldMk cId="0" sldId="267"/>
            <ac:spMk id="10" creationId="{97401D8F-FA67-D31B-BA8C-9A01866813B1}"/>
          </ac:spMkLst>
        </pc:spChg>
        <pc:spChg chg="add mod">
          <ac:chgData name="Morgan Cardinal" userId="d76d62b1-95d2-412d-826f-52ea5a2440c1" providerId="ADAL" clId="{870FA7A4-A971-4E48-92CE-19EEE8E610D6}" dt="2024-08-20T16:56:04.767" v="330"/>
          <ac:spMkLst>
            <pc:docMk/>
            <pc:sldMk cId="0" sldId="267"/>
            <ac:spMk id="11" creationId="{416802C6-6113-DA65-504E-BB030D5C92A1}"/>
          </ac:spMkLst>
        </pc:spChg>
        <pc:spChg chg="add mod">
          <ac:chgData name="Morgan Cardinal" userId="d76d62b1-95d2-412d-826f-52ea5a2440c1" providerId="ADAL" clId="{870FA7A4-A971-4E48-92CE-19EEE8E610D6}" dt="2024-08-20T16:57:22.481" v="380" actId="20577"/>
          <ac:spMkLst>
            <pc:docMk/>
            <pc:sldMk cId="0" sldId="267"/>
            <ac:spMk id="13" creationId="{20C60CB2-F194-259E-89AF-8D1D9265E797}"/>
          </ac:spMkLst>
        </pc:spChg>
        <pc:picChg chg="add mod">
          <ac:chgData name="Morgan Cardinal" userId="d76d62b1-95d2-412d-826f-52ea5a2440c1" providerId="ADAL" clId="{870FA7A4-A971-4E48-92CE-19EEE8E610D6}" dt="2024-08-20T16:56:42.596" v="353" actId="1076"/>
          <ac:picMkLst>
            <pc:docMk/>
            <pc:sldMk cId="0" sldId="267"/>
            <ac:picMk id="12" creationId="{1994DF1E-1899-9524-3C1E-AD3D93903A7B}"/>
          </ac:picMkLst>
        </pc:picChg>
      </pc:sldChg>
      <pc:sldChg chg="addSp modSp mod">
        <pc:chgData name="Morgan Cardinal" userId="d76d62b1-95d2-412d-826f-52ea5a2440c1" providerId="ADAL" clId="{870FA7A4-A971-4E48-92CE-19EEE8E610D6}" dt="2024-08-20T14:55:43.559" v="225" actId="113"/>
        <pc:sldMkLst>
          <pc:docMk/>
          <pc:sldMk cId="0" sldId="269"/>
        </pc:sldMkLst>
        <pc:spChg chg="mod">
          <ac:chgData name="Morgan Cardinal" userId="d76d62b1-95d2-412d-826f-52ea5a2440c1" providerId="ADAL" clId="{870FA7A4-A971-4E48-92CE-19EEE8E610D6}" dt="2024-08-20T14:55:32.183" v="222" actId="1076"/>
          <ac:spMkLst>
            <pc:docMk/>
            <pc:sldMk cId="0" sldId="269"/>
            <ac:spMk id="2" creationId="{00000000-0000-0000-0000-000000000000}"/>
          </ac:spMkLst>
        </pc:spChg>
        <pc:spChg chg="mod">
          <ac:chgData name="Morgan Cardinal" userId="d76d62b1-95d2-412d-826f-52ea5a2440c1" providerId="ADAL" clId="{870FA7A4-A971-4E48-92CE-19EEE8E610D6}" dt="2024-08-20T14:55:39.156" v="224" actId="1076"/>
          <ac:spMkLst>
            <pc:docMk/>
            <pc:sldMk cId="0" sldId="269"/>
            <ac:spMk id="10" creationId="{00000000-0000-0000-0000-000000000000}"/>
          </ac:spMkLst>
        </pc:spChg>
        <pc:spChg chg="mod">
          <ac:chgData name="Morgan Cardinal" userId="d76d62b1-95d2-412d-826f-52ea5a2440c1" providerId="ADAL" clId="{870FA7A4-A971-4E48-92CE-19EEE8E610D6}" dt="2024-08-20T14:55:36.532" v="223" actId="1076"/>
          <ac:spMkLst>
            <pc:docMk/>
            <pc:sldMk cId="0" sldId="269"/>
            <ac:spMk id="11" creationId="{00000000-0000-0000-0000-000000000000}"/>
          </ac:spMkLst>
        </pc:spChg>
        <pc:spChg chg="add mod">
          <ac:chgData name="Morgan Cardinal" userId="d76d62b1-95d2-412d-826f-52ea5a2440c1" providerId="ADAL" clId="{870FA7A4-A971-4E48-92CE-19EEE8E610D6}" dt="2024-08-20T14:55:43.559" v="225" actId="113"/>
          <ac:spMkLst>
            <pc:docMk/>
            <pc:sldMk cId="0" sldId="269"/>
            <ac:spMk id="12" creationId="{F3C35818-EBFD-60DE-0B46-2EF9E5274201}"/>
          </ac:spMkLst>
        </pc:spChg>
      </pc:sldChg>
      <pc:sldChg chg="addSp delSp modSp mod">
        <pc:chgData name="Morgan Cardinal" userId="d76d62b1-95d2-412d-826f-52ea5a2440c1" providerId="ADAL" clId="{870FA7A4-A971-4E48-92CE-19EEE8E610D6}" dt="2024-08-20T16:58:26.944" v="398" actId="1076"/>
        <pc:sldMkLst>
          <pc:docMk/>
          <pc:sldMk cId="687598362" sldId="270"/>
        </pc:sldMkLst>
        <pc:spChg chg="mod">
          <ac:chgData name="Morgan Cardinal" userId="d76d62b1-95d2-412d-826f-52ea5a2440c1" providerId="ADAL" clId="{870FA7A4-A971-4E48-92CE-19EEE8E610D6}" dt="2024-08-20T14:53:04.005" v="176" actId="14100"/>
          <ac:spMkLst>
            <pc:docMk/>
            <pc:sldMk cId="687598362" sldId="270"/>
            <ac:spMk id="2" creationId="{00000000-0000-0000-0000-000000000000}"/>
          </ac:spMkLst>
        </pc:spChg>
        <pc:spChg chg="mod">
          <ac:chgData name="Morgan Cardinal" userId="d76d62b1-95d2-412d-826f-52ea5a2440c1" providerId="ADAL" clId="{870FA7A4-A971-4E48-92CE-19EEE8E610D6}" dt="2024-08-20T16:55:56.625" v="328" actId="14100"/>
          <ac:spMkLst>
            <pc:docMk/>
            <pc:sldMk cId="687598362" sldId="270"/>
            <ac:spMk id="7" creationId="{00000000-0000-0000-0000-000000000000}"/>
          </ac:spMkLst>
        </pc:spChg>
        <pc:spChg chg="add del mod">
          <ac:chgData name="Morgan Cardinal" userId="d76d62b1-95d2-412d-826f-52ea5a2440c1" providerId="ADAL" clId="{870FA7A4-A971-4E48-92CE-19EEE8E610D6}" dt="2024-08-20T16:56:14.022" v="332" actId="21"/>
          <ac:spMkLst>
            <pc:docMk/>
            <pc:sldMk cId="687598362" sldId="270"/>
            <ac:spMk id="8" creationId="{20C60CB2-F194-259E-89AF-8D1D9265E797}"/>
          </ac:spMkLst>
        </pc:spChg>
        <pc:spChg chg="add mod">
          <ac:chgData name="Morgan Cardinal" userId="d76d62b1-95d2-412d-826f-52ea5a2440c1" providerId="ADAL" clId="{870FA7A4-A971-4E48-92CE-19EEE8E610D6}" dt="2024-08-20T16:58:26.944" v="398" actId="1076"/>
          <ac:spMkLst>
            <pc:docMk/>
            <pc:sldMk cId="687598362" sldId="270"/>
            <ac:spMk id="9" creationId="{0D0612F6-81C9-A611-64D5-380C432C1B2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20.08.2024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Bar graph of the results</a:t>
            </a:r>
          </a:p>
          <a:p>
            <a:endParaRPr lang="en-US"/>
          </a:p>
          <a:p>
            <a:r>
              <a:rPr lang="en-US"/>
              <a:t>Goal:In 2022 we began advertising our pro bono services through TV and digital assets, including WFTV's Daily Two. </a:t>
            </a:r>
          </a:p>
          <a:p>
            <a:endParaRPr lang="en-US"/>
          </a:p>
          <a:p>
            <a:r>
              <a:rPr lang="en-US"/>
              <a:t>The Daily Two is a two minute segment that airs during the news casts on WFTV and WRDQ throughout the month. </a:t>
            </a:r>
          </a:p>
          <a:p>
            <a:endParaRPr lang="en-US"/>
          </a:p>
          <a:p>
            <a:r>
              <a:rPr lang="en-US"/>
              <a:t>Highlight our volunteer attorneys</a:t>
            </a:r>
          </a:p>
          <a:p>
            <a:r>
              <a:rPr lang="en-US"/>
              <a:t>Highlight the importance of pro bono </a:t>
            </a:r>
          </a:p>
          <a:p>
            <a:r>
              <a:rPr lang="en-US"/>
              <a:t>Highlight benefits of volunteering with CLS.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Bar graph of the results</a:t>
            </a:r>
          </a:p>
          <a:p>
            <a:endParaRPr lang="en-US"/>
          </a:p>
          <a:p>
            <a:r>
              <a:rPr lang="en-US"/>
              <a:t>Goal:In 2022 we began advertising our pro bono services through TV and digital assets, including WFTV's Daily Two. </a:t>
            </a:r>
          </a:p>
          <a:p>
            <a:endParaRPr lang="en-US"/>
          </a:p>
          <a:p>
            <a:r>
              <a:rPr lang="en-US"/>
              <a:t>The Daily Two is a two minute segment that airs during the news casts on WFTV and WRDQ throughout the month. </a:t>
            </a:r>
          </a:p>
          <a:p>
            <a:endParaRPr lang="en-US"/>
          </a:p>
          <a:p>
            <a:r>
              <a:rPr lang="en-US"/>
              <a:t>Highlight our volunteer attorneys</a:t>
            </a:r>
          </a:p>
          <a:p>
            <a:r>
              <a:rPr lang="en-US"/>
              <a:t>Highlight the importance of pro bono </a:t>
            </a:r>
          </a:p>
          <a:p>
            <a:r>
              <a:rPr lang="en-US"/>
              <a:t>Highlight benefits of volunteering with CLS.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662776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66000">
            <a:off x="-97057" y="-174594"/>
            <a:ext cx="18482114" cy="10636187"/>
          </a:xfrm>
          <a:custGeom>
            <a:avLst/>
            <a:gdLst/>
            <a:ahLst/>
            <a:cxnLst/>
            <a:rect l="l" t="t" r="r" b="b"/>
            <a:pathLst>
              <a:path w="18482114" h="10636187">
                <a:moveTo>
                  <a:pt x="0" y="351083"/>
                </a:moveTo>
                <a:lnTo>
                  <a:pt x="18284630" y="0"/>
                </a:lnTo>
                <a:lnTo>
                  <a:pt x="18482114" y="10285105"/>
                </a:lnTo>
                <a:lnTo>
                  <a:pt x="197484" y="10636188"/>
                </a:lnTo>
                <a:lnTo>
                  <a:pt x="0" y="351083"/>
                </a:lnTo>
                <a:close/>
              </a:path>
            </a:pathLst>
          </a:custGeom>
          <a:blipFill>
            <a:blip r:embed="rId2"/>
            <a:stretch>
              <a:fillRect l="-16262" t="-155141" r="-366" b="-7127"/>
            </a:stretch>
          </a:blipFill>
        </p:spPr>
        <p:txBody>
          <a:bodyPr/>
          <a:lstStyle/>
          <a:p>
            <a:endParaRPr lang="en-US"/>
          </a:p>
        </p:txBody>
      </p:sp>
      <p:sp>
        <p:nvSpPr>
          <p:cNvPr id="3" name="AutoShape 3"/>
          <p:cNvSpPr/>
          <p:nvPr/>
        </p:nvSpPr>
        <p:spPr>
          <a:xfrm>
            <a:off x="985838" y="-44"/>
            <a:ext cx="19050" cy="10287000"/>
          </a:xfrm>
          <a:prstGeom prst="line">
            <a:avLst/>
          </a:prstGeom>
          <a:ln w="47625" cap="flat">
            <a:solidFill>
              <a:srgbClr val="BD965C"/>
            </a:solidFill>
            <a:prstDash val="solid"/>
            <a:headEnd type="none" w="sm" len="sm"/>
            <a:tailEnd type="none" w="sm" len="sm"/>
          </a:ln>
        </p:spPr>
        <p:txBody>
          <a:bodyPr/>
          <a:lstStyle/>
          <a:p>
            <a:endParaRPr lang="en-US"/>
          </a:p>
        </p:txBody>
      </p:sp>
      <p:sp>
        <p:nvSpPr>
          <p:cNvPr id="4" name="Freeform 4"/>
          <p:cNvSpPr/>
          <p:nvPr/>
        </p:nvSpPr>
        <p:spPr>
          <a:xfrm>
            <a:off x="3891599" y="1315513"/>
            <a:ext cx="10504803" cy="3827987"/>
          </a:xfrm>
          <a:custGeom>
            <a:avLst/>
            <a:gdLst/>
            <a:ahLst/>
            <a:cxnLst/>
            <a:rect l="l" t="t" r="r" b="b"/>
            <a:pathLst>
              <a:path w="10504803" h="3827987">
                <a:moveTo>
                  <a:pt x="0" y="0"/>
                </a:moveTo>
                <a:lnTo>
                  <a:pt x="10504802" y="0"/>
                </a:lnTo>
                <a:lnTo>
                  <a:pt x="10504802" y="3827987"/>
                </a:lnTo>
                <a:lnTo>
                  <a:pt x="0" y="3827987"/>
                </a:lnTo>
                <a:lnTo>
                  <a:pt x="0" y="0"/>
                </a:lnTo>
                <a:close/>
              </a:path>
            </a:pathLst>
          </a:custGeom>
          <a:blipFill>
            <a:blip r:embed="rId3"/>
            <a:stretch>
              <a:fillRect/>
            </a:stretch>
          </a:blipFill>
        </p:spPr>
        <p:txBody>
          <a:bodyPr/>
          <a:lstStyle/>
          <a:p>
            <a:endParaRPr lang="en-US"/>
          </a:p>
        </p:txBody>
      </p:sp>
      <p:sp>
        <p:nvSpPr>
          <p:cNvPr id="5" name="TextBox 5"/>
          <p:cNvSpPr txBox="1"/>
          <p:nvPr/>
        </p:nvSpPr>
        <p:spPr>
          <a:xfrm>
            <a:off x="5353050" y="7208851"/>
            <a:ext cx="7734300" cy="1000274"/>
          </a:xfrm>
          <a:prstGeom prst="rect">
            <a:avLst/>
          </a:prstGeom>
        </p:spPr>
        <p:txBody>
          <a:bodyPr wrap="square" lIns="0" tIns="0" rIns="0" bIns="0" rtlCol="0" anchor="t">
            <a:spAutoFit/>
          </a:bodyPr>
          <a:lstStyle/>
          <a:p>
            <a:pPr marL="0" lvl="0" indent="0" algn="l">
              <a:lnSpc>
                <a:spcPts val="7785"/>
              </a:lnSpc>
              <a:spcBef>
                <a:spcPct val="0"/>
              </a:spcBef>
            </a:pPr>
            <a:r>
              <a:rPr lang="en-US" sz="8026" dirty="0">
                <a:solidFill>
                  <a:srgbClr val="F5F7F8"/>
                </a:solidFill>
                <a:latin typeface="Arimo"/>
              </a:rPr>
              <a:t>Fair Housing Act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1376"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152819" r="-9890"/>
            </a:stretch>
          </a:blipFill>
        </p:spPr>
        <p:txBody>
          <a:bodyPr/>
          <a:lstStyle/>
          <a:p>
            <a:endParaRPr lang="en-US" dirty="0"/>
          </a:p>
        </p:txBody>
      </p:sp>
      <p:sp>
        <p:nvSpPr>
          <p:cNvPr id="3" name="Freeform 3"/>
          <p:cNvSpPr/>
          <p:nvPr/>
        </p:nvSpPr>
        <p:spPr>
          <a:xfrm>
            <a:off x="13697601" y="304056"/>
            <a:ext cx="4080005" cy="1429020"/>
          </a:xfrm>
          <a:custGeom>
            <a:avLst/>
            <a:gdLst/>
            <a:ahLst/>
            <a:cxnLst/>
            <a:rect l="l" t="t" r="r" b="b"/>
            <a:pathLst>
              <a:path w="4080005" h="1429020">
                <a:moveTo>
                  <a:pt x="0" y="0"/>
                </a:moveTo>
                <a:lnTo>
                  <a:pt x="4080005" y="0"/>
                </a:lnTo>
                <a:lnTo>
                  <a:pt x="4080005" y="1429021"/>
                </a:lnTo>
                <a:lnTo>
                  <a:pt x="0" y="1429021"/>
                </a:lnTo>
                <a:lnTo>
                  <a:pt x="0" y="0"/>
                </a:lnTo>
                <a:close/>
              </a:path>
            </a:pathLst>
          </a:custGeom>
          <a:blipFill>
            <a:blip r:embed="rId4"/>
            <a:stretch>
              <a:fillRect/>
            </a:stretch>
          </a:blipFill>
        </p:spPr>
        <p:txBody>
          <a:bodyPr/>
          <a:lstStyle/>
          <a:p>
            <a:endParaRPr lang="en-US"/>
          </a:p>
        </p:txBody>
      </p:sp>
      <p:grpSp>
        <p:nvGrpSpPr>
          <p:cNvPr id="4" name="Group 4"/>
          <p:cNvGrpSpPr/>
          <p:nvPr/>
        </p:nvGrpSpPr>
        <p:grpSpPr>
          <a:xfrm>
            <a:off x="178158" y="605825"/>
            <a:ext cx="9135453" cy="1471944"/>
            <a:chOff x="0" y="0"/>
            <a:chExt cx="2406045" cy="387673"/>
          </a:xfrm>
        </p:grpSpPr>
        <p:sp>
          <p:nvSpPr>
            <p:cNvPr id="5" name="Freeform 5"/>
            <p:cNvSpPr/>
            <p:nvPr/>
          </p:nvSpPr>
          <p:spPr>
            <a:xfrm>
              <a:off x="0" y="0"/>
              <a:ext cx="2406045" cy="387673"/>
            </a:xfrm>
            <a:custGeom>
              <a:avLst/>
              <a:gdLst/>
              <a:ahLst/>
              <a:cxnLst/>
              <a:rect l="l" t="t" r="r" b="b"/>
              <a:pathLst>
                <a:path w="2406045" h="387673">
                  <a:moveTo>
                    <a:pt x="0" y="0"/>
                  </a:moveTo>
                  <a:lnTo>
                    <a:pt x="2406045" y="0"/>
                  </a:lnTo>
                  <a:lnTo>
                    <a:pt x="2406045" y="387673"/>
                  </a:lnTo>
                  <a:lnTo>
                    <a:pt x="0" y="387673"/>
                  </a:lnTo>
                  <a:close/>
                </a:path>
              </a:pathLst>
            </a:custGeom>
            <a:solidFill>
              <a:srgbClr val="BD965C"/>
            </a:solidFill>
          </p:spPr>
          <p:txBody>
            <a:bodyPr/>
            <a:lstStyle/>
            <a:p>
              <a:endParaRPr lang="en-US"/>
            </a:p>
          </p:txBody>
        </p:sp>
        <p:sp>
          <p:nvSpPr>
            <p:cNvPr id="6" name="TextBox 6"/>
            <p:cNvSpPr txBox="1"/>
            <p:nvPr/>
          </p:nvSpPr>
          <p:spPr>
            <a:xfrm>
              <a:off x="0" y="-66675"/>
              <a:ext cx="2406045" cy="454348"/>
            </a:xfrm>
            <a:prstGeom prst="rect">
              <a:avLst/>
            </a:prstGeom>
          </p:spPr>
          <p:txBody>
            <a:bodyPr lIns="50800" tIns="50800" rIns="50800" bIns="50800" rtlCol="0" anchor="ctr"/>
            <a:lstStyle/>
            <a:p>
              <a:pPr algn="ctr">
                <a:lnSpc>
                  <a:spcPts val="3150"/>
                </a:lnSpc>
              </a:pPr>
              <a:endParaRPr/>
            </a:p>
          </p:txBody>
        </p:sp>
      </p:grpSp>
      <p:sp>
        <p:nvSpPr>
          <p:cNvPr id="7" name="TextBox 7"/>
          <p:cNvSpPr txBox="1"/>
          <p:nvPr/>
        </p:nvSpPr>
        <p:spPr>
          <a:xfrm>
            <a:off x="489182" y="885341"/>
            <a:ext cx="12007618" cy="879023"/>
          </a:xfrm>
          <a:prstGeom prst="rect">
            <a:avLst/>
          </a:prstGeom>
        </p:spPr>
        <p:txBody>
          <a:bodyPr wrap="square" lIns="0" tIns="0" rIns="0" bIns="0" rtlCol="0" anchor="t">
            <a:spAutoFit/>
          </a:bodyPr>
          <a:lstStyle/>
          <a:p>
            <a:pPr marL="0" lvl="0" indent="0" algn="l">
              <a:lnSpc>
                <a:spcPts val="7541"/>
              </a:lnSpc>
              <a:spcBef>
                <a:spcPct val="0"/>
              </a:spcBef>
            </a:pPr>
            <a:r>
              <a:rPr lang="en-US" sz="5400" dirty="0">
                <a:solidFill>
                  <a:srgbClr val="094C7A"/>
                </a:solidFill>
                <a:latin typeface="Arimo Bold"/>
              </a:rPr>
              <a:t>The Fair Housing Act</a:t>
            </a:r>
          </a:p>
        </p:txBody>
      </p:sp>
      <p:sp>
        <p:nvSpPr>
          <p:cNvPr id="9" name="TextBox 8">
            <a:extLst>
              <a:ext uri="{FF2B5EF4-FFF2-40B4-BE49-F238E27FC236}">
                <a16:creationId xmlns:a16="http://schemas.microsoft.com/office/drawing/2014/main" id="{30B85159-2F4D-FE90-CC01-28FEB2DCA890}"/>
              </a:ext>
            </a:extLst>
          </p:cNvPr>
          <p:cNvSpPr txBox="1"/>
          <p:nvPr/>
        </p:nvSpPr>
        <p:spPr>
          <a:xfrm>
            <a:off x="2209800" y="2478744"/>
            <a:ext cx="14859000" cy="3046988"/>
          </a:xfrm>
          <a:prstGeom prst="rect">
            <a:avLst/>
          </a:prstGeom>
          <a:noFill/>
        </p:spPr>
        <p:txBody>
          <a:bodyPr wrap="square" rtlCol="0">
            <a:spAutoFit/>
          </a:bodyPr>
          <a:lstStyle/>
          <a:p>
            <a:r>
              <a:rPr lang="en-US" sz="3200" b="0" i="0" dirty="0">
                <a:solidFill>
                  <a:srgbClr val="000000"/>
                </a:solidFill>
                <a:effectLst/>
                <a:latin typeface="Arimo Bold" panose="020B0604020202020204" charset="0"/>
                <a:ea typeface="Arimo Bold" panose="020B0604020202020204" charset="0"/>
                <a:cs typeface="Arimo Bold" panose="020B0604020202020204" charset="0"/>
              </a:rPr>
              <a:t>The Federal Fair Housing Act, 42 USC §§3601 – 3619, protects people from discrimination when they are renting or buying a home, getting a mortgage, seeking housing assistance, or engaging in other housing-related activities. </a:t>
            </a:r>
          </a:p>
          <a:p>
            <a:endParaRPr lang="en-US" sz="3200" dirty="0">
              <a:solidFill>
                <a:srgbClr val="000000"/>
              </a:solidFill>
              <a:latin typeface="Arimo Bold" panose="020B0604020202020204" charset="0"/>
              <a:ea typeface="Arimo Bold" panose="020B0604020202020204" charset="0"/>
              <a:cs typeface="Arimo Bold" panose="020B0604020202020204" charset="0"/>
            </a:endParaRPr>
          </a:p>
          <a:p>
            <a:pPr marL="457200" indent="-457200">
              <a:buFont typeface="Arial" panose="020B0604020202020204" pitchFamily="34" charset="0"/>
              <a:buChar char="•"/>
            </a:pPr>
            <a:r>
              <a:rPr lang="en-US" sz="3200" b="0" i="0" dirty="0">
                <a:solidFill>
                  <a:srgbClr val="000000"/>
                </a:solidFill>
                <a:effectLst/>
                <a:latin typeface="Arimo Bold" panose="020B0604020202020204" charset="0"/>
                <a:ea typeface="Arimo Bold" panose="020B0604020202020204" charset="0"/>
                <a:cs typeface="Arimo Bold" panose="020B0604020202020204" charset="0"/>
              </a:rPr>
              <a:t>Additional protections apply to federally-assisted housing.</a:t>
            </a:r>
            <a:endParaRPr lang="en-US" sz="3200" dirty="0">
              <a:latin typeface="Arimo Bold" panose="020B0604020202020204" charset="0"/>
              <a:ea typeface="Arimo Bold" panose="020B0604020202020204" charset="0"/>
              <a:cs typeface="Arimo Bold" panose="020B0604020202020204" charset="0"/>
            </a:endParaRPr>
          </a:p>
        </p:txBody>
      </p:sp>
      <p:sp>
        <p:nvSpPr>
          <p:cNvPr id="13" name="TextBox 12">
            <a:extLst>
              <a:ext uri="{FF2B5EF4-FFF2-40B4-BE49-F238E27FC236}">
                <a16:creationId xmlns:a16="http://schemas.microsoft.com/office/drawing/2014/main" id="{20C60CB2-F194-259E-89AF-8D1D9265E797}"/>
              </a:ext>
            </a:extLst>
          </p:cNvPr>
          <p:cNvSpPr txBox="1"/>
          <p:nvPr/>
        </p:nvSpPr>
        <p:spPr>
          <a:xfrm>
            <a:off x="2187388" y="6377557"/>
            <a:ext cx="15163800" cy="2554545"/>
          </a:xfrm>
          <a:prstGeom prst="rect">
            <a:avLst/>
          </a:prstGeom>
          <a:noFill/>
        </p:spPr>
        <p:txBody>
          <a:bodyPr wrap="square" rtlCol="0">
            <a:spAutoFit/>
          </a:bodyPr>
          <a:lstStyle/>
          <a:p>
            <a:r>
              <a:rPr lang="en-US" sz="3200" b="0" i="0" dirty="0">
                <a:effectLst/>
                <a:latin typeface="Arimo Bold" panose="020B0604020202020204" charset="0"/>
                <a:ea typeface="Arimo Bold" panose="020B0604020202020204" charset="0"/>
                <a:cs typeface="Arimo Bold" panose="020B0604020202020204" charset="0"/>
              </a:rPr>
              <a:t>Similarly, Florida's Fair Housing Act, Chapter 760 of the Florida Statutes, prohibits discrimination in housing based on race, color, national origin, sex, religion, disability, or familial status. This includes discrimination in the sale or rental of housing, as well as in the provision of services and facilities related to housing.</a:t>
            </a:r>
            <a:endParaRPr lang="en-US" sz="3200" dirty="0">
              <a:latin typeface="Arimo Bold" panose="020B0604020202020204" charset="0"/>
              <a:ea typeface="Arimo Bold" panose="020B0604020202020204" charset="0"/>
              <a:cs typeface="Arimo Bold" panose="020B060402020202020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3251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152819" r="-9890"/>
            </a:stretch>
          </a:blipFill>
        </p:spPr>
        <p:txBody>
          <a:bodyPr/>
          <a:lstStyle/>
          <a:p>
            <a:endParaRPr lang="en-US"/>
          </a:p>
        </p:txBody>
      </p:sp>
      <p:sp>
        <p:nvSpPr>
          <p:cNvPr id="3" name="Freeform 3"/>
          <p:cNvSpPr/>
          <p:nvPr/>
        </p:nvSpPr>
        <p:spPr>
          <a:xfrm>
            <a:off x="13697601" y="304056"/>
            <a:ext cx="4080005" cy="1429020"/>
          </a:xfrm>
          <a:custGeom>
            <a:avLst/>
            <a:gdLst/>
            <a:ahLst/>
            <a:cxnLst/>
            <a:rect l="l" t="t" r="r" b="b"/>
            <a:pathLst>
              <a:path w="4080005" h="1429020">
                <a:moveTo>
                  <a:pt x="0" y="0"/>
                </a:moveTo>
                <a:lnTo>
                  <a:pt x="4080005" y="0"/>
                </a:lnTo>
                <a:lnTo>
                  <a:pt x="4080005" y="1429021"/>
                </a:lnTo>
                <a:lnTo>
                  <a:pt x="0" y="1429021"/>
                </a:lnTo>
                <a:lnTo>
                  <a:pt x="0" y="0"/>
                </a:lnTo>
                <a:close/>
              </a:path>
            </a:pathLst>
          </a:custGeom>
          <a:blipFill>
            <a:blip r:embed="rId4"/>
            <a:stretch>
              <a:fillRect/>
            </a:stretch>
          </a:blipFill>
        </p:spPr>
        <p:txBody>
          <a:bodyPr/>
          <a:lstStyle/>
          <a:p>
            <a:endParaRPr lang="en-US"/>
          </a:p>
        </p:txBody>
      </p:sp>
      <p:grpSp>
        <p:nvGrpSpPr>
          <p:cNvPr id="4" name="Group 4"/>
          <p:cNvGrpSpPr/>
          <p:nvPr/>
        </p:nvGrpSpPr>
        <p:grpSpPr>
          <a:xfrm>
            <a:off x="178158" y="605825"/>
            <a:ext cx="9135453" cy="1471944"/>
            <a:chOff x="0" y="0"/>
            <a:chExt cx="2406045" cy="387673"/>
          </a:xfrm>
        </p:grpSpPr>
        <p:sp>
          <p:nvSpPr>
            <p:cNvPr id="5" name="Freeform 5"/>
            <p:cNvSpPr/>
            <p:nvPr/>
          </p:nvSpPr>
          <p:spPr>
            <a:xfrm>
              <a:off x="0" y="0"/>
              <a:ext cx="2406045" cy="387673"/>
            </a:xfrm>
            <a:custGeom>
              <a:avLst/>
              <a:gdLst/>
              <a:ahLst/>
              <a:cxnLst/>
              <a:rect l="l" t="t" r="r" b="b"/>
              <a:pathLst>
                <a:path w="2406045" h="387673">
                  <a:moveTo>
                    <a:pt x="0" y="0"/>
                  </a:moveTo>
                  <a:lnTo>
                    <a:pt x="2406045" y="0"/>
                  </a:lnTo>
                  <a:lnTo>
                    <a:pt x="2406045" y="387673"/>
                  </a:lnTo>
                  <a:lnTo>
                    <a:pt x="0" y="387673"/>
                  </a:lnTo>
                  <a:close/>
                </a:path>
              </a:pathLst>
            </a:custGeom>
            <a:solidFill>
              <a:srgbClr val="BD965C"/>
            </a:solidFill>
          </p:spPr>
          <p:txBody>
            <a:bodyPr/>
            <a:lstStyle/>
            <a:p>
              <a:endParaRPr lang="en-US"/>
            </a:p>
          </p:txBody>
        </p:sp>
        <p:sp>
          <p:nvSpPr>
            <p:cNvPr id="6" name="TextBox 6"/>
            <p:cNvSpPr txBox="1"/>
            <p:nvPr/>
          </p:nvSpPr>
          <p:spPr>
            <a:xfrm>
              <a:off x="0" y="-66675"/>
              <a:ext cx="2406045" cy="454348"/>
            </a:xfrm>
            <a:prstGeom prst="rect">
              <a:avLst/>
            </a:prstGeom>
          </p:spPr>
          <p:txBody>
            <a:bodyPr lIns="50800" tIns="50800" rIns="50800" bIns="50800" rtlCol="0" anchor="ctr"/>
            <a:lstStyle/>
            <a:p>
              <a:pPr algn="ctr">
                <a:lnSpc>
                  <a:spcPts val="3150"/>
                </a:lnSpc>
              </a:pPr>
              <a:endParaRPr/>
            </a:p>
          </p:txBody>
        </p:sp>
      </p:grpSp>
      <p:sp>
        <p:nvSpPr>
          <p:cNvPr id="7" name="TextBox 7"/>
          <p:cNvSpPr txBox="1"/>
          <p:nvPr/>
        </p:nvSpPr>
        <p:spPr>
          <a:xfrm>
            <a:off x="489182" y="885341"/>
            <a:ext cx="7435618" cy="879023"/>
          </a:xfrm>
          <a:prstGeom prst="rect">
            <a:avLst/>
          </a:prstGeom>
        </p:spPr>
        <p:txBody>
          <a:bodyPr wrap="square" lIns="0" tIns="0" rIns="0" bIns="0" rtlCol="0" anchor="t">
            <a:spAutoFit/>
          </a:bodyPr>
          <a:lstStyle/>
          <a:p>
            <a:pPr marL="0" lvl="0" indent="0" algn="l">
              <a:lnSpc>
                <a:spcPts val="7541"/>
              </a:lnSpc>
              <a:spcBef>
                <a:spcPct val="0"/>
              </a:spcBef>
            </a:pPr>
            <a:r>
              <a:rPr lang="en-US" sz="5400" dirty="0">
                <a:solidFill>
                  <a:srgbClr val="094C7A"/>
                </a:solidFill>
                <a:latin typeface="Arimo Bold"/>
              </a:rPr>
              <a:t>Who is Protected? </a:t>
            </a:r>
          </a:p>
        </p:txBody>
      </p:sp>
      <p:sp>
        <p:nvSpPr>
          <p:cNvPr id="9" name="TextBox 8">
            <a:extLst>
              <a:ext uri="{FF2B5EF4-FFF2-40B4-BE49-F238E27FC236}">
                <a16:creationId xmlns:a16="http://schemas.microsoft.com/office/drawing/2014/main" id="{0D0612F6-81C9-A611-64D5-380C432C1B29}"/>
              </a:ext>
            </a:extLst>
          </p:cNvPr>
          <p:cNvSpPr txBox="1"/>
          <p:nvPr/>
        </p:nvSpPr>
        <p:spPr>
          <a:xfrm>
            <a:off x="1752600" y="3040586"/>
            <a:ext cx="15544800" cy="5632311"/>
          </a:xfrm>
          <a:prstGeom prst="rect">
            <a:avLst/>
          </a:prstGeom>
          <a:noFill/>
        </p:spPr>
        <p:txBody>
          <a:bodyPr wrap="square" rtlCol="0">
            <a:spAutoFit/>
          </a:bodyPr>
          <a:lstStyle/>
          <a:p>
            <a:pPr marL="228600"/>
            <a:r>
              <a:rPr lang="en-US" sz="3600" b="0" i="0" dirty="0">
                <a:solidFill>
                  <a:srgbClr val="000000"/>
                </a:solidFill>
                <a:effectLst/>
                <a:latin typeface="Arimo Bold" panose="020B0604020202020204" charset="0"/>
                <a:ea typeface="Arimo Bold" panose="020B0604020202020204" charset="0"/>
                <a:cs typeface="Arimo Bold" panose="020B0604020202020204" charset="0"/>
              </a:rPr>
              <a:t>The Fair Housing Act prohibits discrimination in housing because of:</a:t>
            </a:r>
          </a:p>
          <a:p>
            <a:pPr marL="228600"/>
            <a:endParaRPr lang="en-US" sz="3600" b="0" i="0" dirty="0">
              <a:solidFill>
                <a:srgbClr val="000000"/>
              </a:solidFill>
              <a:effectLst/>
              <a:latin typeface="Arimo Bold" panose="020B0604020202020204" charset="0"/>
              <a:ea typeface="Arimo Bold" panose="020B0604020202020204" charset="0"/>
              <a:cs typeface="Arimo Bold" panose="020B0604020202020204" charset="0"/>
            </a:endParaRPr>
          </a:p>
          <a:p>
            <a:pPr lvl="1">
              <a:buFont typeface="Arial" panose="020B0604020202020204" pitchFamily="34" charset="0"/>
              <a:buChar char="•"/>
            </a:pPr>
            <a:r>
              <a:rPr lang="en-US" sz="3600" b="0" i="0" dirty="0">
                <a:solidFill>
                  <a:srgbClr val="000000"/>
                </a:solidFill>
                <a:effectLst/>
                <a:latin typeface="Arimo Bold" panose="020B0604020202020204" charset="0"/>
                <a:ea typeface="Arimo Bold" panose="020B0604020202020204" charset="0"/>
                <a:cs typeface="Arimo Bold" panose="020B0604020202020204" charset="0"/>
              </a:rPr>
              <a:t>Race</a:t>
            </a:r>
          </a:p>
          <a:p>
            <a:pPr lvl="1">
              <a:buFont typeface="Arial" panose="020B0604020202020204" pitchFamily="34" charset="0"/>
              <a:buChar char="•"/>
            </a:pPr>
            <a:r>
              <a:rPr lang="en-US" sz="3600" b="0" i="0" dirty="0">
                <a:solidFill>
                  <a:srgbClr val="000000"/>
                </a:solidFill>
                <a:effectLst/>
                <a:latin typeface="Arimo Bold" panose="020B0604020202020204" charset="0"/>
                <a:ea typeface="Arimo Bold" panose="020B0604020202020204" charset="0"/>
                <a:cs typeface="Arimo Bold" panose="020B0604020202020204" charset="0"/>
              </a:rPr>
              <a:t>Color</a:t>
            </a:r>
          </a:p>
          <a:p>
            <a:pPr lvl="1">
              <a:buFont typeface="Arial" panose="020B0604020202020204" pitchFamily="34" charset="0"/>
              <a:buChar char="•"/>
            </a:pPr>
            <a:r>
              <a:rPr lang="en-US" sz="3600" b="0" i="0" dirty="0">
                <a:solidFill>
                  <a:srgbClr val="000000"/>
                </a:solidFill>
                <a:effectLst/>
                <a:latin typeface="Arimo Bold" panose="020B0604020202020204" charset="0"/>
                <a:ea typeface="Arimo Bold" panose="020B0604020202020204" charset="0"/>
                <a:cs typeface="Arimo Bold" panose="020B0604020202020204" charset="0"/>
              </a:rPr>
              <a:t>National Origin</a:t>
            </a:r>
          </a:p>
          <a:p>
            <a:pPr lvl="1">
              <a:buFont typeface="Arial" panose="020B0604020202020204" pitchFamily="34" charset="0"/>
              <a:buChar char="•"/>
            </a:pPr>
            <a:r>
              <a:rPr lang="en-US" sz="3600" b="0" i="0" dirty="0">
                <a:solidFill>
                  <a:srgbClr val="000000"/>
                </a:solidFill>
                <a:effectLst/>
                <a:latin typeface="Arimo Bold" panose="020B0604020202020204" charset="0"/>
                <a:ea typeface="Arimo Bold" panose="020B0604020202020204" charset="0"/>
                <a:cs typeface="Arimo Bold" panose="020B0604020202020204" charset="0"/>
              </a:rPr>
              <a:t>Religion</a:t>
            </a:r>
          </a:p>
          <a:p>
            <a:pPr lvl="1">
              <a:buFont typeface="Arial" panose="020B0604020202020204" pitchFamily="34" charset="0"/>
              <a:buChar char="•"/>
            </a:pPr>
            <a:r>
              <a:rPr lang="en-US" sz="3600" b="0" i="0" dirty="0">
                <a:solidFill>
                  <a:srgbClr val="000000"/>
                </a:solidFill>
                <a:effectLst/>
                <a:latin typeface="Arimo Bold" panose="020B0604020202020204" charset="0"/>
                <a:ea typeface="Arimo Bold" panose="020B0604020202020204" charset="0"/>
                <a:cs typeface="Arimo Bold" panose="020B0604020202020204" charset="0"/>
              </a:rPr>
              <a:t>Sex </a:t>
            </a:r>
          </a:p>
          <a:p>
            <a:pPr lvl="2">
              <a:buFont typeface="Arial" panose="020B0604020202020204" pitchFamily="34" charset="0"/>
              <a:buChar char="•"/>
            </a:pPr>
            <a:r>
              <a:rPr lang="en-US" sz="3600" b="0" i="0" dirty="0">
                <a:solidFill>
                  <a:srgbClr val="000000"/>
                </a:solidFill>
                <a:effectLst/>
                <a:latin typeface="Arimo Bold" panose="020B0604020202020204" charset="0"/>
                <a:ea typeface="Arimo Bold" panose="020B0604020202020204" charset="0"/>
                <a:cs typeface="Arimo Bold" panose="020B0604020202020204" charset="0"/>
              </a:rPr>
              <a:t>including gender identity and sexual orientation</a:t>
            </a:r>
          </a:p>
          <a:p>
            <a:pPr lvl="1">
              <a:buFont typeface="Arial" panose="020B0604020202020204" pitchFamily="34" charset="0"/>
              <a:buChar char="•"/>
            </a:pPr>
            <a:r>
              <a:rPr lang="en-US" sz="3600" b="0" i="0" dirty="0">
                <a:solidFill>
                  <a:srgbClr val="000000"/>
                </a:solidFill>
                <a:effectLst/>
                <a:latin typeface="Arimo Bold" panose="020B0604020202020204" charset="0"/>
                <a:ea typeface="Arimo Bold" panose="020B0604020202020204" charset="0"/>
                <a:cs typeface="Arimo Bold" panose="020B0604020202020204" charset="0"/>
              </a:rPr>
              <a:t>Familial Status</a:t>
            </a:r>
          </a:p>
          <a:p>
            <a:pPr lvl="1">
              <a:buFont typeface="Arial" panose="020B0604020202020204" pitchFamily="34" charset="0"/>
              <a:buChar char="•"/>
            </a:pPr>
            <a:r>
              <a:rPr lang="en-US" sz="3600" b="0" i="0" dirty="0">
                <a:solidFill>
                  <a:srgbClr val="000000"/>
                </a:solidFill>
                <a:effectLst/>
                <a:latin typeface="Arimo Bold" panose="020B0604020202020204" charset="0"/>
                <a:ea typeface="Arimo Bold" panose="020B0604020202020204" charset="0"/>
                <a:cs typeface="Arimo Bold" panose="020B0604020202020204" charset="0"/>
              </a:rPr>
              <a:t>Disability</a:t>
            </a:r>
          </a:p>
        </p:txBody>
      </p:sp>
    </p:spTree>
    <p:extLst>
      <p:ext uri="{BB962C8B-B14F-4D97-AF65-F5344CB8AC3E}">
        <p14:creationId xmlns:p14="http://schemas.microsoft.com/office/powerpoint/2010/main" val="687598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68295"/>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87000"/>
            </a:blip>
            <a:stretch>
              <a:fillRect t="-33488" r="-7362" b="-113514"/>
            </a:stretch>
          </a:blipFill>
        </p:spPr>
        <p:txBody>
          <a:bodyPr/>
          <a:lstStyle/>
          <a:p>
            <a:endParaRPr lang="en-US"/>
          </a:p>
        </p:txBody>
      </p:sp>
      <p:grpSp>
        <p:nvGrpSpPr>
          <p:cNvPr id="3" name="Group 3"/>
          <p:cNvGrpSpPr/>
          <p:nvPr/>
        </p:nvGrpSpPr>
        <p:grpSpPr>
          <a:xfrm rot="5400000">
            <a:off x="8258175" y="298450"/>
            <a:ext cx="1689100" cy="18288000"/>
            <a:chOff x="0" y="0"/>
            <a:chExt cx="444866" cy="4816593"/>
          </a:xfrm>
        </p:grpSpPr>
        <p:sp>
          <p:nvSpPr>
            <p:cNvPr id="4" name="Freeform 4"/>
            <p:cNvSpPr/>
            <p:nvPr/>
          </p:nvSpPr>
          <p:spPr>
            <a:xfrm>
              <a:off x="0" y="0"/>
              <a:ext cx="444866" cy="4816592"/>
            </a:xfrm>
            <a:custGeom>
              <a:avLst/>
              <a:gdLst/>
              <a:ahLst/>
              <a:cxnLst/>
              <a:rect l="l" t="t" r="r" b="b"/>
              <a:pathLst>
                <a:path w="444866" h="4816592">
                  <a:moveTo>
                    <a:pt x="0" y="0"/>
                  </a:moveTo>
                  <a:lnTo>
                    <a:pt x="444866" y="0"/>
                  </a:lnTo>
                  <a:lnTo>
                    <a:pt x="444866" y="4816592"/>
                  </a:lnTo>
                  <a:lnTo>
                    <a:pt x="0" y="4816592"/>
                  </a:lnTo>
                  <a:close/>
                </a:path>
              </a:pathLst>
            </a:custGeom>
            <a:solidFill>
              <a:srgbClr val="F5F7F8"/>
            </a:solidFill>
          </p:spPr>
          <p:txBody>
            <a:bodyPr/>
            <a:lstStyle/>
            <a:p>
              <a:endParaRPr lang="en-US"/>
            </a:p>
          </p:txBody>
        </p:sp>
        <p:sp>
          <p:nvSpPr>
            <p:cNvPr id="5" name="TextBox 5"/>
            <p:cNvSpPr txBox="1"/>
            <p:nvPr/>
          </p:nvSpPr>
          <p:spPr>
            <a:xfrm>
              <a:off x="0" y="-66675"/>
              <a:ext cx="444866" cy="4883268"/>
            </a:xfrm>
            <a:prstGeom prst="rect">
              <a:avLst/>
            </a:prstGeom>
          </p:spPr>
          <p:txBody>
            <a:bodyPr lIns="50800" tIns="50800" rIns="50800" bIns="50800" rtlCol="0" anchor="ctr"/>
            <a:lstStyle/>
            <a:p>
              <a:pPr algn="ctr">
                <a:lnSpc>
                  <a:spcPts val="3150"/>
                </a:lnSpc>
              </a:pPr>
              <a:endParaRPr/>
            </a:p>
          </p:txBody>
        </p:sp>
      </p:grpSp>
      <p:grpSp>
        <p:nvGrpSpPr>
          <p:cNvPr id="6" name="Group 6"/>
          <p:cNvGrpSpPr/>
          <p:nvPr/>
        </p:nvGrpSpPr>
        <p:grpSpPr>
          <a:xfrm>
            <a:off x="16710025" y="8597900"/>
            <a:ext cx="1619250" cy="1689100"/>
            <a:chOff x="0" y="0"/>
            <a:chExt cx="426469" cy="444866"/>
          </a:xfrm>
        </p:grpSpPr>
        <p:sp>
          <p:nvSpPr>
            <p:cNvPr id="7" name="Freeform 7"/>
            <p:cNvSpPr/>
            <p:nvPr/>
          </p:nvSpPr>
          <p:spPr>
            <a:xfrm>
              <a:off x="0" y="0"/>
              <a:ext cx="426469" cy="444866"/>
            </a:xfrm>
            <a:custGeom>
              <a:avLst/>
              <a:gdLst/>
              <a:ahLst/>
              <a:cxnLst/>
              <a:rect l="l" t="t" r="r" b="b"/>
              <a:pathLst>
                <a:path w="426469" h="444866">
                  <a:moveTo>
                    <a:pt x="0" y="0"/>
                  </a:moveTo>
                  <a:lnTo>
                    <a:pt x="426469" y="0"/>
                  </a:lnTo>
                  <a:lnTo>
                    <a:pt x="426469" y="444866"/>
                  </a:lnTo>
                  <a:lnTo>
                    <a:pt x="0" y="444866"/>
                  </a:lnTo>
                  <a:close/>
                </a:path>
              </a:pathLst>
            </a:custGeom>
            <a:solidFill>
              <a:srgbClr val="BD965C"/>
            </a:solidFill>
          </p:spPr>
          <p:txBody>
            <a:bodyPr/>
            <a:lstStyle/>
            <a:p>
              <a:endParaRPr lang="en-US"/>
            </a:p>
          </p:txBody>
        </p:sp>
        <p:sp>
          <p:nvSpPr>
            <p:cNvPr id="8" name="TextBox 8"/>
            <p:cNvSpPr txBox="1"/>
            <p:nvPr/>
          </p:nvSpPr>
          <p:spPr>
            <a:xfrm>
              <a:off x="0" y="-66675"/>
              <a:ext cx="426469" cy="511541"/>
            </a:xfrm>
            <a:prstGeom prst="rect">
              <a:avLst/>
            </a:prstGeom>
          </p:spPr>
          <p:txBody>
            <a:bodyPr lIns="50800" tIns="50800" rIns="50800" bIns="50800" rtlCol="0" anchor="ctr"/>
            <a:lstStyle/>
            <a:p>
              <a:pPr algn="ctr">
                <a:lnSpc>
                  <a:spcPts val="3150"/>
                </a:lnSpc>
              </a:pPr>
              <a:endParaRPr/>
            </a:p>
          </p:txBody>
        </p:sp>
      </p:grpSp>
      <p:sp>
        <p:nvSpPr>
          <p:cNvPr id="9" name="Freeform 9"/>
          <p:cNvSpPr/>
          <p:nvPr/>
        </p:nvSpPr>
        <p:spPr>
          <a:xfrm>
            <a:off x="263437" y="8830811"/>
            <a:ext cx="3492588" cy="1223278"/>
          </a:xfrm>
          <a:custGeom>
            <a:avLst/>
            <a:gdLst/>
            <a:ahLst/>
            <a:cxnLst/>
            <a:rect l="l" t="t" r="r" b="b"/>
            <a:pathLst>
              <a:path w="3492588" h="1223278">
                <a:moveTo>
                  <a:pt x="0" y="0"/>
                </a:moveTo>
                <a:lnTo>
                  <a:pt x="3492588" y="0"/>
                </a:lnTo>
                <a:lnTo>
                  <a:pt x="3492588" y="1223278"/>
                </a:lnTo>
                <a:lnTo>
                  <a:pt x="0" y="1223278"/>
                </a:lnTo>
                <a:lnTo>
                  <a:pt x="0" y="0"/>
                </a:lnTo>
                <a:close/>
              </a:path>
            </a:pathLst>
          </a:custGeom>
          <a:blipFill>
            <a:blip r:embed="rId3"/>
            <a:stretch>
              <a:fillRect/>
            </a:stretch>
          </a:blipFill>
        </p:spPr>
        <p:txBody>
          <a:bodyPr/>
          <a:lstStyle/>
          <a:p>
            <a:endParaRPr lang="en-US"/>
          </a:p>
        </p:txBody>
      </p:sp>
      <p:sp>
        <p:nvSpPr>
          <p:cNvPr id="10" name="TextBox 10"/>
          <p:cNvSpPr txBox="1"/>
          <p:nvPr/>
        </p:nvSpPr>
        <p:spPr>
          <a:xfrm>
            <a:off x="2023177" y="3086100"/>
            <a:ext cx="14398648" cy="3016210"/>
          </a:xfrm>
          <a:prstGeom prst="rect">
            <a:avLst/>
          </a:prstGeom>
        </p:spPr>
        <p:txBody>
          <a:bodyPr lIns="0" tIns="0" rIns="0" bIns="0" rtlCol="0" anchor="t">
            <a:spAutoFit/>
          </a:bodyPr>
          <a:lstStyle/>
          <a:p>
            <a:pPr algn="ctr">
              <a:spcBef>
                <a:spcPct val="0"/>
              </a:spcBef>
            </a:pPr>
            <a:r>
              <a:rPr lang="en-US" sz="2800" b="1" dirty="0">
                <a:solidFill>
                  <a:srgbClr val="F5F7F8"/>
                </a:solidFill>
                <a:latin typeface="Arimo"/>
              </a:rPr>
              <a:t>Community Legal Services (CLS) is the primary provider of no-cost legal services to the most vulnerable in Central Florida, helping them to protect their families, health, and livelihoods. ​​</a:t>
            </a:r>
          </a:p>
          <a:p>
            <a:pPr algn="ctr">
              <a:spcBef>
                <a:spcPct val="0"/>
              </a:spcBef>
            </a:pPr>
            <a:endParaRPr lang="en-US" sz="2800" b="1" dirty="0">
              <a:solidFill>
                <a:srgbClr val="F5F7F8"/>
              </a:solidFill>
              <a:latin typeface="Arimo"/>
            </a:endParaRPr>
          </a:p>
          <a:p>
            <a:pPr algn="ctr">
              <a:spcBef>
                <a:spcPct val="0"/>
              </a:spcBef>
            </a:pPr>
            <a:r>
              <a:rPr lang="en-US" sz="2800" b="1" dirty="0">
                <a:solidFill>
                  <a:srgbClr val="F5F7F8"/>
                </a:solidFill>
                <a:latin typeface="Arimo"/>
              </a:rPr>
              <a:t>Our advocates provide no-cost legal advice and representation ​</a:t>
            </a:r>
          </a:p>
          <a:p>
            <a:pPr algn="ctr">
              <a:spcBef>
                <a:spcPct val="0"/>
              </a:spcBef>
            </a:pPr>
            <a:endParaRPr lang="en-US" sz="2800" b="1" dirty="0">
              <a:solidFill>
                <a:srgbClr val="F5F7F8"/>
              </a:solidFill>
              <a:latin typeface="Arimo"/>
            </a:endParaRPr>
          </a:p>
          <a:p>
            <a:pPr algn="ctr">
              <a:spcBef>
                <a:spcPct val="0"/>
              </a:spcBef>
            </a:pPr>
            <a:r>
              <a:rPr lang="en-US" sz="2800" b="1" dirty="0">
                <a:solidFill>
                  <a:srgbClr val="F5F7F8"/>
                </a:solidFill>
                <a:latin typeface="Arimo"/>
              </a:rPr>
              <a:t>to more than 20,000 people each year. your info here</a:t>
            </a:r>
            <a:r>
              <a:rPr lang="en-US" sz="2800" b="1" u="none" dirty="0">
                <a:solidFill>
                  <a:srgbClr val="F5F7F8"/>
                </a:solidFill>
                <a:latin typeface="Arimo"/>
              </a:rPr>
              <a:t>.</a:t>
            </a:r>
          </a:p>
        </p:txBody>
      </p:sp>
      <p:sp>
        <p:nvSpPr>
          <p:cNvPr id="11" name="TextBox 11"/>
          <p:cNvSpPr txBox="1"/>
          <p:nvPr/>
        </p:nvSpPr>
        <p:spPr>
          <a:xfrm>
            <a:off x="4174330" y="841489"/>
            <a:ext cx="9939339" cy="807913"/>
          </a:xfrm>
          <a:prstGeom prst="rect">
            <a:avLst/>
          </a:prstGeom>
        </p:spPr>
        <p:txBody>
          <a:bodyPr wrap="square" lIns="0" tIns="0" rIns="0" bIns="0" rtlCol="0" anchor="t">
            <a:spAutoFit/>
          </a:bodyPr>
          <a:lstStyle/>
          <a:p>
            <a:pPr marL="0" lvl="0" indent="0" algn="ctr">
              <a:lnSpc>
                <a:spcPts val="6256"/>
              </a:lnSpc>
              <a:spcBef>
                <a:spcPct val="0"/>
              </a:spcBef>
            </a:pPr>
            <a:r>
              <a:rPr lang="en-US" sz="6450" dirty="0">
                <a:solidFill>
                  <a:srgbClr val="F5F7F8"/>
                </a:solidFill>
                <a:latin typeface="Arimo"/>
              </a:rPr>
              <a:t>Community Legal Services </a:t>
            </a:r>
            <a:endParaRPr lang="en-US" sz="6450" u="none" dirty="0">
              <a:solidFill>
                <a:srgbClr val="F5F7F8"/>
              </a:solidFill>
              <a:latin typeface="Arimo"/>
            </a:endParaRPr>
          </a:p>
        </p:txBody>
      </p:sp>
      <p:sp>
        <p:nvSpPr>
          <p:cNvPr id="12" name="TextBox 11">
            <a:extLst>
              <a:ext uri="{FF2B5EF4-FFF2-40B4-BE49-F238E27FC236}">
                <a16:creationId xmlns:a16="http://schemas.microsoft.com/office/drawing/2014/main" id="{F3C35818-EBFD-60DE-0B46-2EF9E5274201}"/>
              </a:ext>
            </a:extLst>
          </p:cNvPr>
          <p:cNvSpPr txBox="1"/>
          <p:nvPr/>
        </p:nvSpPr>
        <p:spPr>
          <a:xfrm>
            <a:off x="3747060" y="6909970"/>
            <a:ext cx="10972800" cy="1015663"/>
          </a:xfrm>
          <a:prstGeom prst="rect">
            <a:avLst/>
          </a:prstGeom>
          <a:noFill/>
        </p:spPr>
        <p:txBody>
          <a:bodyPr wrap="square" rtlCol="0">
            <a:spAutoFit/>
          </a:bodyPr>
          <a:lstStyle/>
          <a:p>
            <a:pPr algn="ctr"/>
            <a:r>
              <a:rPr lang="en-US" sz="6000" dirty="0">
                <a:solidFill>
                  <a:schemeClr val="bg1"/>
                </a:solidFill>
                <a:latin typeface="Arimo Bold" panose="020B0604020202020204" charset="0"/>
                <a:ea typeface="Arimo Bold" panose="020B0604020202020204" charset="0"/>
                <a:cs typeface="Arimo Bold" panose="020B0604020202020204" charset="0"/>
              </a:rPr>
              <a:t>Contact us at </a:t>
            </a:r>
            <a:r>
              <a:rPr lang="en-US" sz="6000" b="1" dirty="0">
                <a:solidFill>
                  <a:schemeClr val="bg1"/>
                </a:solidFill>
                <a:latin typeface="Arimo Bold" panose="020B0604020202020204" charset="0"/>
                <a:ea typeface="Arimo Bold" panose="020B0604020202020204" charset="0"/>
                <a:cs typeface="Arimo Bold" panose="020B0604020202020204" charset="0"/>
              </a:rPr>
              <a:t>1-800-405-1417</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AC5522BF9B8A2429A6105C448AF3AD5" ma:contentTypeVersion="18" ma:contentTypeDescription="Create a new document." ma:contentTypeScope="" ma:versionID="f4e452b54b8d753a53c7e023b08d71c9">
  <xsd:schema xmlns:xsd="http://www.w3.org/2001/XMLSchema" xmlns:xs="http://www.w3.org/2001/XMLSchema" xmlns:p="http://schemas.microsoft.com/office/2006/metadata/properties" xmlns:ns2="1408b904-399f-4d70-8254-5bb4bf9199e9" xmlns:ns3="84e24a03-81c8-4c2f-aecf-e4e591150b44" targetNamespace="http://schemas.microsoft.com/office/2006/metadata/properties" ma:root="true" ma:fieldsID="cb76a984eee49e5d5251bb015a137ec2" ns2:_="" ns3:_="">
    <xsd:import namespace="1408b904-399f-4d70-8254-5bb4bf9199e9"/>
    <xsd:import namespace="84e24a03-81c8-4c2f-aecf-e4e591150b44"/>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AutoKeyPoints" minOccurs="0"/>
                <xsd:element ref="ns2:MediaServiceKeyPoint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08b904-399f-4d70-8254-5bb4bf9199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23a077b9-582b-4aee-a1d4-ef472ba534e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4e24a03-81c8-4c2f-aecf-e4e591150b44"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e89f8af-2017-494a-982e-0c174fd40197}" ma:internalName="TaxCatchAll" ma:showField="CatchAllData" ma:web="84e24a03-81c8-4c2f-aecf-e4e591150b4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E409727-6150-44C6-9BA0-84C6DF6B80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08b904-399f-4d70-8254-5bb4bf9199e9"/>
    <ds:schemaRef ds:uri="84e24a03-81c8-4c2f-aecf-e4e591150b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214D855-FE3D-4F2C-A97A-BB7C0B96A8A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218</TotalTime>
  <Words>346</Words>
  <Application>Microsoft Office PowerPoint</Application>
  <PresentationFormat>Custom</PresentationFormat>
  <Paragraphs>46</Paragraphs>
  <Slides>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Arimo Bold</vt:lpstr>
      <vt:lpstr>Arimo</vt:lpstr>
      <vt:lpstr>Calibri</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2024 Slide Templates</dc:title>
  <dc:creator>Morgan Cardinal</dc:creator>
  <cp:lastModifiedBy>Morgan Cardinal</cp:lastModifiedBy>
  <cp:revision>16</cp:revision>
  <dcterms:created xsi:type="dcterms:W3CDTF">2006-08-16T00:00:00Z</dcterms:created>
  <dcterms:modified xsi:type="dcterms:W3CDTF">2024-08-20T18:03:13Z</dcterms:modified>
  <dc:identifier>DAGJutYunxw</dc:identifier>
</cp:coreProperties>
</file>