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98" r:id="rId3"/>
    <p:sldId id="299" r:id="rId4"/>
    <p:sldId id="300" r:id="rId5"/>
    <p:sldId id="302" r:id="rId6"/>
    <p:sldId id="301" r:id="rId7"/>
    <p:sldId id="303" r:id="rId8"/>
    <p:sldId id="280" r:id="rId9"/>
    <p:sldId id="281" r:id="rId10"/>
    <p:sldId id="283" r:id="rId11"/>
    <p:sldId id="284" r:id="rId12"/>
    <p:sldId id="285" r:id="rId13"/>
    <p:sldId id="286" r:id="rId14"/>
    <p:sldId id="287" r:id="rId15"/>
    <p:sldId id="288" r:id="rId16"/>
    <p:sldId id="289" r:id="rId17"/>
    <p:sldId id="290" r:id="rId18"/>
    <p:sldId id="292" r:id="rId19"/>
    <p:sldId id="293" r:id="rId20"/>
    <p:sldId id="294" r:id="rId21"/>
    <p:sldId id="297" r:id="rId22"/>
    <p:sldId id="258" r:id="rId23"/>
    <p:sldId id="259" r:id="rId24"/>
    <p:sldId id="260" r:id="rId25"/>
    <p:sldId id="261" r:id="rId26"/>
    <p:sldId id="262" r:id="rId27"/>
    <p:sldId id="263" r:id="rId28"/>
    <p:sldId id="265" r:id="rId29"/>
    <p:sldId id="266" r:id="rId30"/>
    <p:sldId id="267" r:id="rId31"/>
    <p:sldId id="268" r:id="rId32"/>
    <p:sldId id="271" r:id="rId33"/>
    <p:sldId id="272" r:id="rId34"/>
    <p:sldId id="273" r:id="rId35"/>
    <p:sldId id="274" r:id="rId36"/>
    <p:sldId id="275" r:id="rId37"/>
    <p:sldId id="276" r:id="rId38"/>
    <p:sldId id="277" r:id="rId39"/>
    <p:sldId id="278" r:id="rId40"/>
    <p:sldId id="279" r:id="rId41"/>
    <p:sldId id="295" r:id="rId42"/>
  </p:sldIdLst>
  <p:sldSz cx="18288000" cy="10287000"/>
  <p:notesSz cx="6858000" cy="9144000"/>
  <p:embeddedFontLst>
    <p:embeddedFont>
      <p:font typeface="Barlow SemiCondensed" panose="020B0604020202020204" charset="0"/>
      <p:regular r:id="rId43"/>
    </p:embeddedFont>
    <p:embeddedFont>
      <p:font typeface="Barlow SemiCondensed Bold" panose="020B0604020202020204" charset="0"/>
      <p:regular r:id="rId44"/>
    </p:embeddedFont>
    <p:embeddedFont>
      <p:font typeface="Garet 1" panose="020B0604020202020204" charset="0"/>
      <p:regular r:id="rId45"/>
    </p:embeddedFont>
    <p:embeddedFont>
      <p:font typeface="Garet 1 Bold" panose="020B0604020202020204" charset="0"/>
      <p:regular r:id="rId46"/>
    </p:embeddedFont>
    <p:embeddedFont>
      <p:font typeface="Garet 2" panose="020B0604020202020204" charset="0"/>
      <p:regular r:id="rId47"/>
    </p:embeddedFont>
    <p:embeddedFont>
      <p:font typeface="Garet 2 Bold" panose="020B0604020202020204" charset="0"/>
      <p:regular r:id="rId48"/>
    </p:embeddedFont>
    <p:embeddedFont>
      <p:font typeface="Oswald" panose="00000500000000000000" pitchFamily="2" charset="0"/>
      <p:regular r:id="rId49"/>
      <p:bold r:id="rId50"/>
    </p:embeddedFont>
    <p:embeddedFont>
      <p:font typeface="Oswald Bold" panose="00000800000000000000" charset="0"/>
      <p:regular r:id="rId5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103" d="100"/>
          <a:sy n="103" d="100"/>
        </p:scale>
        <p:origin x="2766" y="1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5.fntdata"/><Relationship Id="rId50" Type="http://schemas.openxmlformats.org/officeDocument/2006/relationships/font" Target="fonts/font8.fntdata"/><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3.fntdata"/><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2.fntdata"/><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1.fntdata"/><Relationship Id="rId48" Type="http://schemas.openxmlformats.org/officeDocument/2006/relationships/font" Target="fonts/font6.fntdata"/><Relationship Id="rId8" Type="http://schemas.openxmlformats.org/officeDocument/2006/relationships/slide" Target="slides/slide7.xml"/><Relationship Id="rId51" Type="http://schemas.openxmlformats.org/officeDocument/2006/relationships/font" Target="fonts/font9.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4.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7.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8/20/2024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8/20/2024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8/20/2024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8/20/2024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svg"/></Relationships>
</file>

<file path=ppt/slides/_rels/slide2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image" Target="../media/image35.jpeg"/><Relationship Id="rId1" Type="http://schemas.openxmlformats.org/officeDocument/2006/relationships/slideLayout" Target="../slideLayouts/slideLayout7.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4" Type="http://schemas.openxmlformats.org/officeDocument/2006/relationships/image" Target="../media/image43.svg"/></Relationships>
</file>

<file path=ppt/slides/_rels/slide2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2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image" Target="../media/image20.jpeg"/><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 Id="rId9" Type="http://schemas.openxmlformats.org/officeDocument/2006/relationships/image" Target="../media/image4.png"/></Relationships>
</file>

<file path=ppt/slides/_rels/slide3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4" Type="http://schemas.openxmlformats.org/officeDocument/2006/relationships/image" Target="../media/image43.svg"/></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4" Type="http://schemas.openxmlformats.org/officeDocument/2006/relationships/image" Target="../media/image43.svg"/></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4" Type="http://schemas.openxmlformats.org/officeDocument/2006/relationships/image" Target="../media/image43.svg"/></Relationships>
</file>

<file path=ppt/slides/_rels/slide3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xml"/><Relationship Id="rId4" Type="http://schemas.openxmlformats.org/officeDocument/2006/relationships/image" Target="../media/image61.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 Id="rId4" Type="http://schemas.openxmlformats.org/officeDocument/2006/relationships/image" Target="../media/image64.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e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sv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a:p>
        </p:txBody>
      </p:sp>
      <p:sp>
        <p:nvSpPr>
          <p:cNvPr id="3" name="Freeform 3"/>
          <p:cNvSpPr/>
          <p:nvPr/>
        </p:nvSpPr>
        <p:spPr>
          <a:xfrm>
            <a:off x="-987426" y="9826260"/>
            <a:ext cx="14630955" cy="611840"/>
          </a:xfrm>
          <a:custGeom>
            <a:avLst/>
            <a:gdLst/>
            <a:ahLst/>
            <a:cxnLst/>
            <a:rect l="l" t="t" r="r" b="b"/>
            <a:pathLst>
              <a:path w="14630955" h="611840">
                <a:moveTo>
                  <a:pt x="0" y="0"/>
                </a:moveTo>
                <a:lnTo>
                  <a:pt x="14630955" y="0"/>
                </a:lnTo>
                <a:lnTo>
                  <a:pt x="14630955" y="611840"/>
                </a:lnTo>
                <a:lnTo>
                  <a:pt x="0" y="61184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a:off x="13251104" y="9826260"/>
            <a:ext cx="14630955" cy="611840"/>
          </a:xfrm>
          <a:custGeom>
            <a:avLst/>
            <a:gdLst/>
            <a:ahLst/>
            <a:cxnLst/>
            <a:rect l="l" t="t" r="r" b="b"/>
            <a:pathLst>
              <a:path w="14630955" h="611840">
                <a:moveTo>
                  <a:pt x="0" y="0"/>
                </a:moveTo>
                <a:lnTo>
                  <a:pt x="14630954" y="0"/>
                </a:lnTo>
                <a:lnTo>
                  <a:pt x="14630954" y="611840"/>
                </a:lnTo>
                <a:lnTo>
                  <a:pt x="0" y="61184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4" name="Freeform 14"/>
          <p:cNvSpPr/>
          <p:nvPr/>
        </p:nvSpPr>
        <p:spPr>
          <a:xfrm>
            <a:off x="226867" y="808466"/>
            <a:ext cx="1603665" cy="736979"/>
          </a:xfrm>
          <a:custGeom>
            <a:avLst/>
            <a:gdLst/>
            <a:ahLst/>
            <a:cxnLst/>
            <a:rect l="l" t="t" r="r" b="b"/>
            <a:pathLst>
              <a:path w="1603665" h="736979">
                <a:moveTo>
                  <a:pt x="0" y="0"/>
                </a:moveTo>
                <a:lnTo>
                  <a:pt x="1603666" y="0"/>
                </a:lnTo>
                <a:lnTo>
                  <a:pt x="1603666" y="736978"/>
                </a:lnTo>
                <a:lnTo>
                  <a:pt x="0" y="736978"/>
                </a:lnTo>
                <a:lnTo>
                  <a:pt x="0" y="0"/>
                </a:lnTo>
                <a:close/>
              </a:path>
            </a:pathLst>
          </a:custGeom>
          <a:blipFill>
            <a:blip r:embed="rId5"/>
            <a:stretch>
              <a:fillRect/>
            </a:stretch>
          </a:blipFill>
        </p:spPr>
        <p:txBody>
          <a:bodyPr/>
          <a:lstStyle/>
          <a:p>
            <a:endParaRPr lang="en-US"/>
          </a:p>
        </p:txBody>
      </p:sp>
      <p:sp>
        <p:nvSpPr>
          <p:cNvPr id="15" name="TextBox 15"/>
          <p:cNvSpPr txBox="1"/>
          <p:nvPr/>
        </p:nvSpPr>
        <p:spPr>
          <a:xfrm>
            <a:off x="5036896" y="5136444"/>
            <a:ext cx="8214207" cy="877570"/>
          </a:xfrm>
          <a:prstGeom prst="rect">
            <a:avLst/>
          </a:prstGeom>
        </p:spPr>
        <p:txBody>
          <a:bodyPr lIns="0" tIns="0" rIns="0" bIns="0" rtlCol="0" anchor="t">
            <a:spAutoFit/>
          </a:bodyPr>
          <a:lstStyle/>
          <a:p>
            <a:pPr algn="ctr">
              <a:lnSpc>
                <a:spcPts val="7279"/>
              </a:lnSpc>
            </a:pPr>
            <a:r>
              <a:rPr lang="en-US" sz="5199" dirty="0">
                <a:solidFill>
                  <a:srgbClr val="FFFFFF"/>
                </a:solidFill>
                <a:latin typeface="Oswald"/>
                <a:ea typeface="Oswald"/>
                <a:cs typeface="Oswald"/>
                <a:sym typeface="Oswald"/>
              </a:rPr>
              <a:t>AND PLANNING</a:t>
            </a:r>
          </a:p>
        </p:txBody>
      </p:sp>
      <p:sp>
        <p:nvSpPr>
          <p:cNvPr id="16" name="TextBox 16"/>
          <p:cNvSpPr txBox="1"/>
          <p:nvPr/>
        </p:nvSpPr>
        <p:spPr>
          <a:xfrm>
            <a:off x="2102294" y="3066748"/>
            <a:ext cx="14064965" cy="1679518"/>
          </a:xfrm>
          <a:prstGeom prst="rect">
            <a:avLst/>
          </a:prstGeom>
        </p:spPr>
        <p:txBody>
          <a:bodyPr lIns="0" tIns="0" rIns="0" bIns="0" rtlCol="0" anchor="t">
            <a:spAutoFit/>
          </a:bodyPr>
          <a:lstStyle/>
          <a:p>
            <a:pPr algn="ctr">
              <a:lnSpc>
                <a:spcPts val="13766"/>
              </a:lnSpc>
            </a:pPr>
            <a:r>
              <a:rPr lang="en-US" sz="9832" dirty="0">
                <a:solidFill>
                  <a:srgbClr val="EC971C"/>
                </a:solidFill>
                <a:latin typeface="Oswald Bold"/>
                <a:ea typeface="Oswald Bold"/>
                <a:cs typeface="Oswald Bold"/>
                <a:sym typeface="Oswald Bold"/>
              </a:rPr>
              <a:t>LAND MANAGEMENT </a:t>
            </a:r>
          </a:p>
        </p:txBody>
      </p:sp>
      <p:sp>
        <p:nvSpPr>
          <p:cNvPr id="17" name="TextBox 17"/>
          <p:cNvSpPr txBox="1"/>
          <p:nvPr/>
        </p:nvSpPr>
        <p:spPr>
          <a:xfrm>
            <a:off x="9325563" y="6618024"/>
            <a:ext cx="1749799" cy="365760"/>
          </a:xfrm>
          <a:prstGeom prst="rect">
            <a:avLst/>
          </a:prstGeom>
        </p:spPr>
        <p:txBody>
          <a:bodyPr lIns="0" tIns="0" rIns="0" bIns="0" rtlCol="0" anchor="t">
            <a:spAutoFit/>
          </a:bodyPr>
          <a:lstStyle/>
          <a:p>
            <a:pPr algn="ctr">
              <a:lnSpc>
                <a:spcPts val="2940"/>
              </a:lnSpc>
            </a:pPr>
            <a:r>
              <a:rPr lang="en-US" sz="2100">
                <a:solidFill>
                  <a:srgbClr val="021531"/>
                </a:solidFill>
                <a:latin typeface="Barlow SemiCondensed"/>
                <a:ea typeface="Barlow SemiCondensed"/>
                <a:cs typeface="Barlow SemiCondensed"/>
                <a:sym typeface="Barlow SemiCondensed"/>
              </a:rPr>
              <a:t>Start Slide</a:t>
            </a:r>
          </a:p>
        </p:txBody>
      </p:sp>
      <p:sp>
        <p:nvSpPr>
          <p:cNvPr id="18" name="TextBox 18"/>
          <p:cNvSpPr txBox="1"/>
          <p:nvPr/>
        </p:nvSpPr>
        <p:spPr>
          <a:xfrm>
            <a:off x="6973087" y="6618024"/>
            <a:ext cx="1749799" cy="332783"/>
          </a:xfrm>
          <a:prstGeom prst="rect">
            <a:avLst/>
          </a:prstGeom>
        </p:spPr>
        <p:txBody>
          <a:bodyPr lIns="0" tIns="0" rIns="0" bIns="0" rtlCol="0" anchor="t">
            <a:spAutoFit/>
          </a:bodyPr>
          <a:lstStyle/>
          <a:p>
            <a:pPr algn="ctr">
              <a:lnSpc>
                <a:spcPts val="2940"/>
              </a:lnSpc>
            </a:pPr>
            <a:r>
              <a:rPr lang="en-US" sz="2100" dirty="0">
                <a:solidFill>
                  <a:srgbClr val="021531"/>
                </a:solidFill>
                <a:latin typeface="Barlow SemiCondensed"/>
                <a:ea typeface="Barlow SemiCondensed"/>
                <a:cs typeface="Barlow SemiCondensed"/>
                <a:sym typeface="Barlow SemiCondensed"/>
              </a:rPr>
              <a:t>Learn Mor</a:t>
            </a:r>
          </a:p>
        </p:txBody>
      </p:sp>
      <p:sp>
        <p:nvSpPr>
          <p:cNvPr id="22" name="TextBox 22"/>
          <p:cNvSpPr txBox="1"/>
          <p:nvPr/>
        </p:nvSpPr>
        <p:spPr>
          <a:xfrm>
            <a:off x="1925782" y="977887"/>
            <a:ext cx="2807757" cy="332783"/>
          </a:xfrm>
          <a:prstGeom prst="rect">
            <a:avLst/>
          </a:prstGeom>
        </p:spPr>
        <p:txBody>
          <a:bodyPr wrap="square" lIns="0" tIns="0" rIns="0" bIns="0" rtlCol="0" anchor="t">
            <a:spAutoFit/>
          </a:bodyPr>
          <a:lstStyle/>
          <a:p>
            <a:pPr algn="l">
              <a:lnSpc>
                <a:spcPts val="2940"/>
              </a:lnSpc>
            </a:pPr>
            <a:r>
              <a:rPr lang="en-US" sz="2100" dirty="0">
                <a:solidFill>
                  <a:srgbClr val="FFFFFF"/>
                </a:solidFill>
                <a:latin typeface="Barlow SemiCondensed"/>
                <a:ea typeface="Barlow SemiCondensed"/>
                <a:cs typeface="Barlow SemiCondensed"/>
                <a:sym typeface="Barlow SemiCondensed"/>
              </a:rPr>
              <a:t>miamidade.gov/housing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21531"/>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txBody>
          <a:bodyPr/>
          <a:lstStyle/>
          <a:p>
            <a:endParaRPr lang="en-US"/>
          </a:p>
        </p:txBody>
      </p:sp>
      <p:grpSp>
        <p:nvGrpSpPr>
          <p:cNvPr id="3" name="Group 3"/>
          <p:cNvGrpSpPr/>
          <p:nvPr/>
        </p:nvGrpSpPr>
        <p:grpSpPr>
          <a:xfrm>
            <a:off x="217636" y="1028700"/>
            <a:ext cx="4455594" cy="1710138"/>
            <a:chOff x="0" y="0"/>
            <a:chExt cx="1173490" cy="450407"/>
          </a:xfrm>
        </p:grpSpPr>
        <p:sp>
          <p:nvSpPr>
            <p:cNvPr id="4" name="Freeform 4"/>
            <p:cNvSpPr/>
            <p:nvPr/>
          </p:nvSpPr>
          <p:spPr>
            <a:xfrm>
              <a:off x="0" y="0"/>
              <a:ext cx="1173490" cy="450407"/>
            </a:xfrm>
            <a:custGeom>
              <a:avLst/>
              <a:gdLst/>
              <a:ahLst/>
              <a:cxnLst/>
              <a:rect l="l" t="t" r="r" b="b"/>
              <a:pathLst>
                <a:path w="1173490" h="450407">
                  <a:moveTo>
                    <a:pt x="20851" y="0"/>
                  </a:moveTo>
                  <a:lnTo>
                    <a:pt x="1152639" y="0"/>
                  </a:lnTo>
                  <a:cubicBezTo>
                    <a:pt x="1158169" y="0"/>
                    <a:pt x="1163472" y="2197"/>
                    <a:pt x="1167383" y="6107"/>
                  </a:cubicBezTo>
                  <a:cubicBezTo>
                    <a:pt x="1171293" y="10017"/>
                    <a:pt x="1173490" y="15321"/>
                    <a:pt x="1173490" y="20851"/>
                  </a:cubicBezTo>
                  <a:lnTo>
                    <a:pt x="1173490" y="429556"/>
                  </a:lnTo>
                  <a:cubicBezTo>
                    <a:pt x="1173490" y="441072"/>
                    <a:pt x="1164154" y="450407"/>
                    <a:pt x="1152639" y="450407"/>
                  </a:cubicBezTo>
                  <a:lnTo>
                    <a:pt x="20851" y="450407"/>
                  </a:lnTo>
                  <a:cubicBezTo>
                    <a:pt x="9335" y="450407"/>
                    <a:pt x="0" y="441072"/>
                    <a:pt x="0" y="429556"/>
                  </a:cubicBezTo>
                  <a:lnTo>
                    <a:pt x="0" y="20851"/>
                  </a:lnTo>
                  <a:cubicBezTo>
                    <a:pt x="0" y="9335"/>
                    <a:pt x="9335" y="0"/>
                    <a:pt x="20851" y="0"/>
                  </a:cubicBezTo>
                  <a:close/>
                </a:path>
              </a:pathLst>
            </a:custGeom>
            <a:solidFill>
              <a:srgbClr val="021531"/>
            </a:solidFill>
          </p:spPr>
          <p:txBody>
            <a:bodyPr/>
            <a:lstStyle/>
            <a:p>
              <a:endParaRPr lang="en-US"/>
            </a:p>
          </p:txBody>
        </p:sp>
        <p:sp>
          <p:nvSpPr>
            <p:cNvPr id="5" name="TextBox 5"/>
            <p:cNvSpPr txBox="1"/>
            <p:nvPr/>
          </p:nvSpPr>
          <p:spPr>
            <a:xfrm>
              <a:off x="0" y="-47625"/>
              <a:ext cx="1173490" cy="498032"/>
            </a:xfrm>
            <a:prstGeom prst="rect">
              <a:avLst/>
            </a:prstGeom>
          </p:spPr>
          <p:txBody>
            <a:bodyPr lIns="50800" tIns="50800" rIns="50800" bIns="50800" rtlCol="0" anchor="ctr"/>
            <a:lstStyle/>
            <a:p>
              <a:pPr algn="ctr">
                <a:lnSpc>
                  <a:spcPts val="2940"/>
                </a:lnSpc>
              </a:pPr>
              <a:endParaRPr/>
            </a:p>
          </p:txBody>
        </p:sp>
      </p:grpSp>
      <p:sp>
        <p:nvSpPr>
          <p:cNvPr id="6" name="TextBox 6"/>
          <p:cNvSpPr txBox="1"/>
          <p:nvPr/>
        </p:nvSpPr>
        <p:spPr>
          <a:xfrm>
            <a:off x="313153" y="1258653"/>
            <a:ext cx="4264560" cy="1480185"/>
          </a:xfrm>
          <a:prstGeom prst="rect">
            <a:avLst/>
          </a:prstGeom>
        </p:spPr>
        <p:txBody>
          <a:bodyPr lIns="0" tIns="0" rIns="0" bIns="0" rtlCol="0" anchor="t">
            <a:spAutoFit/>
          </a:bodyPr>
          <a:lstStyle/>
          <a:p>
            <a:pPr algn="ctr">
              <a:lnSpc>
                <a:spcPts val="2940"/>
              </a:lnSpc>
            </a:pPr>
            <a:r>
              <a:rPr lang="en-US" sz="2100">
                <a:solidFill>
                  <a:srgbClr val="FFFFFF"/>
                </a:solidFill>
                <a:latin typeface="Barlow SemiCondensed"/>
                <a:ea typeface="Barlow SemiCondensed"/>
                <a:cs typeface="Barlow SemiCondensed"/>
                <a:sym typeface="Barlow SemiCondensed"/>
              </a:rPr>
              <a:t>TOD POLICY IN MIAMI-DADE COUNTY</a:t>
            </a:r>
          </a:p>
          <a:p>
            <a:pPr algn="ctr">
              <a:lnSpc>
                <a:spcPts val="2940"/>
              </a:lnSpc>
            </a:pPr>
            <a:r>
              <a:rPr lang="en-US" sz="2100">
                <a:solidFill>
                  <a:srgbClr val="FFFFFF"/>
                </a:solidFill>
                <a:latin typeface="Barlow SemiCondensed"/>
                <a:ea typeface="Barlow SemiCondensed"/>
                <a:cs typeface="Barlow SemiCondensed"/>
                <a:sym typeface="Barlow SemiCondensed"/>
              </a:rPr>
              <a:t>SMART* Plan Corridors</a:t>
            </a:r>
          </a:p>
          <a:p>
            <a:pPr algn="ctr">
              <a:lnSpc>
                <a:spcPts val="2940"/>
              </a:lnSpc>
            </a:pPr>
            <a:r>
              <a:rPr lang="en-US" sz="2100">
                <a:solidFill>
                  <a:srgbClr val="FFFFFF"/>
                </a:solidFill>
                <a:latin typeface="Barlow SemiCondensed"/>
                <a:ea typeface="Barlow SemiCondensed"/>
                <a:cs typeface="Barlow SemiCondensed"/>
                <a:sym typeface="Barlow SemiCondensed"/>
              </a:rPr>
              <a:t>*Strategic Miami Area Rapid Transit</a:t>
            </a:r>
          </a:p>
          <a:p>
            <a:pPr algn="ctr">
              <a:lnSpc>
                <a:spcPts val="2940"/>
              </a:lnSpc>
              <a:spcBef>
                <a:spcPct val="0"/>
              </a:spcBef>
            </a:pPr>
            <a:endParaRPr lang="en-US" sz="2100">
              <a:solidFill>
                <a:srgbClr val="FFFFFF"/>
              </a:solidFill>
              <a:latin typeface="Barlow SemiCondensed"/>
              <a:ea typeface="Barlow SemiCondensed"/>
              <a:cs typeface="Barlow SemiCondensed"/>
              <a:sym typeface="Barlow SemiCondensed"/>
            </a:endParaRPr>
          </a:p>
        </p:txBody>
      </p:sp>
      <p:sp>
        <p:nvSpPr>
          <p:cNvPr id="7" name="Freeform 7"/>
          <p:cNvSpPr/>
          <p:nvPr/>
        </p:nvSpPr>
        <p:spPr>
          <a:xfrm>
            <a:off x="467074" y="2719788"/>
            <a:ext cx="3956717" cy="642967"/>
          </a:xfrm>
          <a:custGeom>
            <a:avLst/>
            <a:gdLst/>
            <a:ahLst/>
            <a:cxnLst/>
            <a:rect l="l" t="t" r="r" b="b"/>
            <a:pathLst>
              <a:path w="3956717" h="642967">
                <a:moveTo>
                  <a:pt x="0" y="0"/>
                </a:moveTo>
                <a:lnTo>
                  <a:pt x="3956718" y="0"/>
                </a:lnTo>
                <a:lnTo>
                  <a:pt x="3956718" y="642967"/>
                </a:lnTo>
                <a:lnTo>
                  <a:pt x="0" y="642967"/>
                </a:lnTo>
                <a:lnTo>
                  <a:pt x="0" y="0"/>
                </a:lnTo>
                <a:close/>
              </a:path>
            </a:pathLst>
          </a:custGeom>
          <a:blipFill>
            <a:blip r:embed="rId3"/>
            <a:stretch>
              <a:fillRect/>
            </a:stretch>
          </a:blipFill>
        </p:spPr>
        <p:txBody>
          <a:bodyPr/>
          <a:lstStyle/>
          <a:p>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21531"/>
        </a:solidFill>
        <a:effectLst/>
      </p:bgPr>
    </p:bg>
    <p:spTree>
      <p:nvGrpSpPr>
        <p:cNvPr id="1" name=""/>
        <p:cNvGrpSpPr/>
        <p:nvPr/>
      </p:nvGrpSpPr>
      <p:grpSpPr>
        <a:xfrm>
          <a:off x="0" y="0"/>
          <a:ext cx="0" cy="0"/>
          <a:chOff x="0" y="0"/>
          <a:chExt cx="0" cy="0"/>
        </a:xfrm>
      </p:grpSpPr>
      <p:sp>
        <p:nvSpPr>
          <p:cNvPr id="2" name="Freeform 2"/>
          <p:cNvSpPr/>
          <p:nvPr/>
        </p:nvSpPr>
        <p:spPr>
          <a:xfrm>
            <a:off x="8357616" y="0"/>
            <a:ext cx="9930384" cy="10287000"/>
          </a:xfrm>
          <a:custGeom>
            <a:avLst/>
            <a:gdLst/>
            <a:ahLst/>
            <a:cxnLst/>
            <a:rect l="l" t="t" r="r" b="b"/>
            <a:pathLst>
              <a:path w="9930384" h="10287000">
                <a:moveTo>
                  <a:pt x="0" y="0"/>
                </a:moveTo>
                <a:lnTo>
                  <a:pt x="9930384" y="0"/>
                </a:lnTo>
                <a:lnTo>
                  <a:pt x="9930384" y="10287000"/>
                </a:lnTo>
                <a:lnTo>
                  <a:pt x="0" y="10287000"/>
                </a:lnTo>
                <a:lnTo>
                  <a:pt x="0" y="0"/>
                </a:lnTo>
                <a:close/>
              </a:path>
            </a:pathLst>
          </a:custGeom>
          <a:blipFill>
            <a:blip r:embed="rId2"/>
            <a:stretch>
              <a:fillRect/>
            </a:stretch>
          </a:blipFill>
        </p:spPr>
        <p:txBody>
          <a:bodyPr/>
          <a:lstStyle/>
          <a:p>
            <a:endParaRPr lang="en-US"/>
          </a:p>
        </p:txBody>
      </p:sp>
      <p:graphicFrame>
        <p:nvGraphicFramePr>
          <p:cNvPr id="3" name="Table 3"/>
          <p:cNvGraphicFramePr>
            <a:graphicFrameLocks noGrp="1"/>
          </p:cNvGraphicFramePr>
          <p:nvPr/>
        </p:nvGraphicFramePr>
        <p:xfrm>
          <a:off x="325348" y="3052261"/>
          <a:ext cx="7696826" cy="6970396"/>
        </p:xfrm>
        <a:graphic>
          <a:graphicData uri="http://schemas.openxmlformats.org/drawingml/2006/table">
            <a:tbl>
              <a:tblPr/>
              <a:tblGrid>
                <a:gridCol w="1828444">
                  <a:extLst>
                    <a:ext uri="{9D8B030D-6E8A-4147-A177-3AD203B41FA5}">
                      <a16:colId xmlns:a16="http://schemas.microsoft.com/office/drawing/2014/main" val="20000"/>
                    </a:ext>
                  </a:extLst>
                </a:gridCol>
                <a:gridCol w="1828444">
                  <a:extLst>
                    <a:ext uri="{9D8B030D-6E8A-4147-A177-3AD203B41FA5}">
                      <a16:colId xmlns:a16="http://schemas.microsoft.com/office/drawing/2014/main" val="20001"/>
                    </a:ext>
                  </a:extLst>
                </a:gridCol>
                <a:gridCol w="2649264">
                  <a:extLst>
                    <a:ext uri="{9D8B030D-6E8A-4147-A177-3AD203B41FA5}">
                      <a16:colId xmlns:a16="http://schemas.microsoft.com/office/drawing/2014/main" val="20002"/>
                    </a:ext>
                  </a:extLst>
                </a:gridCol>
                <a:gridCol w="1390674">
                  <a:extLst>
                    <a:ext uri="{9D8B030D-6E8A-4147-A177-3AD203B41FA5}">
                      <a16:colId xmlns:a16="http://schemas.microsoft.com/office/drawing/2014/main" val="20003"/>
                    </a:ext>
                  </a:extLst>
                </a:gridCol>
              </a:tblGrid>
              <a:tr h="1788507">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Urban  Center Type </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Maximum  Allowed Density </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Minimum Required FAR</a:t>
                      </a:r>
                      <a:endParaRPr lang="en-US" sz="1100"/>
                    </a:p>
                    <a:p>
                      <a:pPr algn="l">
                        <a:lnSpc>
                          <a:spcPts val="2659"/>
                        </a:lnSpc>
                      </a:pPr>
                      <a:r>
                        <a:rPr lang="en-US" sz="1899">
                          <a:solidFill>
                            <a:srgbClr val="FFFFFF"/>
                          </a:solidFill>
                          <a:latin typeface="Barlow SemiCondensed"/>
                          <a:ea typeface="Barlow SemiCondensed"/>
                          <a:cs typeface="Barlow SemiCondensed"/>
                          <a:sym typeface="Barlow SemiCondensed"/>
                        </a:rPr>
                        <a:t>  </a:t>
                      </a:r>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Maximum Height (Stories)</a:t>
                      </a:r>
                      <a:endParaRPr lang="en-US" sz="1100"/>
                    </a:p>
                    <a:p>
                      <a:pPr algn="l">
                        <a:lnSpc>
                          <a:spcPts val="2659"/>
                        </a:lnSpc>
                      </a:pPr>
                      <a:r>
                        <a:rPr lang="en-US" sz="1899">
                          <a:solidFill>
                            <a:srgbClr val="FFFFFF"/>
                          </a:solidFill>
                          <a:latin typeface="Barlow SemiCondensed"/>
                          <a:ea typeface="Barlow SemiCondensed"/>
                          <a:cs typeface="Barlow SemiCondensed"/>
                          <a:sym typeface="Barlow SemiCondensed"/>
                        </a:rPr>
                        <a:t>  </a:t>
                      </a:r>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0"/>
                  </a:ext>
                </a:extLst>
              </a:tr>
              <a:tr h="1453760">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Community </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125</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&gt;1.5  in the core*  &gt;0.5   in the edge*</a:t>
                      </a:r>
                      <a:endParaRPr lang="en-US" sz="1100"/>
                    </a:p>
                    <a:p>
                      <a:pPr algn="l">
                        <a:lnSpc>
                          <a:spcPts val="2659"/>
                        </a:lnSpc>
                      </a:pPr>
                      <a:r>
                        <a:rPr lang="en-US" sz="1899">
                          <a:solidFill>
                            <a:srgbClr val="FFFFFF"/>
                          </a:solidFill>
                          <a:latin typeface="Barlow SemiCondensed"/>
                          <a:ea typeface="Barlow SemiCondensed"/>
                          <a:cs typeface="Barlow SemiCondensed"/>
                          <a:sym typeface="Barlow SemiCondensed"/>
                        </a:rPr>
                        <a:t>  </a:t>
                      </a:r>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 15</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1"/>
                  </a:ext>
                </a:extLst>
              </a:tr>
              <a:tr h="1453760">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Metropolitan</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250</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&gt;3.0   in the core*  &gt;0.75  in the edge*</a:t>
                      </a:r>
                      <a:endParaRPr lang="en-US" sz="1100"/>
                    </a:p>
                    <a:p>
                      <a:pPr algn="l">
                        <a:lnSpc>
                          <a:spcPts val="2659"/>
                        </a:lnSpc>
                      </a:pPr>
                      <a:r>
                        <a:rPr lang="en-US" sz="1899">
                          <a:solidFill>
                            <a:srgbClr val="FFFFFF"/>
                          </a:solidFill>
                          <a:latin typeface="Barlow SemiCondensed"/>
                          <a:ea typeface="Barlow SemiCondensed"/>
                          <a:cs typeface="Barlow SemiCondensed"/>
                          <a:sym typeface="Barlow SemiCondensed"/>
                        </a:rPr>
                        <a:t>  </a:t>
                      </a:r>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25 </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2"/>
                  </a:ext>
                </a:extLst>
              </a:tr>
              <a:tr h="1453760">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Regional</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 500</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a:txBody>
                    <a:bodyPr/>
                    <a:lstStyle/>
                    <a:p>
                      <a:pPr algn="l">
                        <a:lnSpc>
                          <a:spcPts val="2659"/>
                        </a:lnSpc>
                        <a:defRPr/>
                      </a:pP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 Airport zoning controls</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3"/>
                  </a:ext>
                </a:extLst>
              </a:tr>
              <a:tr h="820609">
                <a:tc gridSpan="4">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  *  Core and edge areas established by CDMP policy</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hMerge="1">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  *  Core and edge areas established by CDMP policy</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hMerge="1">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  *  Core and edge areas established by CDMP policy</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hMerge="1">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  *  Core and edge areas established by CDMP policy</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Freeform 4"/>
          <p:cNvSpPr/>
          <p:nvPr/>
        </p:nvSpPr>
        <p:spPr>
          <a:xfrm rot="-5400000">
            <a:off x="4774898" y="4916420"/>
            <a:ext cx="8510252" cy="1382916"/>
          </a:xfrm>
          <a:custGeom>
            <a:avLst/>
            <a:gdLst/>
            <a:ahLst/>
            <a:cxnLst/>
            <a:rect l="l" t="t" r="r" b="b"/>
            <a:pathLst>
              <a:path w="8510252" h="1382916">
                <a:moveTo>
                  <a:pt x="0" y="0"/>
                </a:moveTo>
                <a:lnTo>
                  <a:pt x="8510252" y="0"/>
                </a:lnTo>
                <a:lnTo>
                  <a:pt x="8510252" y="1382916"/>
                </a:lnTo>
                <a:lnTo>
                  <a:pt x="0" y="1382916"/>
                </a:lnTo>
                <a:lnTo>
                  <a:pt x="0" y="0"/>
                </a:lnTo>
                <a:close/>
              </a:path>
            </a:pathLst>
          </a:custGeom>
          <a:blipFill>
            <a:blip r:embed="rId3"/>
            <a:stretch>
              <a:fillRect/>
            </a:stretch>
          </a:blipFill>
        </p:spPr>
        <p:txBody>
          <a:bodyPr/>
          <a:lstStyle/>
          <a:p>
            <a:endParaRPr lang="en-US"/>
          </a:p>
        </p:txBody>
      </p:sp>
      <p:sp>
        <p:nvSpPr>
          <p:cNvPr id="5" name="TextBox 5"/>
          <p:cNvSpPr txBox="1"/>
          <p:nvPr/>
        </p:nvSpPr>
        <p:spPr>
          <a:xfrm>
            <a:off x="860255" y="429711"/>
            <a:ext cx="6627013" cy="2622550"/>
          </a:xfrm>
          <a:prstGeom prst="rect">
            <a:avLst/>
          </a:prstGeom>
        </p:spPr>
        <p:txBody>
          <a:bodyPr lIns="0" tIns="0" rIns="0" bIns="0" rtlCol="0" anchor="t">
            <a:spAutoFit/>
          </a:bodyPr>
          <a:lstStyle/>
          <a:p>
            <a:pPr algn="ctr">
              <a:lnSpc>
                <a:spcPts val="3499"/>
              </a:lnSpc>
            </a:pPr>
            <a:r>
              <a:rPr lang="en-US" sz="2499">
                <a:solidFill>
                  <a:srgbClr val="FFFFFF"/>
                </a:solidFill>
                <a:latin typeface="Barlow SemiCondensed"/>
                <a:ea typeface="Barlow SemiCondensed"/>
                <a:cs typeface="Barlow SemiCondensed"/>
                <a:sym typeface="Barlow SemiCondensed"/>
              </a:rPr>
              <a:t>TOD POLICY IN MIAMI-DADE COUNTY</a:t>
            </a:r>
          </a:p>
          <a:p>
            <a:pPr algn="ctr">
              <a:lnSpc>
                <a:spcPts val="3499"/>
              </a:lnSpc>
            </a:pPr>
            <a:endParaRPr lang="en-US" sz="2499">
              <a:solidFill>
                <a:srgbClr val="FFFFFF"/>
              </a:solidFill>
              <a:latin typeface="Barlow SemiCondensed"/>
              <a:ea typeface="Barlow SemiCondensed"/>
              <a:cs typeface="Barlow SemiCondensed"/>
              <a:sym typeface="Barlow SemiCondensed"/>
            </a:endParaRPr>
          </a:p>
          <a:p>
            <a:pPr algn="ctr">
              <a:lnSpc>
                <a:spcPts val="3499"/>
              </a:lnSpc>
            </a:pPr>
            <a:r>
              <a:rPr lang="en-US" sz="2499">
                <a:solidFill>
                  <a:srgbClr val="FFFFFF"/>
                </a:solidFill>
                <a:latin typeface="Barlow SemiCondensed Bold"/>
                <a:ea typeface="Barlow SemiCondensed Bold"/>
                <a:cs typeface="Barlow SemiCondensed Bold"/>
                <a:sym typeface="Barlow SemiCondensed Bold"/>
              </a:rPr>
              <a:t>URBAN CENTERS</a:t>
            </a:r>
          </a:p>
          <a:p>
            <a:pPr algn="ctr">
              <a:lnSpc>
                <a:spcPts val="3499"/>
              </a:lnSpc>
            </a:pPr>
            <a:endParaRPr lang="en-US" sz="2499">
              <a:solidFill>
                <a:srgbClr val="FFFFFF"/>
              </a:solidFill>
              <a:latin typeface="Barlow SemiCondensed Bold"/>
              <a:ea typeface="Barlow SemiCondensed Bold"/>
              <a:cs typeface="Barlow SemiCondensed Bold"/>
              <a:sym typeface="Barlow SemiCondensed Bold"/>
            </a:endParaRPr>
          </a:p>
          <a:p>
            <a:pPr algn="ctr">
              <a:lnSpc>
                <a:spcPts val="3499"/>
              </a:lnSpc>
            </a:pPr>
            <a:r>
              <a:rPr lang="en-US" sz="2499">
                <a:solidFill>
                  <a:srgbClr val="FFFFFF"/>
                </a:solidFill>
                <a:latin typeface="Barlow SemiCondensed"/>
                <a:ea typeface="Barlow SemiCondensed"/>
                <a:cs typeface="Barlow SemiCondensed"/>
                <a:sym typeface="Barlow SemiCondensed"/>
              </a:rPr>
              <a:t>INTENSITY STANDARDS FOR URBAN CENTERS</a:t>
            </a:r>
          </a:p>
          <a:p>
            <a:pPr algn="ctr">
              <a:lnSpc>
                <a:spcPts val="3499"/>
              </a:lnSpc>
              <a:spcBef>
                <a:spcPct val="0"/>
              </a:spcBef>
            </a:pPr>
            <a:endParaRPr lang="en-US" sz="2499">
              <a:solidFill>
                <a:srgbClr val="FFFFFF"/>
              </a:solidFill>
              <a:latin typeface="Barlow SemiCondensed"/>
              <a:ea typeface="Barlow SemiCondensed"/>
              <a:cs typeface="Barlow SemiCondensed"/>
              <a:sym typeface="Barlow SemiCondense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21531"/>
        </a:solidFill>
        <a:effectLst/>
      </p:bgPr>
    </p:bg>
    <p:spTree>
      <p:nvGrpSpPr>
        <p:cNvPr id="1" name=""/>
        <p:cNvGrpSpPr/>
        <p:nvPr/>
      </p:nvGrpSpPr>
      <p:grpSpPr>
        <a:xfrm>
          <a:off x="0" y="0"/>
          <a:ext cx="0" cy="0"/>
          <a:chOff x="0" y="0"/>
          <a:chExt cx="0" cy="0"/>
        </a:xfrm>
      </p:grpSpPr>
      <p:sp>
        <p:nvSpPr>
          <p:cNvPr id="2" name="Freeform 2"/>
          <p:cNvSpPr/>
          <p:nvPr/>
        </p:nvSpPr>
        <p:spPr>
          <a:xfrm>
            <a:off x="3398430" y="0"/>
            <a:ext cx="14889570" cy="10287000"/>
          </a:xfrm>
          <a:custGeom>
            <a:avLst/>
            <a:gdLst/>
            <a:ahLst/>
            <a:cxnLst/>
            <a:rect l="l" t="t" r="r" b="b"/>
            <a:pathLst>
              <a:path w="14889570" h="10287000">
                <a:moveTo>
                  <a:pt x="0" y="0"/>
                </a:moveTo>
                <a:lnTo>
                  <a:pt x="14889570" y="0"/>
                </a:lnTo>
                <a:lnTo>
                  <a:pt x="14889570" y="10287000"/>
                </a:lnTo>
                <a:lnTo>
                  <a:pt x="0" y="10287000"/>
                </a:lnTo>
                <a:lnTo>
                  <a:pt x="0" y="0"/>
                </a:lnTo>
                <a:close/>
              </a:path>
            </a:pathLst>
          </a:custGeom>
          <a:blipFill>
            <a:blip r:embed="rId2"/>
            <a:stretch>
              <a:fillRect l="-88260" r="-854"/>
            </a:stretch>
          </a:blipFill>
        </p:spPr>
        <p:txBody>
          <a:bodyPr/>
          <a:lstStyle/>
          <a:p>
            <a:endParaRPr lang="en-US"/>
          </a:p>
        </p:txBody>
      </p:sp>
      <p:sp>
        <p:nvSpPr>
          <p:cNvPr id="3" name="Freeform 3"/>
          <p:cNvSpPr/>
          <p:nvPr/>
        </p:nvSpPr>
        <p:spPr>
          <a:xfrm rot="-5400000">
            <a:off x="-165238" y="4807384"/>
            <a:ext cx="8510252" cy="1382916"/>
          </a:xfrm>
          <a:custGeom>
            <a:avLst/>
            <a:gdLst/>
            <a:ahLst/>
            <a:cxnLst/>
            <a:rect l="l" t="t" r="r" b="b"/>
            <a:pathLst>
              <a:path w="8510252" h="1382916">
                <a:moveTo>
                  <a:pt x="0" y="0"/>
                </a:moveTo>
                <a:lnTo>
                  <a:pt x="8510253" y="0"/>
                </a:lnTo>
                <a:lnTo>
                  <a:pt x="8510253" y="1382916"/>
                </a:lnTo>
                <a:lnTo>
                  <a:pt x="0" y="1382916"/>
                </a:lnTo>
                <a:lnTo>
                  <a:pt x="0" y="0"/>
                </a:lnTo>
                <a:close/>
              </a:path>
            </a:pathLst>
          </a:custGeom>
          <a:blipFill>
            <a:blip r:embed="rId3"/>
            <a:stretch>
              <a:fillRect/>
            </a:stretch>
          </a:blipFill>
        </p:spPr>
        <p:txBody>
          <a:bodyPr/>
          <a:lstStyle/>
          <a:p>
            <a:endParaRPr lang="en-US"/>
          </a:p>
        </p:txBody>
      </p:sp>
      <p:sp>
        <p:nvSpPr>
          <p:cNvPr id="4" name="TextBox 4"/>
          <p:cNvSpPr txBox="1"/>
          <p:nvPr/>
        </p:nvSpPr>
        <p:spPr>
          <a:xfrm>
            <a:off x="290763" y="2254250"/>
            <a:ext cx="2925940" cy="4940300"/>
          </a:xfrm>
          <a:prstGeom prst="rect">
            <a:avLst/>
          </a:prstGeom>
        </p:spPr>
        <p:txBody>
          <a:bodyPr lIns="0" tIns="0" rIns="0" bIns="0" rtlCol="0" anchor="t">
            <a:spAutoFit/>
          </a:bodyPr>
          <a:lstStyle/>
          <a:p>
            <a:pPr algn="ctr">
              <a:lnSpc>
                <a:spcPts val="2800"/>
              </a:lnSpc>
            </a:pPr>
            <a:r>
              <a:rPr lang="en-US" sz="2000">
                <a:solidFill>
                  <a:srgbClr val="FFFFFF"/>
                </a:solidFill>
                <a:latin typeface="Barlow SemiCondensed"/>
                <a:ea typeface="Barlow SemiCondensed"/>
                <a:cs typeface="Barlow SemiCondensed"/>
                <a:sym typeface="Barlow SemiCondensed"/>
              </a:rPr>
              <a:t>TOD POLICY IN MIAMI-DADE COUNTY</a:t>
            </a:r>
          </a:p>
          <a:p>
            <a:pPr algn="ctr">
              <a:lnSpc>
                <a:spcPts val="2800"/>
              </a:lnSpc>
            </a:pPr>
            <a:endParaRPr lang="en-US" sz="2000">
              <a:solidFill>
                <a:srgbClr val="FFFFFF"/>
              </a:solidFill>
              <a:latin typeface="Barlow SemiCondensed"/>
              <a:ea typeface="Barlow SemiCondensed"/>
              <a:cs typeface="Barlow SemiCondensed"/>
              <a:sym typeface="Barlow SemiCondensed"/>
            </a:endParaRPr>
          </a:p>
          <a:p>
            <a:pPr algn="ctr">
              <a:lnSpc>
                <a:spcPts val="2800"/>
              </a:lnSpc>
            </a:pPr>
            <a:r>
              <a:rPr lang="en-US" sz="2000">
                <a:solidFill>
                  <a:srgbClr val="FFFFFF"/>
                </a:solidFill>
                <a:latin typeface="Barlow SemiCondensed"/>
                <a:ea typeface="Barlow SemiCondensed"/>
                <a:cs typeface="Barlow SemiCondensed"/>
                <a:sym typeface="Barlow SemiCondensed"/>
              </a:rPr>
              <a:t>RAPID TRANSIT ZONE (RTZ)</a:t>
            </a:r>
          </a:p>
          <a:p>
            <a:pPr algn="ctr">
              <a:lnSpc>
                <a:spcPts val="2800"/>
              </a:lnSpc>
            </a:pPr>
            <a:r>
              <a:rPr lang="en-US" sz="2000">
                <a:solidFill>
                  <a:srgbClr val="FFFFFF"/>
                </a:solidFill>
                <a:latin typeface="Barlow SemiCondensed"/>
                <a:ea typeface="Barlow SemiCondensed"/>
                <a:cs typeface="Barlow SemiCondensed"/>
                <a:sym typeface="Barlow SemiCondensed"/>
              </a:rPr>
              <a:t>ESTABLISHED IN THE 1970S ALONG WITH THE CONSTRUCTION OF THE METRORAIL SYSTEM</a:t>
            </a:r>
          </a:p>
          <a:p>
            <a:pPr algn="ctr">
              <a:lnSpc>
                <a:spcPts val="2800"/>
              </a:lnSpc>
            </a:pPr>
            <a:r>
              <a:rPr lang="en-US" sz="2000">
                <a:solidFill>
                  <a:srgbClr val="FFFFFF"/>
                </a:solidFill>
                <a:latin typeface="Barlow SemiCondensed"/>
                <a:ea typeface="Barlow SemiCondensed"/>
                <a:cs typeface="Barlow SemiCondensed"/>
                <a:sym typeface="Barlow SemiCondensed"/>
              </a:rPr>
              <a:t>ALLOWS TRANSIT FACILITIES AND USES INCLUDING RETAIL, OFFICE AND RESIDENTIAL</a:t>
            </a:r>
          </a:p>
          <a:p>
            <a:pPr algn="ctr">
              <a:lnSpc>
                <a:spcPts val="2800"/>
              </a:lnSpc>
            </a:pPr>
            <a:endParaRPr lang="en-US" sz="2000">
              <a:solidFill>
                <a:srgbClr val="FFFFFF"/>
              </a:solidFill>
              <a:latin typeface="Barlow SemiCondensed"/>
              <a:ea typeface="Barlow SemiCondensed"/>
              <a:cs typeface="Barlow SemiCondensed"/>
              <a:sym typeface="Barlow SemiCondensed"/>
            </a:endParaRPr>
          </a:p>
          <a:p>
            <a:pPr algn="ctr">
              <a:lnSpc>
                <a:spcPts val="2800"/>
              </a:lnSpc>
              <a:spcBef>
                <a:spcPct val="0"/>
              </a:spcBef>
            </a:pPr>
            <a:endParaRPr lang="en-US" sz="2000">
              <a:solidFill>
                <a:srgbClr val="FFFFFF"/>
              </a:solidFill>
              <a:latin typeface="Barlow SemiCondensed"/>
              <a:ea typeface="Barlow SemiCondensed"/>
              <a:cs typeface="Barlow SemiCondensed"/>
              <a:sym typeface="Barlow SemiCondense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21531"/>
        </a:solidFill>
        <a:effectLst/>
      </p:bgPr>
    </p:bg>
    <p:spTree>
      <p:nvGrpSpPr>
        <p:cNvPr id="1" name=""/>
        <p:cNvGrpSpPr/>
        <p:nvPr/>
      </p:nvGrpSpPr>
      <p:grpSpPr>
        <a:xfrm>
          <a:off x="0" y="0"/>
          <a:ext cx="0" cy="0"/>
          <a:chOff x="0" y="0"/>
          <a:chExt cx="0" cy="0"/>
        </a:xfrm>
      </p:grpSpPr>
      <p:sp>
        <p:nvSpPr>
          <p:cNvPr id="2" name="Freeform 2"/>
          <p:cNvSpPr/>
          <p:nvPr/>
        </p:nvSpPr>
        <p:spPr>
          <a:xfrm>
            <a:off x="8204256" y="0"/>
            <a:ext cx="10083744" cy="10397994"/>
          </a:xfrm>
          <a:custGeom>
            <a:avLst/>
            <a:gdLst/>
            <a:ahLst/>
            <a:cxnLst/>
            <a:rect l="l" t="t" r="r" b="b"/>
            <a:pathLst>
              <a:path w="10083744" h="10397994">
                <a:moveTo>
                  <a:pt x="0" y="0"/>
                </a:moveTo>
                <a:lnTo>
                  <a:pt x="10083744" y="0"/>
                </a:lnTo>
                <a:lnTo>
                  <a:pt x="10083744" y="10397994"/>
                </a:lnTo>
                <a:lnTo>
                  <a:pt x="0" y="10397994"/>
                </a:lnTo>
                <a:lnTo>
                  <a:pt x="0" y="0"/>
                </a:lnTo>
                <a:close/>
              </a:path>
            </a:pathLst>
          </a:custGeom>
          <a:blipFill>
            <a:blip r:embed="rId2"/>
            <a:stretch>
              <a:fillRect/>
            </a:stretch>
          </a:blipFill>
        </p:spPr>
        <p:txBody>
          <a:bodyPr/>
          <a:lstStyle/>
          <a:p>
            <a:endParaRPr lang="en-US"/>
          </a:p>
        </p:txBody>
      </p:sp>
      <p:sp>
        <p:nvSpPr>
          <p:cNvPr id="3" name="Freeform 3"/>
          <p:cNvSpPr/>
          <p:nvPr/>
        </p:nvSpPr>
        <p:spPr>
          <a:xfrm rot="-5400000">
            <a:off x="4640588" y="4916420"/>
            <a:ext cx="8510252" cy="1382916"/>
          </a:xfrm>
          <a:custGeom>
            <a:avLst/>
            <a:gdLst/>
            <a:ahLst/>
            <a:cxnLst/>
            <a:rect l="l" t="t" r="r" b="b"/>
            <a:pathLst>
              <a:path w="8510252" h="1382916">
                <a:moveTo>
                  <a:pt x="0" y="0"/>
                </a:moveTo>
                <a:lnTo>
                  <a:pt x="8510252" y="0"/>
                </a:lnTo>
                <a:lnTo>
                  <a:pt x="8510252" y="1382916"/>
                </a:lnTo>
                <a:lnTo>
                  <a:pt x="0" y="1382916"/>
                </a:lnTo>
                <a:lnTo>
                  <a:pt x="0" y="0"/>
                </a:lnTo>
                <a:close/>
              </a:path>
            </a:pathLst>
          </a:custGeom>
          <a:blipFill>
            <a:blip r:embed="rId3"/>
            <a:stretch>
              <a:fillRect/>
            </a:stretch>
          </a:blipFill>
        </p:spPr>
        <p:txBody>
          <a:bodyPr/>
          <a:lstStyle/>
          <a:p>
            <a:endParaRPr lang="en-US"/>
          </a:p>
        </p:txBody>
      </p:sp>
      <p:sp>
        <p:nvSpPr>
          <p:cNvPr id="4" name="TextBox 4"/>
          <p:cNvSpPr txBox="1"/>
          <p:nvPr/>
        </p:nvSpPr>
        <p:spPr>
          <a:xfrm>
            <a:off x="737937" y="3767281"/>
            <a:ext cx="6627013" cy="3060700"/>
          </a:xfrm>
          <a:prstGeom prst="rect">
            <a:avLst/>
          </a:prstGeom>
        </p:spPr>
        <p:txBody>
          <a:bodyPr lIns="0" tIns="0" rIns="0" bIns="0" rtlCol="0" anchor="t">
            <a:spAutoFit/>
          </a:bodyPr>
          <a:lstStyle/>
          <a:p>
            <a:pPr algn="ctr">
              <a:lnSpc>
                <a:spcPts val="3499"/>
              </a:lnSpc>
            </a:pPr>
            <a:r>
              <a:rPr lang="en-US" sz="2499">
                <a:solidFill>
                  <a:srgbClr val="FFFFFF"/>
                </a:solidFill>
                <a:latin typeface="Barlow SemiCondensed"/>
                <a:ea typeface="Barlow SemiCondensed"/>
                <a:cs typeface="Barlow SemiCondensed"/>
                <a:sym typeface="Barlow SemiCondensed"/>
              </a:rPr>
              <a:t>TOD POLICY IN MIAMI-DADE COUNTY</a:t>
            </a:r>
          </a:p>
          <a:p>
            <a:pPr algn="ctr">
              <a:lnSpc>
                <a:spcPts val="3499"/>
              </a:lnSpc>
            </a:pPr>
            <a:endParaRPr lang="en-US" sz="2499">
              <a:solidFill>
                <a:srgbClr val="FFFFFF"/>
              </a:solidFill>
              <a:latin typeface="Barlow SemiCondensed"/>
              <a:ea typeface="Barlow SemiCondensed"/>
              <a:cs typeface="Barlow SemiCondensed"/>
              <a:sym typeface="Barlow SemiCondensed"/>
            </a:endParaRPr>
          </a:p>
          <a:p>
            <a:pPr algn="ctr">
              <a:lnSpc>
                <a:spcPts val="3499"/>
              </a:lnSpc>
            </a:pPr>
            <a:r>
              <a:rPr lang="en-US" sz="2499">
                <a:solidFill>
                  <a:srgbClr val="FFFFFF"/>
                </a:solidFill>
                <a:latin typeface="Barlow SemiCondensed"/>
                <a:ea typeface="Barlow SemiCondensed"/>
                <a:cs typeface="Barlow SemiCondensed"/>
                <a:sym typeface="Barlow SemiCondensed"/>
              </a:rPr>
              <a:t>THE FIRST EXAMPLES OF RTZ DEVELOPMENT WERE CONSTRUCTED IN THE EARLY 1980S IN DOWNTOWN MIAMI AND AT THE SOUTHERN TERMINUS OF THE METRORAIL</a:t>
            </a:r>
          </a:p>
          <a:p>
            <a:pPr algn="ctr">
              <a:lnSpc>
                <a:spcPts val="3499"/>
              </a:lnSpc>
              <a:spcBef>
                <a:spcPct val="0"/>
              </a:spcBef>
            </a:pPr>
            <a:endParaRPr lang="en-US" sz="2499">
              <a:solidFill>
                <a:srgbClr val="FFFFFF"/>
              </a:solidFill>
              <a:latin typeface="Barlow SemiCondensed"/>
              <a:ea typeface="Barlow SemiCondensed"/>
              <a:cs typeface="Barlow SemiCondensed"/>
              <a:sym typeface="Barlow SemiCondense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21531"/>
        </a:solidFill>
        <a:effectLst/>
      </p:bgPr>
    </p:bg>
    <p:spTree>
      <p:nvGrpSpPr>
        <p:cNvPr id="1" name=""/>
        <p:cNvGrpSpPr/>
        <p:nvPr/>
      </p:nvGrpSpPr>
      <p:grpSpPr>
        <a:xfrm>
          <a:off x="0" y="0"/>
          <a:ext cx="0" cy="0"/>
          <a:chOff x="0" y="0"/>
          <a:chExt cx="0" cy="0"/>
        </a:xfrm>
      </p:grpSpPr>
      <p:sp>
        <p:nvSpPr>
          <p:cNvPr id="2" name="Freeform 2"/>
          <p:cNvSpPr/>
          <p:nvPr/>
        </p:nvSpPr>
        <p:spPr>
          <a:xfrm>
            <a:off x="8204256" y="0"/>
            <a:ext cx="10083744" cy="10397994"/>
          </a:xfrm>
          <a:custGeom>
            <a:avLst/>
            <a:gdLst/>
            <a:ahLst/>
            <a:cxnLst/>
            <a:rect l="l" t="t" r="r" b="b"/>
            <a:pathLst>
              <a:path w="10083744" h="10397994">
                <a:moveTo>
                  <a:pt x="0" y="0"/>
                </a:moveTo>
                <a:lnTo>
                  <a:pt x="10083744" y="0"/>
                </a:lnTo>
                <a:lnTo>
                  <a:pt x="10083744" y="10397994"/>
                </a:lnTo>
                <a:lnTo>
                  <a:pt x="0" y="10397994"/>
                </a:lnTo>
                <a:lnTo>
                  <a:pt x="0" y="0"/>
                </a:lnTo>
                <a:close/>
              </a:path>
            </a:pathLst>
          </a:custGeom>
          <a:blipFill>
            <a:blip r:embed="rId2"/>
            <a:stretch>
              <a:fillRect/>
            </a:stretch>
          </a:blipFill>
        </p:spPr>
        <p:txBody>
          <a:bodyPr/>
          <a:lstStyle/>
          <a:p>
            <a:endParaRPr lang="en-US"/>
          </a:p>
        </p:txBody>
      </p:sp>
      <p:sp>
        <p:nvSpPr>
          <p:cNvPr id="3" name="Freeform 3"/>
          <p:cNvSpPr/>
          <p:nvPr/>
        </p:nvSpPr>
        <p:spPr>
          <a:xfrm rot="-5400000">
            <a:off x="4640588" y="4916420"/>
            <a:ext cx="8510252" cy="1382916"/>
          </a:xfrm>
          <a:custGeom>
            <a:avLst/>
            <a:gdLst/>
            <a:ahLst/>
            <a:cxnLst/>
            <a:rect l="l" t="t" r="r" b="b"/>
            <a:pathLst>
              <a:path w="8510252" h="1382916">
                <a:moveTo>
                  <a:pt x="0" y="0"/>
                </a:moveTo>
                <a:lnTo>
                  <a:pt x="8510252" y="0"/>
                </a:lnTo>
                <a:lnTo>
                  <a:pt x="8510252" y="1382916"/>
                </a:lnTo>
                <a:lnTo>
                  <a:pt x="0" y="1382916"/>
                </a:lnTo>
                <a:lnTo>
                  <a:pt x="0" y="0"/>
                </a:lnTo>
                <a:close/>
              </a:path>
            </a:pathLst>
          </a:custGeom>
          <a:blipFill>
            <a:blip r:embed="rId3"/>
            <a:stretch>
              <a:fillRect/>
            </a:stretch>
          </a:blipFill>
        </p:spPr>
        <p:txBody>
          <a:bodyPr/>
          <a:lstStyle/>
          <a:p>
            <a:endParaRPr lang="en-US"/>
          </a:p>
        </p:txBody>
      </p:sp>
      <p:sp>
        <p:nvSpPr>
          <p:cNvPr id="4" name="TextBox 4"/>
          <p:cNvSpPr txBox="1"/>
          <p:nvPr/>
        </p:nvSpPr>
        <p:spPr>
          <a:xfrm>
            <a:off x="737937" y="3794125"/>
            <a:ext cx="6627013" cy="2622550"/>
          </a:xfrm>
          <a:prstGeom prst="rect">
            <a:avLst/>
          </a:prstGeom>
        </p:spPr>
        <p:txBody>
          <a:bodyPr lIns="0" tIns="0" rIns="0" bIns="0" rtlCol="0" anchor="t">
            <a:spAutoFit/>
          </a:bodyPr>
          <a:lstStyle/>
          <a:p>
            <a:pPr algn="ctr">
              <a:lnSpc>
                <a:spcPts val="3499"/>
              </a:lnSpc>
            </a:pPr>
            <a:r>
              <a:rPr lang="en-US" sz="2499">
                <a:solidFill>
                  <a:srgbClr val="FFFFFF"/>
                </a:solidFill>
                <a:latin typeface="Barlow SemiCondensed"/>
                <a:ea typeface="Barlow SemiCondensed"/>
                <a:cs typeface="Barlow SemiCondensed"/>
                <a:sym typeface="Barlow SemiCondensed"/>
              </a:rPr>
              <a:t>TOD POLICY IN MIAMI-DADE COUNTY</a:t>
            </a:r>
          </a:p>
          <a:p>
            <a:pPr algn="ctr">
              <a:lnSpc>
                <a:spcPts val="3499"/>
              </a:lnSpc>
            </a:pPr>
            <a:endParaRPr lang="en-US" sz="2499">
              <a:solidFill>
                <a:srgbClr val="FFFFFF"/>
              </a:solidFill>
              <a:latin typeface="Barlow SemiCondensed"/>
              <a:ea typeface="Barlow SemiCondensed"/>
              <a:cs typeface="Barlow SemiCondensed"/>
              <a:sym typeface="Barlow SemiCondensed"/>
            </a:endParaRPr>
          </a:p>
          <a:p>
            <a:pPr algn="ctr">
              <a:lnSpc>
                <a:spcPts val="3499"/>
              </a:lnSpc>
              <a:spcBef>
                <a:spcPct val="0"/>
              </a:spcBef>
            </a:pPr>
            <a:r>
              <a:rPr lang="en-US" sz="2499">
                <a:solidFill>
                  <a:srgbClr val="FFFFFF"/>
                </a:solidFill>
                <a:latin typeface="Barlow SemiCondensed"/>
                <a:ea typeface="Barlow SemiCondensed"/>
                <a:cs typeface="Barlow SemiCondensed"/>
                <a:sym typeface="Barlow SemiCondensed"/>
              </a:rPr>
              <a:t>THE FIRST EXAMPLES OF RTZ DEVELOPMENT WERE CONSTRUCTED IN THE EARLY 1980S IN DOWNTOWN MIAMI AND AT THE SOUTHERN TERMINUS OF THE METRORAIL</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21531"/>
        </a:solidFill>
        <a:effectLst/>
      </p:bgPr>
    </p:bg>
    <p:spTree>
      <p:nvGrpSpPr>
        <p:cNvPr id="1" name=""/>
        <p:cNvGrpSpPr/>
        <p:nvPr/>
      </p:nvGrpSpPr>
      <p:grpSpPr>
        <a:xfrm>
          <a:off x="0" y="0"/>
          <a:ext cx="0" cy="0"/>
          <a:chOff x="0" y="0"/>
          <a:chExt cx="0" cy="0"/>
        </a:xfrm>
      </p:grpSpPr>
      <p:sp>
        <p:nvSpPr>
          <p:cNvPr id="2" name="Freeform 2"/>
          <p:cNvSpPr/>
          <p:nvPr/>
        </p:nvSpPr>
        <p:spPr>
          <a:xfrm>
            <a:off x="8204256" y="0"/>
            <a:ext cx="10083744" cy="10369481"/>
          </a:xfrm>
          <a:custGeom>
            <a:avLst/>
            <a:gdLst/>
            <a:ahLst/>
            <a:cxnLst/>
            <a:rect l="l" t="t" r="r" b="b"/>
            <a:pathLst>
              <a:path w="10083744" h="10369481">
                <a:moveTo>
                  <a:pt x="0" y="0"/>
                </a:moveTo>
                <a:lnTo>
                  <a:pt x="10083744" y="0"/>
                </a:lnTo>
                <a:lnTo>
                  <a:pt x="10083744" y="10369481"/>
                </a:lnTo>
                <a:lnTo>
                  <a:pt x="0" y="10369481"/>
                </a:lnTo>
                <a:lnTo>
                  <a:pt x="0" y="0"/>
                </a:lnTo>
                <a:close/>
              </a:path>
            </a:pathLst>
          </a:custGeom>
          <a:blipFill>
            <a:blip r:embed="rId2"/>
            <a:stretch>
              <a:fillRect/>
            </a:stretch>
          </a:blipFill>
        </p:spPr>
        <p:txBody>
          <a:bodyPr/>
          <a:lstStyle/>
          <a:p>
            <a:endParaRPr lang="en-US"/>
          </a:p>
        </p:txBody>
      </p:sp>
      <p:sp>
        <p:nvSpPr>
          <p:cNvPr id="3" name="Freeform 3"/>
          <p:cNvSpPr/>
          <p:nvPr/>
        </p:nvSpPr>
        <p:spPr>
          <a:xfrm rot="-5400000">
            <a:off x="4640588" y="4916420"/>
            <a:ext cx="8510252" cy="1382916"/>
          </a:xfrm>
          <a:custGeom>
            <a:avLst/>
            <a:gdLst/>
            <a:ahLst/>
            <a:cxnLst/>
            <a:rect l="l" t="t" r="r" b="b"/>
            <a:pathLst>
              <a:path w="8510252" h="1382916">
                <a:moveTo>
                  <a:pt x="0" y="0"/>
                </a:moveTo>
                <a:lnTo>
                  <a:pt x="8510252" y="0"/>
                </a:lnTo>
                <a:lnTo>
                  <a:pt x="8510252" y="1382916"/>
                </a:lnTo>
                <a:lnTo>
                  <a:pt x="0" y="1382916"/>
                </a:lnTo>
                <a:lnTo>
                  <a:pt x="0" y="0"/>
                </a:lnTo>
                <a:close/>
              </a:path>
            </a:pathLst>
          </a:custGeom>
          <a:blipFill>
            <a:blip r:embed="rId3"/>
            <a:stretch>
              <a:fillRect/>
            </a:stretch>
          </a:blipFill>
        </p:spPr>
        <p:txBody>
          <a:bodyPr/>
          <a:lstStyle/>
          <a:p>
            <a:endParaRPr lang="en-US"/>
          </a:p>
        </p:txBody>
      </p:sp>
      <p:sp>
        <p:nvSpPr>
          <p:cNvPr id="4" name="TextBox 4"/>
          <p:cNvSpPr txBox="1"/>
          <p:nvPr/>
        </p:nvSpPr>
        <p:spPr>
          <a:xfrm>
            <a:off x="756109" y="2329538"/>
            <a:ext cx="6627013" cy="6127750"/>
          </a:xfrm>
          <a:prstGeom prst="rect">
            <a:avLst/>
          </a:prstGeom>
        </p:spPr>
        <p:txBody>
          <a:bodyPr lIns="0" tIns="0" rIns="0" bIns="0" rtlCol="0" anchor="t">
            <a:spAutoFit/>
          </a:bodyPr>
          <a:lstStyle/>
          <a:p>
            <a:pPr algn="ctr">
              <a:lnSpc>
                <a:spcPts val="3499"/>
              </a:lnSpc>
            </a:pPr>
            <a:r>
              <a:rPr lang="en-US" sz="2499">
                <a:solidFill>
                  <a:srgbClr val="FFFFFF"/>
                </a:solidFill>
                <a:latin typeface="Barlow SemiCondensed"/>
                <a:ea typeface="Barlow SemiCondensed"/>
                <a:cs typeface="Barlow SemiCondensed"/>
                <a:sym typeface="Barlow SemiCondensed"/>
              </a:rPr>
              <a:t>TOD POLICY IN MIAMI-DADE COUNTY</a:t>
            </a:r>
          </a:p>
          <a:p>
            <a:pPr algn="ctr">
              <a:lnSpc>
                <a:spcPts val="3499"/>
              </a:lnSpc>
            </a:pPr>
            <a:endParaRPr lang="en-US" sz="2499">
              <a:solidFill>
                <a:srgbClr val="FFFFFF"/>
              </a:solidFill>
              <a:latin typeface="Barlow SemiCondensed"/>
              <a:ea typeface="Barlow SemiCondensed"/>
              <a:cs typeface="Barlow SemiCondensed"/>
              <a:sym typeface="Barlow SemiCondensed"/>
            </a:endParaRPr>
          </a:p>
          <a:p>
            <a:pPr algn="ctr">
              <a:lnSpc>
                <a:spcPts val="3499"/>
              </a:lnSpc>
            </a:pPr>
            <a:r>
              <a:rPr lang="en-US" sz="2499">
                <a:solidFill>
                  <a:srgbClr val="FFFFFF"/>
                </a:solidFill>
                <a:latin typeface="Barlow SemiCondensed Bold"/>
                <a:ea typeface="Barlow SemiCondensed Bold"/>
                <a:cs typeface="Barlow SemiCondensed Bold"/>
                <a:sym typeface="Barlow SemiCondensed Bold"/>
              </a:rPr>
              <a:t>URBAN CENTERS</a:t>
            </a:r>
          </a:p>
          <a:p>
            <a:pPr algn="ctr">
              <a:lnSpc>
                <a:spcPts val="3499"/>
              </a:lnSpc>
            </a:pPr>
            <a:endParaRPr lang="en-US" sz="2499">
              <a:solidFill>
                <a:srgbClr val="FFFFFF"/>
              </a:solidFill>
              <a:latin typeface="Barlow SemiCondensed Bold"/>
              <a:ea typeface="Barlow SemiCondensed Bold"/>
              <a:cs typeface="Barlow SemiCondensed Bold"/>
              <a:sym typeface="Barlow SemiCondensed Bold"/>
            </a:endParaRPr>
          </a:p>
          <a:p>
            <a:pPr algn="ctr">
              <a:lnSpc>
                <a:spcPts val="3499"/>
              </a:lnSpc>
            </a:pPr>
            <a:r>
              <a:rPr lang="en-US" sz="2499">
                <a:solidFill>
                  <a:srgbClr val="FFFFFF"/>
                </a:solidFill>
                <a:latin typeface="Barlow SemiCondensed"/>
                <a:ea typeface="Barlow SemiCondensed"/>
                <a:cs typeface="Barlow SemiCondensed"/>
                <a:sym typeface="Barlow SemiCondensed"/>
              </a:rPr>
              <a:t>ADDITIONAL URBAN CENTERS WERE DESIGNATED CONCURRENTLY WITH THE PLANNING FOR THE SOUTH MIAMI-DADE TRANSITWAY BRT </a:t>
            </a:r>
          </a:p>
          <a:p>
            <a:pPr algn="ctr">
              <a:lnSpc>
                <a:spcPts val="3499"/>
              </a:lnSpc>
            </a:pPr>
            <a:r>
              <a:rPr lang="en-US" sz="2499">
                <a:solidFill>
                  <a:srgbClr val="FFFFFF"/>
                </a:solidFill>
                <a:latin typeface="Barlow SemiCondensed"/>
                <a:ea typeface="Barlow SemiCondensed"/>
                <a:cs typeface="Barlow SemiCondensed"/>
                <a:sym typeface="Barlow SemiCondensed"/>
              </a:rPr>
              <a:t>DEVELOPMENTS WITH MORE THAN 4 RESIDENTIAL UNITS ARE REQUIRED TO PROVIDE 12.5% WORKFORCE HOUSING, THE OF PRICING WHICH IS RESTRICTED TO HOUSEHOLDS WHOSE INCOME IS UP TO 140% OF THE MOST RECENT MEDIAN FAMILY INCOME FOR THE COUNTY</a:t>
            </a:r>
          </a:p>
          <a:p>
            <a:pPr algn="ctr">
              <a:lnSpc>
                <a:spcPts val="3499"/>
              </a:lnSpc>
              <a:spcBef>
                <a:spcPct val="0"/>
              </a:spcBef>
            </a:pPr>
            <a:endParaRPr lang="en-US" sz="2499">
              <a:solidFill>
                <a:srgbClr val="FFFFFF"/>
              </a:solidFill>
              <a:latin typeface="Barlow SemiCondensed"/>
              <a:ea typeface="Barlow SemiCondensed"/>
              <a:cs typeface="Barlow SemiCondensed"/>
              <a:sym typeface="Barlow SemiCondensed"/>
            </a:endParaRPr>
          </a:p>
        </p:txBody>
      </p:sp>
      <p:sp>
        <p:nvSpPr>
          <p:cNvPr id="5" name="Freeform 5"/>
          <p:cNvSpPr/>
          <p:nvPr/>
        </p:nvSpPr>
        <p:spPr>
          <a:xfrm>
            <a:off x="8808351" y="9812768"/>
            <a:ext cx="3956717" cy="642967"/>
          </a:xfrm>
          <a:custGeom>
            <a:avLst/>
            <a:gdLst/>
            <a:ahLst/>
            <a:cxnLst/>
            <a:rect l="l" t="t" r="r" b="b"/>
            <a:pathLst>
              <a:path w="3956717" h="642967">
                <a:moveTo>
                  <a:pt x="0" y="0"/>
                </a:moveTo>
                <a:lnTo>
                  <a:pt x="3956718" y="0"/>
                </a:lnTo>
                <a:lnTo>
                  <a:pt x="3956718" y="642966"/>
                </a:lnTo>
                <a:lnTo>
                  <a:pt x="0" y="642966"/>
                </a:lnTo>
                <a:lnTo>
                  <a:pt x="0" y="0"/>
                </a:lnTo>
                <a:close/>
              </a:path>
            </a:pathLst>
          </a:custGeom>
          <a:blipFill>
            <a:blip r:embed="rId3"/>
            <a:stretch>
              <a:fillRect/>
            </a:stretch>
          </a:blipFill>
        </p:spPr>
        <p:txBody>
          <a:bodyPr/>
          <a:lstStyle/>
          <a:p>
            <a:endParaRPr lang="en-US"/>
          </a:p>
        </p:txBody>
      </p:sp>
      <p:grpSp>
        <p:nvGrpSpPr>
          <p:cNvPr id="6" name="Group 6"/>
          <p:cNvGrpSpPr/>
          <p:nvPr/>
        </p:nvGrpSpPr>
        <p:grpSpPr>
          <a:xfrm>
            <a:off x="8558913" y="8102629"/>
            <a:ext cx="4455594" cy="1710138"/>
            <a:chOff x="0" y="0"/>
            <a:chExt cx="1173490" cy="450407"/>
          </a:xfrm>
        </p:grpSpPr>
        <p:sp>
          <p:nvSpPr>
            <p:cNvPr id="7" name="Freeform 7"/>
            <p:cNvSpPr/>
            <p:nvPr/>
          </p:nvSpPr>
          <p:spPr>
            <a:xfrm>
              <a:off x="0" y="0"/>
              <a:ext cx="1173490" cy="450407"/>
            </a:xfrm>
            <a:custGeom>
              <a:avLst/>
              <a:gdLst/>
              <a:ahLst/>
              <a:cxnLst/>
              <a:rect l="l" t="t" r="r" b="b"/>
              <a:pathLst>
                <a:path w="1173490" h="450407">
                  <a:moveTo>
                    <a:pt x="20851" y="0"/>
                  </a:moveTo>
                  <a:lnTo>
                    <a:pt x="1152639" y="0"/>
                  </a:lnTo>
                  <a:cubicBezTo>
                    <a:pt x="1158169" y="0"/>
                    <a:pt x="1163472" y="2197"/>
                    <a:pt x="1167383" y="6107"/>
                  </a:cubicBezTo>
                  <a:cubicBezTo>
                    <a:pt x="1171293" y="10017"/>
                    <a:pt x="1173490" y="15321"/>
                    <a:pt x="1173490" y="20851"/>
                  </a:cubicBezTo>
                  <a:lnTo>
                    <a:pt x="1173490" y="429556"/>
                  </a:lnTo>
                  <a:cubicBezTo>
                    <a:pt x="1173490" y="441072"/>
                    <a:pt x="1164154" y="450407"/>
                    <a:pt x="1152639" y="450407"/>
                  </a:cubicBezTo>
                  <a:lnTo>
                    <a:pt x="20851" y="450407"/>
                  </a:lnTo>
                  <a:cubicBezTo>
                    <a:pt x="9335" y="450407"/>
                    <a:pt x="0" y="441072"/>
                    <a:pt x="0" y="429556"/>
                  </a:cubicBezTo>
                  <a:lnTo>
                    <a:pt x="0" y="20851"/>
                  </a:lnTo>
                  <a:cubicBezTo>
                    <a:pt x="0" y="9335"/>
                    <a:pt x="9335" y="0"/>
                    <a:pt x="20851" y="0"/>
                  </a:cubicBezTo>
                  <a:close/>
                </a:path>
              </a:pathLst>
            </a:custGeom>
            <a:solidFill>
              <a:srgbClr val="EC971C"/>
            </a:solidFill>
          </p:spPr>
          <p:txBody>
            <a:bodyPr/>
            <a:lstStyle/>
            <a:p>
              <a:endParaRPr lang="en-US"/>
            </a:p>
          </p:txBody>
        </p:sp>
        <p:sp>
          <p:nvSpPr>
            <p:cNvPr id="8" name="TextBox 8"/>
            <p:cNvSpPr txBox="1"/>
            <p:nvPr/>
          </p:nvSpPr>
          <p:spPr>
            <a:xfrm>
              <a:off x="0" y="-47625"/>
              <a:ext cx="1173490" cy="498032"/>
            </a:xfrm>
            <a:prstGeom prst="rect">
              <a:avLst/>
            </a:prstGeom>
          </p:spPr>
          <p:txBody>
            <a:bodyPr lIns="50800" tIns="50800" rIns="50800" bIns="50800" rtlCol="0" anchor="ctr"/>
            <a:lstStyle/>
            <a:p>
              <a:pPr algn="ctr">
                <a:lnSpc>
                  <a:spcPts val="2940"/>
                </a:lnSpc>
              </a:pPr>
              <a:endParaRPr/>
            </a:p>
          </p:txBody>
        </p:sp>
      </p:grpSp>
      <p:sp>
        <p:nvSpPr>
          <p:cNvPr id="9" name="TextBox 9"/>
          <p:cNvSpPr txBox="1"/>
          <p:nvPr/>
        </p:nvSpPr>
        <p:spPr>
          <a:xfrm>
            <a:off x="8654430" y="8215977"/>
            <a:ext cx="4264560" cy="1480185"/>
          </a:xfrm>
          <a:prstGeom prst="rect">
            <a:avLst/>
          </a:prstGeom>
        </p:spPr>
        <p:txBody>
          <a:bodyPr lIns="0" tIns="0" rIns="0" bIns="0" rtlCol="0" anchor="t">
            <a:spAutoFit/>
          </a:bodyPr>
          <a:lstStyle/>
          <a:p>
            <a:pPr algn="ctr">
              <a:lnSpc>
                <a:spcPts val="2940"/>
              </a:lnSpc>
              <a:spcBef>
                <a:spcPct val="0"/>
              </a:spcBef>
            </a:pPr>
            <a:r>
              <a:rPr lang="en-US" sz="2100">
                <a:solidFill>
                  <a:srgbClr val="000000"/>
                </a:solidFill>
                <a:latin typeface="Barlow SemiCondensed"/>
                <a:ea typeface="Barlow SemiCondensed"/>
                <a:cs typeface="Barlow SemiCondensed"/>
                <a:sym typeface="Barlow SemiCondensed"/>
              </a:rPr>
              <a:t>GOULDS COMMUNITY URBAN CENTER DEVELOPMENT ADJACENT TO THE SOUTHWEST 216TH STREET BRT STATION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21531"/>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txBody>
          <a:bodyPr/>
          <a:lstStyle/>
          <a:p>
            <a:endParaRPr lang="en-US"/>
          </a:p>
        </p:txBody>
      </p:sp>
      <p:grpSp>
        <p:nvGrpSpPr>
          <p:cNvPr id="3" name="Group 3"/>
          <p:cNvGrpSpPr/>
          <p:nvPr/>
        </p:nvGrpSpPr>
        <p:grpSpPr>
          <a:xfrm>
            <a:off x="217636" y="1028700"/>
            <a:ext cx="4455594" cy="1710138"/>
            <a:chOff x="0" y="0"/>
            <a:chExt cx="1173490" cy="450407"/>
          </a:xfrm>
        </p:grpSpPr>
        <p:sp>
          <p:nvSpPr>
            <p:cNvPr id="4" name="Freeform 4"/>
            <p:cNvSpPr/>
            <p:nvPr/>
          </p:nvSpPr>
          <p:spPr>
            <a:xfrm>
              <a:off x="0" y="0"/>
              <a:ext cx="1173490" cy="450407"/>
            </a:xfrm>
            <a:custGeom>
              <a:avLst/>
              <a:gdLst/>
              <a:ahLst/>
              <a:cxnLst/>
              <a:rect l="l" t="t" r="r" b="b"/>
              <a:pathLst>
                <a:path w="1173490" h="450407">
                  <a:moveTo>
                    <a:pt x="20851" y="0"/>
                  </a:moveTo>
                  <a:lnTo>
                    <a:pt x="1152639" y="0"/>
                  </a:lnTo>
                  <a:cubicBezTo>
                    <a:pt x="1158169" y="0"/>
                    <a:pt x="1163472" y="2197"/>
                    <a:pt x="1167383" y="6107"/>
                  </a:cubicBezTo>
                  <a:cubicBezTo>
                    <a:pt x="1171293" y="10017"/>
                    <a:pt x="1173490" y="15321"/>
                    <a:pt x="1173490" y="20851"/>
                  </a:cubicBezTo>
                  <a:lnTo>
                    <a:pt x="1173490" y="429556"/>
                  </a:lnTo>
                  <a:cubicBezTo>
                    <a:pt x="1173490" y="441072"/>
                    <a:pt x="1164154" y="450407"/>
                    <a:pt x="1152639" y="450407"/>
                  </a:cubicBezTo>
                  <a:lnTo>
                    <a:pt x="20851" y="450407"/>
                  </a:lnTo>
                  <a:cubicBezTo>
                    <a:pt x="9335" y="450407"/>
                    <a:pt x="0" y="441072"/>
                    <a:pt x="0" y="429556"/>
                  </a:cubicBezTo>
                  <a:lnTo>
                    <a:pt x="0" y="20851"/>
                  </a:lnTo>
                  <a:cubicBezTo>
                    <a:pt x="0" y="9335"/>
                    <a:pt x="9335" y="0"/>
                    <a:pt x="20851" y="0"/>
                  </a:cubicBezTo>
                  <a:close/>
                </a:path>
              </a:pathLst>
            </a:custGeom>
            <a:solidFill>
              <a:srgbClr val="021531"/>
            </a:solidFill>
          </p:spPr>
          <p:txBody>
            <a:bodyPr/>
            <a:lstStyle/>
            <a:p>
              <a:endParaRPr lang="en-US"/>
            </a:p>
          </p:txBody>
        </p:sp>
        <p:sp>
          <p:nvSpPr>
            <p:cNvPr id="5" name="TextBox 5"/>
            <p:cNvSpPr txBox="1"/>
            <p:nvPr/>
          </p:nvSpPr>
          <p:spPr>
            <a:xfrm>
              <a:off x="0" y="-47625"/>
              <a:ext cx="1173490" cy="498032"/>
            </a:xfrm>
            <a:prstGeom prst="rect">
              <a:avLst/>
            </a:prstGeom>
          </p:spPr>
          <p:txBody>
            <a:bodyPr lIns="50800" tIns="50800" rIns="50800" bIns="50800" rtlCol="0" anchor="ctr"/>
            <a:lstStyle/>
            <a:p>
              <a:pPr algn="ctr">
                <a:lnSpc>
                  <a:spcPts val="2940"/>
                </a:lnSpc>
              </a:pPr>
              <a:endParaRPr/>
            </a:p>
          </p:txBody>
        </p:sp>
      </p:grpSp>
      <p:sp>
        <p:nvSpPr>
          <p:cNvPr id="6" name="Freeform 6"/>
          <p:cNvSpPr/>
          <p:nvPr/>
        </p:nvSpPr>
        <p:spPr>
          <a:xfrm>
            <a:off x="467074" y="2719788"/>
            <a:ext cx="3956717" cy="642967"/>
          </a:xfrm>
          <a:custGeom>
            <a:avLst/>
            <a:gdLst/>
            <a:ahLst/>
            <a:cxnLst/>
            <a:rect l="l" t="t" r="r" b="b"/>
            <a:pathLst>
              <a:path w="3956717" h="642967">
                <a:moveTo>
                  <a:pt x="0" y="0"/>
                </a:moveTo>
                <a:lnTo>
                  <a:pt x="3956718" y="0"/>
                </a:lnTo>
                <a:lnTo>
                  <a:pt x="3956718" y="642967"/>
                </a:lnTo>
                <a:lnTo>
                  <a:pt x="0" y="642967"/>
                </a:lnTo>
                <a:lnTo>
                  <a:pt x="0" y="0"/>
                </a:lnTo>
                <a:close/>
              </a:path>
            </a:pathLst>
          </a:custGeom>
          <a:blipFill>
            <a:blip r:embed="rId3"/>
            <a:stretch>
              <a:fillRect/>
            </a:stretch>
          </a:blipFill>
        </p:spPr>
        <p:txBody>
          <a:bodyPr/>
          <a:lstStyle/>
          <a:p>
            <a:endParaRPr lang="en-US"/>
          </a:p>
        </p:txBody>
      </p:sp>
      <p:sp>
        <p:nvSpPr>
          <p:cNvPr id="7" name="TextBox 7"/>
          <p:cNvSpPr txBox="1"/>
          <p:nvPr/>
        </p:nvSpPr>
        <p:spPr>
          <a:xfrm>
            <a:off x="313153" y="1105702"/>
            <a:ext cx="4264560" cy="1851660"/>
          </a:xfrm>
          <a:prstGeom prst="rect">
            <a:avLst/>
          </a:prstGeom>
        </p:spPr>
        <p:txBody>
          <a:bodyPr lIns="0" tIns="0" rIns="0" bIns="0" rtlCol="0" anchor="t">
            <a:spAutoFit/>
          </a:bodyPr>
          <a:lstStyle/>
          <a:p>
            <a:pPr algn="ctr">
              <a:lnSpc>
                <a:spcPts val="2940"/>
              </a:lnSpc>
            </a:pPr>
            <a:r>
              <a:rPr lang="en-US" sz="2100">
                <a:solidFill>
                  <a:srgbClr val="FFFFFF"/>
                </a:solidFill>
                <a:latin typeface="Barlow SemiCondensed"/>
                <a:ea typeface="Barlow SemiCondensed"/>
                <a:cs typeface="Barlow SemiCondensed"/>
                <a:sym typeface="Barlow SemiCondensed"/>
              </a:rPr>
              <a:t>TOD POLICY IN MIAMI-DADE COUNTY</a:t>
            </a:r>
          </a:p>
          <a:p>
            <a:pPr algn="ctr">
              <a:lnSpc>
                <a:spcPts val="2940"/>
              </a:lnSpc>
            </a:pPr>
            <a:r>
              <a:rPr lang="en-US" sz="2100">
                <a:solidFill>
                  <a:srgbClr val="FFFFFF"/>
                </a:solidFill>
                <a:latin typeface="Barlow SemiCondensed"/>
                <a:ea typeface="Barlow SemiCondensed"/>
                <a:cs typeface="Barlow SemiCondensed"/>
                <a:sym typeface="Barlow SemiCondensed"/>
              </a:rPr>
              <a:t>Urban Center zoning districts along the South Miami-Dade Transitway BRT</a:t>
            </a:r>
          </a:p>
          <a:p>
            <a:pPr algn="ctr">
              <a:lnSpc>
                <a:spcPts val="2940"/>
              </a:lnSpc>
              <a:spcBef>
                <a:spcPct val="0"/>
              </a:spcBef>
            </a:pPr>
            <a:endParaRPr lang="en-US" sz="2100">
              <a:solidFill>
                <a:srgbClr val="FFFFFF"/>
              </a:solidFill>
              <a:latin typeface="Barlow SemiCondensed"/>
              <a:ea typeface="Barlow SemiCondensed"/>
              <a:cs typeface="Barlow SemiCondensed"/>
              <a:sym typeface="Barlow SemiCondense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21531"/>
        </a:solidFill>
        <a:effectLst/>
      </p:bgPr>
    </p:bg>
    <p:spTree>
      <p:nvGrpSpPr>
        <p:cNvPr id="1" name=""/>
        <p:cNvGrpSpPr/>
        <p:nvPr/>
      </p:nvGrpSpPr>
      <p:grpSpPr>
        <a:xfrm>
          <a:off x="0" y="0"/>
          <a:ext cx="0" cy="0"/>
          <a:chOff x="0" y="0"/>
          <a:chExt cx="0" cy="0"/>
        </a:xfrm>
      </p:grpSpPr>
      <p:sp>
        <p:nvSpPr>
          <p:cNvPr id="2" name="Freeform 2"/>
          <p:cNvSpPr/>
          <p:nvPr/>
        </p:nvSpPr>
        <p:spPr>
          <a:xfrm>
            <a:off x="8204256" y="0"/>
            <a:ext cx="10083744" cy="10468632"/>
          </a:xfrm>
          <a:custGeom>
            <a:avLst/>
            <a:gdLst/>
            <a:ahLst/>
            <a:cxnLst/>
            <a:rect l="l" t="t" r="r" b="b"/>
            <a:pathLst>
              <a:path w="10083744" h="10468632">
                <a:moveTo>
                  <a:pt x="0" y="0"/>
                </a:moveTo>
                <a:lnTo>
                  <a:pt x="10083744" y="0"/>
                </a:lnTo>
                <a:lnTo>
                  <a:pt x="10083744" y="10468632"/>
                </a:lnTo>
                <a:lnTo>
                  <a:pt x="0" y="10468632"/>
                </a:lnTo>
                <a:lnTo>
                  <a:pt x="0" y="0"/>
                </a:lnTo>
                <a:close/>
              </a:path>
            </a:pathLst>
          </a:custGeom>
          <a:blipFill>
            <a:blip r:embed="rId2"/>
            <a:stretch>
              <a:fillRect l="-83640"/>
            </a:stretch>
          </a:blipFill>
        </p:spPr>
        <p:txBody>
          <a:bodyPr/>
          <a:lstStyle/>
          <a:p>
            <a:endParaRPr lang="en-US"/>
          </a:p>
        </p:txBody>
      </p:sp>
      <p:sp>
        <p:nvSpPr>
          <p:cNvPr id="3" name="Freeform 3"/>
          <p:cNvSpPr/>
          <p:nvPr/>
        </p:nvSpPr>
        <p:spPr>
          <a:xfrm rot="-5400000">
            <a:off x="4631063" y="4916420"/>
            <a:ext cx="8510252" cy="1382916"/>
          </a:xfrm>
          <a:custGeom>
            <a:avLst/>
            <a:gdLst/>
            <a:ahLst/>
            <a:cxnLst/>
            <a:rect l="l" t="t" r="r" b="b"/>
            <a:pathLst>
              <a:path w="8510252" h="1382916">
                <a:moveTo>
                  <a:pt x="0" y="0"/>
                </a:moveTo>
                <a:lnTo>
                  <a:pt x="8510252" y="0"/>
                </a:lnTo>
                <a:lnTo>
                  <a:pt x="8510252" y="1382916"/>
                </a:lnTo>
                <a:lnTo>
                  <a:pt x="0" y="1382916"/>
                </a:lnTo>
                <a:lnTo>
                  <a:pt x="0" y="0"/>
                </a:lnTo>
                <a:close/>
              </a:path>
            </a:pathLst>
          </a:custGeom>
          <a:blipFill>
            <a:blip r:embed="rId3"/>
            <a:stretch>
              <a:fillRect/>
            </a:stretch>
          </a:blipFill>
        </p:spPr>
        <p:txBody>
          <a:bodyPr/>
          <a:lstStyle/>
          <a:p>
            <a:endParaRPr lang="en-US"/>
          </a:p>
        </p:txBody>
      </p:sp>
      <p:sp>
        <p:nvSpPr>
          <p:cNvPr id="4" name="TextBox 4"/>
          <p:cNvSpPr txBox="1"/>
          <p:nvPr/>
        </p:nvSpPr>
        <p:spPr>
          <a:xfrm>
            <a:off x="828800" y="3129137"/>
            <a:ext cx="6627013" cy="3498850"/>
          </a:xfrm>
          <a:prstGeom prst="rect">
            <a:avLst/>
          </a:prstGeom>
        </p:spPr>
        <p:txBody>
          <a:bodyPr lIns="0" tIns="0" rIns="0" bIns="0" rtlCol="0" anchor="t">
            <a:spAutoFit/>
          </a:bodyPr>
          <a:lstStyle/>
          <a:p>
            <a:pPr algn="ctr">
              <a:lnSpc>
                <a:spcPts val="3499"/>
              </a:lnSpc>
            </a:pPr>
            <a:r>
              <a:rPr lang="en-US" sz="2499">
                <a:solidFill>
                  <a:srgbClr val="FFFFFF"/>
                </a:solidFill>
                <a:latin typeface="Barlow SemiCondensed"/>
                <a:ea typeface="Barlow SemiCondensed"/>
                <a:cs typeface="Barlow SemiCondensed"/>
                <a:sym typeface="Barlow SemiCondensed"/>
              </a:rPr>
              <a:t>TOD POLICY IN MIAMI-DADE COUNTY</a:t>
            </a:r>
          </a:p>
          <a:p>
            <a:pPr algn="ctr">
              <a:lnSpc>
                <a:spcPts val="3499"/>
              </a:lnSpc>
            </a:pPr>
            <a:endParaRPr lang="en-US" sz="2499">
              <a:solidFill>
                <a:srgbClr val="FFFFFF"/>
              </a:solidFill>
              <a:latin typeface="Barlow SemiCondensed"/>
              <a:ea typeface="Barlow SemiCondensed"/>
              <a:cs typeface="Barlow SemiCondensed"/>
              <a:sym typeface="Barlow SemiCondensed"/>
            </a:endParaRPr>
          </a:p>
          <a:p>
            <a:pPr algn="ctr">
              <a:lnSpc>
                <a:spcPts val="3499"/>
              </a:lnSpc>
            </a:pPr>
            <a:r>
              <a:rPr lang="en-US" sz="2499">
                <a:solidFill>
                  <a:srgbClr val="FFFFFF"/>
                </a:solidFill>
                <a:latin typeface="Barlow SemiCondensed Bold"/>
                <a:ea typeface="Barlow SemiCondensed Bold"/>
                <a:cs typeface="Barlow SemiCondensed Bold"/>
                <a:sym typeface="Barlow SemiCondensed Bold"/>
              </a:rPr>
              <a:t>URBAN CENTERS</a:t>
            </a:r>
          </a:p>
          <a:p>
            <a:pPr algn="ctr">
              <a:lnSpc>
                <a:spcPts val="3499"/>
              </a:lnSpc>
            </a:pPr>
            <a:endParaRPr lang="en-US" sz="2499">
              <a:solidFill>
                <a:srgbClr val="FFFFFF"/>
              </a:solidFill>
              <a:latin typeface="Barlow SemiCondensed Bold"/>
              <a:ea typeface="Barlow SemiCondensed Bold"/>
              <a:cs typeface="Barlow SemiCondensed Bold"/>
              <a:sym typeface="Barlow SemiCondensed Bold"/>
            </a:endParaRPr>
          </a:p>
          <a:p>
            <a:pPr algn="ctr">
              <a:lnSpc>
                <a:spcPts val="3499"/>
              </a:lnSpc>
              <a:spcBef>
                <a:spcPct val="0"/>
              </a:spcBef>
            </a:pPr>
            <a:r>
              <a:rPr lang="en-US" sz="2499">
                <a:solidFill>
                  <a:srgbClr val="FFFFFF"/>
                </a:solidFill>
                <a:latin typeface="Barlow SemiCondensed"/>
                <a:ea typeface="Barlow SemiCondensed"/>
                <a:cs typeface="Barlow SemiCondensed"/>
                <a:sym typeface="Barlow SemiCondensed"/>
              </a:rPr>
              <a:t>THE STANDARD URBAN CENTERS ARTICLE WITHIN THE COUNTY ZONING CODE CONTAINS COMMONS REGULATIONS FOR BUILDING SETBACK, MASSING, PARKING, AND OTHER ELEMENTS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21531"/>
        </a:solidFill>
        <a:effectLst/>
      </p:bgPr>
    </p:bg>
    <p:spTree>
      <p:nvGrpSpPr>
        <p:cNvPr id="1" name=""/>
        <p:cNvGrpSpPr/>
        <p:nvPr/>
      </p:nvGrpSpPr>
      <p:grpSpPr>
        <a:xfrm>
          <a:off x="0" y="0"/>
          <a:ext cx="0" cy="0"/>
          <a:chOff x="0" y="0"/>
          <a:chExt cx="0" cy="0"/>
        </a:xfrm>
      </p:grpSpPr>
      <p:sp>
        <p:nvSpPr>
          <p:cNvPr id="2" name="Freeform 2"/>
          <p:cNvSpPr/>
          <p:nvPr/>
        </p:nvSpPr>
        <p:spPr>
          <a:xfrm>
            <a:off x="8194731" y="0"/>
            <a:ext cx="10093269" cy="10539765"/>
          </a:xfrm>
          <a:custGeom>
            <a:avLst/>
            <a:gdLst/>
            <a:ahLst/>
            <a:cxnLst/>
            <a:rect l="l" t="t" r="r" b="b"/>
            <a:pathLst>
              <a:path w="10093269" h="10539765">
                <a:moveTo>
                  <a:pt x="0" y="0"/>
                </a:moveTo>
                <a:lnTo>
                  <a:pt x="10093269" y="0"/>
                </a:lnTo>
                <a:lnTo>
                  <a:pt x="10093269" y="10539765"/>
                </a:lnTo>
                <a:lnTo>
                  <a:pt x="0" y="10539765"/>
                </a:lnTo>
                <a:lnTo>
                  <a:pt x="0" y="0"/>
                </a:lnTo>
                <a:close/>
              </a:path>
            </a:pathLst>
          </a:custGeom>
          <a:blipFill>
            <a:blip r:embed="rId2"/>
            <a:stretch>
              <a:fillRect l="-803"/>
            </a:stretch>
          </a:blipFill>
        </p:spPr>
        <p:txBody>
          <a:bodyPr/>
          <a:lstStyle/>
          <a:p>
            <a:endParaRPr lang="en-US"/>
          </a:p>
        </p:txBody>
      </p:sp>
      <p:sp>
        <p:nvSpPr>
          <p:cNvPr id="3" name="Freeform 3"/>
          <p:cNvSpPr/>
          <p:nvPr/>
        </p:nvSpPr>
        <p:spPr>
          <a:xfrm rot="-5400000">
            <a:off x="4631063" y="4916420"/>
            <a:ext cx="8510252" cy="1382916"/>
          </a:xfrm>
          <a:custGeom>
            <a:avLst/>
            <a:gdLst/>
            <a:ahLst/>
            <a:cxnLst/>
            <a:rect l="l" t="t" r="r" b="b"/>
            <a:pathLst>
              <a:path w="8510252" h="1382916">
                <a:moveTo>
                  <a:pt x="0" y="0"/>
                </a:moveTo>
                <a:lnTo>
                  <a:pt x="8510252" y="0"/>
                </a:lnTo>
                <a:lnTo>
                  <a:pt x="8510252" y="1382916"/>
                </a:lnTo>
                <a:lnTo>
                  <a:pt x="0" y="1382916"/>
                </a:lnTo>
                <a:lnTo>
                  <a:pt x="0" y="0"/>
                </a:lnTo>
                <a:close/>
              </a:path>
            </a:pathLst>
          </a:custGeom>
          <a:blipFill>
            <a:blip r:embed="rId3"/>
            <a:stretch>
              <a:fillRect/>
            </a:stretch>
          </a:blipFill>
        </p:spPr>
        <p:txBody>
          <a:bodyPr/>
          <a:lstStyle/>
          <a:p>
            <a:endParaRPr lang="en-US"/>
          </a:p>
        </p:txBody>
      </p:sp>
      <p:sp>
        <p:nvSpPr>
          <p:cNvPr id="4" name="TextBox 4"/>
          <p:cNvSpPr txBox="1"/>
          <p:nvPr/>
        </p:nvSpPr>
        <p:spPr>
          <a:xfrm>
            <a:off x="828800" y="3456316"/>
            <a:ext cx="6627013" cy="4375150"/>
          </a:xfrm>
          <a:prstGeom prst="rect">
            <a:avLst/>
          </a:prstGeom>
        </p:spPr>
        <p:txBody>
          <a:bodyPr lIns="0" tIns="0" rIns="0" bIns="0" rtlCol="0" anchor="t">
            <a:spAutoFit/>
          </a:bodyPr>
          <a:lstStyle/>
          <a:p>
            <a:pPr algn="ctr">
              <a:lnSpc>
                <a:spcPts val="3499"/>
              </a:lnSpc>
            </a:pPr>
            <a:r>
              <a:rPr lang="en-US" sz="2499">
                <a:solidFill>
                  <a:srgbClr val="FFFFFF"/>
                </a:solidFill>
                <a:latin typeface="Barlow SemiCondensed"/>
                <a:ea typeface="Barlow SemiCondensed"/>
                <a:cs typeface="Barlow SemiCondensed"/>
                <a:sym typeface="Barlow SemiCondensed"/>
              </a:rPr>
              <a:t>TOD POLICY IN MIAMI-DADE COUNTY</a:t>
            </a:r>
          </a:p>
          <a:p>
            <a:pPr algn="ctr">
              <a:lnSpc>
                <a:spcPts val="3499"/>
              </a:lnSpc>
            </a:pPr>
            <a:endParaRPr lang="en-US" sz="2499">
              <a:solidFill>
                <a:srgbClr val="FFFFFF"/>
              </a:solidFill>
              <a:latin typeface="Barlow SemiCondensed"/>
              <a:ea typeface="Barlow SemiCondensed"/>
              <a:cs typeface="Barlow SemiCondensed"/>
              <a:sym typeface="Barlow SemiCondensed"/>
            </a:endParaRPr>
          </a:p>
          <a:p>
            <a:pPr algn="ctr">
              <a:lnSpc>
                <a:spcPts val="3499"/>
              </a:lnSpc>
            </a:pPr>
            <a:r>
              <a:rPr lang="en-US" sz="2499">
                <a:solidFill>
                  <a:srgbClr val="FFFFFF"/>
                </a:solidFill>
                <a:latin typeface="Barlow SemiCondensed Bold"/>
                <a:ea typeface="Barlow SemiCondensed Bold"/>
                <a:cs typeface="Barlow SemiCondensed Bold"/>
                <a:sym typeface="Barlow SemiCondensed Bold"/>
              </a:rPr>
              <a:t>2022 RTZ SMART CORRIDOR SUBZONE</a:t>
            </a:r>
          </a:p>
          <a:p>
            <a:pPr algn="ctr">
              <a:lnSpc>
                <a:spcPts val="3499"/>
              </a:lnSpc>
            </a:pPr>
            <a:endParaRPr lang="en-US" sz="2499">
              <a:solidFill>
                <a:srgbClr val="FFFFFF"/>
              </a:solidFill>
              <a:latin typeface="Barlow SemiCondensed Bold"/>
              <a:ea typeface="Barlow SemiCondensed Bold"/>
              <a:cs typeface="Barlow SemiCondensed Bold"/>
              <a:sym typeface="Barlow SemiCondensed Bold"/>
            </a:endParaRPr>
          </a:p>
          <a:p>
            <a:pPr algn="ctr">
              <a:lnSpc>
                <a:spcPts val="3499"/>
              </a:lnSpc>
            </a:pPr>
            <a:r>
              <a:rPr lang="en-US" sz="2499">
                <a:solidFill>
                  <a:srgbClr val="FFFFFF"/>
                </a:solidFill>
                <a:latin typeface="Barlow SemiCondensed"/>
                <a:ea typeface="Barlow SemiCondensed"/>
                <a:cs typeface="Barlow SemiCondensed"/>
                <a:sym typeface="Barlow SemiCondensed"/>
              </a:rPr>
              <a:t>THE SMART CORRIDOR SUBZONE APPLIES TO BOTH INCORPORATED AND UNINCORPORATED AREAS</a:t>
            </a:r>
          </a:p>
          <a:p>
            <a:pPr algn="ctr">
              <a:lnSpc>
                <a:spcPts val="3499"/>
              </a:lnSpc>
              <a:spcBef>
                <a:spcPct val="0"/>
              </a:spcBef>
            </a:pPr>
            <a:r>
              <a:rPr lang="en-US" sz="2499">
                <a:solidFill>
                  <a:srgbClr val="FFFFFF"/>
                </a:solidFill>
                <a:latin typeface="Barlow SemiCondensed"/>
                <a:ea typeface="Barlow SemiCondensed"/>
                <a:cs typeface="Barlow SemiCondensed"/>
                <a:sym typeface="Barlow SemiCondensed"/>
              </a:rPr>
              <a:t>WITHIN TWO YEARS, MUNICIPALITIES ARE REQUIRED TO ADOPT LAND DEVELOPMENT REGULATIONS THAT IMPLEMENT THE APPLICABLE SMART CORRIDOR MINIMUM DEVELOPMENT INTENSITY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21531"/>
        </a:solidFill>
        <a:effectLst/>
      </p:bgPr>
    </p:bg>
    <p:spTree>
      <p:nvGrpSpPr>
        <p:cNvPr id="1" name=""/>
        <p:cNvGrpSpPr/>
        <p:nvPr/>
      </p:nvGrpSpPr>
      <p:grpSpPr>
        <a:xfrm>
          <a:off x="0" y="0"/>
          <a:ext cx="0" cy="0"/>
          <a:chOff x="0" y="0"/>
          <a:chExt cx="0" cy="0"/>
        </a:xfrm>
      </p:grpSpPr>
      <p:sp>
        <p:nvSpPr>
          <p:cNvPr id="2" name="Freeform 2"/>
          <p:cNvSpPr/>
          <p:nvPr/>
        </p:nvSpPr>
        <p:spPr>
          <a:xfrm>
            <a:off x="8194731" y="0"/>
            <a:ext cx="10093269" cy="10455734"/>
          </a:xfrm>
          <a:custGeom>
            <a:avLst/>
            <a:gdLst/>
            <a:ahLst/>
            <a:cxnLst/>
            <a:rect l="l" t="t" r="r" b="b"/>
            <a:pathLst>
              <a:path w="10093269" h="10455734">
                <a:moveTo>
                  <a:pt x="0" y="0"/>
                </a:moveTo>
                <a:lnTo>
                  <a:pt x="10093269" y="0"/>
                </a:lnTo>
                <a:lnTo>
                  <a:pt x="10093269" y="10455734"/>
                </a:lnTo>
                <a:lnTo>
                  <a:pt x="0" y="10455734"/>
                </a:lnTo>
                <a:lnTo>
                  <a:pt x="0" y="0"/>
                </a:lnTo>
                <a:close/>
              </a:path>
            </a:pathLst>
          </a:custGeom>
          <a:blipFill>
            <a:blip r:embed="rId2"/>
            <a:stretch>
              <a:fillRect/>
            </a:stretch>
          </a:blipFill>
        </p:spPr>
        <p:txBody>
          <a:bodyPr/>
          <a:lstStyle/>
          <a:p>
            <a:endParaRPr lang="en-US"/>
          </a:p>
        </p:txBody>
      </p:sp>
      <p:sp>
        <p:nvSpPr>
          <p:cNvPr id="3" name="Freeform 3"/>
          <p:cNvSpPr/>
          <p:nvPr/>
        </p:nvSpPr>
        <p:spPr>
          <a:xfrm rot="-5400000">
            <a:off x="4631063" y="4916420"/>
            <a:ext cx="8510252" cy="1382916"/>
          </a:xfrm>
          <a:custGeom>
            <a:avLst/>
            <a:gdLst/>
            <a:ahLst/>
            <a:cxnLst/>
            <a:rect l="l" t="t" r="r" b="b"/>
            <a:pathLst>
              <a:path w="8510252" h="1382916">
                <a:moveTo>
                  <a:pt x="0" y="0"/>
                </a:moveTo>
                <a:lnTo>
                  <a:pt x="8510252" y="0"/>
                </a:lnTo>
                <a:lnTo>
                  <a:pt x="8510252" y="1382916"/>
                </a:lnTo>
                <a:lnTo>
                  <a:pt x="0" y="1382916"/>
                </a:lnTo>
                <a:lnTo>
                  <a:pt x="0" y="0"/>
                </a:lnTo>
                <a:close/>
              </a:path>
            </a:pathLst>
          </a:custGeom>
          <a:blipFill>
            <a:blip r:embed="rId3"/>
            <a:stretch>
              <a:fillRect/>
            </a:stretch>
          </a:blipFill>
        </p:spPr>
        <p:txBody>
          <a:bodyPr/>
          <a:lstStyle/>
          <a:p>
            <a:endParaRPr lang="en-US"/>
          </a:p>
        </p:txBody>
      </p:sp>
      <p:sp>
        <p:nvSpPr>
          <p:cNvPr id="4" name="TextBox 4"/>
          <p:cNvSpPr txBox="1"/>
          <p:nvPr/>
        </p:nvSpPr>
        <p:spPr>
          <a:xfrm>
            <a:off x="828800" y="675890"/>
            <a:ext cx="6627013" cy="3937000"/>
          </a:xfrm>
          <a:prstGeom prst="rect">
            <a:avLst/>
          </a:prstGeom>
        </p:spPr>
        <p:txBody>
          <a:bodyPr lIns="0" tIns="0" rIns="0" bIns="0" rtlCol="0" anchor="t">
            <a:spAutoFit/>
          </a:bodyPr>
          <a:lstStyle/>
          <a:p>
            <a:pPr algn="ctr">
              <a:lnSpc>
                <a:spcPts val="3499"/>
              </a:lnSpc>
            </a:pPr>
            <a:r>
              <a:rPr lang="en-US" sz="2499">
                <a:solidFill>
                  <a:srgbClr val="FFFFFF"/>
                </a:solidFill>
                <a:latin typeface="Barlow SemiCondensed"/>
                <a:ea typeface="Barlow SemiCondensed"/>
                <a:cs typeface="Barlow SemiCondensed"/>
                <a:sym typeface="Barlow SemiCondensed"/>
              </a:rPr>
              <a:t>TOD POLICY IN MIAMI-DADE COUNTY</a:t>
            </a:r>
          </a:p>
          <a:p>
            <a:pPr algn="ctr">
              <a:lnSpc>
                <a:spcPts val="3499"/>
              </a:lnSpc>
            </a:pPr>
            <a:endParaRPr lang="en-US" sz="2499">
              <a:solidFill>
                <a:srgbClr val="FFFFFF"/>
              </a:solidFill>
              <a:latin typeface="Barlow SemiCondensed"/>
              <a:ea typeface="Barlow SemiCondensed"/>
              <a:cs typeface="Barlow SemiCondensed"/>
              <a:sym typeface="Barlow SemiCondensed"/>
            </a:endParaRPr>
          </a:p>
          <a:p>
            <a:pPr algn="ctr">
              <a:lnSpc>
                <a:spcPts val="3499"/>
              </a:lnSpc>
            </a:pPr>
            <a:r>
              <a:rPr lang="en-US" sz="2499">
                <a:solidFill>
                  <a:srgbClr val="FFFFFF"/>
                </a:solidFill>
                <a:latin typeface="Barlow SemiCondensed Bold"/>
                <a:ea typeface="Barlow SemiCondensed Bold"/>
                <a:cs typeface="Barlow SemiCondensed Bold"/>
                <a:sym typeface="Barlow SemiCondensed Bold"/>
              </a:rPr>
              <a:t>2022 RTZ SMART CORRIDOR SUBZONE</a:t>
            </a:r>
          </a:p>
          <a:p>
            <a:pPr algn="ctr">
              <a:lnSpc>
                <a:spcPts val="3499"/>
              </a:lnSpc>
            </a:pPr>
            <a:endParaRPr lang="en-US" sz="2499">
              <a:solidFill>
                <a:srgbClr val="FFFFFF"/>
              </a:solidFill>
              <a:latin typeface="Barlow SemiCondensed Bold"/>
              <a:ea typeface="Barlow SemiCondensed Bold"/>
              <a:cs typeface="Barlow SemiCondensed Bold"/>
              <a:sym typeface="Barlow SemiCondensed Bold"/>
            </a:endParaRPr>
          </a:p>
          <a:p>
            <a:pPr algn="ctr">
              <a:lnSpc>
                <a:spcPts val="3499"/>
              </a:lnSpc>
            </a:pPr>
            <a:r>
              <a:rPr lang="en-US" sz="2499">
                <a:solidFill>
                  <a:srgbClr val="FFFFFF"/>
                </a:solidFill>
                <a:latin typeface="Barlow SemiCondensed"/>
                <a:ea typeface="Barlow SemiCondensed"/>
                <a:cs typeface="Barlow SemiCondensed"/>
                <a:sym typeface="Barlow SemiCondensed"/>
              </a:rPr>
              <a:t>RTZ INTENSITY STANDARDS FOR SMART CORRIDOR OUTSIDE OF URBAN CENTERS OR OTHER RTZSUBZONES</a:t>
            </a:r>
          </a:p>
          <a:p>
            <a:pPr algn="ctr">
              <a:lnSpc>
                <a:spcPts val="3499"/>
              </a:lnSpc>
            </a:pPr>
            <a:endParaRPr lang="en-US" sz="2499">
              <a:solidFill>
                <a:srgbClr val="FFFFFF"/>
              </a:solidFill>
              <a:latin typeface="Barlow SemiCondensed"/>
              <a:ea typeface="Barlow SemiCondensed"/>
              <a:cs typeface="Barlow SemiCondensed"/>
              <a:sym typeface="Barlow SemiCondensed"/>
            </a:endParaRPr>
          </a:p>
          <a:p>
            <a:pPr algn="ctr">
              <a:lnSpc>
                <a:spcPts val="3499"/>
              </a:lnSpc>
              <a:spcBef>
                <a:spcPct val="0"/>
              </a:spcBef>
            </a:pPr>
            <a:endParaRPr lang="en-US" sz="2499">
              <a:solidFill>
                <a:srgbClr val="FFFFFF"/>
              </a:solidFill>
              <a:latin typeface="Barlow SemiCondensed"/>
              <a:ea typeface="Barlow SemiCondensed"/>
              <a:cs typeface="Barlow SemiCondensed"/>
              <a:sym typeface="Barlow SemiCondensed"/>
            </a:endParaRPr>
          </a:p>
        </p:txBody>
      </p:sp>
      <p:graphicFrame>
        <p:nvGraphicFramePr>
          <p:cNvPr id="5" name="Table 5"/>
          <p:cNvGraphicFramePr>
            <a:graphicFrameLocks noGrp="1"/>
          </p:cNvGraphicFramePr>
          <p:nvPr/>
        </p:nvGraphicFramePr>
        <p:xfrm>
          <a:off x="293893" y="4126357"/>
          <a:ext cx="7696826" cy="5604434"/>
        </p:xfrm>
        <a:graphic>
          <a:graphicData uri="http://schemas.openxmlformats.org/drawingml/2006/table">
            <a:tbl>
              <a:tblPr/>
              <a:tblGrid>
                <a:gridCol w="1828444">
                  <a:extLst>
                    <a:ext uri="{9D8B030D-6E8A-4147-A177-3AD203B41FA5}">
                      <a16:colId xmlns:a16="http://schemas.microsoft.com/office/drawing/2014/main" val="20000"/>
                    </a:ext>
                  </a:extLst>
                </a:gridCol>
                <a:gridCol w="1828444">
                  <a:extLst>
                    <a:ext uri="{9D8B030D-6E8A-4147-A177-3AD203B41FA5}">
                      <a16:colId xmlns:a16="http://schemas.microsoft.com/office/drawing/2014/main" val="20001"/>
                    </a:ext>
                  </a:extLst>
                </a:gridCol>
                <a:gridCol w="2649264">
                  <a:extLst>
                    <a:ext uri="{9D8B030D-6E8A-4147-A177-3AD203B41FA5}">
                      <a16:colId xmlns:a16="http://schemas.microsoft.com/office/drawing/2014/main" val="20002"/>
                    </a:ext>
                  </a:extLst>
                </a:gridCol>
                <a:gridCol w="1390674">
                  <a:extLst>
                    <a:ext uri="{9D8B030D-6E8A-4147-A177-3AD203B41FA5}">
                      <a16:colId xmlns:a16="http://schemas.microsoft.com/office/drawing/2014/main" val="20003"/>
                    </a:ext>
                  </a:extLst>
                </a:gridCol>
              </a:tblGrid>
              <a:tr h="1455220">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SMART Corridor proximity  </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Maximum Allowed Density</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Floor Area Ratio Range</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Maximum Height (Stories)</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0"/>
                  </a:ext>
                </a:extLst>
              </a:tr>
              <a:tr h="785053">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 1/4 mile</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60</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1.0 to 2.0</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8</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1"/>
                  </a:ext>
                </a:extLst>
              </a:tr>
              <a:tr h="1455220">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Between 1/4 mile and 1/2 mile</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36</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1.0 to 1.5</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6</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2"/>
                  </a:ext>
                </a:extLst>
              </a:tr>
              <a:tr h="1120136">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Between 1/2 mile and 1 mile</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18</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0.5 to 1.25</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4</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3"/>
                  </a:ext>
                </a:extLst>
              </a:tr>
              <a:tr h="788805">
                <a:tc gridSpan="4">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  Core and edge areas established by CDMP policy</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hMerge="1">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  Core and edge areas established by CDMP policy</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hMerge="1">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  Core and edge areas established by CDMP policy</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hMerge="1">
                  <a:txBody>
                    <a:bodyPr/>
                    <a:lstStyle/>
                    <a:p>
                      <a:pPr algn="l">
                        <a:lnSpc>
                          <a:spcPts val="2659"/>
                        </a:lnSpc>
                        <a:defRPr/>
                      </a:pPr>
                      <a:r>
                        <a:rPr lang="en-US" sz="1899">
                          <a:solidFill>
                            <a:srgbClr val="FFFFFF"/>
                          </a:solidFill>
                          <a:latin typeface="Barlow SemiCondensed"/>
                          <a:ea typeface="Barlow SemiCondensed"/>
                          <a:cs typeface="Barlow SemiCondensed"/>
                          <a:sym typeface="Barlow SemiCondensed"/>
                        </a:rPr>
                        <a:t>*  Core and edge areas established by CDMP policy</a:t>
                      </a:r>
                      <a:endParaRPr lang="en-US" sz="1100"/>
                    </a:p>
                  </a:txBody>
                  <a:tcPr marL="190500" marR="190500" marT="190500" marB="1905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6" name="Freeform 6"/>
          <p:cNvSpPr/>
          <p:nvPr/>
        </p:nvSpPr>
        <p:spPr>
          <a:xfrm>
            <a:off x="8808351" y="9812768"/>
            <a:ext cx="3956717" cy="642967"/>
          </a:xfrm>
          <a:custGeom>
            <a:avLst/>
            <a:gdLst/>
            <a:ahLst/>
            <a:cxnLst/>
            <a:rect l="l" t="t" r="r" b="b"/>
            <a:pathLst>
              <a:path w="3956717" h="642967">
                <a:moveTo>
                  <a:pt x="0" y="0"/>
                </a:moveTo>
                <a:lnTo>
                  <a:pt x="3956718" y="0"/>
                </a:lnTo>
                <a:lnTo>
                  <a:pt x="3956718" y="642966"/>
                </a:lnTo>
                <a:lnTo>
                  <a:pt x="0" y="642966"/>
                </a:lnTo>
                <a:lnTo>
                  <a:pt x="0" y="0"/>
                </a:lnTo>
                <a:close/>
              </a:path>
            </a:pathLst>
          </a:custGeom>
          <a:blipFill>
            <a:blip r:embed="rId3"/>
            <a:stretch>
              <a:fillRect/>
            </a:stretch>
          </a:blipFill>
        </p:spPr>
        <p:txBody>
          <a:bodyPr/>
          <a:lstStyle/>
          <a:p>
            <a:endParaRPr lang="en-US"/>
          </a:p>
        </p:txBody>
      </p:sp>
      <p:grpSp>
        <p:nvGrpSpPr>
          <p:cNvPr id="7" name="Group 7"/>
          <p:cNvGrpSpPr/>
          <p:nvPr/>
        </p:nvGrpSpPr>
        <p:grpSpPr>
          <a:xfrm>
            <a:off x="8558913" y="8102629"/>
            <a:ext cx="4455594" cy="1710138"/>
            <a:chOff x="0" y="0"/>
            <a:chExt cx="1173490" cy="450407"/>
          </a:xfrm>
        </p:grpSpPr>
        <p:sp>
          <p:nvSpPr>
            <p:cNvPr id="8" name="Freeform 8"/>
            <p:cNvSpPr/>
            <p:nvPr/>
          </p:nvSpPr>
          <p:spPr>
            <a:xfrm>
              <a:off x="0" y="0"/>
              <a:ext cx="1173490" cy="450407"/>
            </a:xfrm>
            <a:custGeom>
              <a:avLst/>
              <a:gdLst/>
              <a:ahLst/>
              <a:cxnLst/>
              <a:rect l="l" t="t" r="r" b="b"/>
              <a:pathLst>
                <a:path w="1173490" h="450407">
                  <a:moveTo>
                    <a:pt x="20851" y="0"/>
                  </a:moveTo>
                  <a:lnTo>
                    <a:pt x="1152639" y="0"/>
                  </a:lnTo>
                  <a:cubicBezTo>
                    <a:pt x="1158169" y="0"/>
                    <a:pt x="1163472" y="2197"/>
                    <a:pt x="1167383" y="6107"/>
                  </a:cubicBezTo>
                  <a:cubicBezTo>
                    <a:pt x="1171293" y="10017"/>
                    <a:pt x="1173490" y="15321"/>
                    <a:pt x="1173490" y="20851"/>
                  </a:cubicBezTo>
                  <a:lnTo>
                    <a:pt x="1173490" y="429556"/>
                  </a:lnTo>
                  <a:cubicBezTo>
                    <a:pt x="1173490" y="441072"/>
                    <a:pt x="1164154" y="450407"/>
                    <a:pt x="1152639" y="450407"/>
                  </a:cubicBezTo>
                  <a:lnTo>
                    <a:pt x="20851" y="450407"/>
                  </a:lnTo>
                  <a:cubicBezTo>
                    <a:pt x="9335" y="450407"/>
                    <a:pt x="0" y="441072"/>
                    <a:pt x="0" y="429556"/>
                  </a:cubicBezTo>
                  <a:lnTo>
                    <a:pt x="0" y="20851"/>
                  </a:lnTo>
                  <a:cubicBezTo>
                    <a:pt x="0" y="9335"/>
                    <a:pt x="9335" y="0"/>
                    <a:pt x="20851" y="0"/>
                  </a:cubicBezTo>
                  <a:close/>
                </a:path>
              </a:pathLst>
            </a:custGeom>
            <a:solidFill>
              <a:srgbClr val="EC971C"/>
            </a:solidFill>
          </p:spPr>
          <p:txBody>
            <a:bodyPr/>
            <a:lstStyle/>
            <a:p>
              <a:endParaRPr lang="en-US"/>
            </a:p>
          </p:txBody>
        </p:sp>
        <p:sp>
          <p:nvSpPr>
            <p:cNvPr id="9" name="TextBox 9"/>
            <p:cNvSpPr txBox="1"/>
            <p:nvPr/>
          </p:nvSpPr>
          <p:spPr>
            <a:xfrm>
              <a:off x="0" y="-47625"/>
              <a:ext cx="1173490" cy="498032"/>
            </a:xfrm>
            <a:prstGeom prst="rect">
              <a:avLst/>
            </a:prstGeom>
          </p:spPr>
          <p:txBody>
            <a:bodyPr lIns="50800" tIns="50800" rIns="50800" bIns="50800" rtlCol="0" anchor="ctr"/>
            <a:lstStyle/>
            <a:p>
              <a:pPr algn="ctr">
                <a:lnSpc>
                  <a:spcPts val="2940"/>
                </a:lnSpc>
              </a:pPr>
              <a:endParaRPr/>
            </a:p>
          </p:txBody>
        </p:sp>
      </p:grpSp>
      <p:sp>
        <p:nvSpPr>
          <p:cNvPr id="10" name="TextBox 10"/>
          <p:cNvSpPr txBox="1"/>
          <p:nvPr/>
        </p:nvSpPr>
        <p:spPr>
          <a:xfrm>
            <a:off x="8654430" y="8215977"/>
            <a:ext cx="4264560" cy="1480185"/>
          </a:xfrm>
          <a:prstGeom prst="rect">
            <a:avLst/>
          </a:prstGeom>
        </p:spPr>
        <p:txBody>
          <a:bodyPr lIns="0" tIns="0" rIns="0" bIns="0" rtlCol="0" anchor="t">
            <a:spAutoFit/>
          </a:bodyPr>
          <a:lstStyle/>
          <a:p>
            <a:pPr algn="ctr">
              <a:lnSpc>
                <a:spcPts val="2940"/>
              </a:lnSpc>
              <a:spcBef>
                <a:spcPct val="0"/>
              </a:spcBef>
            </a:pPr>
            <a:r>
              <a:rPr lang="en-US" sz="2100">
                <a:solidFill>
                  <a:srgbClr val="000000"/>
                </a:solidFill>
                <a:latin typeface="Barlow SemiCondensed"/>
                <a:ea typeface="Barlow SemiCondensed"/>
                <a:cs typeface="Barlow SemiCondensed"/>
                <a:sym typeface="Barlow SemiCondensed"/>
              </a:rPr>
              <a:t>THE APPLICABLE URBAN CENTER CDMP INTENSITY APPLIES TO URBAN CENTERS THAT COINCIDE WITH THE SMART CORRIDOR SUBZONE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21531"/>
        </a:solidFill>
        <a:effectLst/>
      </p:bgPr>
    </p:bg>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67153686-17F3-E4DA-EABF-3BC87C95A2CA}"/>
              </a:ext>
            </a:extLst>
          </p:cNvPr>
          <p:cNvGrpSpPr/>
          <p:nvPr/>
        </p:nvGrpSpPr>
        <p:grpSpPr>
          <a:xfrm>
            <a:off x="9525" y="0"/>
            <a:ext cx="18148796" cy="10286999"/>
            <a:chOff x="9525" y="0"/>
            <a:chExt cx="18148796" cy="10286999"/>
          </a:xfrm>
        </p:grpSpPr>
        <p:pic>
          <p:nvPicPr>
            <p:cNvPr id="47" name="Picture 46">
              <a:extLst>
                <a:ext uri="{FF2B5EF4-FFF2-40B4-BE49-F238E27FC236}">
                  <a16:creationId xmlns:a16="http://schemas.microsoft.com/office/drawing/2014/main" id="{E8699F79-CF3E-4E5A-FF94-EAEE99727BEE}"/>
                </a:ext>
              </a:extLst>
            </p:cNvPr>
            <p:cNvPicPr>
              <a:picLocks noChangeAspect="1"/>
            </p:cNvPicPr>
            <p:nvPr/>
          </p:nvPicPr>
          <p:blipFill>
            <a:blip r:embed="rId2"/>
            <a:stretch>
              <a:fillRect/>
            </a:stretch>
          </p:blipFill>
          <p:spPr>
            <a:xfrm>
              <a:off x="9525" y="0"/>
              <a:ext cx="15529119" cy="10286999"/>
            </a:xfrm>
            <a:prstGeom prst="rect">
              <a:avLst/>
            </a:prstGeom>
          </p:spPr>
        </p:pic>
        <p:pic>
          <p:nvPicPr>
            <p:cNvPr id="8" name="Picture 7">
              <a:extLst>
                <a:ext uri="{FF2B5EF4-FFF2-40B4-BE49-F238E27FC236}">
                  <a16:creationId xmlns:a16="http://schemas.microsoft.com/office/drawing/2014/main" id="{7F6B950B-DB93-B590-2ABB-0F7F806B1635}"/>
                </a:ext>
              </a:extLst>
            </p:cNvPr>
            <p:cNvPicPr>
              <a:picLocks noChangeAspect="1"/>
            </p:cNvPicPr>
            <p:nvPr/>
          </p:nvPicPr>
          <p:blipFill>
            <a:blip r:embed="rId3"/>
            <a:stretch>
              <a:fillRect/>
            </a:stretch>
          </p:blipFill>
          <p:spPr>
            <a:xfrm>
              <a:off x="15799682" y="5055599"/>
              <a:ext cx="2161735" cy="2216386"/>
            </a:xfrm>
            <a:prstGeom prst="rect">
              <a:avLst/>
            </a:prstGeom>
          </p:spPr>
        </p:pic>
        <p:sp>
          <p:nvSpPr>
            <p:cNvPr id="9" name="Rectangle: Rounded Corners 8">
              <a:extLst>
                <a:ext uri="{FF2B5EF4-FFF2-40B4-BE49-F238E27FC236}">
                  <a16:creationId xmlns:a16="http://schemas.microsoft.com/office/drawing/2014/main" id="{D08FDEF1-8262-10C2-F5C8-85C594BC0CEA}"/>
                </a:ext>
              </a:extLst>
            </p:cNvPr>
            <p:cNvSpPr/>
            <p:nvPr/>
          </p:nvSpPr>
          <p:spPr>
            <a:xfrm>
              <a:off x="15748799" y="4982692"/>
              <a:ext cx="2286000" cy="2362200"/>
            </a:xfrm>
            <a:prstGeom prst="roundRect">
              <a:avLst>
                <a:gd name="adj" fmla="val 3533"/>
              </a:avLst>
            </a:prstGeom>
            <a:noFill/>
            <a:ln w="3810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0504D"/>
                </a:solidFill>
                <a:effectLst/>
                <a:uLnTx/>
                <a:uFillTx/>
                <a:latin typeface="Calibri"/>
                <a:ea typeface="+mn-ea"/>
                <a:cs typeface="+mn-cs"/>
              </a:endParaRPr>
            </a:p>
          </p:txBody>
        </p:sp>
        <p:sp>
          <p:nvSpPr>
            <p:cNvPr id="10" name="Rectangle: Rounded Corners 9">
              <a:extLst>
                <a:ext uri="{FF2B5EF4-FFF2-40B4-BE49-F238E27FC236}">
                  <a16:creationId xmlns:a16="http://schemas.microsoft.com/office/drawing/2014/main" id="{70AE48E3-C4FA-8DFC-905F-520861EA6359}"/>
                </a:ext>
              </a:extLst>
            </p:cNvPr>
            <p:cNvSpPr/>
            <p:nvPr/>
          </p:nvSpPr>
          <p:spPr>
            <a:xfrm>
              <a:off x="14554200" y="1104900"/>
              <a:ext cx="304800" cy="457200"/>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12" name="Connector: Elbow 11">
              <a:extLst>
                <a:ext uri="{FF2B5EF4-FFF2-40B4-BE49-F238E27FC236}">
                  <a16:creationId xmlns:a16="http://schemas.microsoft.com/office/drawing/2014/main" id="{EC2BACE8-7F91-8E0F-BC66-0C46E92CA0B3}"/>
                </a:ext>
              </a:extLst>
            </p:cNvPr>
            <p:cNvCxnSpPr>
              <a:cxnSpLocks/>
              <a:stCxn id="10" idx="2"/>
              <a:endCxn id="9" idx="1"/>
            </p:cNvCxnSpPr>
            <p:nvPr/>
          </p:nvCxnSpPr>
          <p:spPr>
            <a:xfrm rot="16200000" flipH="1">
              <a:off x="12926853" y="3341846"/>
              <a:ext cx="4601692" cy="1042199"/>
            </a:xfrm>
            <a:prstGeom prst="bentConnector2">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2" name="Picture 21">
              <a:extLst>
                <a:ext uri="{FF2B5EF4-FFF2-40B4-BE49-F238E27FC236}">
                  <a16:creationId xmlns:a16="http://schemas.microsoft.com/office/drawing/2014/main" id="{C0599BB7-3C39-6407-6F04-2403EDFEC6AF}"/>
                </a:ext>
              </a:extLst>
            </p:cNvPr>
            <p:cNvPicPr>
              <a:picLocks noChangeAspect="1"/>
            </p:cNvPicPr>
            <p:nvPr/>
          </p:nvPicPr>
          <p:blipFill>
            <a:blip r:embed="rId4"/>
            <a:stretch>
              <a:fillRect/>
            </a:stretch>
          </p:blipFill>
          <p:spPr>
            <a:xfrm>
              <a:off x="15748799" y="7658100"/>
              <a:ext cx="2304445" cy="2435108"/>
            </a:xfrm>
            <a:prstGeom prst="rect">
              <a:avLst/>
            </a:prstGeom>
          </p:spPr>
        </p:pic>
        <p:sp>
          <p:nvSpPr>
            <p:cNvPr id="23" name="Rectangle: Rounded Corners 22">
              <a:extLst>
                <a:ext uri="{FF2B5EF4-FFF2-40B4-BE49-F238E27FC236}">
                  <a16:creationId xmlns:a16="http://schemas.microsoft.com/office/drawing/2014/main" id="{2BFA852C-EC8A-5DC3-720B-398600D06C4E}"/>
                </a:ext>
              </a:extLst>
            </p:cNvPr>
            <p:cNvSpPr/>
            <p:nvPr/>
          </p:nvSpPr>
          <p:spPr>
            <a:xfrm>
              <a:off x="15643721" y="7581900"/>
              <a:ext cx="2514600" cy="2587508"/>
            </a:xfrm>
            <a:prstGeom prst="roundRect">
              <a:avLst>
                <a:gd name="adj" fmla="val 3533"/>
              </a:avLst>
            </a:prstGeom>
            <a:noFill/>
            <a:ln w="3810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0504D"/>
                </a:solidFill>
                <a:effectLst/>
                <a:uLnTx/>
                <a:uFillTx/>
                <a:latin typeface="Calibri"/>
                <a:ea typeface="+mn-ea"/>
                <a:cs typeface="+mn-cs"/>
              </a:endParaRPr>
            </a:p>
          </p:txBody>
        </p:sp>
        <p:sp>
          <p:nvSpPr>
            <p:cNvPr id="24" name="Rectangle: Rounded Corners 23">
              <a:extLst>
                <a:ext uri="{FF2B5EF4-FFF2-40B4-BE49-F238E27FC236}">
                  <a16:creationId xmlns:a16="http://schemas.microsoft.com/office/drawing/2014/main" id="{5530EB07-0CC7-4E8B-7F82-AB3D7119235B}"/>
                </a:ext>
              </a:extLst>
            </p:cNvPr>
            <p:cNvSpPr/>
            <p:nvPr/>
          </p:nvSpPr>
          <p:spPr>
            <a:xfrm>
              <a:off x="377845" y="2019300"/>
              <a:ext cx="381000" cy="508000"/>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34" name="Picture 33">
              <a:extLst>
                <a:ext uri="{FF2B5EF4-FFF2-40B4-BE49-F238E27FC236}">
                  <a16:creationId xmlns:a16="http://schemas.microsoft.com/office/drawing/2014/main" id="{944DD276-FF72-4191-630D-D8AAE3649F0E}"/>
                </a:ext>
              </a:extLst>
            </p:cNvPr>
            <p:cNvPicPr>
              <a:picLocks noChangeAspect="1"/>
            </p:cNvPicPr>
            <p:nvPr/>
          </p:nvPicPr>
          <p:blipFill>
            <a:blip r:embed="rId5"/>
            <a:stretch>
              <a:fillRect/>
            </a:stretch>
          </p:blipFill>
          <p:spPr>
            <a:xfrm>
              <a:off x="15720705" y="193792"/>
              <a:ext cx="2360631" cy="4551892"/>
            </a:xfrm>
            <a:prstGeom prst="rect">
              <a:avLst/>
            </a:prstGeom>
          </p:spPr>
        </p:pic>
        <p:sp>
          <p:nvSpPr>
            <p:cNvPr id="37" name="Rectangle: Rounded Corners 36">
              <a:extLst>
                <a:ext uri="{FF2B5EF4-FFF2-40B4-BE49-F238E27FC236}">
                  <a16:creationId xmlns:a16="http://schemas.microsoft.com/office/drawing/2014/main" id="{5E381265-87CF-2B15-E0A6-BF573651756D}"/>
                </a:ext>
              </a:extLst>
            </p:cNvPr>
            <p:cNvSpPr/>
            <p:nvPr/>
          </p:nvSpPr>
          <p:spPr>
            <a:xfrm>
              <a:off x="15647185" y="109184"/>
              <a:ext cx="2511135" cy="4636500"/>
            </a:xfrm>
            <a:prstGeom prst="roundRect">
              <a:avLst>
                <a:gd name="adj" fmla="val 3533"/>
              </a:avLst>
            </a:prstGeom>
            <a:noFill/>
            <a:ln w="3810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0504D"/>
                </a:solidFill>
                <a:effectLst/>
                <a:uLnTx/>
                <a:uFillTx/>
                <a:latin typeface="Calibri"/>
                <a:ea typeface="+mn-ea"/>
                <a:cs typeface="+mn-cs"/>
              </a:endParaRPr>
            </a:p>
          </p:txBody>
        </p:sp>
        <p:sp>
          <p:nvSpPr>
            <p:cNvPr id="39" name="Rectangle: Rounded Corners 38">
              <a:extLst>
                <a:ext uri="{FF2B5EF4-FFF2-40B4-BE49-F238E27FC236}">
                  <a16:creationId xmlns:a16="http://schemas.microsoft.com/office/drawing/2014/main" id="{DF61F9C3-172D-C4C2-6981-6DC262B82A61}"/>
                </a:ext>
              </a:extLst>
            </p:cNvPr>
            <p:cNvSpPr/>
            <p:nvPr/>
          </p:nvSpPr>
          <p:spPr>
            <a:xfrm>
              <a:off x="14904086" y="1107020"/>
              <a:ext cx="304800" cy="457200"/>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40" name="Connector: Elbow 39">
              <a:extLst>
                <a:ext uri="{FF2B5EF4-FFF2-40B4-BE49-F238E27FC236}">
                  <a16:creationId xmlns:a16="http://schemas.microsoft.com/office/drawing/2014/main" id="{B36B9836-D278-2944-2E6C-B7025AA5CF8A}"/>
                </a:ext>
              </a:extLst>
            </p:cNvPr>
            <p:cNvCxnSpPr>
              <a:cxnSpLocks/>
              <a:endCxn id="37" idx="1"/>
            </p:cNvCxnSpPr>
            <p:nvPr/>
          </p:nvCxnSpPr>
          <p:spPr>
            <a:xfrm rot="16200000" flipH="1">
              <a:off x="14919168" y="1699417"/>
              <a:ext cx="865336" cy="590698"/>
            </a:xfrm>
            <a:prstGeom prst="bentConnector2">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Connector: Elbow 24">
              <a:extLst>
                <a:ext uri="{FF2B5EF4-FFF2-40B4-BE49-F238E27FC236}">
                  <a16:creationId xmlns:a16="http://schemas.microsoft.com/office/drawing/2014/main" id="{86C6AB52-28E1-3841-404C-9E97906E79F8}"/>
                </a:ext>
              </a:extLst>
            </p:cNvPr>
            <p:cNvCxnSpPr>
              <a:cxnSpLocks/>
              <a:stCxn id="24" idx="2"/>
              <a:endCxn id="23" idx="1"/>
            </p:cNvCxnSpPr>
            <p:nvPr/>
          </p:nvCxnSpPr>
          <p:spPr>
            <a:xfrm rot="16200000" flipH="1">
              <a:off x="4931856" y="-1836211"/>
              <a:ext cx="6348354" cy="15075376"/>
            </a:xfrm>
            <a:prstGeom prst="bentConnector2">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178685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21531"/>
        </a:solidFill>
        <a:effectLst/>
      </p:bgPr>
    </p:bg>
    <p:spTree>
      <p:nvGrpSpPr>
        <p:cNvPr id="1" name=""/>
        <p:cNvGrpSpPr/>
        <p:nvPr/>
      </p:nvGrpSpPr>
      <p:grpSpPr>
        <a:xfrm>
          <a:off x="0" y="0"/>
          <a:ext cx="0" cy="0"/>
          <a:chOff x="0" y="0"/>
          <a:chExt cx="0" cy="0"/>
        </a:xfrm>
      </p:grpSpPr>
      <p:sp>
        <p:nvSpPr>
          <p:cNvPr id="2" name="Freeform 2"/>
          <p:cNvSpPr/>
          <p:nvPr/>
        </p:nvSpPr>
        <p:spPr>
          <a:xfrm>
            <a:off x="8194731" y="0"/>
            <a:ext cx="10093269" cy="10417365"/>
          </a:xfrm>
          <a:custGeom>
            <a:avLst/>
            <a:gdLst/>
            <a:ahLst/>
            <a:cxnLst/>
            <a:rect l="l" t="t" r="r" b="b"/>
            <a:pathLst>
              <a:path w="10093269" h="10417365">
                <a:moveTo>
                  <a:pt x="0" y="0"/>
                </a:moveTo>
                <a:lnTo>
                  <a:pt x="10093269" y="0"/>
                </a:lnTo>
                <a:lnTo>
                  <a:pt x="10093269" y="10417365"/>
                </a:lnTo>
                <a:lnTo>
                  <a:pt x="0" y="10417365"/>
                </a:lnTo>
                <a:lnTo>
                  <a:pt x="0" y="0"/>
                </a:lnTo>
                <a:close/>
              </a:path>
            </a:pathLst>
          </a:custGeom>
          <a:blipFill>
            <a:blip r:embed="rId2"/>
            <a:stretch>
              <a:fillRect/>
            </a:stretch>
          </a:blipFill>
        </p:spPr>
        <p:txBody>
          <a:bodyPr/>
          <a:lstStyle/>
          <a:p>
            <a:endParaRPr lang="en-US"/>
          </a:p>
        </p:txBody>
      </p:sp>
      <p:sp>
        <p:nvSpPr>
          <p:cNvPr id="3" name="Freeform 3"/>
          <p:cNvSpPr/>
          <p:nvPr/>
        </p:nvSpPr>
        <p:spPr>
          <a:xfrm rot="-5400000">
            <a:off x="4631063" y="4916420"/>
            <a:ext cx="8510252" cy="1382916"/>
          </a:xfrm>
          <a:custGeom>
            <a:avLst/>
            <a:gdLst/>
            <a:ahLst/>
            <a:cxnLst/>
            <a:rect l="l" t="t" r="r" b="b"/>
            <a:pathLst>
              <a:path w="8510252" h="1382916">
                <a:moveTo>
                  <a:pt x="0" y="0"/>
                </a:moveTo>
                <a:lnTo>
                  <a:pt x="8510252" y="0"/>
                </a:lnTo>
                <a:lnTo>
                  <a:pt x="8510252" y="1382916"/>
                </a:lnTo>
                <a:lnTo>
                  <a:pt x="0" y="1382916"/>
                </a:lnTo>
                <a:lnTo>
                  <a:pt x="0" y="0"/>
                </a:lnTo>
                <a:close/>
              </a:path>
            </a:pathLst>
          </a:custGeom>
          <a:blipFill>
            <a:blip r:embed="rId3"/>
            <a:stretch>
              <a:fillRect/>
            </a:stretch>
          </a:blipFill>
        </p:spPr>
        <p:txBody>
          <a:bodyPr/>
          <a:lstStyle/>
          <a:p>
            <a:endParaRPr lang="en-US"/>
          </a:p>
        </p:txBody>
      </p:sp>
      <p:sp>
        <p:nvSpPr>
          <p:cNvPr id="4" name="TextBox 4"/>
          <p:cNvSpPr txBox="1"/>
          <p:nvPr/>
        </p:nvSpPr>
        <p:spPr>
          <a:xfrm>
            <a:off x="756109" y="2953578"/>
            <a:ext cx="6627013" cy="5251450"/>
          </a:xfrm>
          <a:prstGeom prst="rect">
            <a:avLst/>
          </a:prstGeom>
        </p:spPr>
        <p:txBody>
          <a:bodyPr lIns="0" tIns="0" rIns="0" bIns="0" rtlCol="0" anchor="t">
            <a:spAutoFit/>
          </a:bodyPr>
          <a:lstStyle/>
          <a:p>
            <a:pPr algn="ctr">
              <a:lnSpc>
                <a:spcPts val="3499"/>
              </a:lnSpc>
            </a:pPr>
            <a:r>
              <a:rPr lang="en-US" sz="2499">
                <a:solidFill>
                  <a:srgbClr val="FFFFFF"/>
                </a:solidFill>
                <a:latin typeface="Barlow SemiCondensed"/>
                <a:ea typeface="Barlow SemiCondensed"/>
                <a:cs typeface="Barlow SemiCondensed"/>
                <a:sym typeface="Barlow SemiCondensed"/>
              </a:rPr>
              <a:t>TOD POLICY IN MIAMI-DADE COUNTY</a:t>
            </a:r>
          </a:p>
          <a:p>
            <a:pPr algn="ctr">
              <a:lnSpc>
                <a:spcPts val="3499"/>
              </a:lnSpc>
            </a:pPr>
            <a:endParaRPr lang="en-US" sz="2499">
              <a:solidFill>
                <a:srgbClr val="FFFFFF"/>
              </a:solidFill>
              <a:latin typeface="Barlow SemiCondensed"/>
              <a:ea typeface="Barlow SemiCondensed"/>
              <a:cs typeface="Barlow SemiCondensed"/>
              <a:sym typeface="Barlow SemiCondensed"/>
            </a:endParaRPr>
          </a:p>
          <a:p>
            <a:pPr algn="ctr">
              <a:lnSpc>
                <a:spcPts val="3499"/>
              </a:lnSpc>
            </a:pPr>
            <a:r>
              <a:rPr lang="en-US" sz="2499">
                <a:solidFill>
                  <a:srgbClr val="FFFFFF"/>
                </a:solidFill>
                <a:latin typeface="Barlow SemiCondensed Bold"/>
                <a:ea typeface="Barlow SemiCondensed Bold"/>
                <a:cs typeface="Barlow SemiCondensed Bold"/>
                <a:sym typeface="Barlow SemiCondensed Bold"/>
              </a:rPr>
              <a:t>2022 RTZ SMART CORRIDOR SUBZONE</a:t>
            </a:r>
          </a:p>
          <a:p>
            <a:pPr algn="ctr">
              <a:lnSpc>
                <a:spcPts val="3499"/>
              </a:lnSpc>
            </a:pPr>
            <a:endParaRPr lang="en-US" sz="2499">
              <a:solidFill>
                <a:srgbClr val="FFFFFF"/>
              </a:solidFill>
              <a:latin typeface="Barlow SemiCondensed Bold"/>
              <a:ea typeface="Barlow SemiCondensed Bold"/>
              <a:cs typeface="Barlow SemiCondensed Bold"/>
              <a:sym typeface="Barlow SemiCondensed Bold"/>
            </a:endParaRPr>
          </a:p>
          <a:p>
            <a:pPr algn="ctr">
              <a:lnSpc>
                <a:spcPts val="3499"/>
              </a:lnSpc>
            </a:pPr>
            <a:r>
              <a:rPr lang="en-US" sz="2499">
                <a:solidFill>
                  <a:srgbClr val="FFFFFF"/>
                </a:solidFill>
                <a:latin typeface="Barlow SemiCondensed"/>
                <a:ea typeface="Barlow SemiCondensed"/>
                <a:cs typeface="Barlow SemiCondensed"/>
                <a:sym typeface="Barlow SemiCondensed"/>
              </a:rPr>
              <a:t>DEVELOPMENTS WITH MORE THAN 4 RESIDENTIAL UNITS ARE REQUIRED TO PROVIDE 12.5% WORKFORCE HOUSING, THE OF PRICING WHICH IS RESTRICTED TO HOUSEHOLDS WHOSE INCOME IS UP TO 140% OF THE MOST RECENT MEDIAN FAMILY INCOME FOR THE COUNTY</a:t>
            </a:r>
          </a:p>
          <a:p>
            <a:pPr algn="ctr">
              <a:lnSpc>
                <a:spcPts val="3499"/>
              </a:lnSpc>
            </a:pPr>
            <a:endParaRPr lang="en-US" sz="2499">
              <a:solidFill>
                <a:srgbClr val="FFFFFF"/>
              </a:solidFill>
              <a:latin typeface="Barlow SemiCondensed"/>
              <a:ea typeface="Barlow SemiCondensed"/>
              <a:cs typeface="Barlow SemiCondensed"/>
              <a:sym typeface="Barlow SemiCondensed"/>
            </a:endParaRPr>
          </a:p>
          <a:p>
            <a:pPr algn="ctr">
              <a:lnSpc>
                <a:spcPts val="3499"/>
              </a:lnSpc>
              <a:spcBef>
                <a:spcPct val="0"/>
              </a:spcBef>
            </a:pPr>
            <a:endParaRPr lang="en-US" sz="2499">
              <a:solidFill>
                <a:srgbClr val="FFFFFF"/>
              </a:solidFill>
              <a:latin typeface="Barlow SemiCondensed"/>
              <a:ea typeface="Barlow SemiCondensed"/>
              <a:cs typeface="Barlow SemiCondensed"/>
              <a:sym typeface="Barlow SemiCondense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a:p>
        </p:txBody>
      </p:sp>
      <p:sp>
        <p:nvSpPr>
          <p:cNvPr id="3" name="Freeform 3"/>
          <p:cNvSpPr/>
          <p:nvPr/>
        </p:nvSpPr>
        <p:spPr>
          <a:xfrm>
            <a:off x="-987426" y="9826260"/>
            <a:ext cx="14630955" cy="611840"/>
          </a:xfrm>
          <a:custGeom>
            <a:avLst/>
            <a:gdLst/>
            <a:ahLst/>
            <a:cxnLst/>
            <a:rect l="l" t="t" r="r" b="b"/>
            <a:pathLst>
              <a:path w="14630955" h="611840">
                <a:moveTo>
                  <a:pt x="0" y="0"/>
                </a:moveTo>
                <a:lnTo>
                  <a:pt x="14630955" y="0"/>
                </a:lnTo>
                <a:lnTo>
                  <a:pt x="14630955" y="611840"/>
                </a:lnTo>
                <a:lnTo>
                  <a:pt x="0" y="61184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a:off x="13251104" y="9826260"/>
            <a:ext cx="14630955" cy="611840"/>
          </a:xfrm>
          <a:custGeom>
            <a:avLst/>
            <a:gdLst/>
            <a:ahLst/>
            <a:cxnLst/>
            <a:rect l="l" t="t" r="r" b="b"/>
            <a:pathLst>
              <a:path w="14630955" h="611840">
                <a:moveTo>
                  <a:pt x="0" y="0"/>
                </a:moveTo>
                <a:lnTo>
                  <a:pt x="14630954" y="0"/>
                </a:lnTo>
                <a:lnTo>
                  <a:pt x="14630954" y="611840"/>
                </a:lnTo>
                <a:lnTo>
                  <a:pt x="0" y="61184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4" name="Freeform 14"/>
          <p:cNvSpPr/>
          <p:nvPr/>
        </p:nvSpPr>
        <p:spPr>
          <a:xfrm>
            <a:off x="226867" y="808466"/>
            <a:ext cx="1603665" cy="736979"/>
          </a:xfrm>
          <a:custGeom>
            <a:avLst/>
            <a:gdLst/>
            <a:ahLst/>
            <a:cxnLst/>
            <a:rect l="l" t="t" r="r" b="b"/>
            <a:pathLst>
              <a:path w="1603665" h="736979">
                <a:moveTo>
                  <a:pt x="0" y="0"/>
                </a:moveTo>
                <a:lnTo>
                  <a:pt x="1603666" y="0"/>
                </a:lnTo>
                <a:lnTo>
                  <a:pt x="1603666" y="736978"/>
                </a:lnTo>
                <a:lnTo>
                  <a:pt x="0" y="736978"/>
                </a:lnTo>
                <a:lnTo>
                  <a:pt x="0" y="0"/>
                </a:lnTo>
                <a:close/>
              </a:path>
            </a:pathLst>
          </a:custGeom>
          <a:blipFill>
            <a:blip r:embed="rId5"/>
            <a:stretch>
              <a:fillRect/>
            </a:stretch>
          </a:blipFill>
        </p:spPr>
        <p:txBody>
          <a:bodyPr/>
          <a:lstStyle/>
          <a:p>
            <a:endParaRPr lang="en-US"/>
          </a:p>
        </p:txBody>
      </p:sp>
      <p:sp>
        <p:nvSpPr>
          <p:cNvPr id="15" name="TextBox 15"/>
          <p:cNvSpPr txBox="1"/>
          <p:nvPr/>
        </p:nvSpPr>
        <p:spPr>
          <a:xfrm>
            <a:off x="5036896" y="5136444"/>
            <a:ext cx="8214207" cy="877570"/>
          </a:xfrm>
          <a:prstGeom prst="rect">
            <a:avLst/>
          </a:prstGeom>
        </p:spPr>
        <p:txBody>
          <a:bodyPr lIns="0" tIns="0" rIns="0" bIns="0" rtlCol="0" anchor="t">
            <a:spAutoFit/>
          </a:bodyPr>
          <a:lstStyle/>
          <a:p>
            <a:pPr algn="ctr">
              <a:lnSpc>
                <a:spcPts val="7279"/>
              </a:lnSpc>
            </a:pPr>
            <a:r>
              <a:rPr lang="en-US" sz="5199">
                <a:solidFill>
                  <a:srgbClr val="FFFFFF"/>
                </a:solidFill>
                <a:latin typeface="Oswald"/>
                <a:ea typeface="Oswald"/>
                <a:cs typeface="Oswald"/>
                <a:sym typeface="Oswald"/>
              </a:rPr>
              <a:t>PROGRAM</a:t>
            </a:r>
          </a:p>
        </p:txBody>
      </p:sp>
      <p:sp>
        <p:nvSpPr>
          <p:cNvPr id="16" name="TextBox 16"/>
          <p:cNvSpPr txBox="1"/>
          <p:nvPr/>
        </p:nvSpPr>
        <p:spPr>
          <a:xfrm>
            <a:off x="2102294" y="3066748"/>
            <a:ext cx="14064965" cy="1679518"/>
          </a:xfrm>
          <a:prstGeom prst="rect">
            <a:avLst/>
          </a:prstGeom>
        </p:spPr>
        <p:txBody>
          <a:bodyPr lIns="0" tIns="0" rIns="0" bIns="0" rtlCol="0" anchor="t">
            <a:spAutoFit/>
          </a:bodyPr>
          <a:lstStyle/>
          <a:p>
            <a:pPr algn="ctr">
              <a:lnSpc>
                <a:spcPts val="13766"/>
              </a:lnSpc>
            </a:pPr>
            <a:r>
              <a:rPr lang="en-US" sz="9832">
                <a:solidFill>
                  <a:srgbClr val="EC971C"/>
                </a:solidFill>
                <a:latin typeface="Oswald Bold"/>
                <a:ea typeface="Oswald Bold"/>
                <a:cs typeface="Oswald Bold"/>
                <a:sym typeface="Oswald Bold"/>
              </a:rPr>
              <a:t>WORKFORCE DEVELOPMENT</a:t>
            </a:r>
          </a:p>
        </p:txBody>
      </p:sp>
      <p:sp>
        <p:nvSpPr>
          <p:cNvPr id="17" name="TextBox 17"/>
          <p:cNvSpPr txBox="1"/>
          <p:nvPr/>
        </p:nvSpPr>
        <p:spPr>
          <a:xfrm>
            <a:off x="9325563" y="6618024"/>
            <a:ext cx="1749799" cy="365760"/>
          </a:xfrm>
          <a:prstGeom prst="rect">
            <a:avLst/>
          </a:prstGeom>
        </p:spPr>
        <p:txBody>
          <a:bodyPr lIns="0" tIns="0" rIns="0" bIns="0" rtlCol="0" anchor="t">
            <a:spAutoFit/>
          </a:bodyPr>
          <a:lstStyle/>
          <a:p>
            <a:pPr algn="ctr">
              <a:lnSpc>
                <a:spcPts val="2940"/>
              </a:lnSpc>
            </a:pPr>
            <a:r>
              <a:rPr lang="en-US" sz="2100">
                <a:solidFill>
                  <a:srgbClr val="021531"/>
                </a:solidFill>
                <a:latin typeface="Barlow SemiCondensed"/>
                <a:ea typeface="Barlow SemiCondensed"/>
                <a:cs typeface="Barlow SemiCondensed"/>
                <a:sym typeface="Barlow SemiCondensed"/>
              </a:rPr>
              <a:t>Start Slide</a:t>
            </a:r>
          </a:p>
        </p:txBody>
      </p:sp>
      <p:sp>
        <p:nvSpPr>
          <p:cNvPr id="18" name="TextBox 18"/>
          <p:cNvSpPr txBox="1"/>
          <p:nvPr/>
        </p:nvSpPr>
        <p:spPr>
          <a:xfrm>
            <a:off x="6973087" y="6618024"/>
            <a:ext cx="1749799" cy="332783"/>
          </a:xfrm>
          <a:prstGeom prst="rect">
            <a:avLst/>
          </a:prstGeom>
        </p:spPr>
        <p:txBody>
          <a:bodyPr lIns="0" tIns="0" rIns="0" bIns="0" rtlCol="0" anchor="t">
            <a:spAutoFit/>
          </a:bodyPr>
          <a:lstStyle/>
          <a:p>
            <a:pPr algn="ctr">
              <a:lnSpc>
                <a:spcPts val="2940"/>
              </a:lnSpc>
            </a:pPr>
            <a:r>
              <a:rPr lang="en-US" sz="2100" dirty="0">
                <a:solidFill>
                  <a:srgbClr val="021531"/>
                </a:solidFill>
                <a:latin typeface="Barlow SemiCondensed"/>
                <a:ea typeface="Barlow SemiCondensed"/>
                <a:cs typeface="Barlow SemiCondensed"/>
                <a:sym typeface="Barlow SemiCondensed"/>
              </a:rPr>
              <a:t>Learn Mor</a:t>
            </a:r>
          </a:p>
        </p:txBody>
      </p:sp>
      <p:sp>
        <p:nvSpPr>
          <p:cNvPr id="22" name="TextBox 22"/>
          <p:cNvSpPr txBox="1"/>
          <p:nvPr/>
        </p:nvSpPr>
        <p:spPr>
          <a:xfrm>
            <a:off x="1925782" y="977887"/>
            <a:ext cx="2807757" cy="332783"/>
          </a:xfrm>
          <a:prstGeom prst="rect">
            <a:avLst/>
          </a:prstGeom>
        </p:spPr>
        <p:txBody>
          <a:bodyPr wrap="square" lIns="0" tIns="0" rIns="0" bIns="0" rtlCol="0" anchor="t">
            <a:spAutoFit/>
          </a:bodyPr>
          <a:lstStyle/>
          <a:p>
            <a:pPr algn="l">
              <a:lnSpc>
                <a:spcPts val="2940"/>
              </a:lnSpc>
            </a:pPr>
            <a:r>
              <a:rPr lang="en-US" sz="2100" dirty="0">
                <a:solidFill>
                  <a:srgbClr val="FFFFFF"/>
                </a:solidFill>
                <a:latin typeface="Barlow SemiCondensed"/>
                <a:ea typeface="Barlow SemiCondensed"/>
                <a:cs typeface="Barlow SemiCondensed"/>
                <a:sym typeface="Barlow SemiCondensed"/>
              </a:rPr>
              <a:t>miamidade.gov/housing</a:t>
            </a:r>
          </a:p>
        </p:txBody>
      </p:sp>
    </p:spTree>
    <p:extLst>
      <p:ext uri="{BB962C8B-B14F-4D97-AF65-F5344CB8AC3E}">
        <p14:creationId xmlns:p14="http://schemas.microsoft.com/office/powerpoint/2010/main" val="32958874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431205" y="-1085094"/>
            <a:ext cx="5559621" cy="8548012"/>
            <a:chOff x="0" y="0"/>
            <a:chExt cx="1464262" cy="2251328"/>
          </a:xfrm>
        </p:grpSpPr>
        <p:sp>
          <p:nvSpPr>
            <p:cNvPr id="3" name="Freeform 3"/>
            <p:cNvSpPr/>
            <p:nvPr/>
          </p:nvSpPr>
          <p:spPr>
            <a:xfrm>
              <a:off x="0" y="0"/>
              <a:ext cx="1464262" cy="2251328"/>
            </a:xfrm>
            <a:custGeom>
              <a:avLst/>
              <a:gdLst/>
              <a:ahLst/>
              <a:cxnLst/>
              <a:rect l="l" t="t" r="r" b="b"/>
              <a:pathLst>
                <a:path w="1464262" h="2251328">
                  <a:moveTo>
                    <a:pt x="0" y="0"/>
                  </a:moveTo>
                  <a:lnTo>
                    <a:pt x="1464262" y="0"/>
                  </a:lnTo>
                  <a:lnTo>
                    <a:pt x="1464262" y="2251328"/>
                  </a:lnTo>
                  <a:lnTo>
                    <a:pt x="0" y="2251328"/>
                  </a:lnTo>
                  <a:close/>
                </a:path>
              </a:pathLst>
            </a:custGeom>
            <a:solidFill>
              <a:srgbClr val="EC971C"/>
            </a:solidFill>
          </p:spPr>
          <p:txBody>
            <a:bodyPr/>
            <a:lstStyle/>
            <a:p>
              <a:endParaRPr lang="en-US"/>
            </a:p>
          </p:txBody>
        </p:sp>
        <p:sp>
          <p:nvSpPr>
            <p:cNvPr id="4" name="TextBox 4"/>
            <p:cNvSpPr txBox="1"/>
            <p:nvPr/>
          </p:nvSpPr>
          <p:spPr>
            <a:xfrm>
              <a:off x="0" y="-47625"/>
              <a:ext cx="1464262" cy="2298953"/>
            </a:xfrm>
            <a:prstGeom prst="rect">
              <a:avLst/>
            </a:prstGeom>
          </p:spPr>
          <p:txBody>
            <a:bodyPr lIns="50800" tIns="50800" rIns="50800" bIns="50800" rtlCol="0" anchor="ctr"/>
            <a:lstStyle/>
            <a:p>
              <a:pPr algn="ctr">
                <a:lnSpc>
                  <a:spcPts val="2940"/>
                </a:lnSpc>
              </a:pPr>
              <a:endParaRPr/>
            </a:p>
          </p:txBody>
        </p:sp>
      </p:grpSp>
      <p:grpSp>
        <p:nvGrpSpPr>
          <p:cNvPr id="5" name="Group 5"/>
          <p:cNvGrpSpPr/>
          <p:nvPr/>
        </p:nvGrpSpPr>
        <p:grpSpPr>
          <a:xfrm>
            <a:off x="-1278805" y="7118114"/>
            <a:ext cx="5559621" cy="4144078"/>
            <a:chOff x="0" y="0"/>
            <a:chExt cx="1464262" cy="1091444"/>
          </a:xfrm>
        </p:grpSpPr>
        <p:sp>
          <p:nvSpPr>
            <p:cNvPr id="6" name="Freeform 6"/>
            <p:cNvSpPr/>
            <p:nvPr/>
          </p:nvSpPr>
          <p:spPr>
            <a:xfrm>
              <a:off x="0" y="0"/>
              <a:ext cx="1464262" cy="1091444"/>
            </a:xfrm>
            <a:custGeom>
              <a:avLst/>
              <a:gdLst/>
              <a:ahLst/>
              <a:cxnLst/>
              <a:rect l="l" t="t" r="r" b="b"/>
              <a:pathLst>
                <a:path w="1464262" h="1091444">
                  <a:moveTo>
                    <a:pt x="0" y="0"/>
                  </a:moveTo>
                  <a:lnTo>
                    <a:pt x="1464262" y="0"/>
                  </a:lnTo>
                  <a:lnTo>
                    <a:pt x="1464262" y="1091444"/>
                  </a:lnTo>
                  <a:lnTo>
                    <a:pt x="0" y="1091444"/>
                  </a:lnTo>
                  <a:close/>
                </a:path>
              </a:pathLst>
            </a:custGeom>
            <a:solidFill>
              <a:srgbClr val="021531"/>
            </a:solidFill>
          </p:spPr>
          <p:txBody>
            <a:bodyPr/>
            <a:lstStyle/>
            <a:p>
              <a:endParaRPr lang="en-US"/>
            </a:p>
          </p:txBody>
        </p:sp>
        <p:sp>
          <p:nvSpPr>
            <p:cNvPr id="7" name="TextBox 7"/>
            <p:cNvSpPr txBox="1"/>
            <p:nvPr/>
          </p:nvSpPr>
          <p:spPr>
            <a:xfrm>
              <a:off x="0" y="-47625"/>
              <a:ext cx="1464262" cy="1139069"/>
            </a:xfrm>
            <a:prstGeom prst="rect">
              <a:avLst/>
            </a:prstGeom>
          </p:spPr>
          <p:txBody>
            <a:bodyPr lIns="50800" tIns="50800" rIns="50800" bIns="50800" rtlCol="0" anchor="ctr"/>
            <a:lstStyle/>
            <a:p>
              <a:pPr algn="ctr">
                <a:lnSpc>
                  <a:spcPts val="2940"/>
                </a:lnSpc>
              </a:pPr>
              <a:endParaRPr/>
            </a:p>
          </p:txBody>
        </p:sp>
      </p:grpSp>
      <p:grpSp>
        <p:nvGrpSpPr>
          <p:cNvPr id="8" name="Group 8"/>
          <p:cNvGrpSpPr>
            <a:grpSpLocks noChangeAspect="1"/>
          </p:cNvGrpSpPr>
          <p:nvPr/>
        </p:nvGrpSpPr>
        <p:grpSpPr>
          <a:xfrm>
            <a:off x="1602238" y="-1399980"/>
            <a:ext cx="6590802" cy="9886203"/>
            <a:chOff x="0" y="0"/>
            <a:chExt cx="6350000" cy="9525000"/>
          </a:xfrm>
        </p:grpSpPr>
        <p:sp>
          <p:nvSpPr>
            <p:cNvPr id="9" name="Freeform 9"/>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solidFill>
              <a:srgbClr val="FFFFFF"/>
            </a:solidFill>
            <a:ln w="12700">
              <a:solidFill>
                <a:srgbClr val="000000"/>
              </a:solidFill>
            </a:ln>
          </p:spPr>
          <p:txBody>
            <a:bodyPr/>
            <a:lstStyle/>
            <a:p>
              <a:endParaRPr lang="en-US"/>
            </a:p>
          </p:txBody>
        </p:sp>
      </p:grpSp>
      <p:grpSp>
        <p:nvGrpSpPr>
          <p:cNvPr id="10" name="Group 10"/>
          <p:cNvGrpSpPr>
            <a:grpSpLocks noChangeAspect="1"/>
          </p:cNvGrpSpPr>
          <p:nvPr/>
        </p:nvGrpSpPr>
        <p:grpSpPr>
          <a:xfrm>
            <a:off x="1925671" y="-396496"/>
            <a:ext cx="5714140" cy="8571210"/>
            <a:chOff x="0" y="0"/>
            <a:chExt cx="6350000" cy="9525000"/>
          </a:xfrm>
        </p:grpSpPr>
        <p:sp>
          <p:nvSpPr>
            <p:cNvPr id="11" name="Freeform 11"/>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2"/>
              <a:stretch>
                <a:fillRect l="-62570" r="-62570"/>
              </a:stretch>
            </a:blipFill>
          </p:spPr>
          <p:txBody>
            <a:bodyPr/>
            <a:lstStyle/>
            <a:p>
              <a:endParaRPr lang="en-US"/>
            </a:p>
          </p:txBody>
        </p:sp>
      </p:grpSp>
      <p:sp>
        <p:nvSpPr>
          <p:cNvPr id="12" name="TextBox 12"/>
          <p:cNvSpPr txBox="1"/>
          <p:nvPr/>
        </p:nvSpPr>
        <p:spPr>
          <a:xfrm>
            <a:off x="9144000" y="2216974"/>
            <a:ext cx="7140457" cy="1695450"/>
          </a:xfrm>
          <a:prstGeom prst="rect">
            <a:avLst/>
          </a:prstGeom>
        </p:spPr>
        <p:txBody>
          <a:bodyPr lIns="0" tIns="0" rIns="0" bIns="0" rtlCol="0" anchor="t">
            <a:spAutoFit/>
          </a:bodyPr>
          <a:lstStyle/>
          <a:p>
            <a:pPr algn="l">
              <a:lnSpc>
                <a:spcPts val="6720"/>
              </a:lnSpc>
            </a:pPr>
            <a:r>
              <a:rPr lang="en-US" sz="5600">
                <a:solidFill>
                  <a:srgbClr val="021531"/>
                </a:solidFill>
                <a:latin typeface="Oswald Bold"/>
                <a:ea typeface="Oswald Bold"/>
                <a:cs typeface="Oswald Bold"/>
                <a:sym typeface="Oswald Bold"/>
              </a:rPr>
              <a:t>WHAT IS WORKFORCE HOUSING?</a:t>
            </a:r>
          </a:p>
        </p:txBody>
      </p:sp>
      <p:grpSp>
        <p:nvGrpSpPr>
          <p:cNvPr id="13" name="Group 13"/>
          <p:cNvGrpSpPr/>
          <p:nvPr/>
        </p:nvGrpSpPr>
        <p:grpSpPr>
          <a:xfrm>
            <a:off x="9144000" y="4650286"/>
            <a:ext cx="3710512" cy="3336877"/>
            <a:chOff x="0" y="0"/>
            <a:chExt cx="977254" cy="878848"/>
          </a:xfrm>
        </p:grpSpPr>
        <p:sp>
          <p:nvSpPr>
            <p:cNvPr id="14" name="Freeform 14"/>
            <p:cNvSpPr/>
            <p:nvPr/>
          </p:nvSpPr>
          <p:spPr>
            <a:xfrm>
              <a:off x="0" y="0"/>
              <a:ext cx="977254" cy="878848"/>
            </a:xfrm>
            <a:custGeom>
              <a:avLst/>
              <a:gdLst/>
              <a:ahLst/>
              <a:cxnLst/>
              <a:rect l="l" t="t" r="r" b="b"/>
              <a:pathLst>
                <a:path w="977254" h="878848">
                  <a:moveTo>
                    <a:pt x="25038" y="0"/>
                  </a:moveTo>
                  <a:lnTo>
                    <a:pt x="952216" y="0"/>
                  </a:lnTo>
                  <a:cubicBezTo>
                    <a:pt x="966045" y="0"/>
                    <a:pt x="977254" y="11210"/>
                    <a:pt x="977254" y="25038"/>
                  </a:cubicBezTo>
                  <a:lnTo>
                    <a:pt x="977254" y="853810"/>
                  </a:lnTo>
                  <a:cubicBezTo>
                    <a:pt x="977254" y="860451"/>
                    <a:pt x="974616" y="866819"/>
                    <a:pt x="969921" y="871515"/>
                  </a:cubicBezTo>
                  <a:cubicBezTo>
                    <a:pt x="965225" y="876210"/>
                    <a:pt x="958857" y="878848"/>
                    <a:pt x="952216" y="878848"/>
                  </a:cubicBezTo>
                  <a:lnTo>
                    <a:pt x="25038" y="878848"/>
                  </a:lnTo>
                  <a:cubicBezTo>
                    <a:pt x="18397" y="878848"/>
                    <a:pt x="12029" y="876210"/>
                    <a:pt x="7333" y="871515"/>
                  </a:cubicBezTo>
                  <a:cubicBezTo>
                    <a:pt x="2638" y="866819"/>
                    <a:pt x="0" y="860451"/>
                    <a:pt x="0" y="853810"/>
                  </a:cubicBezTo>
                  <a:lnTo>
                    <a:pt x="0" y="25038"/>
                  </a:lnTo>
                  <a:cubicBezTo>
                    <a:pt x="0" y="18397"/>
                    <a:pt x="2638" y="12029"/>
                    <a:pt x="7333" y="7333"/>
                  </a:cubicBezTo>
                  <a:cubicBezTo>
                    <a:pt x="12029" y="2638"/>
                    <a:pt x="18397" y="0"/>
                    <a:pt x="25038" y="0"/>
                  </a:cubicBezTo>
                  <a:close/>
                </a:path>
              </a:pathLst>
            </a:custGeom>
            <a:solidFill>
              <a:srgbClr val="EC971C"/>
            </a:solidFill>
          </p:spPr>
          <p:txBody>
            <a:bodyPr/>
            <a:lstStyle/>
            <a:p>
              <a:endParaRPr lang="en-US"/>
            </a:p>
          </p:txBody>
        </p:sp>
        <p:sp>
          <p:nvSpPr>
            <p:cNvPr id="15" name="TextBox 15"/>
            <p:cNvSpPr txBox="1"/>
            <p:nvPr/>
          </p:nvSpPr>
          <p:spPr>
            <a:xfrm>
              <a:off x="0" y="-47625"/>
              <a:ext cx="977254" cy="926473"/>
            </a:xfrm>
            <a:prstGeom prst="rect">
              <a:avLst/>
            </a:prstGeom>
          </p:spPr>
          <p:txBody>
            <a:bodyPr lIns="50800" tIns="50800" rIns="50800" bIns="50800" rtlCol="0" anchor="ctr"/>
            <a:lstStyle/>
            <a:p>
              <a:pPr algn="ctr">
                <a:lnSpc>
                  <a:spcPts val="2940"/>
                </a:lnSpc>
              </a:pPr>
              <a:endParaRPr/>
            </a:p>
          </p:txBody>
        </p:sp>
      </p:grpSp>
      <p:grpSp>
        <p:nvGrpSpPr>
          <p:cNvPr id="16" name="Group 16"/>
          <p:cNvGrpSpPr/>
          <p:nvPr/>
        </p:nvGrpSpPr>
        <p:grpSpPr>
          <a:xfrm>
            <a:off x="13001922" y="4650286"/>
            <a:ext cx="3710512" cy="3336877"/>
            <a:chOff x="0" y="0"/>
            <a:chExt cx="977254" cy="878848"/>
          </a:xfrm>
        </p:grpSpPr>
        <p:sp>
          <p:nvSpPr>
            <p:cNvPr id="17" name="Freeform 17"/>
            <p:cNvSpPr/>
            <p:nvPr/>
          </p:nvSpPr>
          <p:spPr>
            <a:xfrm>
              <a:off x="0" y="0"/>
              <a:ext cx="977254" cy="878848"/>
            </a:xfrm>
            <a:custGeom>
              <a:avLst/>
              <a:gdLst/>
              <a:ahLst/>
              <a:cxnLst/>
              <a:rect l="l" t="t" r="r" b="b"/>
              <a:pathLst>
                <a:path w="977254" h="878848">
                  <a:moveTo>
                    <a:pt x="25038" y="0"/>
                  </a:moveTo>
                  <a:lnTo>
                    <a:pt x="952216" y="0"/>
                  </a:lnTo>
                  <a:cubicBezTo>
                    <a:pt x="966045" y="0"/>
                    <a:pt x="977254" y="11210"/>
                    <a:pt x="977254" y="25038"/>
                  </a:cubicBezTo>
                  <a:lnTo>
                    <a:pt x="977254" y="853810"/>
                  </a:lnTo>
                  <a:cubicBezTo>
                    <a:pt x="977254" y="860451"/>
                    <a:pt x="974616" y="866819"/>
                    <a:pt x="969921" y="871515"/>
                  </a:cubicBezTo>
                  <a:cubicBezTo>
                    <a:pt x="965225" y="876210"/>
                    <a:pt x="958857" y="878848"/>
                    <a:pt x="952216" y="878848"/>
                  </a:cubicBezTo>
                  <a:lnTo>
                    <a:pt x="25038" y="878848"/>
                  </a:lnTo>
                  <a:cubicBezTo>
                    <a:pt x="18397" y="878848"/>
                    <a:pt x="12029" y="876210"/>
                    <a:pt x="7333" y="871515"/>
                  </a:cubicBezTo>
                  <a:cubicBezTo>
                    <a:pt x="2638" y="866819"/>
                    <a:pt x="0" y="860451"/>
                    <a:pt x="0" y="853810"/>
                  </a:cubicBezTo>
                  <a:lnTo>
                    <a:pt x="0" y="25038"/>
                  </a:lnTo>
                  <a:cubicBezTo>
                    <a:pt x="0" y="18397"/>
                    <a:pt x="2638" y="12029"/>
                    <a:pt x="7333" y="7333"/>
                  </a:cubicBezTo>
                  <a:cubicBezTo>
                    <a:pt x="12029" y="2638"/>
                    <a:pt x="18397" y="0"/>
                    <a:pt x="25038" y="0"/>
                  </a:cubicBezTo>
                  <a:close/>
                </a:path>
              </a:pathLst>
            </a:custGeom>
            <a:solidFill>
              <a:srgbClr val="021531"/>
            </a:solidFill>
          </p:spPr>
          <p:txBody>
            <a:bodyPr/>
            <a:lstStyle/>
            <a:p>
              <a:endParaRPr lang="en-US"/>
            </a:p>
          </p:txBody>
        </p:sp>
        <p:sp>
          <p:nvSpPr>
            <p:cNvPr id="18" name="TextBox 18"/>
            <p:cNvSpPr txBox="1"/>
            <p:nvPr/>
          </p:nvSpPr>
          <p:spPr>
            <a:xfrm>
              <a:off x="0" y="-47625"/>
              <a:ext cx="977254" cy="926473"/>
            </a:xfrm>
            <a:prstGeom prst="rect">
              <a:avLst/>
            </a:prstGeom>
          </p:spPr>
          <p:txBody>
            <a:bodyPr lIns="50800" tIns="50800" rIns="50800" bIns="50800" rtlCol="0" anchor="ctr"/>
            <a:lstStyle/>
            <a:p>
              <a:pPr algn="ctr">
                <a:lnSpc>
                  <a:spcPts val="2940"/>
                </a:lnSpc>
              </a:pPr>
              <a:endParaRPr/>
            </a:p>
          </p:txBody>
        </p:sp>
      </p:grpSp>
      <p:sp>
        <p:nvSpPr>
          <p:cNvPr id="19" name="TextBox 19"/>
          <p:cNvSpPr txBox="1"/>
          <p:nvPr/>
        </p:nvSpPr>
        <p:spPr>
          <a:xfrm>
            <a:off x="9477621" y="5498248"/>
            <a:ext cx="3043271" cy="1851660"/>
          </a:xfrm>
          <a:prstGeom prst="rect">
            <a:avLst/>
          </a:prstGeom>
        </p:spPr>
        <p:txBody>
          <a:bodyPr lIns="0" tIns="0" rIns="0" bIns="0" rtlCol="0" anchor="t">
            <a:spAutoFit/>
          </a:bodyPr>
          <a:lstStyle/>
          <a:p>
            <a:pPr algn="l">
              <a:lnSpc>
                <a:spcPts val="2940"/>
              </a:lnSpc>
            </a:pPr>
            <a:r>
              <a:rPr lang="en-US" sz="2100">
                <a:solidFill>
                  <a:srgbClr val="021531"/>
                </a:solidFill>
                <a:latin typeface="Barlow SemiCondensed"/>
                <a:ea typeface="Barlow SemiCondensed"/>
                <a:cs typeface="Barlow SemiCondensed"/>
                <a:sym typeface="Barlow SemiCondensed"/>
              </a:rPr>
              <a:t>Housing affordable to households whose income is within 60% to 140% of the County’s median family income as reported by HUD. </a:t>
            </a:r>
          </a:p>
        </p:txBody>
      </p:sp>
      <p:sp>
        <p:nvSpPr>
          <p:cNvPr id="20" name="TextBox 20"/>
          <p:cNvSpPr txBox="1"/>
          <p:nvPr/>
        </p:nvSpPr>
        <p:spPr>
          <a:xfrm>
            <a:off x="9477621" y="5026913"/>
            <a:ext cx="3007626" cy="415290"/>
          </a:xfrm>
          <a:prstGeom prst="rect">
            <a:avLst/>
          </a:prstGeom>
        </p:spPr>
        <p:txBody>
          <a:bodyPr lIns="0" tIns="0" rIns="0" bIns="0" rtlCol="0" anchor="t">
            <a:spAutoFit/>
          </a:bodyPr>
          <a:lstStyle/>
          <a:p>
            <a:pPr algn="l">
              <a:lnSpc>
                <a:spcPts val="3359"/>
              </a:lnSpc>
            </a:pPr>
            <a:r>
              <a:rPr lang="en-US" sz="2400">
                <a:solidFill>
                  <a:srgbClr val="021531"/>
                </a:solidFill>
                <a:latin typeface="Barlow SemiCondensed Bold"/>
                <a:ea typeface="Barlow SemiCondensed Bold"/>
                <a:cs typeface="Barlow SemiCondensed Bold"/>
                <a:sym typeface="Barlow SemiCondensed Bold"/>
              </a:rPr>
              <a:t>ELIGIBILITY</a:t>
            </a:r>
          </a:p>
        </p:txBody>
      </p:sp>
      <p:sp>
        <p:nvSpPr>
          <p:cNvPr id="21" name="TextBox 21"/>
          <p:cNvSpPr txBox="1"/>
          <p:nvPr/>
        </p:nvSpPr>
        <p:spPr>
          <a:xfrm>
            <a:off x="13335543" y="5026953"/>
            <a:ext cx="1685181" cy="415290"/>
          </a:xfrm>
          <a:prstGeom prst="rect">
            <a:avLst/>
          </a:prstGeom>
        </p:spPr>
        <p:txBody>
          <a:bodyPr lIns="0" tIns="0" rIns="0" bIns="0" rtlCol="0" anchor="t">
            <a:spAutoFit/>
          </a:bodyPr>
          <a:lstStyle/>
          <a:p>
            <a:pPr algn="l">
              <a:lnSpc>
                <a:spcPts val="3359"/>
              </a:lnSpc>
            </a:pPr>
            <a:r>
              <a:rPr lang="en-US" sz="2400">
                <a:solidFill>
                  <a:srgbClr val="FFFFFF"/>
                </a:solidFill>
                <a:latin typeface="Barlow SemiCondensed Bold"/>
                <a:ea typeface="Barlow SemiCondensed Bold"/>
                <a:cs typeface="Barlow SemiCondensed Bold"/>
                <a:sym typeface="Barlow SemiCondensed Bold"/>
              </a:rPr>
              <a:t>AMI</a:t>
            </a:r>
          </a:p>
        </p:txBody>
      </p:sp>
      <p:sp>
        <p:nvSpPr>
          <p:cNvPr id="22" name="TextBox 22"/>
          <p:cNvSpPr txBox="1"/>
          <p:nvPr/>
        </p:nvSpPr>
        <p:spPr>
          <a:xfrm>
            <a:off x="13335543" y="5498330"/>
            <a:ext cx="3043271" cy="2564163"/>
          </a:xfrm>
          <a:prstGeom prst="rect">
            <a:avLst/>
          </a:prstGeom>
        </p:spPr>
        <p:txBody>
          <a:bodyPr lIns="0" tIns="0" rIns="0" bIns="0" rtlCol="0" anchor="t">
            <a:spAutoFit/>
          </a:bodyPr>
          <a:lstStyle/>
          <a:p>
            <a:pPr algn="l">
              <a:lnSpc>
                <a:spcPts val="2940"/>
              </a:lnSpc>
            </a:pPr>
            <a:r>
              <a:rPr lang="en-US" sz="2100" dirty="0">
                <a:solidFill>
                  <a:srgbClr val="FFFFFF"/>
                </a:solidFill>
                <a:latin typeface="Barlow SemiCondensed"/>
                <a:ea typeface="Barlow SemiCondensed"/>
                <a:cs typeface="Barlow SemiCondensed"/>
                <a:sym typeface="Barlow SemiCondensed"/>
              </a:rPr>
              <a:t>60% to 140% of the median area income for a family of four represents </a:t>
            </a:r>
            <a:r>
              <a:rPr lang="en-US" sz="2100" dirty="0">
                <a:solidFill>
                  <a:srgbClr val="FFFF00"/>
                </a:solidFill>
                <a:latin typeface="Barlow SemiCondensed"/>
                <a:ea typeface="Barlow SemiCondensed"/>
                <a:cs typeface="Barlow SemiCondensed"/>
                <a:sym typeface="Barlow SemiCondensed"/>
              </a:rPr>
              <a:t>$68,100 to $158,900. Median Household income for Miami-Dade County is $79,400.</a:t>
            </a:r>
          </a:p>
          <a:p>
            <a:pPr algn="l">
              <a:lnSpc>
                <a:spcPts val="2940"/>
              </a:lnSpc>
            </a:pPr>
            <a:endParaRPr lang="en-US" sz="2100" dirty="0">
              <a:solidFill>
                <a:srgbClr val="FF3131"/>
              </a:solidFill>
              <a:latin typeface="Barlow SemiCondensed"/>
              <a:ea typeface="Barlow SemiCondensed"/>
              <a:cs typeface="Barlow SemiCondensed"/>
              <a:sym typeface="Barlow SemiCondense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a:p>
        </p:txBody>
      </p:sp>
      <p:grpSp>
        <p:nvGrpSpPr>
          <p:cNvPr id="3" name="Group 3"/>
          <p:cNvGrpSpPr/>
          <p:nvPr/>
        </p:nvGrpSpPr>
        <p:grpSpPr>
          <a:xfrm>
            <a:off x="5898786" y="2833005"/>
            <a:ext cx="3585110" cy="2925480"/>
            <a:chOff x="0" y="0"/>
            <a:chExt cx="944227" cy="770497"/>
          </a:xfrm>
        </p:grpSpPr>
        <p:sp>
          <p:nvSpPr>
            <p:cNvPr id="4" name="Freeform 4"/>
            <p:cNvSpPr/>
            <p:nvPr/>
          </p:nvSpPr>
          <p:spPr>
            <a:xfrm>
              <a:off x="0" y="0"/>
              <a:ext cx="944227" cy="770497"/>
            </a:xfrm>
            <a:custGeom>
              <a:avLst/>
              <a:gdLst/>
              <a:ahLst/>
              <a:cxnLst/>
              <a:rect l="l" t="t" r="r" b="b"/>
              <a:pathLst>
                <a:path w="944227" h="770497">
                  <a:moveTo>
                    <a:pt x="25914" y="0"/>
                  </a:moveTo>
                  <a:lnTo>
                    <a:pt x="918313" y="0"/>
                  </a:lnTo>
                  <a:cubicBezTo>
                    <a:pt x="932625" y="0"/>
                    <a:pt x="944227" y="11602"/>
                    <a:pt x="944227" y="25914"/>
                  </a:cubicBezTo>
                  <a:lnTo>
                    <a:pt x="944227" y="744583"/>
                  </a:lnTo>
                  <a:cubicBezTo>
                    <a:pt x="944227" y="758895"/>
                    <a:pt x="932625" y="770497"/>
                    <a:pt x="918313" y="770497"/>
                  </a:cubicBezTo>
                  <a:lnTo>
                    <a:pt x="25914" y="770497"/>
                  </a:lnTo>
                  <a:cubicBezTo>
                    <a:pt x="11602" y="770497"/>
                    <a:pt x="0" y="758895"/>
                    <a:pt x="0" y="744583"/>
                  </a:cubicBezTo>
                  <a:lnTo>
                    <a:pt x="0" y="25914"/>
                  </a:lnTo>
                  <a:cubicBezTo>
                    <a:pt x="0" y="11602"/>
                    <a:pt x="11602" y="0"/>
                    <a:pt x="25914" y="0"/>
                  </a:cubicBezTo>
                  <a:close/>
                </a:path>
              </a:pathLst>
            </a:custGeom>
            <a:solidFill>
              <a:srgbClr val="EC971C"/>
            </a:solidFill>
          </p:spPr>
          <p:txBody>
            <a:bodyPr/>
            <a:lstStyle/>
            <a:p>
              <a:endParaRPr lang="en-US"/>
            </a:p>
          </p:txBody>
        </p:sp>
        <p:sp>
          <p:nvSpPr>
            <p:cNvPr id="5" name="TextBox 5"/>
            <p:cNvSpPr txBox="1"/>
            <p:nvPr/>
          </p:nvSpPr>
          <p:spPr>
            <a:xfrm>
              <a:off x="0" y="-47625"/>
              <a:ext cx="944227" cy="818122"/>
            </a:xfrm>
            <a:prstGeom prst="rect">
              <a:avLst/>
            </a:prstGeom>
          </p:spPr>
          <p:txBody>
            <a:bodyPr lIns="50800" tIns="50800" rIns="50800" bIns="50800" rtlCol="0" anchor="ctr"/>
            <a:lstStyle/>
            <a:p>
              <a:pPr algn="ctr">
                <a:lnSpc>
                  <a:spcPts val="2940"/>
                </a:lnSpc>
              </a:pPr>
              <a:endParaRPr/>
            </a:p>
          </p:txBody>
        </p:sp>
      </p:grpSp>
      <p:grpSp>
        <p:nvGrpSpPr>
          <p:cNvPr id="6" name="Group 6"/>
          <p:cNvGrpSpPr/>
          <p:nvPr/>
        </p:nvGrpSpPr>
        <p:grpSpPr>
          <a:xfrm>
            <a:off x="9784279" y="6031623"/>
            <a:ext cx="3585110" cy="2925480"/>
            <a:chOff x="0" y="0"/>
            <a:chExt cx="944227" cy="770497"/>
          </a:xfrm>
        </p:grpSpPr>
        <p:sp>
          <p:nvSpPr>
            <p:cNvPr id="7" name="Freeform 7"/>
            <p:cNvSpPr/>
            <p:nvPr/>
          </p:nvSpPr>
          <p:spPr>
            <a:xfrm>
              <a:off x="0" y="0"/>
              <a:ext cx="944227" cy="770497"/>
            </a:xfrm>
            <a:custGeom>
              <a:avLst/>
              <a:gdLst/>
              <a:ahLst/>
              <a:cxnLst/>
              <a:rect l="l" t="t" r="r" b="b"/>
              <a:pathLst>
                <a:path w="944227" h="770497">
                  <a:moveTo>
                    <a:pt x="25914" y="0"/>
                  </a:moveTo>
                  <a:lnTo>
                    <a:pt x="918313" y="0"/>
                  </a:lnTo>
                  <a:cubicBezTo>
                    <a:pt x="932625" y="0"/>
                    <a:pt x="944227" y="11602"/>
                    <a:pt x="944227" y="25914"/>
                  </a:cubicBezTo>
                  <a:lnTo>
                    <a:pt x="944227" y="744583"/>
                  </a:lnTo>
                  <a:cubicBezTo>
                    <a:pt x="944227" y="758895"/>
                    <a:pt x="932625" y="770497"/>
                    <a:pt x="918313" y="770497"/>
                  </a:cubicBezTo>
                  <a:lnTo>
                    <a:pt x="25914" y="770497"/>
                  </a:lnTo>
                  <a:cubicBezTo>
                    <a:pt x="11602" y="770497"/>
                    <a:pt x="0" y="758895"/>
                    <a:pt x="0" y="744583"/>
                  </a:cubicBezTo>
                  <a:lnTo>
                    <a:pt x="0" y="25914"/>
                  </a:lnTo>
                  <a:cubicBezTo>
                    <a:pt x="0" y="11602"/>
                    <a:pt x="11602" y="0"/>
                    <a:pt x="25914" y="0"/>
                  </a:cubicBezTo>
                  <a:close/>
                </a:path>
              </a:pathLst>
            </a:custGeom>
            <a:solidFill>
              <a:srgbClr val="EC971C"/>
            </a:solidFill>
          </p:spPr>
          <p:txBody>
            <a:bodyPr/>
            <a:lstStyle/>
            <a:p>
              <a:endParaRPr lang="en-US"/>
            </a:p>
          </p:txBody>
        </p:sp>
        <p:sp>
          <p:nvSpPr>
            <p:cNvPr id="8" name="TextBox 8"/>
            <p:cNvSpPr txBox="1"/>
            <p:nvPr/>
          </p:nvSpPr>
          <p:spPr>
            <a:xfrm>
              <a:off x="0" y="-47625"/>
              <a:ext cx="944227" cy="818122"/>
            </a:xfrm>
            <a:prstGeom prst="rect">
              <a:avLst/>
            </a:prstGeom>
          </p:spPr>
          <p:txBody>
            <a:bodyPr lIns="50800" tIns="50800" rIns="50800" bIns="50800" rtlCol="0" anchor="ctr"/>
            <a:lstStyle/>
            <a:p>
              <a:pPr algn="ctr">
                <a:lnSpc>
                  <a:spcPts val="2940"/>
                </a:lnSpc>
              </a:pPr>
              <a:endParaRPr/>
            </a:p>
          </p:txBody>
        </p:sp>
      </p:grpSp>
      <p:sp>
        <p:nvSpPr>
          <p:cNvPr id="9" name="TextBox 9"/>
          <p:cNvSpPr txBox="1"/>
          <p:nvPr/>
        </p:nvSpPr>
        <p:spPr>
          <a:xfrm>
            <a:off x="3323676" y="747030"/>
            <a:ext cx="12714046" cy="847725"/>
          </a:xfrm>
          <a:prstGeom prst="rect">
            <a:avLst/>
          </a:prstGeom>
        </p:spPr>
        <p:txBody>
          <a:bodyPr lIns="0" tIns="0" rIns="0" bIns="0" rtlCol="0" anchor="t">
            <a:spAutoFit/>
          </a:bodyPr>
          <a:lstStyle/>
          <a:p>
            <a:pPr algn="ctr">
              <a:lnSpc>
                <a:spcPts val="6720"/>
              </a:lnSpc>
            </a:pPr>
            <a:r>
              <a:rPr lang="en-US" sz="5600">
                <a:solidFill>
                  <a:srgbClr val="EC971C"/>
                </a:solidFill>
                <a:latin typeface="Oswald Bold"/>
                <a:ea typeface="Oswald Bold"/>
                <a:cs typeface="Oswald Bold"/>
                <a:sym typeface="Oswald Bold"/>
              </a:rPr>
              <a:t>DENSITY BONUS AND ZONING REVIEW</a:t>
            </a:r>
          </a:p>
        </p:txBody>
      </p:sp>
      <p:sp>
        <p:nvSpPr>
          <p:cNvPr id="10" name="TextBox 10"/>
          <p:cNvSpPr txBox="1"/>
          <p:nvPr/>
        </p:nvSpPr>
        <p:spPr>
          <a:xfrm>
            <a:off x="10071989" y="6844449"/>
            <a:ext cx="3009690" cy="1573530"/>
          </a:xfrm>
          <a:prstGeom prst="rect">
            <a:avLst/>
          </a:prstGeom>
        </p:spPr>
        <p:txBody>
          <a:bodyPr lIns="0" tIns="0" rIns="0" bIns="0" rtlCol="0" anchor="t">
            <a:spAutoFit/>
          </a:bodyPr>
          <a:lstStyle/>
          <a:p>
            <a:pPr algn="l">
              <a:lnSpc>
                <a:spcPts val="2520"/>
              </a:lnSpc>
            </a:pPr>
            <a:r>
              <a:rPr lang="en-US" sz="1800">
                <a:solidFill>
                  <a:srgbClr val="021531"/>
                </a:solidFill>
                <a:latin typeface="Barlow SemiCondensed"/>
                <a:ea typeface="Barlow SemiCondensed"/>
                <a:cs typeface="Barlow SemiCondensed"/>
                <a:sym typeface="Barlow SemiCondensed"/>
              </a:rPr>
              <a:t>Intensity &amp; design standards (Allows higher density, a mix of housing types, and flexibility in design </a:t>
            </a:r>
          </a:p>
          <a:p>
            <a:pPr algn="l">
              <a:lnSpc>
                <a:spcPts val="2520"/>
              </a:lnSpc>
            </a:pPr>
            <a:endParaRPr lang="en-US" sz="1800">
              <a:solidFill>
                <a:srgbClr val="021531"/>
              </a:solidFill>
              <a:latin typeface="Barlow SemiCondensed"/>
              <a:ea typeface="Barlow SemiCondensed"/>
              <a:cs typeface="Barlow SemiCondensed"/>
              <a:sym typeface="Barlow SemiCondensed"/>
            </a:endParaRPr>
          </a:p>
        </p:txBody>
      </p:sp>
      <p:sp>
        <p:nvSpPr>
          <p:cNvPr id="11" name="TextBox 11"/>
          <p:cNvSpPr txBox="1"/>
          <p:nvPr/>
        </p:nvSpPr>
        <p:spPr>
          <a:xfrm>
            <a:off x="6172082" y="3417534"/>
            <a:ext cx="3039251" cy="944880"/>
          </a:xfrm>
          <a:prstGeom prst="rect">
            <a:avLst/>
          </a:prstGeom>
        </p:spPr>
        <p:txBody>
          <a:bodyPr lIns="0" tIns="0" rIns="0" bIns="0" rtlCol="0" anchor="t">
            <a:spAutoFit/>
          </a:bodyPr>
          <a:lstStyle/>
          <a:p>
            <a:pPr algn="l">
              <a:lnSpc>
                <a:spcPts val="2520"/>
              </a:lnSpc>
            </a:pPr>
            <a:r>
              <a:rPr lang="en-US" sz="1800">
                <a:solidFill>
                  <a:srgbClr val="021531"/>
                </a:solidFill>
                <a:latin typeface="Barlow SemiCondensed"/>
                <a:ea typeface="Barlow SemiCondensed"/>
                <a:cs typeface="Barlow SemiCondensed"/>
                <a:sym typeface="Barlow SemiCondensed"/>
              </a:rPr>
              <a:t>A 5% density bonus for a 5% Workforce Housing Unit (WHU) set-aside.</a:t>
            </a:r>
          </a:p>
        </p:txBody>
      </p:sp>
      <p:sp>
        <p:nvSpPr>
          <p:cNvPr id="12" name="TextBox 12"/>
          <p:cNvSpPr txBox="1"/>
          <p:nvPr/>
        </p:nvSpPr>
        <p:spPr>
          <a:xfrm>
            <a:off x="6172082" y="2899614"/>
            <a:ext cx="2514424" cy="415290"/>
          </a:xfrm>
          <a:prstGeom prst="rect">
            <a:avLst/>
          </a:prstGeom>
        </p:spPr>
        <p:txBody>
          <a:bodyPr lIns="0" tIns="0" rIns="0" bIns="0" rtlCol="0" anchor="t">
            <a:spAutoFit/>
          </a:bodyPr>
          <a:lstStyle/>
          <a:p>
            <a:pPr algn="l">
              <a:lnSpc>
                <a:spcPts val="3359"/>
              </a:lnSpc>
            </a:pPr>
            <a:r>
              <a:rPr lang="en-US" sz="2400">
                <a:solidFill>
                  <a:srgbClr val="021531"/>
                </a:solidFill>
                <a:latin typeface="Barlow SemiCondensed Bold"/>
                <a:ea typeface="Barlow SemiCondensed Bold"/>
                <a:cs typeface="Barlow SemiCondensed Bold"/>
                <a:sym typeface="Barlow SemiCondensed Bold"/>
              </a:rPr>
              <a:t>Density Bonus</a:t>
            </a:r>
          </a:p>
        </p:txBody>
      </p:sp>
      <p:sp>
        <p:nvSpPr>
          <p:cNvPr id="13" name="TextBox 13"/>
          <p:cNvSpPr txBox="1"/>
          <p:nvPr/>
        </p:nvSpPr>
        <p:spPr>
          <a:xfrm>
            <a:off x="10071989" y="6305040"/>
            <a:ext cx="2671421" cy="415290"/>
          </a:xfrm>
          <a:prstGeom prst="rect">
            <a:avLst/>
          </a:prstGeom>
        </p:spPr>
        <p:txBody>
          <a:bodyPr lIns="0" tIns="0" rIns="0" bIns="0" rtlCol="0" anchor="t">
            <a:spAutoFit/>
          </a:bodyPr>
          <a:lstStyle/>
          <a:p>
            <a:pPr algn="l">
              <a:lnSpc>
                <a:spcPts val="3359"/>
              </a:lnSpc>
            </a:pPr>
            <a:r>
              <a:rPr lang="en-US" sz="2400">
                <a:solidFill>
                  <a:srgbClr val="021531"/>
                </a:solidFill>
                <a:latin typeface="Barlow SemiCondensed Bold"/>
                <a:ea typeface="Barlow SemiCondensed Bold"/>
                <a:cs typeface="Barlow SemiCondensed Bold"/>
                <a:sym typeface="Barlow SemiCondensed Bold"/>
              </a:rPr>
              <a:t>Intensity</a:t>
            </a:r>
          </a:p>
        </p:txBody>
      </p:sp>
      <p:grpSp>
        <p:nvGrpSpPr>
          <p:cNvPr id="14" name="Group 14"/>
          <p:cNvGrpSpPr/>
          <p:nvPr/>
        </p:nvGrpSpPr>
        <p:grpSpPr>
          <a:xfrm>
            <a:off x="1129566" y="2888507"/>
            <a:ext cx="4388221" cy="6068596"/>
            <a:chOff x="0" y="0"/>
            <a:chExt cx="1155745" cy="1598313"/>
          </a:xfrm>
        </p:grpSpPr>
        <p:sp>
          <p:nvSpPr>
            <p:cNvPr id="15" name="Freeform 15"/>
            <p:cNvSpPr/>
            <p:nvPr/>
          </p:nvSpPr>
          <p:spPr>
            <a:xfrm>
              <a:off x="0" y="0"/>
              <a:ext cx="1155745" cy="1598313"/>
            </a:xfrm>
            <a:custGeom>
              <a:avLst/>
              <a:gdLst/>
              <a:ahLst/>
              <a:cxnLst/>
              <a:rect l="l" t="t" r="r" b="b"/>
              <a:pathLst>
                <a:path w="1155745" h="1598313">
                  <a:moveTo>
                    <a:pt x="21171" y="0"/>
                  </a:moveTo>
                  <a:lnTo>
                    <a:pt x="1134574" y="0"/>
                  </a:lnTo>
                  <a:cubicBezTo>
                    <a:pt x="1140189" y="0"/>
                    <a:pt x="1145574" y="2231"/>
                    <a:pt x="1149544" y="6201"/>
                  </a:cubicBezTo>
                  <a:cubicBezTo>
                    <a:pt x="1153515" y="10171"/>
                    <a:pt x="1155745" y="15556"/>
                    <a:pt x="1155745" y="21171"/>
                  </a:cubicBezTo>
                  <a:lnTo>
                    <a:pt x="1155745" y="1577142"/>
                  </a:lnTo>
                  <a:cubicBezTo>
                    <a:pt x="1155745" y="1582757"/>
                    <a:pt x="1153515" y="1588142"/>
                    <a:pt x="1149544" y="1592113"/>
                  </a:cubicBezTo>
                  <a:cubicBezTo>
                    <a:pt x="1145574" y="1596083"/>
                    <a:pt x="1140189" y="1598313"/>
                    <a:pt x="1134574" y="1598313"/>
                  </a:cubicBezTo>
                  <a:lnTo>
                    <a:pt x="21171" y="1598313"/>
                  </a:lnTo>
                  <a:cubicBezTo>
                    <a:pt x="15556" y="1598313"/>
                    <a:pt x="10171" y="1596083"/>
                    <a:pt x="6201" y="1592113"/>
                  </a:cubicBezTo>
                  <a:cubicBezTo>
                    <a:pt x="2231" y="1588142"/>
                    <a:pt x="0" y="1582757"/>
                    <a:pt x="0" y="1577142"/>
                  </a:cubicBezTo>
                  <a:lnTo>
                    <a:pt x="0" y="21171"/>
                  </a:lnTo>
                  <a:cubicBezTo>
                    <a:pt x="0" y="15556"/>
                    <a:pt x="2231" y="10171"/>
                    <a:pt x="6201" y="6201"/>
                  </a:cubicBezTo>
                  <a:cubicBezTo>
                    <a:pt x="10171" y="2231"/>
                    <a:pt x="15556" y="0"/>
                    <a:pt x="21171" y="0"/>
                  </a:cubicBezTo>
                  <a:close/>
                </a:path>
              </a:pathLst>
            </a:custGeom>
            <a:solidFill>
              <a:srgbClr val="EC971C"/>
            </a:solidFill>
          </p:spPr>
          <p:txBody>
            <a:bodyPr/>
            <a:lstStyle/>
            <a:p>
              <a:endParaRPr lang="en-US"/>
            </a:p>
          </p:txBody>
        </p:sp>
        <p:sp>
          <p:nvSpPr>
            <p:cNvPr id="16" name="TextBox 16"/>
            <p:cNvSpPr txBox="1"/>
            <p:nvPr/>
          </p:nvSpPr>
          <p:spPr>
            <a:xfrm>
              <a:off x="0" y="-47625"/>
              <a:ext cx="1155745" cy="1645938"/>
            </a:xfrm>
            <a:prstGeom prst="rect">
              <a:avLst/>
            </a:prstGeom>
          </p:spPr>
          <p:txBody>
            <a:bodyPr lIns="50800" tIns="50800" rIns="50800" bIns="50800" rtlCol="0" anchor="ctr"/>
            <a:lstStyle/>
            <a:p>
              <a:pPr algn="ctr">
                <a:lnSpc>
                  <a:spcPts val="2940"/>
                </a:lnSpc>
              </a:pPr>
              <a:endParaRPr/>
            </a:p>
          </p:txBody>
        </p:sp>
      </p:grpSp>
      <p:sp>
        <p:nvSpPr>
          <p:cNvPr id="17" name="TextBox 17"/>
          <p:cNvSpPr txBox="1"/>
          <p:nvPr/>
        </p:nvSpPr>
        <p:spPr>
          <a:xfrm>
            <a:off x="1405532" y="4298576"/>
            <a:ext cx="3597904" cy="1573530"/>
          </a:xfrm>
          <a:prstGeom prst="rect">
            <a:avLst/>
          </a:prstGeom>
        </p:spPr>
        <p:txBody>
          <a:bodyPr lIns="0" tIns="0" rIns="0" bIns="0" rtlCol="0" anchor="t">
            <a:spAutoFit/>
          </a:bodyPr>
          <a:lstStyle/>
          <a:p>
            <a:pPr algn="l">
              <a:lnSpc>
                <a:spcPts val="2520"/>
              </a:lnSpc>
            </a:pPr>
            <a:endParaRPr/>
          </a:p>
          <a:p>
            <a:pPr algn="l">
              <a:lnSpc>
                <a:spcPts val="2520"/>
              </a:lnSpc>
            </a:pPr>
            <a:r>
              <a:rPr lang="en-US" sz="1800">
                <a:solidFill>
                  <a:srgbClr val="021531"/>
                </a:solidFill>
                <a:latin typeface="Barlow SemiCondensed"/>
                <a:ea typeface="Barlow SemiCondensed"/>
                <a:cs typeface="Barlow SemiCondensed"/>
                <a:sym typeface="Barlow SemiCondensed"/>
              </a:rPr>
              <a:t>Up to a maximum 25% density bonus may be granted for a WHU set-aside of 10%.</a:t>
            </a:r>
          </a:p>
          <a:p>
            <a:pPr algn="l">
              <a:lnSpc>
                <a:spcPts val="2520"/>
              </a:lnSpc>
            </a:pPr>
            <a:endParaRPr lang="en-US" sz="1800">
              <a:solidFill>
                <a:srgbClr val="021531"/>
              </a:solidFill>
              <a:latin typeface="Barlow SemiCondensed"/>
              <a:ea typeface="Barlow SemiCondensed"/>
              <a:cs typeface="Barlow SemiCondensed"/>
              <a:sym typeface="Barlow SemiCondensed"/>
            </a:endParaRPr>
          </a:p>
        </p:txBody>
      </p:sp>
      <p:sp>
        <p:nvSpPr>
          <p:cNvPr id="18" name="TextBox 18"/>
          <p:cNvSpPr txBox="1"/>
          <p:nvPr/>
        </p:nvSpPr>
        <p:spPr>
          <a:xfrm>
            <a:off x="1405532" y="4135719"/>
            <a:ext cx="2689301" cy="415290"/>
          </a:xfrm>
          <a:prstGeom prst="rect">
            <a:avLst/>
          </a:prstGeom>
        </p:spPr>
        <p:txBody>
          <a:bodyPr lIns="0" tIns="0" rIns="0" bIns="0" rtlCol="0" anchor="t">
            <a:spAutoFit/>
          </a:bodyPr>
          <a:lstStyle/>
          <a:p>
            <a:pPr algn="l">
              <a:lnSpc>
                <a:spcPts val="3359"/>
              </a:lnSpc>
            </a:pPr>
            <a:r>
              <a:rPr lang="en-US" sz="2400">
                <a:solidFill>
                  <a:srgbClr val="021531"/>
                </a:solidFill>
                <a:latin typeface="Barlow SemiCondensed Bold"/>
                <a:ea typeface="Barlow SemiCondensed Bold"/>
                <a:cs typeface="Barlow SemiCondensed Bold"/>
                <a:sym typeface="Barlow SemiCondensed Bold"/>
              </a:rPr>
              <a:t>Density Bonuses </a:t>
            </a:r>
          </a:p>
        </p:txBody>
      </p:sp>
      <p:grpSp>
        <p:nvGrpSpPr>
          <p:cNvPr id="19" name="Group 19"/>
          <p:cNvGrpSpPr/>
          <p:nvPr/>
        </p:nvGrpSpPr>
        <p:grpSpPr>
          <a:xfrm>
            <a:off x="9784279" y="2833005"/>
            <a:ext cx="3585110" cy="2925480"/>
            <a:chOff x="0" y="0"/>
            <a:chExt cx="944227" cy="770497"/>
          </a:xfrm>
        </p:grpSpPr>
        <p:sp>
          <p:nvSpPr>
            <p:cNvPr id="20" name="Freeform 20"/>
            <p:cNvSpPr/>
            <p:nvPr/>
          </p:nvSpPr>
          <p:spPr>
            <a:xfrm>
              <a:off x="0" y="0"/>
              <a:ext cx="944227" cy="770497"/>
            </a:xfrm>
            <a:custGeom>
              <a:avLst/>
              <a:gdLst/>
              <a:ahLst/>
              <a:cxnLst/>
              <a:rect l="l" t="t" r="r" b="b"/>
              <a:pathLst>
                <a:path w="944227" h="770497">
                  <a:moveTo>
                    <a:pt x="25914" y="0"/>
                  </a:moveTo>
                  <a:lnTo>
                    <a:pt x="918313" y="0"/>
                  </a:lnTo>
                  <a:cubicBezTo>
                    <a:pt x="932625" y="0"/>
                    <a:pt x="944227" y="11602"/>
                    <a:pt x="944227" y="25914"/>
                  </a:cubicBezTo>
                  <a:lnTo>
                    <a:pt x="944227" y="744583"/>
                  </a:lnTo>
                  <a:cubicBezTo>
                    <a:pt x="944227" y="758895"/>
                    <a:pt x="932625" y="770497"/>
                    <a:pt x="918313" y="770497"/>
                  </a:cubicBezTo>
                  <a:lnTo>
                    <a:pt x="25914" y="770497"/>
                  </a:lnTo>
                  <a:cubicBezTo>
                    <a:pt x="11602" y="770497"/>
                    <a:pt x="0" y="758895"/>
                    <a:pt x="0" y="744583"/>
                  </a:cubicBezTo>
                  <a:lnTo>
                    <a:pt x="0" y="25914"/>
                  </a:lnTo>
                  <a:cubicBezTo>
                    <a:pt x="0" y="11602"/>
                    <a:pt x="11602" y="0"/>
                    <a:pt x="25914" y="0"/>
                  </a:cubicBezTo>
                  <a:close/>
                </a:path>
              </a:pathLst>
            </a:custGeom>
            <a:solidFill>
              <a:srgbClr val="FFFFFF"/>
            </a:solidFill>
          </p:spPr>
          <p:txBody>
            <a:bodyPr/>
            <a:lstStyle/>
            <a:p>
              <a:endParaRPr lang="en-US"/>
            </a:p>
          </p:txBody>
        </p:sp>
        <p:sp>
          <p:nvSpPr>
            <p:cNvPr id="21" name="TextBox 21"/>
            <p:cNvSpPr txBox="1"/>
            <p:nvPr/>
          </p:nvSpPr>
          <p:spPr>
            <a:xfrm>
              <a:off x="0" y="-47625"/>
              <a:ext cx="944227" cy="818122"/>
            </a:xfrm>
            <a:prstGeom prst="rect">
              <a:avLst/>
            </a:prstGeom>
          </p:spPr>
          <p:txBody>
            <a:bodyPr lIns="50800" tIns="50800" rIns="50800" bIns="50800" rtlCol="0" anchor="ctr"/>
            <a:lstStyle/>
            <a:p>
              <a:pPr algn="ctr">
                <a:lnSpc>
                  <a:spcPts val="2940"/>
                </a:lnSpc>
              </a:pPr>
              <a:endParaRPr/>
            </a:p>
          </p:txBody>
        </p:sp>
      </p:grpSp>
      <p:sp>
        <p:nvSpPr>
          <p:cNvPr id="22" name="TextBox 22"/>
          <p:cNvSpPr txBox="1"/>
          <p:nvPr/>
        </p:nvSpPr>
        <p:spPr>
          <a:xfrm>
            <a:off x="10057575" y="3417534"/>
            <a:ext cx="3039251" cy="1573530"/>
          </a:xfrm>
          <a:prstGeom prst="rect">
            <a:avLst/>
          </a:prstGeom>
        </p:spPr>
        <p:txBody>
          <a:bodyPr lIns="0" tIns="0" rIns="0" bIns="0" rtlCol="0" anchor="t">
            <a:spAutoFit/>
          </a:bodyPr>
          <a:lstStyle/>
          <a:p>
            <a:pPr algn="l">
              <a:lnSpc>
                <a:spcPts val="2520"/>
              </a:lnSpc>
            </a:pPr>
            <a:r>
              <a:rPr lang="en-US" sz="1800">
                <a:solidFill>
                  <a:srgbClr val="021531"/>
                </a:solidFill>
                <a:latin typeface="Barlow SemiCondensed"/>
                <a:ea typeface="Barlow SemiCondensed"/>
                <a:cs typeface="Barlow SemiCondensed"/>
                <a:sym typeface="Barlow SemiCondensed"/>
              </a:rPr>
              <a:t>Approved through an Administrative Site Plan Review (ASPR) or Pre-Permit – 7-day review process </a:t>
            </a:r>
          </a:p>
          <a:p>
            <a:pPr algn="l">
              <a:lnSpc>
                <a:spcPts val="2520"/>
              </a:lnSpc>
            </a:pPr>
            <a:endParaRPr lang="en-US" sz="1800">
              <a:solidFill>
                <a:srgbClr val="021531"/>
              </a:solidFill>
              <a:latin typeface="Barlow SemiCondensed"/>
              <a:ea typeface="Barlow SemiCondensed"/>
              <a:cs typeface="Barlow SemiCondensed"/>
              <a:sym typeface="Barlow SemiCondensed"/>
            </a:endParaRPr>
          </a:p>
        </p:txBody>
      </p:sp>
      <p:sp>
        <p:nvSpPr>
          <p:cNvPr id="23" name="TextBox 23"/>
          <p:cNvSpPr txBox="1"/>
          <p:nvPr/>
        </p:nvSpPr>
        <p:spPr>
          <a:xfrm>
            <a:off x="10057575" y="2899614"/>
            <a:ext cx="2514424" cy="415290"/>
          </a:xfrm>
          <a:prstGeom prst="rect">
            <a:avLst/>
          </a:prstGeom>
        </p:spPr>
        <p:txBody>
          <a:bodyPr lIns="0" tIns="0" rIns="0" bIns="0" rtlCol="0" anchor="t">
            <a:spAutoFit/>
          </a:bodyPr>
          <a:lstStyle/>
          <a:p>
            <a:pPr algn="l">
              <a:lnSpc>
                <a:spcPts val="3359"/>
              </a:lnSpc>
            </a:pPr>
            <a:r>
              <a:rPr lang="en-US" sz="2400">
                <a:solidFill>
                  <a:srgbClr val="021531"/>
                </a:solidFill>
                <a:latin typeface="Barlow SemiCondensed Bold"/>
                <a:ea typeface="Barlow SemiCondensed Bold"/>
                <a:cs typeface="Barlow SemiCondensed Bold"/>
                <a:sym typeface="Barlow SemiCondensed Bold"/>
              </a:rPr>
              <a:t>Review Process</a:t>
            </a:r>
          </a:p>
        </p:txBody>
      </p:sp>
      <p:grpSp>
        <p:nvGrpSpPr>
          <p:cNvPr id="24" name="Group 24"/>
          <p:cNvGrpSpPr/>
          <p:nvPr/>
        </p:nvGrpSpPr>
        <p:grpSpPr>
          <a:xfrm>
            <a:off x="5898786" y="6031623"/>
            <a:ext cx="3585110" cy="2925480"/>
            <a:chOff x="0" y="0"/>
            <a:chExt cx="944227" cy="770497"/>
          </a:xfrm>
        </p:grpSpPr>
        <p:sp>
          <p:nvSpPr>
            <p:cNvPr id="25" name="Freeform 25"/>
            <p:cNvSpPr/>
            <p:nvPr/>
          </p:nvSpPr>
          <p:spPr>
            <a:xfrm>
              <a:off x="0" y="0"/>
              <a:ext cx="944227" cy="770497"/>
            </a:xfrm>
            <a:custGeom>
              <a:avLst/>
              <a:gdLst/>
              <a:ahLst/>
              <a:cxnLst/>
              <a:rect l="l" t="t" r="r" b="b"/>
              <a:pathLst>
                <a:path w="944227" h="770497">
                  <a:moveTo>
                    <a:pt x="25914" y="0"/>
                  </a:moveTo>
                  <a:lnTo>
                    <a:pt x="918313" y="0"/>
                  </a:lnTo>
                  <a:cubicBezTo>
                    <a:pt x="932625" y="0"/>
                    <a:pt x="944227" y="11602"/>
                    <a:pt x="944227" y="25914"/>
                  </a:cubicBezTo>
                  <a:lnTo>
                    <a:pt x="944227" y="744583"/>
                  </a:lnTo>
                  <a:cubicBezTo>
                    <a:pt x="944227" y="758895"/>
                    <a:pt x="932625" y="770497"/>
                    <a:pt x="918313" y="770497"/>
                  </a:cubicBezTo>
                  <a:lnTo>
                    <a:pt x="25914" y="770497"/>
                  </a:lnTo>
                  <a:cubicBezTo>
                    <a:pt x="11602" y="770497"/>
                    <a:pt x="0" y="758895"/>
                    <a:pt x="0" y="744583"/>
                  </a:cubicBezTo>
                  <a:lnTo>
                    <a:pt x="0" y="25914"/>
                  </a:lnTo>
                  <a:cubicBezTo>
                    <a:pt x="0" y="11602"/>
                    <a:pt x="11602" y="0"/>
                    <a:pt x="25914" y="0"/>
                  </a:cubicBezTo>
                  <a:close/>
                </a:path>
              </a:pathLst>
            </a:custGeom>
            <a:solidFill>
              <a:srgbClr val="FFFFFF"/>
            </a:solidFill>
          </p:spPr>
          <p:txBody>
            <a:bodyPr/>
            <a:lstStyle/>
            <a:p>
              <a:endParaRPr lang="en-US"/>
            </a:p>
          </p:txBody>
        </p:sp>
        <p:sp>
          <p:nvSpPr>
            <p:cNvPr id="26" name="TextBox 26"/>
            <p:cNvSpPr txBox="1"/>
            <p:nvPr/>
          </p:nvSpPr>
          <p:spPr>
            <a:xfrm>
              <a:off x="0" y="-47625"/>
              <a:ext cx="944227" cy="818122"/>
            </a:xfrm>
            <a:prstGeom prst="rect">
              <a:avLst/>
            </a:prstGeom>
          </p:spPr>
          <p:txBody>
            <a:bodyPr lIns="50800" tIns="50800" rIns="50800" bIns="50800" rtlCol="0" anchor="ctr"/>
            <a:lstStyle/>
            <a:p>
              <a:pPr algn="ctr">
                <a:lnSpc>
                  <a:spcPts val="2940"/>
                </a:lnSpc>
              </a:pPr>
              <a:endParaRPr/>
            </a:p>
          </p:txBody>
        </p:sp>
      </p:grpSp>
      <p:sp>
        <p:nvSpPr>
          <p:cNvPr id="27" name="TextBox 27"/>
          <p:cNvSpPr txBox="1"/>
          <p:nvPr/>
        </p:nvSpPr>
        <p:spPr>
          <a:xfrm>
            <a:off x="6172082" y="6754923"/>
            <a:ext cx="3039251" cy="2202180"/>
          </a:xfrm>
          <a:prstGeom prst="rect">
            <a:avLst/>
          </a:prstGeom>
        </p:spPr>
        <p:txBody>
          <a:bodyPr lIns="0" tIns="0" rIns="0" bIns="0" rtlCol="0" anchor="t">
            <a:spAutoFit/>
          </a:bodyPr>
          <a:lstStyle/>
          <a:p>
            <a:pPr algn="l">
              <a:lnSpc>
                <a:spcPts val="2520"/>
              </a:lnSpc>
            </a:pPr>
            <a:r>
              <a:rPr lang="en-US" sz="1800">
                <a:solidFill>
                  <a:srgbClr val="021531"/>
                </a:solidFill>
                <a:latin typeface="Barlow SemiCondensed"/>
                <a:ea typeface="Barlow SemiCondensed"/>
                <a:cs typeface="Barlow SemiCondensed"/>
                <a:sym typeface="Barlow SemiCondensed"/>
              </a:rPr>
              <a:t>Alternatives to on-site construction of WHUs (Monetary contribution, off-site construction, land conveyance, rehabilitation of existing properties, or a combination) </a:t>
            </a:r>
          </a:p>
          <a:p>
            <a:pPr algn="l">
              <a:lnSpc>
                <a:spcPts val="2520"/>
              </a:lnSpc>
            </a:pPr>
            <a:endParaRPr lang="en-US" sz="1800">
              <a:solidFill>
                <a:srgbClr val="021531"/>
              </a:solidFill>
              <a:latin typeface="Barlow SemiCondensed"/>
              <a:ea typeface="Barlow SemiCondensed"/>
              <a:cs typeface="Barlow SemiCondensed"/>
              <a:sym typeface="Barlow SemiCondensed"/>
            </a:endParaRPr>
          </a:p>
        </p:txBody>
      </p:sp>
      <p:sp>
        <p:nvSpPr>
          <p:cNvPr id="28" name="TextBox 28"/>
          <p:cNvSpPr txBox="1"/>
          <p:nvPr/>
        </p:nvSpPr>
        <p:spPr>
          <a:xfrm>
            <a:off x="6172082" y="6237002"/>
            <a:ext cx="2514424" cy="415290"/>
          </a:xfrm>
          <a:prstGeom prst="rect">
            <a:avLst/>
          </a:prstGeom>
        </p:spPr>
        <p:txBody>
          <a:bodyPr lIns="0" tIns="0" rIns="0" bIns="0" rtlCol="0" anchor="t">
            <a:spAutoFit/>
          </a:bodyPr>
          <a:lstStyle/>
          <a:p>
            <a:pPr algn="l">
              <a:lnSpc>
                <a:spcPts val="3359"/>
              </a:lnSpc>
            </a:pPr>
            <a:r>
              <a:rPr lang="en-US" sz="2400">
                <a:solidFill>
                  <a:srgbClr val="021531"/>
                </a:solidFill>
                <a:latin typeface="Barlow SemiCondensed Bold"/>
                <a:ea typeface="Barlow SemiCondensed Bold"/>
                <a:cs typeface="Barlow SemiCondensed Bold"/>
                <a:sym typeface="Barlow SemiCondensed Bold"/>
              </a:rPr>
              <a:t>Alternatives</a:t>
            </a:r>
          </a:p>
        </p:txBody>
      </p:sp>
      <p:graphicFrame>
        <p:nvGraphicFramePr>
          <p:cNvPr id="29" name="Table 29"/>
          <p:cNvGraphicFramePr>
            <a:graphicFrameLocks noGrp="1"/>
          </p:cNvGraphicFramePr>
          <p:nvPr/>
        </p:nvGraphicFramePr>
        <p:xfrm>
          <a:off x="1363184" y="5789079"/>
          <a:ext cx="3920985" cy="2314576"/>
        </p:xfrm>
        <a:graphic>
          <a:graphicData uri="http://schemas.openxmlformats.org/drawingml/2006/table">
            <a:tbl>
              <a:tblPr/>
              <a:tblGrid>
                <a:gridCol w="1211662">
                  <a:extLst>
                    <a:ext uri="{9D8B030D-6E8A-4147-A177-3AD203B41FA5}">
                      <a16:colId xmlns:a16="http://schemas.microsoft.com/office/drawing/2014/main" val="20000"/>
                    </a:ext>
                  </a:extLst>
                </a:gridCol>
                <a:gridCol w="1139875">
                  <a:extLst>
                    <a:ext uri="{9D8B030D-6E8A-4147-A177-3AD203B41FA5}">
                      <a16:colId xmlns:a16="http://schemas.microsoft.com/office/drawing/2014/main" val="20001"/>
                    </a:ext>
                  </a:extLst>
                </a:gridCol>
                <a:gridCol w="1569448">
                  <a:extLst>
                    <a:ext uri="{9D8B030D-6E8A-4147-A177-3AD203B41FA5}">
                      <a16:colId xmlns:a16="http://schemas.microsoft.com/office/drawing/2014/main" val="20002"/>
                    </a:ext>
                  </a:extLst>
                </a:gridCol>
              </a:tblGrid>
              <a:tr h="513274">
                <a:tc>
                  <a:txBody>
                    <a:bodyPr/>
                    <a:lstStyle/>
                    <a:p>
                      <a:pPr algn="ctr">
                        <a:lnSpc>
                          <a:spcPts val="1680"/>
                        </a:lnSpc>
                        <a:defRPr/>
                      </a:pPr>
                      <a:r>
                        <a:rPr lang="en-US" sz="1200">
                          <a:solidFill>
                            <a:srgbClr val="000000"/>
                          </a:solidFill>
                          <a:latin typeface="Garet 1 Bold"/>
                          <a:ea typeface="Garet 1 Bold"/>
                          <a:cs typeface="Garet 1 Bold"/>
                          <a:sym typeface="Garet 1 Bold"/>
                        </a:rPr>
                        <a:t>WHU Set-Aside</a:t>
                      </a:r>
                      <a:endParaRPr lang="en-US" sz="1100"/>
                    </a:p>
                  </a:txBody>
                  <a:tcPr marL="0" marR="0"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1680"/>
                        </a:lnSpc>
                        <a:defRPr/>
                      </a:pPr>
                      <a:r>
                        <a:rPr lang="en-US" sz="1200">
                          <a:solidFill>
                            <a:srgbClr val="000000"/>
                          </a:solidFill>
                          <a:latin typeface="Garet 1 Bold"/>
                          <a:ea typeface="Garet 1 Bold"/>
                          <a:cs typeface="Garet 1 Bold"/>
                          <a:sym typeface="Garet 1 Bold"/>
                        </a:rPr>
                        <a:t>Density Bonus</a:t>
                      </a:r>
                      <a:endParaRPr lang="en-US" sz="1100"/>
                    </a:p>
                  </a:txBody>
                  <a:tcPr marL="0" marR="0"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1680"/>
                        </a:lnSpc>
                        <a:defRPr/>
                      </a:pPr>
                      <a:r>
                        <a:rPr lang="en-US" sz="1200">
                          <a:solidFill>
                            <a:srgbClr val="000000"/>
                          </a:solidFill>
                          <a:latin typeface="Garet 1 Bold"/>
                          <a:ea typeface="Garet 1 Bold"/>
                          <a:cs typeface="Garet 1 Bold"/>
                          <a:sym typeface="Garet 1 Bold"/>
                        </a:rPr>
                        <a:t>Type of Set-Aside</a:t>
                      </a:r>
                      <a:endParaRPr lang="en-US" sz="1100"/>
                    </a:p>
                  </a:txBody>
                  <a:tcPr marL="0" marR="0"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00217">
                <a:tc>
                  <a:txBody>
                    <a:bodyPr/>
                    <a:lstStyle/>
                    <a:p>
                      <a:pPr algn="ctr">
                        <a:lnSpc>
                          <a:spcPts val="1680"/>
                        </a:lnSpc>
                        <a:defRPr/>
                      </a:pPr>
                      <a:r>
                        <a:rPr lang="en-US" sz="1200">
                          <a:solidFill>
                            <a:srgbClr val="000000"/>
                          </a:solidFill>
                          <a:latin typeface="Garet 1"/>
                          <a:ea typeface="Garet 1"/>
                          <a:cs typeface="Garet 1"/>
                          <a:sym typeface="Garet 1"/>
                        </a:rPr>
                        <a:t>5%</a:t>
                      </a:r>
                      <a:endParaRPr lang="en-US" sz="1100"/>
                    </a:p>
                  </a:txBody>
                  <a:tcPr marL="0" marR="0"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1680"/>
                        </a:lnSpc>
                        <a:defRPr/>
                      </a:pPr>
                      <a:r>
                        <a:rPr lang="en-US" sz="1200">
                          <a:solidFill>
                            <a:srgbClr val="000000"/>
                          </a:solidFill>
                          <a:latin typeface="Garet 1"/>
                          <a:ea typeface="Garet 1"/>
                          <a:cs typeface="Garet 1"/>
                          <a:sym typeface="Garet 1"/>
                        </a:rPr>
                        <a:t>5%</a:t>
                      </a:r>
                      <a:endParaRPr lang="en-US" sz="1100"/>
                    </a:p>
                  </a:txBody>
                  <a:tcPr marL="0" marR="0"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1680"/>
                        </a:lnSpc>
                        <a:defRPr/>
                      </a:pPr>
                      <a:r>
                        <a:rPr lang="en-US" sz="1200">
                          <a:solidFill>
                            <a:srgbClr val="000000"/>
                          </a:solidFill>
                          <a:latin typeface="Garet 1"/>
                          <a:ea typeface="Garet 1"/>
                          <a:cs typeface="Garet 1"/>
                          <a:sym typeface="Garet 1"/>
                        </a:rPr>
                        <a:t>Mandatory</a:t>
                      </a:r>
                      <a:endParaRPr lang="en-US" sz="1100"/>
                    </a:p>
                  </a:txBody>
                  <a:tcPr marL="0" marR="0"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0217">
                <a:tc>
                  <a:txBody>
                    <a:bodyPr/>
                    <a:lstStyle/>
                    <a:p>
                      <a:pPr algn="ctr">
                        <a:lnSpc>
                          <a:spcPts val="1680"/>
                        </a:lnSpc>
                        <a:defRPr/>
                      </a:pPr>
                      <a:r>
                        <a:rPr lang="en-US" sz="1200">
                          <a:solidFill>
                            <a:srgbClr val="000000"/>
                          </a:solidFill>
                          <a:latin typeface="Garet 1"/>
                          <a:ea typeface="Garet 1"/>
                          <a:cs typeface="Garet 1"/>
                          <a:sym typeface="Garet 1"/>
                        </a:rPr>
                        <a:t>6%</a:t>
                      </a:r>
                      <a:endParaRPr lang="en-US" sz="1100"/>
                    </a:p>
                  </a:txBody>
                  <a:tcPr marL="0" marR="0"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1680"/>
                        </a:lnSpc>
                        <a:defRPr/>
                      </a:pPr>
                      <a:r>
                        <a:rPr lang="en-US" sz="1200">
                          <a:solidFill>
                            <a:srgbClr val="000000"/>
                          </a:solidFill>
                          <a:latin typeface="Garet 1"/>
                          <a:ea typeface="Garet 1"/>
                          <a:cs typeface="Garet 1"/>
                          <a:sym typeface="Garet 1"/>
                        </a:rPr>
                        <a:t>9%</a:t>
                      </a:r>
                      <a:endParaRPr lang="en-US" sz="1100"/>
                    </a:p>
                  </a:txBody>
                  <a:tcPr marL="0" marR="0"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1680"/>
                        </a:lnSpc>
                        <a:defRPr/>
                      </a:pPr>
                      <a:r>
                        <a:rPr lang="en-US" sz="1200">
                          <a:solidFill>
                            <a:srgbClr val="000000"/>
                          </a:solidFill>
                          <a:latin typeface="Garet 1"/>
                          <a:ea typeface="Garet 1"/>
                          <a:cs typeface="Garet 1"/>
                          <a:sym typeface="Garet 1"/>
                        </a:rPr>
                        <a:t>Bonus</a:t>
                      </a:r>
                      <a:endParaRPr lang="en-US" sz="1100"/>
                    </a:p>
                  </a:txBody>
                  <a:tcPr marL="0" marR="0"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0217">
                <a:tc>
                  <a:txBody>
                    <a:bodyPr/>
                    <a:lstStyle/>
                    <a:p>
                      <a:pPr algn="ctr">
                        <a:lnSpc>
                          <a:spcPts val="1680"/>
                        </a:lnSpc>
                        <a:defRPr/>
                      </a:pPr>
                      <a:r>
                        <a:rPr lang="en-US" sz="1200">
                          <a:solidFill>
                            <a:srgbClr val="000000"/>
                          </a:solidFill>
                          <a:latin typeface="Garet 1"/>
                          <a:ea typeface="Garet 1"/>
                          <a:cs typeface="Garet 1"/>
                          <a:sym typeface="Garet 1"/>
                        </a:rPr>
                        <a:t>7%</a:t>
                      </a:r>
                      <a:endParaRPr lang="en-US" sz="1100"/>
                    </a:p>
                  </a:txBody>
                  <a:tcPr marL="0" marR="0"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1680"/>
                        </a:lnSpc>
                        <a:defRPr/>
                      </a:pPr>
                      <a:r>
                        <a:rPr lang="en-US" sz="1200">
                          <a:solidFill>
                            <a:srgbClr val="000000"/>
                          </a:solidFill>
                          <a:latin typeface="Garet 1"/>
                          <a:ea typeface="Garet 1"/>
                          <a:cs typeface="Garet 1"/>
                          <a:sym typeface="Garet 1"/>
                        </a:rPr>
                        <a:t>13%</a:t>
                      </a:r>
                      <a:endParaRPr lang="en-US" sz="1100"/>
                    </a:p>
                  </a:txBody>
                  <a:tcPr marL="0" marR="0"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1680"/>
                        </a:lnSpc>
                        <a:defRPr/>
                      </a:pPr>
                      <a:r>
                        <a:rPr lang="en-US" sz="1200">
                          <a:solidFill>
                            <a:srgbClr val="000000"/>
                          </a:solidFill>
                          <a:latin typeface="Garet 1"/>
                          <a:ea typeface="Garet 1"/>
                          <a:cs typeface="Garet 1"/>
                          <a:sym typeface="Garet 1"/>
                        </a:rPr>
                        <a:t>Bonus</a:t>
                      </a:r>
                      <a:endParaRPr lang="en-US" sz="1100"/>
                    </a:p>
                  </a:txBody>
                  <a:tcPr marL="0" marR="0"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0217">
                <a:tc>
                  <a:txBody>
                    <a:bodyPr/>
                    <a:lstStyle/>
                    <a:p>
                      <a:pPr algn="ctr">
                        <a:lnSpc>
                          <a:spcPts val="1680"/>
                        </a:lnSpc>
                        <a:defRPr/>
                      </a:pPr>
                      <a:r>
                        <a:rPr lang="en-US" sz="1200">
                          <a:solidFill>
                            <a:srgbClr val="000000"/>
                          </a:solidFill>
                          <a:latin typeface="Garet 1"/>
                          <a:ea typeface="Garet 1"/>
                          <a:cs typeface="Garet 1"/>
                          <a:sym typeface="Garet 1"/>
                        </a:rPr>
                        <a:t>8%</a:t>
                      </a:r>
                      <a:endParaRPr lang="en-US" sz="1100"/>
                    </a:p>
                  </a:txBody>
                  <a:tcPr marL="0" marR="0"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1680"/>
                        </a:lnSpc>
                        <a:defRPr/>
                      </a:pPr>
                      <a:r>
                        <a:rPr lang="en-US" sz="1200">
                          <a:solidFill>
                            <a:srgbClr val="000000"/>
                          </a:solidFill>
                          <a:latin typeface="Garet 1"/>
                          <a:ea typeface="Garet 1"/>
                          <a:cs typeface="Garet 1"/>
                          <a:sym typeface="Garet 1"/>
                        </a:rPr>
                        <a:t>19%</a:t>
                      </a:r>
                      <a:endParaRPr lang="en-US" sz="1100"/>
                    </a:p>
                  </a:txBody>
                  <a:tcPr marL="0" marR="0"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1680"/>
                        </a:lnSpc>
                        <a:defRPr/>
                      </a:pPr>
                      <a:r>
                        <a:rPr lang="en-US" sz="1200">
                          <a:solidFill>
                            <a:srgbClr val="000000"/>
                          </a:solidFill>
                          <a:latin typeface="Garet 1"/>
                          <a:ea typeface="Garet 1"/>
                          <a:cs typeface="Garet 1"/>
                          <a:sym typeface="Garet 1"/>
                        </a:rPr>
                        <a:t>Bonus</a:t>
                      </a:r>
                      <a:endParaRPr lang="en-US" sz="1100"/>
                    </a:p>
                  </a:txBody>
                  <a:tcPr marL="0" marR="0"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0217">
                <a:tc>
                  <a:txBody>
                    <a:bodyPr/>
                    <a:lstStyle/>
                    <a:p>
                      <a:pPr algn="ctr">
                        <a:lnSpc>
                          <a:spcPts val="1680"/>
                        </a:lnSpc>
                        <a:defRPr/>
                      </a:pPr>
                      <a:r>
                        <a:rPr lang="en-US" sz="1200">
                          <a:solidFill>
                            <a:srgbClr val="000000"/>
                          </a:solidFill>
                          <a:latin typeface="Garet 1"/>
                          <a:ea typeface="Garet 1"/>
                          <a:cs typeface="Garet 1"/>
                          <a:sym typeface="Garet 1"/>
                        </a:rPr>
                        <a:t>9%</a:t>
                      </a:r>
                      <a:endParaRPr lang="en-US" sz="1100"/>
                    </a:p>
                  </a:txBody>
                  <a:tcPr marL="0" marR="0"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1680"/>
                        </a:lnSpc>
                        <a:defRPr/>
                      </a:pPr>
                      <a:r>
                        <a:rPr lang="en-US" sz="1200">
                          <a:solidFill>
                            <a:srgbClr val="000000"/>
                          </a:solidFill>
                          <a:latin typeface="Garet 1"/>
                          <a:ea typeface="Garet 1"/>
                          <a:cs typeface="Garet 1"/>
                          <a:sym typeface="Garet 1"/>
                        </a:rPr>
                        <a:t>21%</a:t>
                      </a:r>
                      <a:endParaRPr lang="en-US" sz="1100"/>
                    </a:p>
                  </a:txBody>
                  <a:tcPr marL="0" marR="0"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1680"/>
                        </a:lnSpc>
                        <a:defRPr/>
                      </a:pPr>
                      <a:r>
                        <a:rPr lang="en-US" sz="1200">
                          <a:solidFill>
                            <a:srgbClr val="000000"/>
                          </a:solidFill>
                          <a:latin typeface="Garet 1"/>
                          <a:ea typeface="Garet 1"/>
                          <a:cs typeface="Garet 1"/>
                          <a:sym typeface="Garet 1"/>
                        </a:rPr>
                        <a:t>Bonus</a:t>
                      </a:r>
                      <a:endParaRPr lang="en-US" sz="1100"/>
                    </a:p>
                  </a:txBody>
                  <a:tcPr marL="0" marR="0"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0217">
                <a:tc>
                  <a:txBody>
                    <a:bodyPr/>
                    <a:lstStyle/>
                    <a:p>
                      <a:pPr algn="ctr">
                        <a:lnSpc>
                          <a:spcPts val="1680"/>
                        </a:lnSpc>
                        <a:defRPr/>
                      </a:pPr>
                      <a:r>
                        <a:rPr lang="en-US" sz="1200">
                          <a:solidFill>
                            <a:srgbClr val="000000"/>
                          </a:solidFill>
                          <a:latin typeface="Garet 1"/>
                          <a:ea typeface="Garet 1"/>
                          <a:cs typeface="Garet 1"/>
                          <a:sym typeface="Garet 1"/>
                        </a:rPr>
                        <a:t>10%</a:t>
                      </a:r>
                      <a:endParaRPr lang="en-US" sz="1100"/>
                    </a:p>
                  </a:txBody>
                  <a:tcPr marL="0" marR="0"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1680"/>
                        </a:lnSpc>
                        <a:defRPr/>
                      </a:pPr>
                      <a:r>
                        <a:rPr lang="en-US" sz="1200">
                          <a:solidFill>
                            <a:srgbClr val="000000"/>
                          </a:solidFill>
                          <a:latin typeface="Garet 1"/>
                          <a:ea typeface="Garet 1"/>
                          <a:cs typeface="Garet 1"/>
                          <a:sym typeface="Garet 1"/>
                        </a:rPr>
                        <a:t>25%</a:t>
                      </a:r>
                      <a:endParaRPr lang="en-US" sz="1100"/>
                    </a:p>
                  </a:txBody>
                  <a:tcPr marL="0" marR="0"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1680"/>
                        </a:lnSpc>
                        <a:defRPr/>
                      </a:pPr>
                      <a:r>
                        <a:rPr lang="en-US" sz="1200">
                          <a:solidFill>
                            <a:srgbClr val="000000"/>
                          </a:solidFill>
                          <a:latin typeface="Garet 1"/>
                          <a:ea typeface="Garet 1"/>
                          <a:cs typeface="Garet 1"/>
                          <a:sym typeface="Garet 1"/>
                        </a:rPr>
                        <a:t>Bonus</a:t>
                      </a:r>
                      <a:endParaRPr lang="en-US" sz="1100"/>
                    </a:p>
                  </a:txBody>
                  <a:tcPr marL="0" marR="0"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grpSp>
        <p:nvGrpSpPr>
          <p:cNvPr id="30" name="Group 30"/>
          <p:cNvGrpSpPr/>
          <p:nvPr/>
        </p:nvGrpSpPr>
        <p:grpSpPr>
          <a:xfrm>
            <a:off x="13674190" y="6031623"/>
            <a:ext cx="3585110" cy="2925480"/>
            <a:chOff x="0" y="0"/>
            <a:chExt cx="944227" cy="770497"/>
          </a:xfrm>
        </p:grpSpPr>
        <p:sp>
          <p:nvSpPr>
            <p:cNvPr id="31" name="Freeform 31"/>
            <p:cNvSpPr/>
            <p:nvPr/>
          </p:nvSpPr>
          <p:spPr>
            <a:xfrm>
              <a:off x="0" y="0"/>
              <a:ext cx="944227" cy="770497"/>
            </a:xfrm>
            <a:custGeom>
              <a:avLst/>
              <a:gdLst/>
              <a:ahLst/>
              <a:cxnLst/>
              <a:rect l="l" t="t" r="r" b="b"/>
              <a:pathLst>
                <a:path w="944227" h="770497">
                  <a:moveTo>
                    <a:pt x="25914" y="0"/>
                  </a:moveTo>
                  <a:lnTo>
                    <a:pt x="918313" y="0"/>
                  </a:lnTo>
                  <a:cubicBezTo>
                    <a:pt x="932625" y="0"/>
                    <a:pt x="944227" y="11602"/>
                    <a:pt x="944227" y="25914"/>
                  </a:cubicBezTo>
                  <a:lnTo>
                    <a:pt x="944227" y="744583"/>
                  </a:lnTo>
                  <a:cubicBezTo>
                    <a:pt x="944227" y="758895"/>
                    <a:pt x="932625" y="770497"/>
                    <a:pt x="918313" y="770497"/>
                  </a:cubicBezTo>
                  <a:lnTo>
                    <a:pt x="25914" y="770497"/>
                  </a:lnTo>
                  <a:cubicBezTo>
                    <a:pt x="11602" y="770497"/>
                    <a:pt x="0" y="758895"/>
                    <a:pt x="0" y="744583"/>
                  </a:cubicBezTo>
                  <a:lnTo>
                    <a:pt x="0" y="25914"/>
                  </a:lnTo>
                  <a:cubicBezTo>
                    <a:pt x="0" y="11602"/>
                    <a:pt x="11602" y="0"/>
                    <a:pt x="25914" y="0"/>
                  </a:cubicBezTo>
                  <a:close/>
                </a:path>
              </a:pathLst>
            </a:custGeom>
            <a:solidFill>
              <a:srgbClr val="FFFFFF"/>
            </a:solidFill>
          </p:spPr>
          <p:txBody>
            <a:bodyPr/>
            <a:lstStyle/>
            <a:p>
              <a:endParaRPr lang="en-US"/>
            </a:p>
          </p:txBody>
        </p:sp>
        <p:sp>
          <p:nvSpPr>
            <p:cNvPr id="32" name="TextBox 32"/>
            <p:cNvSpPr txBox="1"/>
            <p:nvPr/>
          </p:nvSpPr>
          <p:spPr>
            <a:xfrm>
              <a:off x="0" y="-47625"/>
              <a:ext cx="944227" cy="818122"/>
            </a:xfrm>
            <a:prstGeom prst="rect">
              <a:avLst/>
            </a:prstGeom>
          </p:spPr>
          <p:txBody>
            <a:bodyPr lIns="50800" tIns="50800" rIns="50800" bIns="50800" rtlCol="0" anchor="ctr"/>
            <a:lstStyle/>
            <a:p>
              <a:pPr algn="ctr">
                <a:lnSpc>
                  <a:spcPts val="2940"/>
                </a:lnSpc>
              </a:pPr>
              <a:endParaRPr/>
            </a:p>
          </p:txBody>
        </p:sp>
      </p:grpSp>
      <p:sp>
        <p:nvSpPr>
          <p:cNvPr id="33" name="TextBox 33"/>
          <p:cNvSpPr txBox="1"/>
          <p:nvPr/>
        </p:nvSpPr>
        <p:spPr>
          <a:xfrm>
            <a:off x="13961900" y="6844449"/>
            <a:ext cx="3009690" cy="1259205"/>
          </a:xfrm>
          <a:prstGeom prst="rect">
            <a:avLst/>
          </a:prstGeom>
        </p:spPr>
        <p:txBody>
          <a:bodyPr lIns="0" tIns="0" rIns="0" bIns="0" rtlCol="0" anchor="t">
            <a:spAutoFit/>
          </a:bodyPr>
          <a:lstStyle/>
          <a:p>
            <a:pPr algn="l">
              <a:lnSpc>
                <a:spcPts val="2520"/>
              </a:lnSpc>
            </a:pPr>
            <a:r>
              <a:rPr lang="en-US" sz="1800">
                <a:solidFill>
                  <a:srgbClr val="021531"/>
                </a:solidFill>
                <a:latin typeface="Barlow SemiCondensed"/>
                <a:ea typeface="Barlow SemiCondensed"/>
                <a:cs typeface="Barlow SemiCondensed"/>
                <a:sym typeface="Barlow SemiCondensed"/>
              </a:rPr>
              <a:t>NEW -As of 2022 Impact fees are waived for housing units up to 120% AMI</a:t>
            </a:r>
          </a:p>
          <a:p>
            <a:pPr algn="l">
              <a:lnSpc>
                <a:spcPts val="2520"/>
              </a:lnSpc>
            </a:pPr>
            <a:endParaRPr lang="en-US" sz="1800">
              <a:solidFill>
                <a:srgbClr val="021531"/>
              </a:solidFill>
              <a:latin typeface="Barlow SemiCondensed"/>
              <a:ea typeface="Barlow SemiCondensed"/>
              <a:cs typeface="Barlow SemiCondensed"/>
              <a:sym typeface="Barlow SemiCondensed"/>
            </a:endParaRPr>
          </a:p>
        </p:txBody>
      </p:sp>
      <p:sp>
        <p:nvSpPr>
          <p:cNvPr id="34" name="TextBox 34"/>
          <p:cNvSpPr txBox="1"/>
          <p:nvPr/>
        </p:nvSpPr>
        <p:spPr>
          <a:xfrm>
            <a:off x="13961900" y="6305040"/>
            <a:ext cx="3297400" cy="415290"/>
          </a:xfrm>
          <a:prstGeom prst="rect">
            <a:avLst/>
          </a:prstGeom>
        </p:spPr>
        <p:txBody>
          <a:bodyPr lIns="0" tIns="0" rIns="0" bIns="0" rtlCol="0" anchor="t">
            <a:spAutoFit/>
          </a:bodyPr>
          <a:lstStyle/>
          <a:p>
            <a:pPr algn="l">
              <a:lnSpc>
                <a:spcPts val="3359"/>
              </a:lnSpc>
            </a:pPr>
            <a:r>
              <a:rPr lang="en-US" sz="2400">
                <a:solidFill>
                  <a:srgbClr val="021531"/>
                </a:solidFill>
                <a:latin typeface="Barlow SemiCondensed Bold"/>
                <a:ea typeface="Barlow SemiCondensed Bold"/>
                <a:cs typeface="Barlow SemiCondensed Bold"/>
                <a:sym typeface="Barlow SemiCondensed Bold"/>
              </a:rPr>
              <a:t>Impact Fees</a:t>
            </a:r>
          </a:p>
        </p:txBody>
      </p:sp>
      <p:grpSp>
        <p:nvGrpSpPr>
          <p:cNvPr id="35" name="Group 35"/>
          <p:cNvGrpSpPr/>
          <p:nvPr/>
        </p:nvGrpSpPr>
        <p:grpSpPr>
          <a:xfrm>
            <a:off x="13674190" y="2833005"/>
            <a:ext cx="3585110" cy="2925480"/>
            <a:chOff x="0" y="0"/>
            <a:chExt cx="944227" cy="770497"/>
          </a:xfrm>
        </p:grpSpPr>
        <p:sp>
          <p:nvSpPr>
            <p:cNvPr id="36" name="Freeform 36"/>
            <p:cNvSpPr/>
            <p:nvPr/>
          </p:nvSpPr>
          <p:spPr>
            <a:xfrm>
              <a:off x="0" y="0"/>
              <a:ext cx="944227" cy="770497"/>
            </a:xfrm>
            <a:custGeom>
              <a:avLst/>
              <a:gdLst/>
              <a:ahLst/>
              <a:cxnLst/>
              <a:rect l="l" t="t" r="r" b="b"/>
              <a:pathLst>
                <a:path w="944227" h="770497">
                  <a:moveTo>
                    <a:pt x="25914" y="0"/>
                  </a:moveTo>
                  <a:lnTo>
                    <a:pt x="918313" y="0"/>
                  </a:lnTo>
                  <a:cubicBezTo>
                    <a:pt x="932625" y="0"/>
                    <a:pt x="944227" y="11602"/>
                    <a:pt x="944227" y="25914"/>
                  </a:cubicBezTo>
                  <a:lnTo>
                    <a:pt x="944227" y="744583"/>
                  </a:lnTo>
                  <a:cubicBezTo>
                    <a:pt x="944227" y="758895"/>
                    <a:pt x="932625" y="770497"/>
                    <a:pt x="918313" y="770497"/>
                  </a:cubicBezTo>
                  <a:lnTo>
                    <a:pt x="25914" y="770497"/>
                  </a:lnTo>
                  <a:cubicBezTo>
                    <a:pt x="11602" y="770497"/>
                    <a:pt x="0" y="758895"/>
                    <a:pt x="0" y="744583"/>
                  </a:cubicBezTo>
                  <a:lnTo>
                    <a:pt x="0" y="25914"/>
                  </a:lnTo>
                  <a:cubicBezTo>
                    <a:pt x="0" y="11602"/>
                    <a:pt x="11602" y="0"/>
                    <a:pt x="25914" y="0"/>
                  </a:cubicBezTo>
                  <a:close/>
                </a:path>
              </a:pathLst>
            </a:custGeom>
            <a:solidFill>
              <a:srgbClr val="EC971C"/>
            </a:solidFill>
          </p:spPr>
          <p:txBody>
            <a:bodyPr/>
            <a:lstStyle/>
            <a:p>
              <a:endParaRPr lang="en-US"/>
            </a:p>
          </p:txBody>
        </p:sp>
        <p:sp>
          <p:nvSpPr>
            <p:cNvPr id="37" name="TextBox 37"/>
            <p:cNvSpPr txBox="1"/>
            <p:nvPr/>
          </p:nvSpPr>
          <p:spPr>
            <a:xfrm>
              <a:off x="0" y="-47625"/>
              <a:ext cx="944227" cy="818122"/>
            </a:xfrm>
            <a:prstGeom prst="rect">
              <a:avLst/>
            </a:prstGeom>
          </p:spPr>
          <p:txBody>
            <a:bodyPr lIns="50800" tIns="50800" rIns="50800" bIns="50800" rtlCol="0" anchor="ctr"/>
            <a:lstStyle/>
            <a:p>
              <a:pPr algn="ctr">
                <a:lnSpc>
                  <a:spcPts val="2940"/>
                </a:lnSpc>
              </a:pPr>
              <a:endParaRPr/>
            </a:p>
          </p:txBody>
        </p:sp>
      </p:grpSp>
      <p:sp>
        <p:nvSpPr>
          <p:cNvPr id="38" name="TextBox 38"/>
          <p:cNvSpPr txBox="1"/>
          <p:nvPr/>
        </p:nvSpPr>
        <p:spPr>
          <a:xfrm>
            <a:off x="13947486" y="3417534"/>
            <a:ext cx="3039251" cy="1259205"/>
          </a:xfrm>
          <a:prstGeom prst="rect">
            <a:avLst/>
          </a:prstGeom>
        </p:spPr>
        <p:txBody>
          <a:bodyPr lIns="0" tIns="0" rIns="0" bIns="0" rtlCol="0" anchor="t">
            <a:spAutoFit/>
          </a:bodyPr>
          <a:lstStyle/>
          <a:p>
            <a:pPr algn="l">
              <a:lnSpc>
                <a:spcPts val="2520"/>
              </a:lnSpc>
            </a:pPr>
            <a:r>
              <a:rPr lang="en-US" sz="1800">
                <a:solidFill>
                  <a:srgbClr val="021531"/>
                </a:solidFill>
                <a:latin typeface="Barlow SemiCondensed"/>
                <a:ea typeface="Barlow SemiCondensed"/>
                <a:cs typeface="Barlow SemiCondensed"/>
                <a:sym typeface="Barlow SemiCondensed"/>
              </a:rPr>
              <a:t>Option to sell or transfer the density bonus with certificate of portability. </a:t>
            </a:r>
          </a:p>
          <a:p>
            <a:pPr algn="l">
              <a:lnSpc>
                <a:spcPts val="2520"/>
              </a:lnSpc>
            </a:pPr>
            <a:endParaRPr lang="en-US" sz="1800">
              <a:solidFill>
                <a:srgbClr val="021531"/>
              </a:solidFill>
              <a:latin typeface="Barlow SemiCondensed"/>
              <a:ea typeface="Barlow SemiCondensed"/>
              <a:cs typeface="Barlow SemiCondensed"/>
              <a:sym typeface="Barlow SemiCondensed"/>
            </a:endParaRPr>
          </a:p>
        </p:txBody>
      </p:sp>
      <p:sp>
        <p:nvSpPr>
          <p:cNvPr id="39" name="TextBox 39"/>
          <p:cNvSpPr txBox="1"/>
          <p:nvPr/>
        </p:nvSpPr>
        <p:spPr>
          <a:xfrm>
            <a:off x="13947486" y="2899614"/>
            <a:ext cx="3311814" cy="415290"/>
          </a:xfrm>
          <a:prstGeom prst="rect">
            <a:avLst/>
          </a:prstGeom>
        </p:spPr>
        <p:txBody>
          <a:bodyPr lIns="0" tIns="0" rIns="0" bIns="0" rtlCol="0" anchor="t">
            <a:spAutoFit/>
          </a:bodyPr>
          <a:lstStyle/>
          <a:p>
            <a:pPr algn="l">
              <a:lnSpc>
                <a:spcPts val="3359"/>
              </a:lnSpc>
            </a:pPr>
            <a:r>
              <a:rPr lang="en-US" sz="2400">
                <a:solidFill>
                  <a:srgbClr val="021531"/>
                </a:solidFill>
                <a:latin typeface="Barlow SemiCondensed Bold"/>
                <a:ea typeface="Barlow SemiCondensed Bold"/>
                <a:cs typeface="Barlow SemiCondensed Bold"/>
                <a:sym typeface="Barlow SemiCondensed Bold"/>
              </a:rPr>
              <a:t>Certificate of Portability</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6740" t="-10164" r="-999" b="-17088"/>
            </a:stretch>
          </a:blipFill>
        </p:spPr>
        <p:txBody>
          <a:bodyPr/>
          <a:lstStyle/>
          <a:p>
            <a:endParaRPr lang="en-US"/>
          </a:p>
        </p:txBody>
      </p:sp>
      <p:grpSp>
        <p:nvGrpSpPr>
          <p:cNvPr id="3" name="Group 3"/>
          <p:cNvGrpSpPr/>
          <p:nvPr/>
        </p:nvGrpSpPr>
        <p:grpSpPr>
          <a:xfrm>
            <a:off x="0" y="4933809"/>
            <a:ext cx="3673779" cy="3308769"/>
            <a:chOff x="0" y="0"/>
            <a:chExt cx="1893552" cy="1705417"/>
          </a:xfrm>
        </p:grpSpPr>
        <p:sp>
          <p:nvSpPr>
            <p:cNvPr id="4" name="Freeform 4"/>
            <p:cNvSpPr/>
            <p:nvPr/>
          </p:nvSpPr>
          <p:spPr>
            <a:xfrm>
              <a:off x="0" y="0"/>
              <a:ext cx="1893552" cy="1705417"/>
            </a:xfrm>
            <a:custGeom>
              <a:avLst/>
              <a:gdLst/>
              <a:ahLst/>
              <a:cxnLst/>
              <a:rect l="l" t="t" r="r" b="b"/>
              <a:pathLst>
                <a:path w="1893552" h="1705417">
                  <a:moveTo>
                    <a:pt x="0" y="0"/>
                  </a:moveTo>
                  <a:lnTo>
                    <a:pt x="1893552" y="0"/>
                  </a:lnTo>
                  <a:lnTo>
                    <a:pt x="1893552" y="1705417"/>
                  </a:lnTo>
                  <a:lnTo>
                    <a:pt x="0" y="1705417"/>
                  </a:lnTo>
                  <a:close/>
                </a:path>
              </a:pathLst>
            </a:custGeom>
            <a:solidFill>
              <a:srgbClr val="FFFFFF"/>
            </a:solidFill>
          </p:spPr>
          <p:txBody>
            <a:bodyPr/>
            <a:lstStyle/>
            <a:p>
              <a:endParaRPr lang="en-US"/>
            </a:p>
          </p:txBody>
        </p:sp>
        <p:sp>
          <p:nvSpPr>
            <p:cNvPr id="5" name="TextBox 5"/>
            <p:cNvSpPr txBox="1"/>
            <p:nvPr/>
          </p:nvSpPr>
          <p:spPr>
            <a:xfrm>
              <a:off x="0" y="-47625"/>
              <a:ext cx="1893552" cy="1753042"/>
            </a:xfrm>
            <a:prstGeom prst="rect">
              <a:avLst/>
            </a:prstGeom>
          </p:spPr>
          <p:txBody>
            <a:bodyPr lIns="50800" tIns="50800" rIns="50800" bIns="50800" rtlCol="0" anchor="ctr"/>
            <a:lstStyle/>
            <a:p>
              <a:pPr algn="ctr">
                <a:lnSpc>
                  <a:spcPts val="2940"/>
                </a:lnSpc>
              </a:pPr>
              <a:endParaRPr/>
            </a:p>
          </p:txBody>
        </p:sp>
      </p:grpSp>
      <p:grpSp>
        <p:nvGrpSpPr>
          <p:cNvPr id="6" name="Group 6"/>
          <p:cNvGrpSpPr/>
          <p:nvPr/>
        </p:nvGrpSpPr>
        <p:grpSpPr>
          <a:xfrm>
            <a:off x="3654942" y="4933809"/>
            <a:ext cx="3673779" cy="3308769"/>
            <a:chOff x="0" y="0"/>
            <a:chExt cx="1893552" cy="1705417"/>
          </a:xfrm>
        </p:grpSpPr>
        <p:sp>
          <p:nvSpPr>
            <p:cNvPr id="7" name="Freeform 7"/>
            <p:cNvSpPr/>
            <p:nvPr/>
          </p:nvSpPr>
          <p:spPr>
            <a:xfrm>
              <a:off x="0" y="0"/>
              <a:ext cx="1893552" cy="1705417"/>
            </a:xfrm>
            <a:custGeom>
              <a:avLst/>
              <a:gdLst/>
              <a:ahLst/>
              <a:cxnLst/>
              <a:rect l="l" t="t" r="r" b="b"/>
              <a:pathLst>
                <a:path w="1893552" h="1705417">
                  <a:moveTo>
                    <a:pt x="0" y="0"/>
                  </a:moveTo>
                  <a:lnTo>
                    <a:pt x="1893552" y="0"/>
                  </a:lnTo>
                  <a:lnTo>
                    <a:pt x="1893552" y="1705417"/>
                  </a:lnTo>
                  <a:lnTo>
                    <a:pt x="0" y="1705417"/>
                  </a:lnTo>
                  <a:close/>
                </a:path>
              </a:pathLst>
            </a:custGeom>
            <a:solidFill>
              <a:srgbClr val="EC971C"/>
            </a:solidFill>
          </p:spPr>
          <p:txBody>
            <a:bodyPr/>
            <a:lstStyle/>
            <a:p>
              <a:endParaRPr lang="en-US"/>
            </a:p>
          </p:txBody>
        </p:sp>
        <p:sp>
          <p:nvSpPr>
            <p:cNvPr id="8" name="TextBox 8"/>
            <p:cNvSpPr txBox="1"/>
            <p:nvPr/>
          </p:nvSpPr>
          <p:spPr>
            <a:xfrm>
              <a:off x="0" y="-47625"/>
              <a:ext cx="1893552" cy="1753042"/>
            </a:xfrm>
            <a:prstGeom prst="rect">
              <a:avLst/>
            </a:prstGeom>
          </p:spPr>
          <p:txBody>
            <a:bodyPr lIns="50800" tIns="50800" rIns="50800" bIns="50800" rtlCol="0" anchor="ctr"/>
            <a:lstStyle/>
            <a:p>
              <a:pPr algn="ctr">
                <a:lnSpc>
                  <a:spcPts val="2940"/>
                </a:lnSpc>
              </a:pPr>
              <a:endParaRPr/>
            </a:p>
          </p:txBody>
        </p:sp>
      </p:grpSp>
      <p:grpSp>
        <p:nvGrpSpPr>
          <p:cNvPr id="9" name="Group 9"/>
          <p:cNvGrpSpPr/>
          <p:nvPr/>
        </p:nvGrpSpPr>
        <p:grpSpPr>
          <a:xfrm>
            <a:off x="7309884" y="4933809"/>
            <a:ext cx="3673779" cy="3308769"/>
            <a:chOff x="0" y="0"/>
            <a:chExt cx="1893552" cy="1705417"/>
          </a:xfrm>
        </p:grpSpPr>
        <p:sp>
          <p:nvSpPr>
            <p:cNvPr id="10" name="Freeform 10"/>
            <p:cNvSpPr/>
            <p:nvPr/>
          </p:nvSpPr>
          <p:spPr>
            <a:xfrm>
              <a:off x="0" y="0"/>
              <a:ext cx="1893552" cy="1705417"/>
            </a:xfrm>
            <a:custGeom>
              <a:avLst/>
              <a:gdLst/>
              <a:ahLst/>
              <a:cxnLst/>
              <a:rect l="l" t="t" r="r" b="b"/>
              <a:pathLst>
                <a:path w="1893552" h="1705417">
                  <a:moveTo>
                    <a:pt x="0" y="0"/>
                  </a:moveTo>
                  <a:lnTo>
                    <a:pt x="1893552" y="0"/>
                  </a:lnTo>
                  <a:lnTo>
                    <a:pt x="1893552" y="1705417"/>
                  </a:lnTo>
                  <a:lnTo>
                    <a:pt x="0" y="1705417"/>
                  </a:lnTo>
                  <a:close/>
                </a:path>
              </a:pathLst>
            </a:custGeom>
            <a:solidFill>
              <a:srgbClr val="FFFFFF"/>
            </a:solidFill>
          </p:spPr>
          <p:txBody>
            <a:bodyPr/>
            <a:lstStyle/>
            <a:p>
              <a:endParaRPr lang="en-US"/>
            </a:p>
          </p:txBody>
        </p:sp>
        <p:sp>
          <p:nvSpPr>
            <p:cNvPr id="11" name="TextBox 11"/>
            <p:cNvSpPr txBox="1"/>
            <p:nvPr/>
          </p:nvSpPr>
          <p:spPr>
            <a:xfrm>
              <a:off x="0" y="-47625"/>
              <a:ext cx="1893552" cy="1753042"/>
            </a:xfrm>
            <a:prstGeom prst="rect">
              <a:avLst/>
            </a:prstGeom>
          </p:spPr>
          <p:txBody>
            <a:bodyPr lIns="50800" tIns="50800" rIns="50800" bIns="50800" rtlCol="0" anchor="ctr"/>
            <a:lstStyle/>
            <a:p>
              <a:pPr algn="ctr">
                <a:lnSpc>
                  <a:spcPts val="2940"/>
                </a:lnSpc>
              </a:pPr>
              <a:endParaRPr/>
            </a:p>
          </p:txBody>
        </p:sp>
      </p:grpSp>
      <p:grpSp>
        <p:nvGrpSpPr>
          <p:cNvPr id="12" name="Group 12"/>
          <p:cNvGrpSpPr>
            <a:grpSpLocks noChangeAspect="1"/>
          </p:cNvGrpSpPr>
          <p:nvPr/>
        </p:nvGrpSpPr>
        <p:grpSpPr>
          <a:xfrm>
            <a:off x="1084841" y="4085543"/>
            <a:ext cx="1504097" cy="1498221"/>
            <a:chOff x="0" y="0"/>
            <a:chExt cx="6502400" cy="6477000"/>
          </a:xfrm>
        </p:grpSpPr>
        <p:sp>
          <p:nvSpPr>
            <p:cNvPr id="13" name="Freeform 13"/>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3"/>
              <a:stretch>
                <a:fillRect l="-24665" r="-24665"/>
              </a:stretch>
            </a:blipFill>
          </p:spPr>
          <p:txBody>
            <a:bodyPr/>
            <a:lstStyle/>
            <a:p>
              <a:endParaRPr lang="en-US"/>
            </a:p>
          </p:txBody>
        </p:sp>
        <p:sp>
          <p:nvSpPr>
            <p:cNvPr id="14" name="Freeform 14"/>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FFFFFF"/>
            </a:solidFill>
          </p:spPr>
          <p:txBody>
            <a:bodyPr/>
            <a:lstStyle/>
            <a:p>
              <a:endParaRPr lang="en-US"/>
            </a:p>
          </p:txBody>
        </p:sp>
      </p:grpSp>
      <p:grpSp>
        <p:nvGrpSpPr>
          <p:cNvPr id="15" name="Group 15"/>
          <p:cNvGrpSpPr>
            <a:grpSpLocks noChangeAspect="1"/>
          </p:cNvGrpSpPr>
          <p:nvPr/>
        </p:nvGrpSpPr>
        <p:grpSpPr>
          <a:xfrm>
            <a:off x="4743396" y="4081748"/>
            <a:ext cx="1504097" cy="1498221"/>
            <a:chOff x="0" y="0"/>
            <a:chExt cx="6502400" cy="6477000"/>
          </a:xfrm>
        </p:grpSpPr>
        <p:sp>
          <p:nvSpPr>
            <p:cNvPr id="16" name="Freeform 16"/>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4"/>
              <a:stretch>
                <a:fillRect l="-24712" r="-24712"/>
              </a:stretch>
            </a:blipFill>
          </p:spPr>
          <p:txBody>
            <a:bodyPr/>
            <a:lstStyle/>
            <a:p>
              <a:endParaRPr lang="en-US"/>
            </a:p>
          </p:txBody>
        </p:sp>
        <p:sp>
          <p:nvSpPr>
            <p:cNvPr id="17" name="Freeform 17"/>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EC971C"/>
            </a:solidFill>
          </p:spPr>
          <p:txBody>
            <a:bodyPr/>
            <a:lstStyle/>
            <a:p>
              <a:endParaRPr lang="en-US"/>
            </a:p>
          </p:txBody>
        </p:sp>
      </p:grpSp>
      <p:grpSp>
        <p:nvGrpSpPr>
          <p:cNvPr id="18" name="Group 18"/>
          <p:cNvGrpSpPr>
            <a:grpSpLocks noChangeAspect="1"/>
          </p:cNvGrpSpPr>
          <p:nvPr/>
        </p:nvGrpSpPr>
        <p:grpSpPr>
          <a:xfrm>
            <a:off x="8394726" y="4081748"/>
            <a:ext cx="1504097" cy="1498221"/>
            <a:chOff x="0" y="0"/>
            <a:chExt cx="6502400" cy="6477000"/>
          </a:xfrm>
        </p:grpSpPr>
        <p:sp>
          <p:nvSpPr>
            <p:cNvPr id="19" name="Freeform 19"/>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5"/>
              <a:stretch>
                <a:fillRect l="-24712" r="-24712"/>
              </a:stretch>
            </a:blipFill>
          </p:spPr>
          <p:txBody>
            <a:bodyPr/>
            <a:lstStyle/>
            <a:p>
              <a:endParaRPr lang="en-US"/>
            </a:p>
          </p:txBody>
        </p:sp>
        <p:sp>
          <p:nvSpPr>
            <p:cNvPr id="20" name="Freeform 20"/>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FFFFFF"/>
            </a:solidFill>
          </p:spPr>
          <p:txBody>
            <a:bodyPr/>
            <a:lstStyle/>
            <a:p>
              <a:endParaRPr lang="en-US"/>
            </a:p>
          </p:txBody>
        </p:sp>
      </p:grpSp>
      <p:sp>
        <p:nvSpPr>
          <p:cNvPr id="21" name="TextBox 21"/>
          <p:cNvSpPr txBox="1"/>
          <p:nvPr/>
        </p:nvSpPr>
        <p:spPr>
          <a:xfrm>
            <a:off x="1690789" y="1624504"/>
            <a:ext cx="6174419" cy="847725"/>
          </a:xfrm>
          <a:prstGeom prst="rect">
            <a:avLst/>
          </a:prstGeom>
        </p:spPr>
        <p:txBody>
          <a:bodyPr lIns="0" tIns="0" rIns="0" bIns="0" rtlCol="0" anchor="t">
            <a:spAutoFit/>
          </a:bodyPr>
          <a:lstStyle/>
          <a:p>
            <a:pPr algn="l">
              <a:lnSpc>
                <a:spcPts val="6720"/>
              </a:lnSpc>
            </a:pPr>
            <a:r>
              <a:rPr lang="en-US" sz="5600">
                <a:solidFill>
                  <a:srgbClr val="EC971C"/>
                </a:solidFill>
                <a:latin typeface="Oswald Bold"/>
                <a:ea typeface="Oswald Bold"/>
                <a:cs typeface="Oswald Bold"/>
                <a:sym typeface="Oswald Bold"/>
              </a:rPr>
              <a:t>ZONING DENSITY</a:t>
            </a:r>
          </a:p>
        </p:txBody>
      </p:sp>
      <p:sp>
        <p:nvSpPr>
          <p:cNvPr id="22" name="TextBox 22"/>
          <p:cNvSpPr txBox="1"/>
          <p:nvPr/>
        </p:nvSpPr>
        <p:spPr>
          <a:xfrm>
            <a:off x="470610" y="6337653"/>
            <a:ext cx="2732558" cy="1299908"/>
          </a:xfrm>
          <a:prstGeom prst="rect">
            <a:avLst/>
          </a:prstGeom>
        </p:spPr>
        <p:txBody>
          <a:bodyPr lIns="0" tIns="0" rIns="0" bIns="0" rtlCol="0" anchor="t">
            <a:spAutoFit/>
          </a:bodyPr>
          <a:lstStyle/>
          <a:p>
            <a:pPr algn="ctr">
              <a:lnSpc>
                <a:spcPts val="3454"/>
              </a:lnSpc>
            </a:pPr>
            <a:r>
              <a:rPr lang="en-US" sz="2467">
                <a:solidFill>
                  <a:srgbClr val="021531"/>
                </a:solidFill>
                <a:latin typeface="Barlow SemiCondensed"/>
                <a:ea typeface="Barlow SemiCondensed"/>
                <a:cs typeface="Barlow SemiCondensed"/>
                <a:sym typeface="Barlow SemiCondensed"/>
              </a:rPr>
              <a:t>Decrease the minimum lot size</a:t>
            </a:r>
          </a:p>
          <a:p>
            <a:pPr algn="ctr">
              <a:lnSpc>
                <a:spcPts val="3454"/>
              </a:lnSpc>
            </a:pPr>
            <a:endParaRPr lang="en-US" sz="2467">
              <a:solidFill>
                <a:srgbClr val="021531"/>
              </a:solidFill>
              <a:latin typeface="Barlow SemiCondensed"/>
              <a:ea typeface="Barlow SemiCondensed"/>
              <a:cs typeface="Barlow SemiCondensed"/>
              <a:sym typeface="Barlow SemiCondensed"/>
            </a:endParaRPr>
          </a:p>
        </p:txBody>
      </p:sp>
      <p:sp>
        <p:nvSpPr>
          <p:cNvPr id="23" name="TextBox 23"/>
          <p:cNvSpPr txBox="1"/>
          <p:nvPr/>
        </p:nvSpPr>
        <p:spPr>
          <a:xfrm>
            <a:off x="9614014" y="1772388"/>
            <a:ext cx="7645286" cy="1253490"/>
          </a:xfrm>
          <a:prstGeom prst="rect">
            <a:avLst/>
          </a:prstGeom>
        </p:spPr>
        <p:txBody>
          <a:bodyPr lIns="0" tIns="0" rIns="0" bIns="0" rtlCol="0" anchor="t">
            <a:spAutoFit/>
          </a:bodyPr>
          <a:lstStyle/>
          <a:p>
            <a:pPr algn="l">
              <a:lnSpc>
                <a:spcPts val="3359"/>
              </a:lnSpc>
            </a:pPr>
            <a:r>
              <a:rPr lang="en-US" sz="2400">
                <a:solidFill>
                  <a:srgbClr val="FFFFFF"/>
                </a:solidFill>
                <a:latin typeface="Barlow SemiCondensed Bold"/>
                <a:ea typeface="Barlow SemiCondensed Bold"/>
                <a:cs typeface="Barlow SemiCondensed Bold"/>
                <a:sym typeface="Barlow SemiCondensed Bold"/>
              </a:rPr>
              <a:t>How do you put more density on a lot without changing the zoning?</a:t>
            </a:r>
          </a:p>
          <a:p>
            <a:pPr algn="l">
              <a:lnSpc>
                <a:spcPts val="3359"/>
              </a:lnSpc>
            </a:pPr>
            <a:endParaRPr lang="en-US" sz="2400">
              <a:solidFill>
                <a:srgbClr val="FFFFFF"/>
              </a:solidFill>
              <a:latin typeface="Barlow SemiCondensed Bold"/>
              <a:ea typeface="Barlow SemiCondensed Bold"/>
              <a:cs typeface="Barlow SemiCondensed Bold"/>
              <a:sym typeface="Barlow SemiCondensed Bold"/>
            </a:endParaRPr>
          </a:p>
        </p:txBody>
      </p:sp>
      <p:sp>
        <p:nvSpPr>
          <p:cNvPr id="24" name="TextBox 24"/>
          <p:cNvSpPr txBox="1"/>
          <p:nvPr/>
        </p:nvSpPr>
        <p:spPr>
          <a:xfrm>
            <a:off x="1317002" y="5614441"/>
            <a:ext cx="1039774" cy="673484"/>
          </a:xfrm>
          <a:prstGeom prst="rect">
            <a:avLst/>
          </a:prstGeom>
        </p:spPr>
        <p:txBody>
          <a:bodyPr lIns="0" tIns="0" rIns="0" bIns="0" rtlCol="0" anchor="t">
            <a:spAutoFit/>
          </a:bodyPr>
          <a:lstStyle/>
          <a:p>
            <a:pPr algn="ctr">
              <a:lnSpc>
                <a:spcPts val="5603"/>
              </a:lnSpc>
            </a:pPr>
            <a:r>
              <a:rPr lang="en-US" sz="4002">
                <a:solidFill>
                  <a:srgbClr val="021531"/>
                </a:solidFill>
                <a:latin typeface="Barlow SemiCondensed Bold"/>
                <a:ea typeface="Barlow SemiCondensed Bold"/>
                <a:cs typeface="Barlow SemiCondensed Bold"/>
                <a:sym typeface="Barlow SemiCondensed Bold"/>
              </a:rPr>
              <a:t>#1</a:t>
            </a:r>
          </a:p>
        </p:txBody>
      </p:sp>
      <p:grpSp>
        <p:nvGrpSpPr>
          <p:cNvPr id="25" name="Group 25"/>
          <p:cNvGrpSpPr/>
          <p:nvPr/>
        </p:nvGrpSpPr>
        <p:grpSpPr>
          <a:xfrm>
            <a:off x="10983663" y="4933809"/>
            <a:ext cx="3652168" cy="3308769"/>
            <a:chOff x="0" y="0"/>
            <a:chExt cx="1882413" cy="1705417"/>
          </a:xfrm>
        </p:grpSpPr>
        <p:sp>
          <p:nvSpPr>
            <p:cNvPr id="26" name="Freeform 26"/>
            <p:cNvSpPr/>
            <p:nvPr/>
          </p:nvSpPr>
          <p:spPr>
            <a:xfrm>
              <a:off x="0" y="0"/>
              <a:ext cx="1882413" cy="1705417"/>
            </a:xfrm>
            <a:custGeom>
              <a:avLst/>
              <a:gdLst/>
              <a:ahLst/>
              <a:cxnLst/>
              <a:rect l="l" t="t" r="r" b="b"/>
              <a:pathLst>
                <a:path w="1882413" h="1705417">
                  <a:moveTo>
                    <a:pt x="0" y="0"/>
                  </a:moveTo>
                  <a:lnTo>
                    <a:pt x="1882413" y="0"/>
                  </a:lnTo>
                  <a:lnTo>
                    <a:pt x="1882413" y="1705417"/>
                  </a:lnTo>
                  <a:lnTo>
                    <a:pt x="0" y="1705417"/>
                  </a:lnTo>
                  <a:close/>
                </a:path>
              </a:pathLst>
            </a:custGeom>
            <a:solidFill>
              <a:srgbClr val="EC971C"/>
            </a:solidFill>
          </p:spPr>
          <p:txBody>
            <a:bodyPr/>
            <a:lstStyle/>
            <a:p>
              <a:endParaRPr lang="en-US"/>
            </a:p>
          </p:txBody>
        </p:sp>
        <p:sp>
          <p:nvSpPr>
            <p:cNvPr id="27" name="TextBox 27"/>
            <p:cNvSpPr txBox="1"/>
            <p:nvPr/>
          </p:nvSpPr>
          <p:spPr>
            <a:xfrm>
              <a:off x="0" y="-47625"/>
              <a:ext cx="1882413" cy="1753042"/>
            </a:xfrm>
            <a:prstGeom prst="rect">
              <a:avLst/>
            </a:prstGeom>
          </p:spPr>
          <p:txBody>
            <a:bodyPr lIns="50800" tIns="50800" rIns="50800" bIns="50800" rtlCol="0" anchor="ctr"/>
            <a:lstStyle/>
            <a:p>
              <a:pPr algn="ctr">
                <a:lnSpc>
                  <a:spcPts val="2940"/>
                </a:lnSpc>
              </a:pPr>
              <a:endParaRPr/>
            </a:p>
          </p:txBody>
        </p:sp>
      </p:grpSp>
      <p:grpSp>
        <p:nvGrpSpPr>
          <p:cNvPr id="28" name="Group 28"/>
          <p:cNvGrpSpPr>
            <a:grpSpLocks noChangeAspect="1"/>
          </p:cNvGrpSpPr>
          <p:nvPr/>
        </p:nvGrpSpPr>
        <p:grpSpPr>
          <a:xfrm>
            <a:off x="12068505" y="4081748"/>
            <a:ext cx="1504097" cy="1498221"/>
            <a:chOff x="0" y="0"/>
            <a:chExt cx="6502400" cy="6477000"/>
          </a:xfrm>
        </p:grpSpPr>
        <p:sp>
          <p:nvSpPr>
            <p:cNvPr id="29" name="Freeform 29"/>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6"/>
              <a:stretch>
                <a:fillRect l="-24712" r="-24712"/>
              </a:stretch>
            </a:blipFill>
          </p:spPr>
          <p:txBody>
            <a:bodyPr/>
            <a:lstStyle/>
            <a:p>
              <a:endParaRPr lang="en-US"/>
            </a:p>
          </p:txBody>
        </p:sp>
        <p:sp>
          <p:nvSpPr>
            <p:cNvPr id="30" name="Freeform 30"/>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FFFFFF"/>
            </a:solidFill>
          </p:spPr>
          <p:txBody>
            <a:bodyPr/>
            <a:lstStyle/>
            <a:p>
              <a:endParaRPr lang="en-US"/>
            </a:p>
          </p:txBody>
        </p:sp>
      </p:grpSp>
      <p:sp>
        <p:nvSpPr>
          <p:cNvPr id="31" name="TextBox 31"/>
          <p:cNvSpPr txBox="1"/>
          <p:nvPr/>
        </p:nvSpPr>
        <p:spPr>
          <a:xfrm>
            <a:off x="4129165" y="6337653"/>
            <a:ext cx="2732558" cy="1299908"/>
          </a:xfrm>
          <a:prstGeom prst="rect">
            <a:avLst/>
          </a:prstGeom>
        </p:spPr>
        <p:txBody>
          <a:bodyPr lIns="0" tIns="0" rIns="0" bIns="0" rtlCol="0" anchor="t">
            <a:spAutoFit/>
          </a:bodyPr>
          <a:lstStyle/>
          <a:p>
            <a:pPr algn="ctr">
              <a:lnSpc>
                <a:spcPts val="3454"/>
              </a:lnSpc>
            </a:pPr>
            <a:r>
              <a:rPr lang="en-US" sz="2467">
                <a:solidFill>
                  <a:srgbClr val="021531"/>
                </a:solidFill>
                <a:latin typeface="Barlow SemiCondensed"/>
                <a:ea typeface="Barlow SemiCondensed"/>
                <a:cs typeface="Barlow SemiCondensed"/>
                <a:sym typeface="Barlow SemiCondensed"/>
              </a:rPr>
              <a:t>Increase the maximum Floor Area Ratio</a:t>
            </a:r>
          </a:p>
        </p:txBody>
      </p:sp>
      <p:sp>
        <p:nvSpPr>
          <p:cNvPr id="32" name="TextBox 32"/>
          <p:cNvSpPr txBox="1"/>
          <p:nvPr/>
        </p:nvSpPr>
        <p:spPr>
          <a:xfrm>
            <a:off x="4975557" y="5614441"/>
            <a:ext cx="1039774" cy="673484"/>
          </a:xfrm>
          <a:prstGeom prst="rect">
            <a:avLst/>
          </a:prstGeom>
        </p:spPr>
        <p:txBody>
          <a:bodyPr lIns="0" tIns="0" rIns="0" bIns="0" rtlCol="0" anchor="t">
            <a:spAutoFit/>
          </a:bodyPr>
          <a:lstStyle/>
          <a:p>
            <a:pPr algn="ctr">
              <a:lnSpc>
                <a:spcPts val="5603"/>
              </a:lnSpc>
            </a:pPr>
            <a:r>
              <a:rPr lang="en-US" sz="4002">
                <a:solidFill>
                  <a:srgbClr val="021531"/>
                </a:solidFill>
                <a:latin typeface="Barlow SemiCondensed Bold"/>
                <a:ea typeface="Barlow SemiCondensed Bold"/>
                <a:cs typeface="Barlow SemiCondensed Bold"/>
                <a:sym typeface="Barlow SemiCondensed Bold"/>
              </a:rPr>
              <a:t>#2</a:t>
            </a:r>
          </a:p>
        </p:txBody>
      </p:sp>
      <p:sp>
        <p:nvSpPr>
          <p:cNvPr id="33" name="TextBox 33"/>
          <p:cNvSpPr txBox="1"/>
          <p:nvPr/>
        </p:nvSpPr>
        <p:spPr>
          <a:xfrm>
            <a:off x="7787719" y="6337653"/>
            <a:ext cx="2732558" cy="1299908"/>
          </a:xfrm>
          <a:prstGeom prst="rect">
            <a:avLst/>
          </a:prstGeom>
        </p:spPr>
        <p:txBody>
          <a:bodyPr lIns="0" tIns="0" rIns="0" bIns="0" rtlCol="0" anchor="t">
            <a:spAutoFit/>
          </a:bodyPr>
          <a:lstStyle/>
          <a:p>
            <a:pPr algn="ctr">
              <a:lnSpc>
                <a:spcPts val="3454"/>
              </a:lnSpc>
            </a:pPr>
            <a:r>
              <a:rPr lang="en-US" sz="2467" dirty="0">
                <a:solidFill>
                  <a:srgbClr val="021531"/>
                </a:solidFill>
                <a:latin typeface="Barlow SemiCondensed"/>
                <a:ea typeface="Barlow SemiCondensed"/>
                <a:cs typeface="Barlow SemiCondensed"/>
                <a:sym typeface="Barlow SemiCondensed"/>
              </a:rPr>
              <a:t>Increase the maximum height</a:t>
            </a:r>
          </a:p>
          <a:p>
            <a:pPr algn="ctr">
              <a:lnSpc>
                <a:spcPts val="3454"/>
              </a:lnSpc>
            </a:pPr>
            <a:endParaRPr lang="en-US" sz="2467" dirty="0">
              <a:solidFill>
                <a:srgbClr val="021531"/>
              </a:solidFill>
              <a:latin typeface="Barlow SemiCondensed"/>
              <a:ea typeface="Barlow SemiCondensed"/>
              <a:cs typeface="Barlow SemiCondensed"/>
              <a:sym typeface="Barlow SemiCondensed"/>
            </a:endParaRPr>
          </a:p>
        </p:txBody>
      </p:sp>
      <p:sp>
        <p:nvSpPr>
          <p:cNvPr id="34" name="TextBox 34"/>
          <p:cNvSpPr txBox="1"/>
          <p:nvPr/>
        </p:nvSpPr>
        <p:spPr>
          <a:xfrm>
            <a:off x="8634111" y="5614441"/>
            <a:ext cx="1039774" cy="673484"/>
          </a:xfrm>
          <a:prstGeom prst="rect">
            <a:avLst/>
          </a:prstGeom>
        </p:spPr>
        <p:txBody>
          <a:bodyPr lIns="0" tIns="0" rIns="0" bIns="0" rtlCol="0" anchor="t">
            <a:spAutoFit/>
          </a:bodyPr>
          <a:lstStyle/>
          <a:p>
            <a:pPr algn="ctr">
              <a:lnSpc>
                <a:spcPts val="5603"/>
              </a:lnSpc>
            </a:pPr>
            <a:r>
              <a:rPr lang="en-US" sz="4002">
                <a:solidFill>
                  <a:srgbClr val="021531"/>
                </a:solidFill>
                <a:latin typeface="Barlow SemiCondensed Bold"/>
                <a:ea typeface="Barlow SemiCondensed Bold"/>
                <a:cs typeface="Barlow SemiCondensed Bold"/>
                <a:sym typeface="Barlow SemiCondensed Bold"/>
              </a:rPr>
              <a:t>#3</a:t>
            </a:r>
          </a:p>
        </p:txBody>
      </p:sp>
      <p:sp>
        <p:nvSpPr>
          <p:cNvPr id="35" name="TextBox 35"/>
          <p:cNvSpPr txBox="1"/>
          <p:nvPr/>
        </p:nvSpPr>
        <p:spPr>
          <a:xfrm>
            <a:off x="11446274" y="6337653"/>
            <a:ext cx="2732558" cy="1299908"/>
          </a:xfrm>
          <a:prstGeom prst="rect">
            <a:avLst/>
          </a:prstGeom>
        </p:spPr>
        <p:txBody>
          <a:bodyPr lIns="0" tIns="0" rIns="0" bIns="0" rtlCol="0" anchor="t">
            <a:spAutoFit/>
          </a:bodyPr>
          <a:lstStyle/>
          <a:p>
            <a:pPr algn="ctr">
              <a:lnSpc>
                <a:spcPts val="3454"/>
              </a:lnSpc>
            </a:pPr>
            <a:r>
              <a:rPr lang="en-US" sz="2467" dirty="0">
                <a:solidFill>
                  <a:srgbClr val="021531"/>
                </a:solidFill>
                <a:latin typeface="Barlow SemiCondensed"/>
                <a:ea typeface="Barlow SemiCondensed"/>
                <a:cs typeface="Barlow SemiCondensed"/>
                <a:sym typeface="Barlow SemiCondensed"/>
              </a:rPr>
              <a:t>Increase the maximum lot coverage</a:t>
            </a:r>
          </a:p>
        </p:txBody>
      </p:sp>
      <p:sp>
        <p:nvSpPr>
          <p:cNvPr id="36" name="TextBox 36"/>
          <p:cNvSpPr txBox="1"/>
          <p:nvPr/>
        </p:nvSpPr>
        <p:spPr>
          <a:xfrm>
            <a:off x="12292666" y="5614441"/>
            <a:ext cx="1039774" cy="673484"/>
          </a:xfrm>
          <a:prstGeom prst="rect">
            <a:avLst/>
          </a:prstGeom>
        </p:spPr>
        <p:txBody>
          <a:bodyPr lIns="0" tIns="0" rIns="0" bIns="0" rtlCol="0" anchor="t">
            <a:spAutoFit/>
          </a:bodyPr>
          <a:lstStyle/>
          <a:p>
            <a:pPr algn="ctr">
              <a:lnSpc>
                <a:spcPts val="5603"/>
              </a:lnSpc>
            </a:pPr>
            <a:r>
              <a:rPr lang="en-US" sz="4002">
                <a:solidFill>
                  <a:srgbClr val="021531"/>
                </a:solidFill>
                <a:latin typeface="Barlow SemiCondensed Bold"/>
                <a:ea typeface="Barlow SemiCondensed Bold"/>
                <a:cs typeface="Barlow SemiCondensed Bold"/>
                <a:sym typeface="Barlow SemiCondensed Bold"/>
              </a:rPr>
              <a:t>#4</a:t>
            </a:r>
          </a:p>
        </p:txBody>
      </p:sp>
      <p:grpSp>
        <p:nvGrpSpPr>
          <p:cNvPr id="37" name="Group 37"/>
          <p:cNvGrpSpPr/>
          <p:nvPr/>
        </p:nvGrpSpPr>
        <p:grpSpPr>
          <a:xfrm>
            <a:off x="14635832" y="4933809"/>
            <a:ext cx="3652168" cy="3308769"/>
            <a:chOff x="0" y="0"/>
            <a:chExt cx="1882413" cy="1705417"/>
          </a:xfrm>
        </p:grpSpPr>
        <p:sp>
          <p:nvSpPr>
            <p:cNvPr id="38" name="Freeform 38"/>
            <p:cNvSpPr/>
            <p:nvPr/>
          </p:nvSpPr>
          <p:spPr>
            <a:xfrm>
              <a:off x="0" y="0"/>
              <a:ext cx="1882413" cy="1705417"/>
            </a:xfrm>
            <a:custGeom>
              <a:avLst/>
              <a:gdLst/>
              <a:ahLst/>
              <a:cxnLst/>
              <a:rect l="l" t="t" r="r" b="b"/>
              <a:pathLst>
                <a:path w="1882413" h="1705417">
                  <a:moveTo>
                    <a:pt x="0" y="0"/>
                  </a:moveTo>
                  <a:lnTo>
                    <a:pt x="1882413" y="0"/>
                  </a:lnTo>
                  <a:lnTo>
                    <a:pt x="1882413" y="1705417"/>
                  </a:lnTo>
                  <a:lnTo>
                    <a:pt x="0" y="1705417"/>
                  </a:lnTo>
                  <a:close/>
                </a:path>
              </a:pathLst>
            </a:custGeom>
            <a:solidFill>
              <a:srgbClr val="FFFFFF"/>
            </a:solidFill>
          </p:spPr>
          <p:txBody>
            <a:bodyPr/>
            <a:lstStyle/>
            <a:p>
              <a:endParaRPr lang="en-US"/>
            </a:p>
          </p:txBody>
        </p:sp>
        <p:sp>
          <p:nvSpPr>
            <p:cNvPr id="39" name="TextBox 39"/>
            <p:cNvSpPr txBox="1"/>
            <p:nvPr/>
          </p:nvSpPr>
          <p:spPr>
            <a:xfrm>
              <a:off x="0" y="-47625"/>
              <a:ext cx="1882413" cy="1753042"/>
            </a:xfrm>
            <a:prstGeom prst="rect">
              <a:avLst/>
            </a:prstGeom>
          </p:spPr>
          <p:txBody>
            <a:bodyPr lIns="50800" tIns="50800" rIns="50800" bIns="50800" rtlCol="0" anchor="ctr"/>
            <a:lstStyle/>
            <a:p>
              <a:pPr algn="ctr">
                <a:lnSpc>
                  <a:spcPts val="2940"/>
                </a:lnSpc>
              </a:pPr>
              <a:endParaRPr/>
            </a:p>
          </p:txBody>
        </p:sp>
      </p:grpSp>
      <p:grpSp>
        <p:nvGrpSpPr>
          <p:cNvPr id="40" name="Group 40"/>
          <p:cNvGrpSpPr>
            <a:grpSpLocks noChangeAspect="1"/>
          </p:cNvGrpSpPr>
          <p:nvPr/>
        </p:nvGrpSpPr>
        <p:grpSpPr>
          <a:xfrm>
            <a:off x="15720673" y="4081748"/>
            <a:ext cx="1504097" cy="1498221"/>
            <a:chOff x="0" y="0"/>
            <a:chExt cx="6502400" cy="6477000"/>
          </a:xfrm>
        </p:grpSpPr>
        <p:sp>
          <p:nvSpPr>
            <p:cNvPr id="41" name="Freeform 41"/>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7"/>
              <a:stretch>
                <a:fillRect l="-21109" r="-21109"/>
              </a:stretch>
            </a:blipFill>
          </p:spPr>
          <p:txBody>
            <a:bodyPr/>
            <a:lstStyle/>
            <a:p>
              <a:endParaRPr lang="en-US"/>
            </a:p>
          </p:txBody>
        </p:sp>
        <p:sp>
          <p:nvSpPr>
            <p:cNvPr id="42" name="Freeform 42"/>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FFFFFF"/>
            </a:solidFill>
          </p:spPr>
          <p:txBody>
            <a:bodyPr/>
            <a:lstStyle/>
            <a:p>
              <a:endParaRPr lang="en-US"/>
            </a:p>
          </p:txBody>
        </p:sp>
      </p:grpSp>
      <p:sp>
        <p:nvSpPr>
          <p:cNvPr id="43" name="TextBox 43"/>
          <p:cNvSpPr txBox="1"/>
          <p:nvPr/>
        </p:nvSpPr>
        <p:spPr>
          <a:xfrm>
            <a:off x="15098442" y="6337653"/>
            <a:ext cx="2732558" cy="1299908"/>
          </a:xfrm>
          <a:prstGeom prst="rect">
            <a:avLst/>
          </a:prstGeom>
        </p:spPr>
        <p:txBody>
          <a:bodyPr lIns="0" tIns="0" rIns="0" bIns="0" rtlCol="0" anchor="t">
            <a:spAutoFit/>
          </a:bodyPr>
          <a:lstStyle/>
          <a:p>
            <a:pPr algn="ctr">
              <a:lnSpc>
                <a:spcPts val="3454"/>
              </a:lnSpc>
            </a:pPr>
            <a:r>
              <a:rPr lang="en-US" sz="2467">
                <a:solidFill>
                  <a:srgbClr val="021531"/>
                </a:solidFill>
                <a:latin typeface="Barlow SemiCondensed"/>
                <a:ea typeface="Barlow SemiCondensed"/>
                <a:cs typeface="Barlow SemiCondensed"/>
                <a:sym typeface="Barlow SemiCondensed"/>
              </a:rPr>
              <a:t>Decrease the minimum open space</a:t>
            </a:r>
          </a:p>
          <a:p>
            <a:pPr algn="ctr">
              <a:lnSpc>
                <a:spcPts val="3454"/>
              </a:lnSpc>
            </a:pPr>
            <a:endParaRPr lang="en-US" sz="2467">
              <a:solidFill>
                <a:srgbClr val="021531"/>
              </a:solidFill>
              <a:latin typeface="Barlow SemiCondensed"/>
              <a:ea typeface="Barlow SemiCondensed"/>
              <a:cs typeface="Barlow SemiCondensed"/>
              <a:sym typeface="Barlow SemiCondensed"/>
            </a:endParaRPr>
          </a:p>
        </p:txBody>
      </p:sp>
      <p:sp>
        <p:nvSpPr>
          <p:cNvPr id="44" name="TextBox 44"/>
          <p:cNvSpPr txBox="1"/>
          <p:nvPr/>
        </p:nvSpPr>
        <p:spPr>
          <a:xfrm>
            <a:off x="15944834" y="5614441"/>
            <a:ext cx="1039774" cy="673484"/>
          </a:xfrm>
          <a:prstGeom prst="rect">
            <a:avLst/>
          </a:prstGeom>
        </p:spPr>
        <p:txBody>
          <a:bodyPr lIns="0" tIns="0" rIns="0" bIns="0" rtlCol="0" anchor="t">
            <a:spAutoFit/>
          </a:bodyPr>
          <a:lstStyle/>
          <a:p>
            <a:pPr algn="ctr">
              <a:lnSpc>
                <a:spcPts val="5603"/>
              </a:lnSpc>
            </a:pPr>
            <a:r>
              <a:rPr lang="en-US" sz="4002">
                <a:solidFill>
                  <a:srgbClr val="021531"/>
                </a:solidFill>
                <a:latin typeface="Barlow SemiCondensed Bold"/>
                <a:ea typeface="Barlow SemiCondensed Bold"/>
                <a:cs typeface="Barlow SemiCondensed Bold"/>
                <a:sym typeface="Barlow SemiCondensed Bold"/>
              </a:rPr>
              <a:t>#5</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29380" y="2265304"/>
            <a:ext cx="15339591" cy="6287948"/>
          </a:xfrm>
          <a:custGeom>
            <a:avLst/>
            <a:gdLst/>
            <a:ahLst/>
            <a:cxnLst/>
            <a:rect l="l" t="t" r="r" b="b"/>
            <a:pathLst>
              <a:path w="15339591" h="6287948">
                <a:moveTo>
                  <a:pt x="0" y="0"/>
                </a:moveTo>
                <a:lnTo>
                  <a:pt x="15339590" y="0"/>
                </a:lnTo>
                <a:lnTo>
                  <a:pt x="15339590" y="6287948"/>
                </a:lnTo>
                <a:lnTo>
                  <a:pt x="0" y="6287948"/>
                </a:lnTo>
                <a:lnTo>
                  <a:pt x="0" y="0"/>
                </a:lnTo>
                <a:close/>
              </a:path>
            </a:pathLst>
          </a:custGeom>
          <a:blipFill>
            <a:blip r:embed="rId2"/>
            <a:stretch>
              <a:fillRect b="-43530"/>
            </a:stretch>
          </a:blipFill>
        </p:spPr>
        <p:txBody>
          <a:bodyPr/>
          <a:lstStyle/>
          <a:p>
            <a:endParaRPr lang="en-US"/>
          </a:p>
        </p:txBody>
      </p:sp>
      <p:grpSp>
        <p:nvGrpSpPr>
          <p:cNvPr id="3" name="Group 3"/>
          <p:cNvGrpSpPr/>
          <p:nvPr/>
        </p:nvGrpSpPr>
        <p:grpSpPr>
          <a:xfrm>
            <a:off x="543456" y="6929873"/>
            <a:ext cx="17201088" cy="6091046"/>
            <a:chOff x="0" y="0"/>
            <a:chExt cx="4530328" cy="1604226"/>
          </a:xfrm>
        </p:grpSpPr>
        <p:sp>
          <p:nvSpPr>
            <p:cNvPr id="4" name="Freeform 4"/>
            <p:cNvSpPr/>
            <p:nvPr/>
          </p:nvSpPr>
          <p:spPr>
            <a:xfrm>
              <a:off x="0" y="0"/>
              <a:ext cx="4530328" cy="1604226"/>
            </a:xfrm>
            <a:custGeom>
              <a:avLst/>
              <a:gdLst/>
              <a:ahLst/>
              <a:cxnLst/>
              <a:rect l="l" t="t" r="r" b="b"/>
              <a:pathLst>
                <a:path w="4530328" h="1604226">
                  <a:moveTo>
                    <a:pt x="5401" y="0"/>
                  </a:moveTo>
                  <a:lnTo>
                    <a:pt x="4524927" y="0"/>
                  </a:lnTo>
                  <a:cubicBezTo>
                    <a:pt x="4527910" y="0"/>
                    <a:pt x="4530328" y="2418"/>
                    <a:pt x="4530328" y="5401"/>
                  </a:cubicBezTo>
                  <a:lnTo>
                    <a:pt x="4530328" y="1598825"/>
                  </a:lnTo>
                  <a:cubicBezTo>
                    <a:pt x="4530328" y="1601808"/>
                    <a:pt x="4527910" y="1604226"/>
                    <a:pt x="4524927" y="1604226"/>
                  </a:cubicBezTo>
                  <a:lnTo>
                    <a:pt x="5401" y="1604226"/>
                  </a:lnTo>
                  <a:cubicBezTo>
                    <a:pt x="2418" y="1604226"/>
                    <a:pt x="0" y="1601808"/>
                    <a:pt x="0" y="1598825"/>
                  </a:cubicBezTo>
                  <a:lnTo>
                    <a:pt x="0" y="5401"/>
                  </a:lnTo>
                  <a:cubicBezTo>
                    <a:pt x="0" y="2418"/>
                    <a:pt x="2418" y="0"/>
                    <a:pt x="5401" y="0"/>
                  </a:cubicBezTo>
                  <a:close/>
                </a:path>
              </a:pathLst>
            </a:custGeom>
            <a:solidFill>
              <a:srgbClr val="2E425A"/>
            </a:solidFill>
          </p:spPr>
          <p:txBody>
            <a:bodyPr/>
            <a:lstStyle/>
            <a:p>
              <a:endParaRPr lang="en-US"/>
            </a:p>
          </p:txBody>
        </p:sp>
        <p:sp>
          <p:nvSpPr>
            <p:cNvPr id="5" name="TextBox 5"/>
            <p:cNvSpPr txBox="1"/>
            <p:nvPr/>
          </p:nvSpPr>
          <p:spPr>
            <a:xfrm>
              <a:off x="0" y="-47625"/>
              <a:ext cx="4530328" cy="1651851"/>
            </a:xfrm>
            <a:prstGeom prst="rect">
              <a:avLst/>
            </a:prstGeom>
          </p:spPr>
          <p:txBody>
            <a:bodyPr lIns="50800" tIns="50800" rIns="50800" bIns="50800" rtlCol="0" anchor="ctr"/>
            <a:lstStyle/>
            <a:p>
              <a:pPr algn="ctr">
                <a:lnSpc>
                  <a:spcPts val="2940"/>
                </a:lnSpc>
              </a:pPr>
              <a:endParaRPr/>
            </a:p>
          </p:txBody>
        </p:sp>
      </p:grpSp>
      <p:grpSp>
        <p:nvGrpSpPr>
          <p:cNvPr id="6" name="Group 6"/>
          <p:cNvGrpSpPr/>
          <p:nvPr/>
        </p:nvGrpSpPr>
        <p:grpSpPr>
          <a:xfrm>
            <a:off x="2045862" y="3297657"/>
            <a:ext cx="14196276" cy="5960643"/>
            <a:chOff x="0" y="0"/>
            <a:chExt cx="3738937" cy="1569881"/>
          </a:xfrm>
        </p:grpSpPr>
        <p:sp>
          <p:nvSpPr>
            <p:cNvPr id="7" name="Freeform 7"/>
            <p:cNvSpPr/>
            <p:nvPr/>
          </p:nvSpPr>
          <p:spPr>
            <a:xfrm>
              <a:off x="0" y="0"/>
              <a:ext cx="3738937" cy="1569881"/>
            </a:xfrm>
            <a:custGeom>
              <a:avLst/>
              <a:gdLst/>
              <a:ahLst/>
              <a:cxnLst/>
              <a:rect l="l" t="t" r="r" b="b"/>
              <a:pathLst>
                <a:path w="3738937" h="1569881">
                  <a:moveTo>
                    <a:pt x="6544" y="0"/>
                  </a:moveTo>
                  <a:lnTo>
                    <a:pt x="3732393" y="0"/>
                  </a:lnTo>
                  <a:cubicBezTo>
                    <a:pt x="3734128" y="0"/>
                    <a:pt x="3735793" y="689"/>
                    <a:pt x="3737020" y="1917"/>
                  </a:cubicBezTo>
                  <a:cubicBezTo>
                    <a:pt x="3738247" y="3144"/>
                    <a:pt x="3738937" y="4809"/>
                    <a:pt x="3738937" y="6544"/>
                  </a:cubicBezTo>
                  <a:lnTo>
                    <a:pt x="3738937" y="1563337"/>
                  </a:lnTo>
                  <a:cubicBezTo>
                    <a:pt x="3738937" y="1565073"/>
                    <a:pt x="3738247" y="1566737"/>
                    <a:pt x="3737020" y="1567964"/>
                  </a:cubicBezTo>
                  <a:cubicBezTo>
                    <a:pt x="3735793" y="1569192"/>
                    <a:pt x="3734128" y="1569881"/>
                    <a:pt x="3732393" y="1569881"/>
                  </a:cubicBezTo>
                  <a:lnTo>
                    <a:pt x="6544" y="1569881"/>
                  </a:lnTo>
                  <a:cubicBezTo>
                    <a:pt x="4809" y="1569881"/>
                    <a:pt x="3144" y="1569192"/>
                    <a:pt x="1917" y="1567964"/>
                  </a:cubicBezTo>
                  <a:cubicBezTo>
                    <a:pt x="689" y="1566737"/>
                    <a:pt x="0" y="1565073"/>
                    <a:pt x="0" y="1563337"/>
                  </a:cubicBezTo>
                  <a:lnTo>
                    <a:pt x="0" y="6544"/>
                  </a:lnTo>
                  <a:cubicBezTo>
                    <a:pt x="0" y="4809"/>
                    <a:pt x="689" y="3144"/>
                    <a:pt x="1917" y="1917"/>
                  </a:cubicBezTo>
                  <a:cubicBezTo>
                    <a:pt x="3144" y="689"/>
                    <a:pt x="4809" y="0"/>
                    <a:pt x="6544" y="0"/>
                  </a:cubicBezTo>
                  <a:close/>
                </a:path>
              </a:pathLst>
            </a:custGeom>
            <a:solidFill>
              <a:srgbClr val="FFFFFF"/>
            </a:solidFill>
          </p:spPr>
          <p:txBody>
            <a:bodyPr/>
            <a:lstStyle/>
            <a:p>
              <a:endParaRPr lang="en-US"/>
            </a:p>
          </p:txBody>
        </p:sp>
        <p:sp>
          <p:nvSpPr>
            <p:cNvPr id="8" name="TextBox 8"/>
            <p:cNvSpPr txBox="1"/>
            <p:nvPr/>
          </p:nvSpPr>
          <p:spPr>
            <a:xfrm>
              <a:off x="0" y="-47625"/>
              <a:ext cx="3738937" cy="1617506"/>
            </a:xfrm>
            <a:prstGeom prst="rect">
              <a:avLst/>
            </a:prstGeom>
          </p:spPr>
          <p:txBody>
            <a:bodyPr lIns="50800" tIns="50800" rIns="50800" bIns="50800" rtlCol="0" anchor="ctr"/>
            <a:lstStyle/>
            <a:p>
              <a:pPr algn="ctr">
                <a:lnSpc>
                  <a:spcPts val="2940"/>
                </a:lnSpc>
              </a:pPr>
              <a:endParaRPr/>
            </a:p>
          </p:txBody>
        </p:sp>
      </p:grpSp>
      <p:sp>
        <p:nvSpPr>
          <p:cNvPr id="9" name="Freeform 9"/>
          <p:cNvSpPr/>
          <p:nvPr/>
        </p:nvSpPr>
        <p:spPr>
          <a:xfrm>
            <a:off x="15370151" y="5376593"/>
            <a:ext cx="625663" cy="625663"/>
          </a:xfrm>
          <a:custGeom>
            <a:avLst/>
            <a:gdLst/>
            <a:ahLst/>
            <a:cxnLst/>
            <a:rect l="l" t="t" r="r" b="b"/>
            <a:pathLst>
              <a:path w="625663" h="625663">
                <a:moveTo>
                  <a:pt x="0" y="0"/>
                </a:moveTo>
                <a:lnTo>
                  <a:pt x="625663" y="0"/>
                </a:lnTo>
                <a:lnTo>
                  <a:pt x="625663" y="625664"/>
                </a:lnTo>
                <a:lnTo>
                  <a:pt x="0" y="62566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0" name="Freeform 10"/>
          <p:cNvSpPr/>
          <p:nvPr/>
        </p:nvSpPr>
        <p:spPr>
          <a:xfrm flipH="1">
            <a:off x="2292186" y="5376593"/>
            <a:ext cx="625663" cy="625663"/>
          </a:xfrm>
          <a:custGeom>
            <a:avLst/>
            <a:gdLst/>
            <a:ahLst/>
            <a:cxnLst/>
            <a:rect l="l" t="t" r="r" b="b"/>
            <a:pathLst>
              <a:path w="625663" h="625663">
                <a:moveTo>
                  <a:pt x="625663" y="0"/>
                </a:moveTo>
                <a:lnTo>
                  <a:pt x="0" y="0"/>
                </a:lnTo>
                <a:lnTo>
                  <a:pt x="0" y="625664"/>
                </a:lnTo>
                <a:lnTo>
                  <a:pt x="625663" y="625664"/>
                </a:lnTo>
                <a:lnTo>
                  <a:pt x="625663"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1" name="TextBox 11"/>
          <p:cNvSpPr txBox="1"/>
          <p:nvPr/>
        </p:nvSpPr>
        <p:spPr>
          <a:xfrm>
            <a:off x="1879237" y="1236604"/>
            <a:ext cx="14452412" cy="1695450"/>
          </a:xfrm>
          <a:prstGeom prst="rect">
            <a:avLst/>
          </a:prstGeom>
        </p:spPr>
        <p:txBody>
          <a:bodyPr lIns="0" tIns="0" rIns="0" bIns="0" rtlCol="0" anchor="t">
            <a:spAutoFit/>
          </a:bodyPr>
          <a:lstStyle/>
          <a:p>
            <a:pPr algn="ctr">
              <a:lnSpc>
                <a:spcPts val="6720"/>
              </a:lnSpc>
            </a:pPr>
            <a:r>
              <a:rPr lang="en-US" sz="5600">
                <a:solidFill>
                  <a:srgbClr val="021531"/>
                </a:solidFill>
                <a:latin typeface="Oswald Bold"/>
                <a:ea typeface="Oswald Bold"/>
                <a:cs typeface="Oswald Bold"/>
                <a:sym typeface="Oswald Bold"/>
              </a:rPr>
              <a:t>NEW WORKFORCE HOUSING ZONING TABLE </a:t>
            </a:r>
          </a:p>
          <a:p>
            <a:pPr algn="ctr">
              <a:lnSpc>
                <a:spcPts val="6720"/>
              </a:lnSpc>
            </a:pPr>
            <a:endParaRPr lang="en-US" sz="5600">
              <a:solidFill>
                <a:srgbClr val="021531"/>
              </a:solidFill>
              <a:latin typeface="Oswald Bold"/>
              <a:ea typeface="Oswald Bold"/>
              <a:cs typeface="Oswald Bold"/>
              <a:sym typeface="Oswald Bold"/>
            </a:endParaRPr>
          </a:p>
        </p:txBody>
      </p:sp>
      <p:graphicFrame>
        <p:nvGraphicFramePr>
          <p:cNvPr id="12" name="Table 12"/>
          <p:cNvGraphicFramePr>
            <a:graphicFrameLocks noGrp="1"/>
          </p:cNvGraphicFramePr>
          <p:nvPr>
            <p:extLst>
              <p:ext uri="{D42A27DB-BD31-4B8C-83A1-F6EECF244321}">
                <p14:modId xmlns:p14="http://schemas.microsoft.com/office/powerpoint/2010/main" val="3139233132"/>
              </p:ext>
            </p:extLst>
          </p:nvPr>
        </p:nvGraphicFramePr>
        <p:xfrm>
          <a:off x="1879237" y="2547387"/>
          <a:ext cx="14452412" cy="6710912"/>
        </p:xfrm>
        <a:graphic>
          <a:graphicData uri="http://schemas.openxmlformats.org/drawingml/2006/table">
            <a:tbl>
              <a:tblPr/>
              <a:tblGrid>
                <a:gridCol w="2732215">
                  <a:extLst>
                    <a:ext uri="{9D8B030D-6E8A-4147-A177-3AD203B41FA5}">
                      <a16:colId xmlns:a16="http://schemas.microsoft.com/office/drawing/2014/main" val="20000"/>
                    </a:ext>
                  </a:extLst>
                </a:gridCol>
                <a:gridCol w="4748368">
                  <a:extLst>
                    <a:ext uri="{9D8B030D-6E8A-4147-A177-3AD203B41FA5}">
                      <a16:colId xmlns:a16="http://schemas.microsoft.com/office/drawing/2014/main" val="20001"/>
                    </a:ext>
                  </a:extLst>
                </a:gridCol>
                <a:gridCol w="2481066">
                  <a:extLst>
                    <a:ext uri="{9D8B030D-6E8A-4147-A177-3AD203B41FA5}">
                      <a16:colId xmlns:a16="http://schemas.microsoft.com/office/drawing/2014/main" val="20002"/>
                    </a:ext>
                  </a:extLst>
                </a:gridCol>
                <a:gridCol w="4490763">
                  <a:extLst>
                    <a:ext uri="{9D8B030D-6E8A-4147-A177-3AD203B41FA5}">
                      <a16:colId xmlns:a16="http://schemas.microsoft.com/office/drawing/2014/main" val="20003"/>
                    </a:ext>
                  </a:extLst>
                </a:gridCol>
              </a:tblGrid>
              <a:tr h="902723">
                <a:tc>
                  <a:txBody>
                    <a:bodyPr/>
                    <a:lstStyle/>
                    <a:p>
                      <a:pPr algn="ctr">
                        <a:lnSpc>
                          <a:spcPts val="1849"/>
                        </a:lnSpc>
                        <a:defRPr/>
                      </a:pPr>
                      <a:r>
                        <a:rPr lang="en-US" sz="1320">
                          <a:solidFill>
                            <a:srgbClr val="000000"/>
                          </a:solidFill>
                          <a:latin typeface="Garet 2 Bold"/>
                          <a:ea typeface="Garet 2 Bold"/>
                          <a:cs typeface="Garet 2 Bold"/>
                          <a:sym typeface="Garet 2 Bold"/>
                        </a:rPr>
                        <a:t>Zoning District</a:t>
                      </a:r>
                      <a:endParaRPr lang="en-US" sz="1100"/>
                    </a:p>
                  </a:txBody>
                  <a:tcPr marL="97454" marR="97454" marT="97454" marB="97454" anchor="ctr">
                    <a:lnL w="34621" cap="flat" cmpd="sng" algn="ctr">
                      <a:solidFill>
                        <a:srgbClr val="000000"/>
                      </a:solidFill>
                      <a:prstDash val="solid"/>
                      <a:round/>
                      <a:headEnd type="none" w="med" len="med"/>
                      <a:tailEnd type="none" w="med" len="med"/>
                    </a:lnL>
                    <a:lnR w="34621" cap="flat" cmpd="sng" algn="ctr">
                      <a:solidFill>
                        <a:srgbClr val="FFFFFF"/>
                      </a:solidFill>
                      <a:prstDash val="solid"/>
                      <a:round/>
                      <a:headEnd type="none" w="med" len="med"/>
                      <a:tailEnd type="none" w="med" len="med"/>
                    </a:lnR>
                    <a:lnT w="34621" cap="flat" cmpd="sng" algn="ctr">
                      <a:solidFill>
                        <a:srgbClr val="000000"/>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EC971C"/>
                    </a:solidFill>
                  </a:tcPr>
                </a:tc>
                <a:tc>
                  <a:txBody>
                    <a:bodyPr/>
                    <a:lstStyle/>
                    <a:p>
                      <a:pPr algn="ctr">
                        <a:lnSpc>
                          <a:spcPts val="1849"/>
                        </a:lnSpc>
                        <a:defRPr/>
                      </a:pPr>
                      <a:r>
                        <a:rPr lang="en-US" sz="1320">
                          <a:solidFill>
                            <a:srgbClr val="000000"/>
                          </a:solidFill>
                          <a:latin typeface="Garet 2 Bold"/>
                          <a:ea typeface="Garet 2 Bold"/>
                          <a:cs typeface="Garet 2 Bold"/>
                          <a:sym typeface="Garet 2 Bold"/>
                        </a:rPr>
                        <a:t>Minimum Lot Size</a:t>
                      </a:r>
                      <a:endParaRPr lang="en-US" sz="1100"/>
                    </a:p>
                  </a:txBody>
                  <a:tcPr marL="97454" marR="97454" marT="97454" marB="97454" anchor="ctr">
                    <a:lnL w="34621" cap="flat" cmpd="sng" algn="ctr">
                      <a:solidFill>
                        <a:srgbClr val="FFFFFF"/>
                      </a:solidFill>
                      <a:prstDash val="solid"/>
                      <a:round/>
                      <a:headEnd type="none" w="med" len="med"/>
                      <a:tailEnd type="none" w="med" len="med"/>
                    </a:lnL>
                    <a:lnR w="34621" cap="flat" cmpd="sng" algn="ctr">
                      <a:solidFill>
                        <a:srgbClr val="FFFFFF"/>
                      </a:solidFill>
                      <a:prstDash val="solid"/>
                      <a:round/>
                      <a:headEnd type="none" w="med" len="med"/>
                      <a:tailEnd type="none" w="med" len="med"/>
                    </a:lnR>
                    <a:lnT w="34621" cap="flat" cmpd="sng" algn="ctr">
                      <a:solidFill>
                        <a:srgbClr val="000000"/>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EC971C"/>
                    </a:solidFill>
                  </a:tcPr>
                </a:tc>
                <a:tc>
                  <a:txBody>
                    <a:bodyPr/>
                    <a:lstStyle/>
                    <a:p>
                      <a:pPr algn="ctr">
                        <a:lnSpc>
                          <a:spcPts val="1849"/>
                        </a:lnSpc>
                        <a:defRPr/>
                      </a:pPr>
                      <a:r>
                        <a:rPr lang="en-US" sz="1320">
                          <a:solidFill>
                            <a:srgbClr val="000000"/>
                          </a:solidFill>
                          <a:latin typeface="Garet 2 Bold"/>
                          <a:ea typeface="Garet 2 Bold"/>
                          <a:cs typeface="Garet 2 Bold"/>
                          <a:sym typeface="Garet 2 Bold"/>
                        </a:rPr>
                        <a:t>Maximum Lot Coverage</a:t>
                      </a:r>
                      <a:endParaRPr lang="en-US" sz="1100"/>
                    </a:p>
                  </a:txBody>
                  <a:tcPr marL="97454" marR="97454" marT="97454" marB="97454" anchor="ctr">
                    <a:lnL w="34621" cap="flat" cmpd="sng" algn="ctr">
                      <a:solidFill>
                        <a:srgbClr val="FFFFFF"/>
                      </a:solidFill>
                      <a:prstDash val="solid"/>
                      <a:round/>
                      <a:headEnd type="none" w="med" len="med"/>
                      <a:tailEnd type="none" w="med" len="med"/>
                    </a:lnL>
                    <a:lnR w="34621" cap="flat" cmpd="sng" algn="ctr">
                      <a:solidFill>
                        <a:srgbClr val="FFFFFF"/>
                      </a:solidFill>
                      <a:prstDash val="solid"/>
                      <a:round/>
                      <a:headEnd type="none" w="med" len="med"/>
                      <a:tailEnd type="none" w="med" len="med"/>
                    </a:lnR>
                    <a:lnT w="34621" cap="flat" cmpd="sng" algn="ctr">
                      <a:solidFill>
                        <a:srgbClr val="000000"/>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EC971C"/>
                    </a:solidFill>
                  </a:tcPr>
                </a:tc>
                <a:tc>
                  <a:txBody>
                    <a:bodyPr/>
                    <a:lstStyle/>
                    <a:p>
                      <a:pPr algn="ctr">
                        <a:lnSpc>
                          <a:spcPts val="1849"/>
                        </a:lnSpc>
                        <a:defRPr/>
                      </a:pPr>
                      <a:r>
                        <a:rPr lang="en-US" sz="1320">
                          <a:solidFill>
                            <a:srgbClr val="000000"/>
                          </a:solidFill>
                          <a:latin typeface="Garet 2 Bold"/>
                          <a:ea typeface="Garet 2 Bold"/>
                          <a:cs typeface="Garet 2 Bold"/>
                          <a:sym typeface="Garet 2 Bold"/>
                        </a:rPr>
                        <a:t>Minimum Lot  Frontage</a:t>
                      </a:r>
                      <a:endParaRPr lang="en-US" sz="1100"/>
                    </a:p>
                  </a:txBody>
                  <a:tcPr marL="97454" marR="97454" marT="97454" marB="97454" anchor="ctr">
                    <a:lnL w="34621" cap="flat" cmpd="sng" algn="ctr">
                      <a:solidFill>
                        <a:srgbClr val="FFFFFF"/>
                      </a:solidFill>
                      <a:prstDash val="solid"/>
                      <a:round/>
                      <a:headEnd type="none" w="med" len="med"/>
                      <a:tailEnd type="none" w="med" len="med"/>
                    </a:lnL>
                    <a:lnR w="34621" cap="flat" cmpd="sng" algn="ctr">
                      <a:solidFill>
                        <a:srgbClr val="000000"/>
                      </a:solidFill>
                      <a:prstDash val="solid"/>
                      <a:round/>
                      <a:headEnd type="none" w="med" len="med"/>
                      <a:tailEnd type="none" w="med" len="med"/>
                    </a:lnR>
                    <a:lnT w="34621" cap="flat" cmpd="sng" algn="ctr">
                      <a:solidFill>
                        <a:srgbClr val="000000"/>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EC971C"/>
                    </a:solidFill>
                  </a:tcPr>
                </a:tc>
                <a:extLst>
                  <a:ext uri="{0D108BD9-81ED-4DB2-BD59-A6C34878D82A}">
                    <a16:rowId xmlns:a16="http://schemas.microsoft.com/office/drawing/2014/main" val="10000"/>
                  </a:ext>
                </a:extLst>
              </a:tr>
              <a:tr h="639429">
                <a:tc>
                  <a:txBody>
                    <a:bodyPr/>
                    <a:lstStyle/>
                    <a:p>
                      <a:pPr algn="ctr">
                        <a:lnSpc>
                          <a:spcPts val="1849"/>
                        </a:lnSpc>
                        <a:defRPr/>
                      </a:pPr>
                      <a:r>
                        <a:rPr lang="en-US" sz="1320">
                          <a:solidFill>
                            <a:srgbClr val="FFFFFF"/>
                          </a:solidFill>
                          <a:latin typeface="Garet 2 Bold"/>
                          <a:ea typeface="Garet 2 Bold"/>
                          <a:cs typeface="Garet 2 Bold"/>
                          <a:sym typeface="Garet 2 Bold"/>
                        </a:rPr>
                        <a:t>EU-2</a:t>
                      </a:r>
                      <a:endParaRPr lang="en-US" sz="1100"/>
                    </a:p>
                  </a:txBody>
                  <a:tcPr marL="97454" marR="97454" marT="97454" marB="97454" anchor="ctr">
                    <a:lnL w="34621" cap="flat" cmpd="sng" algn="ctr">
                      <a:solidFill>
                        <a:srgbClr val="000000"/>
                      </a:solidFill>
                      <a:prstDash val="solid"/>
                      <a:round/>
                      <a:headEnd type="none" w="med" len="med"/>
                      <a:tailEnd type="none" w="med" len="med"/>
                    </a:lnL>
                    <a:lnR w="34621" cap="flat" cmpd="sng" algn="ctr">
                      <a:solidFill>
                        <a:srgbClr val="FFFFFF"/>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021531"/>
                    </a:solidFill>
                  </a:tcPr>
                </a:tc>
                <a:tc>
                  <a:txBody>
                    <a:bodyPr/>
                    <a:lstStyle/>
                    <a:p>
                      <a:pPr algn="ctr">
                        <a:lnSpc>
                          <a:spcPts val="1849"/>
                        </a:lnSpc>
                        <a:defRPr/>
                      </a:pPr>
                      <a:r>
                        <a:rPr lang="en-US" sz="1320">
                          <a:solidFill>
                            <a:srgbClr val="000000"/>
                          </a:solidFill>
                          <a:latin typeface="Garet 2"/>
                          <a:ea typeface="Garet 2"/>
                          <a:cs typeface="Garet 2"/>
                          <a:sym typeface="Garet 2"/>
                        </a:rPr>
                        <a:t>3.5 Acres (including r/w)</a:t>
                      </a:r>
                      <a:endParaRPr lang="en-US" sz="1100"/>
                    </a:p>
                  </a:txBody>
                  <a:tcPr marL="97454" marR="97454" marT="97454" marB="97454" anchor="ctr">
                    <a:lnL w="34621" cap="flat" cmpd="sng" algn="ctr">
                      <a:solidFill>
                        <a:srgbClr val="FFFFFF"/>
                      </a:solidFill>
                      <a:prstDash val="solid"/>
                      <a:round/>
                      <a:headEnd type="none" w="med" len="med"/>
                      <a:tailEnd type="none" w="med" len="med"/>
                    </a:lnL>
                    <a:lnR w="34621" cap="flat" cmpd="sng" algn="ctr">
                      <a:solidFill>
                        <a:srgbClr val="FFFFFF"/>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DDDDDD"/>
                    </a:solidFill>
                  </a:tcPr>
                </a:tc>
                <a:tc>
                  <a:txBody>
                    <a:bodyPr/>
                    <a:lstStyle/>
                    <a:p>
                      <a:pPr algn="ctr">
                        <a:lnSpc>
                          <a:spcPts val="1849"/>
                        </a:lnSpc>
                        <a:defRPr/>
                      </a:pPr>
                      <a:r>
                        <a:rPr lang="en-US" sz="1320">
                          <a:solidFill>
                            <a:srgbClr val="000000"/>
                          </a:solidFill>
                          <a:latin typeface="Garet 2"/>
                          <a:ea typeface="Garet 2"/>
                          <a:cs typeface="Garet 2"/>
                          <a:sym typeface="Garet 2"/>
                        </a:rPr>
                        <a:t>30%</a:t>
                      </a:r>
                      <a:endParaRPr lang="en-US" sz="1100"/>
                    </a:p>
                  </a:txBody>
                  <a:tcPr marL="97454" marR="97454" marT="97454" marB="97454" anchor="ctr">
                    <a:lnL w="34621" cap="flat" cmpd="sng" algn="ctr">
                      <a:solidFill>
                        <a:srgbClr val="FFFFFF"/>
                      </a:solidFill>
                      <a:prstDash val="solid"/>
                      <a:round/>
                      <a:headEnd type="none" w="med" len="med"/>
                      <a:tailEnd type="none" w="med" len="med"/>
                    </a:lnL>
                    <a:lnR w="34621" cap="flat" cmpd="sng" algn="ctr">
                      <a:solidFill>
                        <a:srgbClr val="FFFFFF"/>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DDDDDD"/>
                    </a:solidFill>
                  </a:tcPr>
                </a:tc>
                <a:tc>
                  <a:txBody>
                    <a:bodyPr/>
                    <a:lstStyle/>
                    <a:p>
                      <a:pPr algn="ctr">
                        <a:lnSpc>
                          <a:spcPts val="1849"/>
                        </a:lnSpc>
                        <a:defRPr/>
                      </a:pPr>
                      <a:r>
                        <a:rPr lang="en-US" sz="1320">
                          <a:solidFill>
                            <a:srgbClr val="000000"/>
                          </a:solidFill>
                          <a:latin typeface="Garet 2"/>
                          <a:ea typeface="Garet 2"/>
                          <a:cs typeface="Garet 2"/>
                          <a:sym typeface="Garet 2"/>
                        </a:rPr>
                        <a:t>165 ft. No minimum depth </a:t>
                      </a:r>
                      <a:endParaRPr lang="en-US" sz="1100"/>
                    </a:p>
                  </a:txBody>
                  <a:tcPr marL="97454" marR="97454" marT="97454" marB="97454" anchor="ctr">
                    <a:lnL w="34621" cap="flat" cmpd="sng" algn="ctr">
                      <a:solidFill>
                        <a:srgbClr val="FFFFFF"/>
                      </a:solidFill>
                      <a:prstDash val="solid"/>
                      <a:round/>
                      <a:headEnd type="none" w="med" len="med"/>
                      <a:tailEnd type="none" w="med" len="med"/>
                    </a:lnL>
                    <a:lnR w="34621" cap="flat" cmpd="sng" algn="ctr">
                      <a:solidFill>
                        <a:srgbClr val="000000"/>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DDDDDD"/>
                    </a:solidFill>
                  </a:tcPr>
                </a:tc>
                <a:extLst>
                  <a:ext uri="{0D108BD9-81ED-4DB2-BD59-A6C34878D82A}">
                    <a16:rowId xmlns:a16="http://schemas.microsoft.com/office/drawing/2014/main" val="10001"/>
                  </a:ext>
                </a:extLst>
              </a:tr>
              <a:tr h="639429">
                <a:tc>
                  <a:txBody>
                    <a:bodyPr/>
                    <a:lstStyle/>
                    <a:p>
                      <a:pPr algn="ctr">
                        <a:lnSpc>
                          <a:spcPts val="1849"/>
                        </a:lnSpc>
                        <a:defRPr/>
                      </a:pPr>
                      <a:r>
                        <a:rPr lang="en-US" sz="1320">
                          <a:solidFill>
                            <a:srgbClr val="FFFFFF"/>
                          </a:solidFill>
                          <a:latin typeface="Garet 2 Bold"/>
                          <a:ea typeface="Garet 2 Bold"/>
                          <a:cs typeface="Garet 2 Bold"/>
                          <a:sym typeface="Garet 2 Bold"/>
                        </a:rPr>
                        <a:t>EU-1C</a:t>
                      </a:r>
                      <a:endParaRPr lang="en-US" sz="1100"/>
                    </a:p>
                  </a:txBody>
                  <a:tcPr marL="97454" marR="97454" marT="97454" marB="97454" anchor="ctr">
                    <a:lnL w="34621" cap="flat" cmpd="sng" algn="ctr">
                      <a:solidFill>
                        <a:srgbClr val="000000"/>
                      </a:solidFill>
                      <a:prstDash val="solid"/>
                      <a:round/>
                      <a:headEnd type="none" w="med" len="med"/>
                      <a:tailEnd type="none" w="med" len="med"/>
                    </a:lnL>
                    <a:lnR w="34621" cap="flat" cmpd="sng" algn="ctr">
                      <a:solidFill>
                        <a:srgbClr val="FFFFFF"/>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021531"/>
                    </a:solidFill>
                  </a:tcPr>
                </a:tc>
                <a:tc>
                  <a:txBody>
                    <a:bodyPr/>
                    <a:lstStyle/>
                    <a:p>
                      <a:pPr algn="ctr">
                        <a:lnSpc>
                          <a:spcPts val="1849"/>
                        </a:lnSpc>
                        <a:defRPr/>
                      </a:pPr>
                      <a:r>
                        <a:rPr lang="en-US" sz="1320">
                          <a:solidFill>
                            <a:srgbClr val="000000"/>
                          </a:solidFill>
                          <a:latin typeface="Garet 2"/>
                          <a:ea typeface="Garet 2"/>
                          <a:cs typeface="Garet 2"/>
                          <a:sym typeface="Garet 2"/>
                        </a:rPr>
                        <a:t>2 Acres (including r/w)</a:t>
                      </a:r>
                      <a:endParaRPr lang="en-US" sz="1100"/>
                    </a:p>
                  </a:txBody>
                  <a:tcPr marL="97454" marR="97454" marT="97454" marB="97454" anchor="ctr">
                    <a:lnL w="34621" cap="flat" cmpd="sng" algn="ctr">
                      <a:solidFill>
                        <a:srgbClr val="FFFFFF"/>
                      </a:solidFill>
                      <a:prstDash val="solid"/>
                      <a:round/>
                      <a:headEnd type="none" w="med" len="med"/>
                      <a:tailEnd type="none" w="med" len="med"/>
                    </a:lnL>
                    <a:lnR w="34621" cap="flat" cmpd="sng" algn="ctr">
                      <a:solidFill>
                        <a:srgbClr val="FFFFFF"/>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DDDDDD"/>
                    </a:solidFill>
                  </a:tcPr>
                </a:tc>
                <a:tc>
                  <a:txBody>
                    <a:bodyPr/>
                    <a:lstStyle/>
                    <a:p>
                      <a:pPr algn="ctr">
                        <a:lnSpc>
                          <a:spcPts val="1849"/>
                        </a:lnSpc>
                        <a:defRPr/>
                      </a:pPr>
                      <a:r>
                        <a:rPr lang="en-US" sz="1320">
                          <a:solidFill>
                            <a:srgbClr val="000000"/>
                          </a:solidFill>
                          <a:latin typeface="Garet 2"/>
                          <a:ea typeface="Garet 2"/>
                          <a:cs typeface="Garet 2"/>
                          <a:sym typeface="Garet 2"/>
                        </a:rPr>
                        <a:t>30%</a:t>
                      </a:r>
                      <a:endParaRPr lang="en-US" sz="1100"/>
                    </a:p>
                  </a:txBody>
                  <a:tcPr marL="97454" marR="97454" marT="97454" marB="97454" anchor="ctr">
                    <a:lnL w="34621" cap="flat" cmpd="sng" algn="ctr">
                      <a:solidFill>
                        <a:srgbClr val="FFFFFF"/>
                      </a:solidFill>
                      <a:prstDash val="solid"/>
                      <a:round/>
                      <a:headEnd type="none" w="med" len="med"/>
                      <a:tailEnd type="none" w="med" len="med"/>
                    </a:lnL>
                    <a:lnR w="34621" cap="flat" cmpd="sng" algn="ctr">
                      <a:solidFill>
                        <a:srgbClr val="FFFFFF"/>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DDDDDD"/>
                    </a:solidFill>
                  </a:tcPr>
                </a:tc>
                <a:tc>
                  <a:txBody>
                    <a:bodyPr/>
                    <a:lstStyle/>
                    <a:p>
                      <a:pPr algn="ctr">
                        <a:lnSpc>
                          <a:spcPts val="1849"/>
                        </a:lnSpc>
                        <a:defRPr/>
                      </a:pPr>
                      <a:r>
                        <a:rPr lang="en-US" sz="1320">
                          <a:solidFill>
                            <a:srgbClr val="000000"/>
                          </a:solidFill>
                          <a:latin typeface="Garet 2"/>
                          <a:ea typeface="Garet 2"/>
                          <a:cs typeface="Garet 2"/>
                          <a:sym typeface="Garet 2"/>
                        </a:rPr>
                        <a:t>125 ft. No minimum depth</a:t>
                      </a:r>
                      <a:endParaRPr lang="en-US" sz="1100"/>
                    </a:p>
                  </a:txBody>
                  <a:tcPr marL="97454" marR="97454" marT="97454" marB="97454" anchor="ctr">
                    <a:lnL w="34621" cap="flat" cmpd="sng" algn="ctr">
                      <a:solidFill>
                        <a:srgbClr val="FFFFFF"/>
                      </a:solidFill>
                      <a:prstDash val="solid"/>
                      <a:round/>
                      <a:headEnd type="none" w="med" len="med"/>
                      <a:tailEnd type="none" w="med" len="med"/>
                    </a:lnL>
                    <a:lnR w="34621" cap="flat" cmpd="sng" algn="ctr">
                      <a:solidFill>
                        <a:srgbClr val="000000"/>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DDDDDD"/>
                    </a:solidFill>
                  </a:tcPr>
                </a:tc>
                <a:extLst>
                  <a:ext uri="{0D108BD9-81ED-4DB2-BD59-A6C34878D82A}">
                    <a16:rowId xmlns:a16="http://schemas.microsoft.com/office/drawing/2014/main" val="10002"/>
                  </a:ext>
                </a:extLst>
              </a:tr>
              <a:tr h="639429">
                <a:tc>
                  <a:txBody>
                    <a:bodyPr/>
                    <a:lstStyle/>
                    <a:p>
                      <a:pPr algn="ctr">
                        <a:lnSpc>
                          <a:spcPts val="1849"/>
                        </a:lnSpc>
                        <a:defRPr/>
                      </a:pPr>
                      <a:r>
                        <a:rPr lang="en-US" sz="1320">
                          <a:solidFill>
                            <a:srgbClr val="FFFFFF"/>
                          </a:solidFill>
                          <a:latin typeface="Garet 2 Bold"/>
                          <a:ea typeface="Garet 2 Bold"/>
                          <a:cs typeface="Garet 2 Bold"/>
                          <a:sym typeface="Garet 2 Bold"/>
                        </a:rPr>
                        <a:t>EU-1  1-acre</a:t>
                      </a:r>
                      <a:endParaRPr lang="en-US" sz="1100"/>
                    </a:p>
                  </a:txBody>
                  <a:tcPr marL="97454" marR="97454" marT="97454" marB="97454" anchor="ctr">
                    <a:lnL w="34621" cap="flat" cmpd="sng" algn="ctr">
                      <a:solidFill>
                        <a:srgbClr val="000000"/>
                      </a:solidFill>
                      <a:prstDash val="solid"/>
                      <a:round/>
                      <a:headEnd type="none" w="med" len="med"/>
                      <a:tailEnd type="none" w="med" len="med"/>
                    </a:lnL>
                    <a:lnR w="34621" cap="flat" cmpd="sng" algn="ctr">
                      <a:solidFill>
                        <a:srgbClr val="FFFFFF"/>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021531"/>
                    </a:solidFill>
                  </a:tcPr>
                </a:tc>
                <a:tc>
                  <a:txBody>
                    <a:bodyPr/>
                    <a:lstStyle/>
                    <a:p>
                      <a:pPr algn="ctr">
                        <a:lnSpc>
                          <a:spcPts val="1849"/>
                        </a:lnSpc>
                        <a:defRPr/>
                      </a:pPr>
                      <a:r>
                        <a:rPr lang="en-US" sz="1320">
                          <a:solidFill>
                            <a:srgbClr val="000000"/>
                          </a:solidFill>
                          <a:latin typeface="Garet 2"/>
                          <a:ea typeface="Garet 2"/>
                          <a:cs typeface="Garet 2"/>
                          <a:sym typeface="Garet 2"/>
                        </a:rPr>
                        <a:t>29,040 sq. ft. (including r/w)</a:t>
                      </a:r>
                      <a:endParaRPr lang="en-US" sz="1100"/>
                    </a:p>
                  </a:txBody>
                  <a:tcPr marL="97454" marR="97454" marT="97454" marB="97454" anchor="ctr">
                    <a:lnL w="34621" cap="flat" cmpd="sng" algn="ctr">
                      <a:solidFill>
                        <a:srgbClr val="FFFFFF"/>
                      </a:solidFill>
                      <a:prstDash val="solid"/>
                      <a:round/>
                      <a:headEnd type="none" w="med" len="med"/>
                      <a:tailEnd type="none" w="med" len="med"/>
                    </a:lnL>
                    <a:lnR w="34621" cap="flat" cmpd="sng" algn="ctr">
                      <a:solidFill>
                        <a:srgbClr val="FFFFFF"/>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DDDDDD"/>
                    </a:solidFill>
                  </a:tcPr>
                </a:tc>
                <a:tc>
                  <a:txBody>
                    <a:bodyPr/>
                    <a:lstStyle/>
                    <a:p>
                      <a:pPr algn="ctr">
                        <a:lnSpc>
                          <a:spcPts val="1849"/>
                        </a:lnSpc>
                        <a:defRPr/>
                      </a:pPr>
                      <a:r>
                        <a:rPr lang="en-US" sz="1320">
                          <a:solidFill>
                            <a:srgbClr val="000000"/>
                          </a:solidFill>
                          <a:latin typeface="Garet 2"/>
                          <a:ea typeface="Garet 2"/>
                          <a:cs typeface="Garet 2"/>
                          <a:sym typeface="Garet 2"/>
                        </a:rPr>
                        <a:t> 30%</a:t>
                      </a:r>
                      <a:endParaRPr lang="en-US" sz="1100"/>
                    </a:p>
                  </a:txBody>
                  <a:tcPr marL="97454" marR="97454" marT="97454" marB="97454" anchor="ctr">
                    <a:lnL w="34621" cap="flat" cmpd="sng" algn="ctr">
                      <a:solidFill>
                        <a:srgbClr val="FFFFFF"/>
                      </a:solidFill>
                      <a:prstDash val="solid"/>
                      <a:round/>
                      <a:headEnd type="none" w="med" len="med"/>
                      <a:tailEnd type="none" w="med" len="med"/>
                    </a:lnL>
                    <a:lnR w="34621" cap="flat" cmpd="sng" algn="ctr">
                      <a:solidFill>
                        <a:srgbClr val="FFFFFF"/>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DDDDDD"/>
                    </a:solidFill>
                  </a:tcPr>
                </a:tc>
                <a:tc>
                  <a:txBody>
                    <a:bodyPr/>
                    <a:lstStyle/>
                    <a:p>
                      <a:pPr algn="ctr">
                        <a:lnSpc>
                          <a:spcPts val="1849"/>
                        </a:lnSpc>
                        <a:defRPr/>
                      </a:pPr>
                      <a:r>
                        <a:rPr lang="en-US" sz="1320">
                          <a:solidFill>
                            <a:srgbClr val="000000"/>
                          </a:solidFill>
                          <a:latin typeface="Garet 2"/>
                          <a:ea typeface="Garet 2"/>
                          <a:cs typeface="Garet 2"/>
                          <a:sym typeface="Garet 2"/>
                        </a:rPr>
                        <a:t> 110 ft. No minimum depth </a:t>
                      </a:r>
                      <a:endParaRPr lang="en-US" sz="1100"/>
                    </a:p>
                  </a:txBody>
                  <a:tcPr marL="97454" marR="97454" marT="97454" marB="97454" anchor="ctr">
                    <a:lnL w="34621" cap="flat" cmpd="sng" algn="ctr">
                      <a:solidFill>
                        <a:srgbClr val="FFFFFF"/>
                      </a:solidFill>
                      <a:prstDash val="solid"/>
                      <a:round/>
                      <a:headEnd type="none" w="med" len="med"/>
                      <a:tailEnd type="none" w="med" len="med"/>
                    </a:lnL>
                    <a:lnR w="34621" cap="flat" cmpd="sng" algn="ctr">
                      <a:solidFill>
                        <a:srgbClr val="000000"/>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DDDDDD"/>
                    </a:solidFill>
                  </a:tcPr>
                </a:tc>
                <a:extLst>
                  <a:ext uri="{0D108BD9-81ED-4DB2-BD59-A6C34878D82A}">
                    <a16:rowId xmlns:a16="http://schemas.microsoft.com/office/drawing/2014/main" val="10003"/>
                  </a:ext>
                </a:extLst>
              </a:tr>
              <a:tr h="894865">
                <a:tc>
                  <a:txBody>
                    <a:bodyPr/>
                    <a:lstStyle/>
                    <a:p>
                      <a:pPr algn="ctr">
                        <a:lnSpc>
                          <a:spcPts val="1849"/>
                        </a:lnSpc>
                        <a:defRPr/>
                      </a:pPr>
                      <a:r>
                        <a:rPr lang="en-US" sz="1320">
                          <a:solidFill>
                            <a:srgbClr val="FFFFFF"/>
                          </a:solidFill>
                          <a:latin typeface="Garet 2 Bold"/>
                          <a:ea typeface="Garet 2 Bold"/>
                          <a:cs typeface="Garet 2 Bold"/>
                          <a:sym typeface="Garet 2 Bold"/>
                        </a:rPr>
                        <a:t> EU-S  25,000 sf</a:t>
                      </a:r>
                      <a:endParaRPr lang="en-US" sz="1100"/>
                    </a:p>
                  </a:txBody>
                  <a:tcPr marL="97454" marR="97454" marT="97454" marB="97454" anchor="ctr">
                    <a:lnL w="34621" cap="flat" cmpd="sng" algn="ctr">
                      <a:solidFill>
                        <a:srgbClr val="000000"/>
                      </a:solidFill>
                      <a:prstDash val="solid"/>
                      <a:round/>
                      <a:headEnd type="none" w="med" len="med"/>
                      <a:tailEnd type="none" w="med" len="med"/>
                    </a:lnL>
                    <a:lnR w="34621" cap="flat" cmpd="sng" algn="ctr">
                      <a:solidFill>
                        <a:srgbClr val="FFFFFF"/>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021531"/>
                    </a:solidFill>
                  </a:tcPr>
                </a:tc>
                <a:tc>
                  <a:txBody>
                    <a:bodyPr/>
                    <a:lstStyle/>
                    <a:p>
                      <a:pPr algn="ctr">
                        <a:lnSpc>
                          <a:spcPts val="1849"/>
                        </a:lnSpc>
                        <a:defRPr/>
                      </a:pPr>
                      <a:r>
                        <a:rPr lang="en-US" sz="1320">
                          <a:solidFill>
                            <a:srgbClr val="000000"/>
                          </a:solidFill>
                          <a:latin typeface="Garet 2"/>
                          <a:ea typeface="Garet 2"/>
                          <a:cs typeface="Garet 2"/>
                          <a:sym typeface="Garet 2"/>
                        </a:rPr>
                        <a:t>17,424 sq. ft. (including r/w)</a:t>
                      </a:r>
                      <a:endParaRPr lang="en-US" sz="1100"/>
                    </a:p>
                  </a:txBody>
                  <a:tcPr marL="97454" marR="97454" marT="97454" marB="97454" anchor="ctr">
                    <a:lnL w="34621" cap="flat" cmpd="sng" algn="ctr">
                      <a:solidFill>
                        <a:srgbClr val="FFFFFF"/>
                      </a:solidFill>
                      <a:prstDash val="solid"/>
                      <a:round/>
                      <a:headEnd type="none" w="med" len="med"/>
                      <a:tailEnd type="none" w="med" len="med"/>
                    </a:lnL>
                    <a:lnR w="34621" cap="flat" cmpd="sng" algn="ctr">
                      <a:solidFill>
                        <a:srgbClr val="FFFFFF"/>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DDDDDD"/>
                    </a:solidFill>
                  </a:tcPr>
                </a:tc>
                <a:tc>
                  <a:txBody>
                    <a:bodyPr/>
                    <a:lstStyle/>
                    <a:p>
                      <a:pPr algn="ctr">
                        <a:lnSpc>
                          <a:spcPts val="1849"/>
                        </a:lnSpc>
                        <a:defRPr/>
                      </a:pPr>
                      <a:r>
                        <a:rPr lang="en-US" sz="1320" dirty="0">
                          <a:solidFill>
                            <a:srgbClr val="000000"/>
                          </a:solidFill>
                          <a:latin typeface="Garet 2"/>
                          <a:ea typeface="Garet 2"/>
                          <a:cs typeface="Garet 2"/>
                          <a:sym typeface="Garet 2"/>
                        </a:rPr>
                        <a:t> 30%</a:t>
                      </a:r>
                      <a:endParaRPr lang="en-US" sz="1100" dirty="0"/>
                    </a:p>
                  </a:txBody>
                  <a:tcPr marL="97454" marR="97454" marT="97454" marB="97454" anchor="ctr">
                    <a:lnL w="34621" cap="flat" cmpd="sng" algn="ctr">
                      <a:solidFill>
                        <a:srgbClr val="FFFFFF"/>
                      </a:solidFill>
                      <a:prstDash val="solid"/>
                      <a:round/>
                      <a:headEnd type="none" w="med" len="med"/>
                      <a:tailEnd type="none" w="med" len="med"/>
                    </a:lnL>
                    <a:lnR w="34621" cap="flat" cmpd="sng" algn="ctr">
                      <a:solidFill>
                        <a:srgbClr val="FFFFFF"/>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DDDDDD"/>
                    </a:solidFill>
                  </a:tcPr>
                </a:tc>
                <a:tc>
                  <a:txBody>
                    <a:bodyPr/>
                    <a:lstStyle/>
                    <a:p>
                      <a:pPr algn="ctr">
                        <a:lnSpc>
                          <a:spcPts val="1849"/>
                        </a:lnSpc>
                        <a:defRPr/>
                      </a:pPr>
                      <a:r>
                        <a:rPr lang="en-US" sz="1320">
                          <a:solidFill>
                            <a:srgbClr val="000000"/>
                          </a:solidFill>
                          <a:latin typeface="Garet 2"/>
                          <a:ea typeface="Garet 2"/>
                          <a:cs typeface="Garet 2"/>
                          <a:sym typeface="Garet 2"/>
                        </a:rPr>
                        <a:t>110 ft. No minimum depth </a:t>
                      </a:r>
                      <a:endParaRPr lang="en-US" sz="1100"/>
                    </a:p>
                  </a:txBody>
                  <a:tcPr marL="97454" marR="97454" marT="97454" marB="97454" anchor="ctr">
                    <a:lnL w="34621" cap="flat" cmpd="sng" algn="ctr">
                      <a:solidFill>
                        <a:srgbClr val="FFFFFF"/>
                      </a:solidFill>
                      <a:prstDash val="solid"/>
                      <a:round/>
                      <a:headEnd type="none" w="med" len="med"/>
                      <a:tailEnd type="none" w="med" len="med"/>
                    </a:lnL>
                    <a:lnR w="34621" cap="flat" cmpd="sng" algn="ctr">
                      <a:solidFill>
                        <a:srgbClr val="000000"/>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DDDDDD"/>
                    </a:solidFill>
                  </a:tcPr>
                </a:tc>
                <a:extLst>
                  <a:ext uri="{0D108BD9-81ED-4DB2-BD59-A6C34878D82A}">
                    <a16:rowId xmlns:a16="http://schemas.microsoft.com/office/drawing/2014/main" val="10004"/>
                  </a:ext>
                </a:extLst>
              </a:tr>
              <a:tr h="926297">
                <a:tc>
                  <a:txBody>
                    <a:bodyPr/>
                    <a:lstStyle/>
                    <a:p>
                      <a:pPr algn="ctr">
                        <a:lnSpc>
                          <a:spcPts val="1849"/>
                        </a:lnSpc>
                        <a:defRPr/>
                      </a:pPr>
                      <a:r>
                        <a:rPr lang="en-US" sz="1320">
                          <a:solidFill>
                            <a:srgbClr val="FFFFFF"/>
                          </a:solidFill>
                          <a:latin typeface="Garet 2 Bold"/>
                          <a:ea typeface="Garet 2 Bold"/>
                          <a:cs typeface="Garet 2 Bold"/>
                          <a:sym typeface="Garet 2 Bold"/>
                        </a:rPr>
                        <a:t>EU-M  15,000 sf</a:t>
                      </a:r>
                      <a:endParaRPr lang="en-US" sz="1100"/>
                    </a:p>
                  </a:txBody>
                  <a:tcPr marL="97454" marR="97454" marT="97454" marB="97454" anchor="ctr">
                    <a:lnL w="34621" cap="flat" cmpd="sng" algn="ctr">
                      <a:solidFill>
                        <a:srgbClr val="000000"/>
                      </a:solidFill>
                      <a:prstDash val="solid"/>
                      <a:round/>
                      <a:headEnd type="none" w="med" len="med"/>
                      <a:tailEnd type="none" w="med" len="med"/>
                    </a:lnL>
                    <a:lnR w="34621" cap="flat" cmpd="sng" algn="ctr">
                      <a:solidFill>
                        <a:srgbClr val="FFFFFF"/>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021531"/>
                    </a:solidFill>
                  </a:tcPr>
                </a:tc>
                <a:tc>
                  <a:txBody>
                    <a:bodyPr/>
                    <a:lstStyle/>
                    <a:p>
                      <a:pPr algn="ctr">
                        <a:lnSpc>
                          <a:spcPts val="1849"/>
                        </a:lnSpc>
                        <a:defRPr/>
                      </a:pPr>
                      <a:r>
                        <a:rPr lang="en-US" sz="1320">
                          <a:solidFill>
                            <a:srgbClr val="000000"/>
                          </a:solidFill>
                          <a:latin typeface="Garet 2"/>
                          <a:ea typeface="Garet 2"/>
                          <a:cs typeface="Garet 2"/>
                          <a:sym typeface="Garet 2"/>
                        </a:rPr>
                        <a:t>12,000 sq. ft. (including r/w)</a:t>
                      </a:r>
                      <a:endParaRPr lang="en-US" sz="1100"/>
                    </a:p>
                  </a:txBody>
                  <a:tcPr marL="97454" marR="97454" marT="97454" marB="97454" anchor="ctr">
                    <a:lnL w="34621" cap="flat" cmpd="sng" algn="ctr">
                      <a:solidFill>
                        <a:srgbClr val="FFFFFF"/>
                      </a:solidFill>
                      <a:prstDash val="solid"/>
                      <a:round/>
                      <a:headEnd type="none" w="med" len="med"/>
                      <a:tailEnd type="none" w="med" len="med"/>
                    </a:lnL>
                    <a:lnR w="34621" cap="flat" cmpd="sng" algn="ctr">
                      <a:solidFill>
                        <a:srgbClr val="FFFFFF"/>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DDDDDD"/>
                    </a:solidFill>
                  </a:tcPr>
                </a:tc>
                <a:tc>
                  <a:txBody>
                    <a:bodyPr/>
                    <a:lstStyle/>
                    <a:p>
                      <a:pPr algn="ctr">
                        <a:lnSpc>
                          <a:spcPts val="1849"/>
                        </a:lnSpc>
                        <a:defRPr/>
                      </a:pPr>
                      <a:r>
                        <a:rPr lang="en-US" sz="1320">
                          <a:solidFill>
                            <a:srgbClr val="000000"/>
                          </a:solidFill>
                          <a:latin typeface="Garet 2"/>
                          <a:ea typeface="Garet 2"/>
                          <a:cs typeface="Garet 2"/>
                          <a:sym typeface="Garet 2"/>
                        </a:rPr>
                        <a:t> 30%</a:t>
                      </a:r>
                      <a:endParaRPr lang="en-US" sz="1100"/>
                    </a:p>
                  </a:txBody>
                  <a:tcPr marL="97454" marR="97454" marT="97454" marB="97454" anchor="ctr">
                    <a:lnL w="34621" cap="flat" cmpd="sng" algn="ctr">
                      <a:solidFill>
                        <a:srgbClr val="FFFFFF"/>
                      </a:solidFill>
                      <a:prstDash val="solid"/>
                      <a:round/>
                      <a:headEnd type="none" w="med" len="med"/>
                      <a:tailEnd type="none" w="med" len="med"/>
                    </a:lnL>
                    <a:lnR w="34621" cap="flat" cmpd="sng" algn="ctr">
                      <a:solidFill>
                        <a:srgbClr val="FFFFFF"/>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DDDDDD"/>
                    </a:solidFill>
                  </a:tcPr>
                </a:tc>
                <a:tc>
                  <a:txBody>
                    <a:bodyPr/>
                    <a:lstStyle/>
                    <a:p>
                      <a:pPr algn="ctr">
                        <a:lnSpc>
                          <a:spcPts val="1849"/>
                        </a:lnSpc>
                        <a:defRPr/>
                      </a:pPr>
                      <a:r>
                        <a:rPr lang="en-US" sz="1320">
                          <a:solidFill>
                            <a:srgbClr val="000000"/>
                          </a:solidFill>
                          <a:latin typeface="Garet 2"/>
                          <a:ea typeface="Garet 2"/>
                          <a:cs typeface="Garet 2"/>
                          <a:sym typeface="Garet 2"/>
                        </a:rPr>
                        <a:t>100 ft. No minimum depth </a:t>
                      </a:r>
                      <a:endParaRPr lang="en-US" sz="1100"/>
                    </a:p>
                  </a:txBody>
                  <a:tcPr marL="97454" marR="97454" marT="97454" marB="97454" anchor="ctr">
                    <a:lnL w="34621" cap="flat" cmpd="sng" algn="ctr">
                      <a:solidFill>
                        <a:srgbClr val="FFFFFF"/>
                      </a:solidFill>
                      <a:prstDash val="solid"/>
                      <a:round/>
                      <a:headEnd type="none" w="med" len="med"/>
                      <a:tailEnd type="none" w="med" len="med"/>
                    </a:lnL>
                    <a:lnR w="34621" cap="flat" cmpd="sng" algn="ctr">
                      <a:solidFill>
                        <a:srgbClr val="000000"/>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DDDDDD"/>
                    </a:solidFill>
                  </a:tcPr>
                </a:tc>
                <a:extLst>
                  <a:ext uri="{0D108BD9-81ED-4DB2-BD59-A6C34878D82A}">
                    <a16:rowId xmlns:a16="http://schemas.microsoft.com/office/drawing/2014/main" val="10005"/>
                  </a:ext>
                </a:extLst>
              </a:tr>
              <a:tr h="1166017">
                <a:tc>
                  <a:txBody>
                    <a:bodyPr/>
                    <a:lstStyle/>
                    <a:p>
                      <a:pPr algn="ctr">
                        <a:lnSpc>
                          <a:spcPts val="1849"/>
                        </a:lnSpc>
                        <a:defRPr/>
                      </a:pPr>
                      <a:r>
                        <a:rPr lang="en-US" sz="1320">
                          <a:solidFill>
                            <a:srgbClr val="FFFFFF"/>
                          </a:solidFill>
                          <a:latin typeface="Garet 2 Bold"/>
                          <a:ea typeface="Garet 2 Bold"/>
                          <a:cs typeface="Garet 2 Bold"/>
                          <a:sym typeface="Garet 2 Bold"/>
                        </a:rPr>
                        <a:t>RU-1 and RU-2  7,500</a:t>
                      </a:r>
                      <a:endParaRPr lang="en-US" sz="1100"/>
                    </a:p>
                  </a:txBody>
                  <a:tcPr marL="97454" marR="97454" marT="97454" marB="97454" anchor="ctr">
                    <a:lnL w="34621" cap="flat" cmpd="sng" algn="ctr">
                      <a:solidFill>
                        <a:srgbClr val="000000"/>
                      </a:solidFill>
                      <a:prstDash val="solid"/>
                      <a:round/>
                      <a:headEnd type="none" w="med" len="med"/>
                      <a:tailEnd type="none" w="med" len="med"/>
                    </a:lnL>
                    <a:lnR w="34621" cap="flat" cmpd="sng" algn="ctr">
                      <a:solidFill>
                        <a:srgbClr val="FFFFFF"/>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021531"/>
                    </a:solidFill>
                  </a:tcPr>
                </a:tc>
                <a:tc>
                  <a:txBody>
                    <a:bodyPr/>
                    <a:lstStyle/>
                    <a:p>
                      <a:pPr algn="ctr">
                        <a:lnSpc>
                          <a:spcPts val="1849"/>
                        </a:lnSpc>
                        <a:defRPr/>
                      </a:pPr>
                      <a:r>
                        <a:rPr lang="en-US" sz="1320">
                          <a:solidFill>
                            <a:srgbClr val="000000"/>
                          </a:solidFill>
                          <a:latin typeface="Garet 2"/>
                          <a:ea typeface="Garet 2"/>
                          <a:cs typeface="Garet 2"/>
                          <a:sym typeface="Garet 2"/>
                        </a:rPr>
                        <a:t>5,000 sq. ft. of net area; 10% of the residential lots may have a minimum of 3,750 sq. ft.</a:t>
                      </a:r>
                      <a:endParaRPr lang="en-US" sz="1100"/>
                    </a:p>
                  </a:txBody>
                  <a:tcPr marL="97454" marR="97454" marT="97454" marB="97454" anchor="ctr">
                    <a:lnL w="34621" cap="flat" cmpd="sng" algn="ctr">
                      <a:solidFill>
                        <a:srgbClr val="FFFFFF"/>
                      </a:solidFill>
                      <a:prstDash val="solid"/>
                      <a:round/>
                      <a:headEnd type="none" w="med" len="med"/>
                      <a:tailEnd type="none" w="med" len="med"/>
                    </a:lnL>
                    <a:lnR w="34621" cap="flat" cmpd="sng" algn="ctr">
                      <a:solidFill>
                        <a:srgbClr val="FFFFFF"/>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DDDDDD"/>
                    </a:solidFill>
                  </a:tcPr>
                </a:tc>
                <a:tc>
                  <a:txBody>
                    <a:bodyPr/>
                    <a:lstStyle/>
                    <a:p>
                      <a:pPr algn="ctr">
                        <a:lnSpc>
                          <a:spcPts val="1849"/>
                        </a:lnSpc>
                        <a:defRPr/>
                      </a:pPr>
                      <a:r>
                        <a:rPr lang="en-US" sz="1320">
                          <a:solidFill>
                            <a:srgbClr val="000000"/>
                          </a:solidFill>
                          <a:latin typeface="Garet 2"/>
                          <a:ea typeface="Garet 2"/>
                          <a:cs typeface="Garet 2"/>
                          <a:sym typeface="Garet 2"/>
                        </a:rPr>
                        <a:t>45%</a:t>
                      </a:r>
                      <a:endParaRPr lang="en-US" sz="1100"/>
                    </a:p>
                  </a:txBody>
                  <a:tcPr marL="97454" marR="97454" marT="97454" marB="97454" anchor="ctr">
                    <a:lnL w="34621" cap="flat" cmpd="sng" algn="ctr">
                      <a:solidFill>
                        <a:srgbClr val="FFFFFF"/>
                      </a:solidFill>
                      <a:prstDash val="solid"/>
                      <a:round/>
                      <a:headEnd type="none" w="med" len="med"/>
                      <a:tailEnd type="none" w="med" len="med"/>
                    </a:lnL>
                    <a:lnR w="34621" cap="flat" cmpd="sng" algn="ctr">
                      <a:solidFill>
                        <a:srgbClr val="FFFFFF"/>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DDDDDD"/>
                    </a:solidFill>
                  </a:tcPr>
                </a:tc>
                <a:tc>
                  <a:txBody>
                    <a:bodyPr/>
                    <a:lstStyle/>
                    <a:p>
                      <a:pPr algn="ctr">
                        <a:lnSpc>
                          <a:spcPts val="1849"/>
                        </a:lnSpc>
                        <a:defRPr/>
                      </a:pPr>
                      <a:r>
                        <a:rPr lang="en-US" sz="1320">
                          <a:solidFill>
                            <a:srgbClr val="000000"/>
                          </a:solidFill>
                          <a:latin typeface="Garet 2"/>
                          <a:ea typeface="Garet 2"/>
                          <a:cs typeface="Garet 2"/>
                          <a:sym typeface="Garet 2"/>
                        </a:rPr>
                        <a:t>50 ft. 10% of the residential lots may have a frontage of 40 ft. </a:t>
                      </a:r>
                      <a:endParaRPr lang="en-US" sz="1100"/>
                    </a:p>
                  </a:txBody>
                  <a:tcPr marL="97454" marR="97454" marT="97454" marB="97454" anchor="ctr">
                    <a:lnL w="34621" cap="flat" cmpd="sng" algn="ctr">
                      <a:solidFill>
                        <a:srgbClr val="FFFFFF"/>
                      </a:solidFill>
                      <a:prstDash val="solid"/>
                      <a:round/>
                      <a:headEnd type="none" w="med" len="med"/>
                      <a:tailEnd type="none" w="med" len="med"/>
                    </a:lnL>
                    <a:lnR w="34621" cap="flat" cmpd="sng" algn="ctr">
                      <a:solidFill>
                        <a:srgbClr val="000000"/>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FFFFFF"/>
                      </a:solidFill>
                      <a:prstDash val="solid"/>
                      <a:round/>
                      <a:headEnd type="none" w="med" len="med"/>
                      <a:tailEnd type="none" w="med" len="med"/>
                    </a:lnB>
                    <a:solidFill>
                      <a:srgbClr val="DDDDDD"/>
                    </a:solidFill>
                  </a:tcPr>
                </a:tc>
                <a:extLst>
                  <a:ext uri="{0D108BD9-81ED-4DB2-BD59-A6C34878D82A}">
                    <a16:rowId xmlns:a16="http://schemas.microsoft.com/office/drawing/2014/main" val="10006"/>
                  </a:ext>
                </a:extLst>
              </a:tr>
              <a:tr h="902723">
                <a:tc>
                  <a:txBody>
                    <a:bodyPr/>
                    <a:lstStyle/>
                    <a:p>
                      <a:pPr algn="ctr">
                        <a:lnSpc>
                          <a:spcPts val="1849"/>
                        </a:lnSpc>
                        <a:defRPr/>
                      </a:pPr>
                      <a:r>
                        <a:rPr lang="en-US" sz="1320">
                          <a:solidFill>
                            <a:srgbClr val="FFFFFF"/>
                          </a:solidFill>
                          <a:latin typeface="Garet 2 Bold"/>
                          <a:ea typeface="Garet 2 Bold"/>
                          <a:cs typeface="Garet 2 Bold"/>
                          <a:sym typeface="Garet 2 Bold"/>
                        </a:rPr>
                        <a:t>RU-1M(a) and RU-1M(b)  </a:t>
                      </a:r>
                      <a:endParaRPr lang="en-US" sz="1100"/>
                    </a:p>
                  </a:txBody>
                  <a:tcPr marL="97454" marR="97454" marT="97454" marB="97454" anchor="ctr">
                    <a:lnL w="34621" cap="flat" cmpd="sng" algn="ctr">
                      <a:solidFill>
                        <a:srgbClr val="000000"/>
                      </a:solidFill>
                      <a:prstDash val="solid"/>
                      <a:round/>
                      <a:headEnd type="none" w="med" len="med"/>
                      <a:tailEnd type="none" w="med" len="med"/>
                    </a:lnL>
                    <a:lnR w="34621" cap="flat" cmpd="sng" algn="ctr">
                      <a:solidFill>
                        <a:srgbClr val="FFFFFF"/>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000000"/>
                      </a:solidFill>
                      <a:prstDash val="solid"/>
                      <a:round/>
                      <a:headEnd type="none" w="med" len="med"/>
                      <a:tailEnd type="none" w="med" len="med"/>
                    </a:lnB>
                    <a:solidFill>
                      <a:srgbClr val="021531"/>
                    </a:solidFill>
                  </a:tcPr>
                </a:tc>
                <a:tc>
                  <a:txBody>
                    <a:bodyPr/>
                    <a:lstStyle/>
                    <a:p>
                      <a:pPr algn="ctr">
                        <a:lnSpc>
                          <a:spcPts val="1849"/>
                        </a:lnSpc>
                        <a:defRPr/>
                      </a:pPr>
                      <a:r>
                        <a:rPr lang="en-US" sz="1320">
                          <a:solidFill>
                            <a:srgbClr val="000000"/>
                          </a:solidFill>
                          <a:latin typeface="Garet 2"/>
                          <a:ea typeface="Garet 2"/>
                          <a:cs typeface="Garet 2"/>
                          <a:sym typeface="Garet 2"/>
                        </a:rPr>
                        <a:t>3,750 sq. ft. of net area</a:t>
                      </a:r>
                      <a:endParaRPr lang="en-US" sz="1100"/>
                    </a:p>
                  </a:txBody>
                  <a:tcPr marL="97454" marR="97454" marT="97454" marB="97454" anchor="ctr">
                    <a:lnL w="34621" cap="flat" cmpd="sng" algn="ctr">
                      <a:solidFill>
                        <a:srgbClr val="FFFFFF"/>
                      </a:solidFill>
                      <a:prstDash val="solid"/>
                      <a:round/>
                      <a:headEnd type="none" w="med" len="med"/>
                      <a:tailEnd type="none" w="med" len="med"/>
                    </a:lnL>
                    <a:lnR w="34621" cap="flat" cmpd="sng" algn="ctr">
                      <a:solidFill>
                        <a:srgbClr val="FFFFFF"/>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000000"/>
                      </a:solidFill>
                      <a:prstDash val="solid"/>
                      <a:round/>
                      <a:headEnd type="none" w="med" len="med"/>
                      <a:tailEnd type="none" w="med" len="med"/>
                    </a:lnB>
                    <a:solidFill>
                      <a:srgbClr val="DDDDDD"/>
                    </a:solidFill>
                  </a:tcPr>
                </a:tc>
                <a:tc>
                  <a:txBody>
                    <a:bodyPr/>
                    <a:lstStyle/>
                    <a:p>
                      <a:pPr algn="ctr">
                        <a:lnSpc>
                          <a:spcPts val="1849"/>
                        </a:lnSpc>
                        <a:defRPr/>
                      </a:pPr>
                      <a:r>
                        <a:rPr lang="en-US" sz="1320">
                          <a:solidFill>
                            <a:srgbClr val="000000"/>
                          </a:solidFill>
                          <a:latin typeface="Garet 2"/>
                          <a:ea typeface="Garet 2"/>
                          <a:cs typeface="Garet 2"/>
                          <a:sym typeface="Garet 2"/>
                        </a:rPr>
                        <a:t>50%</a:t>
                      </a:r>
                      <a:endParaRPr lang="en-US" sz="1100"/>
                    </a:p>
                  </a:txBody>
                  <a:tcPr marL="97454" marR="97454" marT="97454" marB="97454" anchor="ctr">
                    <a:lnL w="34621" cap="flat" cmpd="sng" algn="ctr">
                      <a:solidFill>
                        <a:srgbClr val="FFFFFF"/>
                      </a:solidFill>
                      <a:prstDash val="solid"/>
                      <a:round/>
                      <a:headEnd type="none" w="med" len="med"/>
                      <a:tailEnd type="none" w="med" len="med"/>
                    </a:lnL>
                    <a:lnR w="34621" cap="flat" cmpd="sng" algn="ctr">
                      <a:solidFill>
                        <a:srgbClr val="FFFFFF"/>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000000"/>
                      </a:solidFill>
                      <a:prstDash val="solid"/>
                      <a:round/>
                      <a:headEnd type="none" w="med" len="med"/>
                      <a:tailEnd type="none" w="med" len="med"/>
                    </a:lnB>
                    <a:solidFill>
                      <a:srgbClr val="DDDDDD"/>
                    </a:solidFill>
                  </a:tcPr>
                </a:tc>
                <a:tc>
                  <a:txBody>
                    <a:bodyPr/>
                    <a:lstStyle/>
                    <a:p>
                      <a:pPr algn="ctr">
                        <a:lnSpc>
                          <a:spcPts val="1849"/>
                        </a:lnSpc>
                        <a:defRPr/>
                      </a:pPr>
                      <a:r>
                        <a:rPr lang="en-US" sz="1320" dirty="0">
                          <a:solidFill>
                            <a:srgbClr val="000000"/>
                          </a:solidFill>
                          <a:latin typeface="Garet 2"/>
                          <a:ea typeface="Garet 2"/>
                          <a:cs typeface="Garet 2"/>
                          <a:sym typeface="Garet 2"/>
                        </a:rPr>
                        <a:t>40 feet</a:t>
                      </a:r>
                      <a:endParaRPr lang="en-US" sz="1100" dirty="0"/>
                    </a:p>
                  </a:txBody>
                  <a:tcPr marL="97454" marR="97454" marT="97454" marB="97454" anchor="ctr">
                    <a:lnL w="34621" cap="flat" cmpd="sng" algn="ctr">
                      <a:solidFill>
                        <a:srgbClr val="FFFFFF"/>
                      </a:solidFill>
                      <a:prstDash val="solid"/>
                      <a:round/>
                      <a:headEnd type="none" w="med" len="med"/>
                      <a:tailEnd type="none" w="med" len="med"/>
                    </a:lnL>
                    <a:lnR w="34621" cap="flat" cmpd="sng" algn="ctr">
                      <a:solidFill>
                        <a:srgbClr val="000000"/>
                      </a:solidFill>
                      <a:prstDash val="solid"/>
                      <a:round/>
                      <a:headEnd type="none" w="med" len="med"/>
                      <a:tailEnd type="none" w="med" len="med"/>
                    </a:lnR>
                    <a:lnT w="34621" cap="flat" cmpd="sng" algn="ctr">
                      <a:solidFill>
                        <a:srgbClr val="FFFFFF"/>
                      </a:solidFill>
                      <a:prstDash val="solid"/>
                      <a:round/>
                      <a:headEnd type="none" w="med" len="med"/>
                      <a:tailEnd type="none" w="med" len="med"/>
                    </a:lnT>
                    <a:lnB w="34621"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a:xfrm>
            <a:off x="1028700" y="4246426"/>
            <a:ext cx="8287141" cy="4347434"/>
            <a:chOff x="0" y="0"/>
            <a:chExt cx="6350000" cy="3331210"/>
          </a:xfrm>
        </p:grpSpPr>
        <p:sp>
          <p:nvSpPr>
            <p:cNvPr id="3" name="Freeform 3"/>
            <p:cNvSpPr/>
            <p:nvPr/>
          </p:nvSpPr>
          <p:spPr>
            <a:xfrm>
              <a:off x="0" y="0"/>
              <a:ext cx="6350000" cy="3331210"/>
            </a:xfrm>
            <a:custGeom>
              <a:avLst/>
              <a:gdLst/>
              <a:ahLst/>
              <a:cxnLst/>
              <a:rect l="l" t="t" r="r" b="b"/>
              <a:pathLst>
                <a:path w="6350000" h="3331210">
                  <a:moveTo>
                    <a:pt x="6209030" y="0"/>
                  </a:moveTo>
                  <a:lnTo>
                    <a:pt x="140970" y="0"/>
                  </a:lnTo>
                  <a:cubicBezTo>
                    <a:pt x="63500" y="0"/>
                    <a:pt x="0" y="62230"/>
                    <a:pt x="0" y="138430"/>
                  </a:cubicBezTo>
                  <a:lnTo>
                    <a:pt x="0" y="3192780"/>
                  </a:lnTo>
                  <a:cubicBezTo>
                    <a:pt x="0" y="3268980"/>
                    <a:pt x="63500" y="3331210"/>
                    <a:pt x="140970" y="3331210"/>
                  </a:cubicBezTo>
                  <a:lnTo>
                    <a:pt x="6209030" y="3331210"/>
                  </a:lnTo>
                  <a:cubicBezTo>
                    <a:pt x="6286500" y="3331210"/>
                    <a:pt x="6350000" y="3268980"/>
                    <a:pt x="6350000" y="3192780"/>
                  </a:cubicBezTo>
                  <a:lnTo>
                    <a:pt x="6350000" y="138430"/>
                  </a:lnTo>
                  <a:cubicBezTo>
                    <a:pt x="6350000" y="62230"/>
                    <a:pt x="6286500" y="0"/>
                    <a:pt x="6209030" y="0"/>
                  </a:cubicBezTo>
                  <a:close/>
                </a:path>
              </a:pathLst>
            </a:custGeom>
            <a:blipFill>
              <a:blip r:embed="rId2"/>
              <a:stretch>
                <a:fillRect t="-13619" b="-13619"/>
              </a:stretch>
            </a:blipFill>
          </p:spPr>
          <p:txBody>
            <a:bodyPr/>
            <a:lstStyle/>
            <a:p>
              <a:endParaRPr lang="en-US"/>
            </a:p>
          </p:txBody>
        </p:sp>
      </p:grpSp>
      <p:grpSp>
        <p:nvGrpSpPr>
          <p:cNvPr id="4" name="Group 4"/>
          <p:cNvGrpSpPr/>
          <p:nvPr/>
        </p:nvGrpSpPr>
        <p:grpSpPr>
          <a:xfrm>
            <a:off x="8061152" y="5438406"/>
            <a:ext cx="4274767" cy="2869979"/>
            <a:chOff x="0" y="0"/>
            <a:chExt cx="1125865" cy="755879"/>
          </a:xfrm>
        </p:grpSpPr>
        <p:sp>
          <p:nvSpPr>
            <p:cNvPr id="5" name="Freeform 5"/>
            <p:cNvSpPr/>
            <p:nvPr/>
          </p:nvSpPr>
          <p:spPr>
            <a:xfrm>
              <a:off x="0" y="0"/>
              <a:ext cx="1125865" cy="755879"/>
            </a:xfrm>
            <a:custGeom>
              <a:avLst/>
              <a:gdLst/>
              <a:ahLst/>
              <a:cxnLst/>
              <a:rect l="l" t="t" r="r" b="b"/>
              <a:pathLst>
                <a:path w="1125865" h="755879">
                  <a:moveTo>
                    <a:pt x="21733" y="0"/>
                  </a:moveTo>
                  <a:lnTo>
                    <a:pt x="1104132" y="0"/>
                  </a:lnTo>
                  <a:cubicBezTo>
                    <a:pt x="1109896" y="0"/>
                    <a:pt x="1115423" y="2290"/>
                    <a:pt x="1119499" y="6365"/>
                  </a:cubicBezTo>
                  <a:cubicBezTo>
                    <a:pt x="1123575" y="10441"/>
                    <a:pt x="1125865" y="15969"/>
                    <a:pt x="1125865" y="21733"/>
                  </a:cubicBezTo>
                  <a:lnTo>
                    <a:pt x="1125865" y="734146"/>
                  </a:lnTo>
                  <a:cubicBezTo>
                    <a:pt x="1125865" y="746149"/>
                    <a:pt x="1116134" y="755879"/>
                    <a:pt x="1104132" y="755879"/>
                  </a:cubicBezTo>
                  <a:lnTo>
                    <a:pt x="21733" y="755879"/>
                  </a:lnTo>
                  <a:cubicBezTo>
                    <a:pt x="9730" y="755879"/>
                    <a:pt x="0" y="746149"/>
                    <a:pt x="0" y="734146"/>
                  </a:cubicBezTo>
                  <a:lnTo>
                    <a:pt x="0" y="21733"/>
                  </a:lnTo>
                  <a:cubicBezTo>
                    <a:pt x="0" y="9730"/>
                    <a:pt x="9730" y="0"/>
                    <a:pt x="21733" y="0"/>
                  </a:cubicBezTo>
                  <a:close/>
                </a:path>
              </a:pathLst>
            </a:custGeom>
            <a:solidFill>
              <a:srgbClr val="EC971C"/>
            </a:solidFill>
          </p:spPr>
          <p:txBody>
            <a:bodyPr/>
            <a:lstStyle/>
            <a:p>
              <a:endParaRPr lang="en-US"/>
            </a:p>
          </p:txBody>
        </p:sp>
        <p:sp>
          <p:nvSpPr>
            <p:cNvPr id="6" name="TextBox 6"/>
            <p:cNvSpPr txBox="1"/>
            <p:nvPr/>
          </p:nvSpPr>
          <p:spPr>
            <a:xfrm>
              <a:off x="0" y="-47625"/>
              <a:ext cx="1125865" cy="803504"/>
            </a:xfrm>
            <a:prstGeom prst="rect">
              <a:avLst/>
            </a:prstGeom>
          </p:spPr>
          <p:txBody>
            <a:bodyPr lIns="50800" tIns="50800" rIns="50800" bIns="50800" rtlCol="0" anchor="ctr"/>
            <a:lstStyle/>
            <a:p>
              <a:pPr algn="ctr">
                <a:lnSpc>
                  <a:spcPts val="2940"/>
                </a:lnSpc>
              </a:pPr>
              <a:endParaRPr/>
            </a:p>
          </p:txBody>
        </p:sp>
      </p:grpSp>
      <p:grpSp>
        <p:nvGrpSpPr>
          <p:cNvPr id="7" name="Group 7"/>
          <p:cNvGrpSpPr/>
          <p:nvPr/>
        </p:nvGrpSpPr>
        <p:grpSpPr>
          <a:xfrm>
            <a:off x="12671865" y="5438406"/>
            <a:ext cx="4274767" cy="2869979"/>
            <a:chOff x="0" y="0"/>
            <a:chExt cx="1125865" cy="755879"/>
          </a:xfrm>
        </p:grpSpPr>
        <p:sp>
          <p:nvSpPr>
            <p:cNvPr id="8" name="Freeform 8"/>
            <p:cNvSpPr/>
            <p:nvPr/>
          </p:nvSpPr>
          <p:spPr>
            <a:xfrm>
              <a:off x="0" y="0"/>
              <a:ext cx="1125865" cy="755879"/>
            </a:xfrm>
            <a:custGeom>
              <a:avLst/>
              <a:gdLst/>
              <a:ahLst/>
              <a:cxnLst/>
              <a:rect l="l" t="t" r="r" b="b"/>
              <a:pathLst>
                <a:path w="1125865" h="755879">
                  <a:moveTo>
                    <a:pt x="21733" y="0"/>
                  </a:moveTo>
                  <a:lnTo>
                    <a:pt x="1104132" y="0"/>
                  </a:lnTo>
                  <a:cubicBezTo>
                    <a:pt x="1109896" y="0"/>
                    <a:pt x="1115423" y="2290"/>
                    <a:pt x="1119499" y="6365"/>
                  </a:cubicBezTo>
                  <a:cubicBezTo>
                    <a:pt x="1123575" y="10441"/>
                    <a:pt x="1125865" y="15969"/>
                    <a:pt x="1125865" y="21733"/>
                  </a:cubicBezTo>
                  <a:lnTo>
                    <a:pt x="1125865" y="734146"/>
                  </a:lnTo>
                  <a:cubicBezTo>
                    <a:pt x="1125865" y="746149"/>
                    <a:pt x="1116134" y="755879"/>
                    <a:pt x="1104132" y="755879"/>
                  </a:cubicBezTo>
                  <a:lnTo>
                    <a:pt x="21733" y="755879"/>
                  </a:lnTo>
                  <a:cubicBezTo>
                    <a:pt x="9730" y="755879"/>
                    <a:pt x="0" y="746149"/>
                    <a:pt x="0" y="734146"/>
                  </a:cubicBezTo>
                  <a:lnTo>
                    <a:pt x="0" y="21733"/>
                  </a:lnTo>
                  <a:cubicBezTo>
                    <a:pt x="0" y="9730"/>
                    <a:pt x="9730" y="0"/>
                    <a:pt x="21733" y="0"/>
                  </a:cubicBezTo>
                  <a:close/>
                </a:path>
              </a:pathLst>
            </a:custGeom>
            <a:solidFill>
              <a:srgbClr val="021531"/>
            </a:solidFill>
          </p:spPr>
          <p:txBody>
            <a:bodyPr/>
            <a:lstStyle/>
            <a:p>
              <a:endParaRPr lang="en-US"/>
            </a:p>
          </p:txBody>
        </p:sp>
        <p:sp>
          <p:nvSpPr>
            <p:cNvPr id="9" name="TextBox 9"/>
            <p:cNvSpPr txBox="1"/>
            <p:nvPr/>
          </p:nvSpPr>
          <p:spPr>
            <a:xfrm>
              <a:off x="0" y="-47625"/>
              <a:ext cx="1125865" cy="803504"/>
            </a:xfrm>
            <a:prstGeom prst="rect">
              <a:avLst/>
            </a:prstGeom>
          </p:spPr>
          <p:txBody>
            <a:bodyPr lIns="50800" tIns="50800" rIns="50800" bIns="50800" rtlCol="0" anchor="ctr"/>
            <a:lstStyle/>
            <a:p>
              <a:pPr algn="ctr">
                <a:lnSpc>
                  <a:spcPts val="2940"/>
                </a:lnSpc>
              </a:pPr>
              <a:endParaRPr/>
            </a:p>
          </p:txBody>
        </p:sp>
      </p:grpSp>
      <p:sp>
        <p:nvSpPr>
          <p:cNvPr id="10" name="TextBox 10"/>
          <p:cNvSpPr txBox="1"/>
          <p:nvPr/>
        </p:nvSpPr>
        <p:spPr>
          <a:xfrm>
            <a:off x="1028700" y="1687276"/>
            <a:ext cx="7772498" cy="1695450"/>
          </a:xfrm>
          <a:prstGeom prst="rect">
            <a:avLst/>
          </a:prstGeom>
        </p:spPr>
        <p:txBody>
          <a:bodyPr lIns="0" tIns="0" rIns="0" bIns="0" rtlCol="0" anchor="t">
            <a:spAutoFit/>
          </a:bodyPr>
          <a:lstStyle/>
          <a:p>
            <a:pPr algn="l">
              <a:lnSpc>
                <a:spcPts val="6720"/>
              </a:lnSpc>
            </a:pPr>
            <a:r>
              <a:rPr lang="en-US" sz="5600">
                <a:solidFill>
                  <a:srgbClr val="021531"/>
                </a:solidFill>
                <a:latin typeface="Oswald Bold"/>
                <a:ea typeface="Oswald Bold"/>
                <a:cs typeface="Oswald Bold"/>
                <a:sym typeface="Oswald Bold"/>
              </a:rPr>
              <a:t>REMEMBER THIS!!!!</a:t>
            </a:r>
          </a:p>
          <a:p>
            <a:pPr algn="l">
              <a:lnSpc>
                <a:spcPts val="6720"/>
              </a:lnSpc>
            </a:pPr>
            <a:endParaRPr lang="en-US" sz="5600">
              <a:solidFill>
                <a:srgbClr val="021531"/>
              </a:solidFill>
              <a:latin typeface="Oswald Bold"/>
              <a:ea typeface="Oswald Bold"/>
              <a:cs typeface="Oswald Bold"/>
              <a:sym typeface="Oswald Bold"/>
            </a:endParaRPr>
          </a:p>
        </p:txBody>
      </p:sp>
      <p:sp>
        <p:nvSpPr>
          <p:cNvPr id="11" name="TextBox 11"/>
          <p:cNvSpPr txBox="1"/>
          <p:nvPr/>
        </p:nvSpPr>
        <p:spPr>
          <a:xfrm>
            <a:off x="8460658" y="6004853"/>
            <a:ext cx="2098449" cy="415290"/>
          </a:xfrm>
          <a:prstGeom prst="rect">
            <a:avLst/>
          </a:prstGeom>
        </p:spPr>
        <p:txBody>
          <a:bodyPr lIns="0" tIns="0" rIns="0" bIns="0" rtlCol="0" anchor="t">
            <a:spAutoFit/>
          </a:bodyPr>
          <a:lstStyle/>
          <a:p>
            <a:pPr algn="l">
              <a:lnSpc>
                <a:spcPts val="3359"/>
              </a:lnSpc>
            </a:pPr>
            <a:r>
              <a:rPr lang="en-US" sz="2400">
                <a:solidFill>
                  <a:srgbClr val="021531"/>
                </a:solidFill>
                <a:latin typeface="Barlow SemiCondensed Bold"/>
                <a:ea typeface="Barlow SemiCondensed Bold"/>
                <a:cs typeface="Barlow SemiCondensed Bold"/>
                <a:sym typeface="Barlow SemiCondensed Bold"/>
              </a:rPr>
              <a:t>How to Measure</a:t>
            </a:r>
          </a:p>
        </p:txBody>
      </p:sp>
      <p:sp>
        <p:nvSpPr>
          <p:cNvPr id="12" name="TextBox 12"/>
          <p:cNvSpPr txBox="1"/>
          <p:nvPr/>
        </p:nvSpPr>
        <p:spPr>
          <a:xfrm>
            <a:off x="8460658" y="6576078"/>
            <a:ext cx="3469170" cy="1108710"/>
          </a:xfrm>
          <a:prstGeom prst="rect">
            <a:avLst/>
          </a:prstGeom>
        </p:spPr>
        <p:txBody>
          <a:bodyPr lIns="0" tIns="0" rIns="0" bIns="0" rtlCol="0" anchor="t">
            <a:spAutoFit/>
          </a:bodyPr>
          <a:lstStyle/>
          <a:p>
            <a:pPr algn="l">
              <a:lnSpc>
                <a:spcPts val="2940"/>
              </a:lnSpc>
            </a:pPr>
            <a:r>
              <a:rPr lang="en-US" sz="2100">
                <a:solidFill>
                  <a:srgbClr val="021531"/>
                </a:solidFill>
                <a:latin typeface="Barlow SemiCondensed"/>
                <a:ea typeface="Barlow SemiCondensed"/>
                <a:cs typeface="Barlow SemiCondensed"/>
                <a:sym typeface="Barlow SemiCondensed"/>
              </a:rPr>
              <a:t>Density is measured to the centerline of the adjacent roadway.</a:t>
            </a:r>
          </a:p>
        </p:txBody>
      </p:sp>
      <p:sp>
        <p:nvSpPr>
          <p:cNvPr id="13" name="TextBox 13"/>
          <p:cNvSpPr txBox="1"/>
          <p:nvPr/>
        </p:nvSpPr>
        <p:spPr>
          <a:xfrm>
            <a:off x="13084189" y="6004853"/>
            <a:ext cx="2110737" cy="415290"/>
          </a:xfrm>
          <a:prstGeom prst="rect">
            <a:avLst/>
          </a:prstGeom>
        </p:spPr>
        <p:txBody>
          <a:bodyPr lIns="0" tIns="0" rIns="0" bIns="0" rtlCol="0" anchor="t">
            <a:spAutoFit/>
          </a:bodyPr>
          <a:lstStyle/>
          <a:p>
            <a:pPr algn="l">
              <a:lnSpc>
                <a:spcPts val="3359"/>
              </a:lnSpc>
            </a:pPr>
            <a:r>
              <a:rPr lang="en-US" sz="2400">
                <a:solidFill>
                  <a:srgbClr val="FFFFFF"/>
                </a:solidFill>
                <a:latin typeface="Barlow SemiCondensed Bold"/>
                <a:ea typeface="Barlow SemiCondensed Bold"/>
                <a:cs typeface="Barlow SemiCondensed Bold"/>
                <a:sym typeface="Barlow SemiCondensed Bold"/>
              </a:rPr>
              <a:t>Round Up</a:t>
            </a:r>
          </a:p>
        </p:txBody>
      </p:sp>
      <p:sp>
        <p:nvSpPr>
          <p:cNvPr id="14" name="TextBox 14"/>
          <p:cNvSpPr txBox="1"/>
          <p:nvPr/>
        </p:nvSpPr>
        <p:spPr>
          <a:xfrm>
            <a:off x="13084189" y="6576078"/>
            <a:ext cx="3469170" cy="737235"/>
          </a:xfrm>
          <a:prstGeom prst="rect">
            <a:avLst/>
          </a:prstGeom>
        </p:spPr>
        <p:txBody>
          <a:bodyPr lIns="0" tIns="0" rIns="0" bIns="0" rtlCol="0" anchor="t">
            <a:spAutoFit/>
          </a:bodyPr>
          <a:lstStyle/>
          <a:p>
            <a:pPr algn="l">
              <a:lnSpc>
                <a:spcPts val="2940"/>
              </a:lnSpc>
            </a:pPr>
            <a:r>
              <a:rPr lang="en-US" sz="2100">
                <a:solidFill>
                  <a:srgbClr val="FFFFFF"/>
                </a:solidFill>
                <a:latin typeface="Barlow SemiCondensed"/>
                <a:ea typeface="Barlow SemiCondensed"/>
                <a:cs typeface="Barlow SemiCondensed"/>
                <a:sym typeface="Barlow SemiCondensed"/>
              </a:rPr>
              <a:t>And density is rounded up if over half a unit!</a:t>
            </a:r>
          </a:p>
        </p:txBody>
      </p:sp>
      <p:sp>
        <p:nvSpPr>
          <p:cNvPr id="15" name="TextBox 15"/>
          <p:cNvSpPr txBox="1"/>
          <p:nvPr/>
        </p:nvSpPr>
        <p:spPr>
          <a:xfrm>
            <a:off x="10016508" y="1921875"/>
            <a:ext cx="6536851" cy="1851660"/>
          </a:xfrm>
          <a:prstGeom prst="rect">
            <a:avLst/>
          </a:prstGeom>
        </p:spPr>
        <p:txBody>
          <a:bodyPr lIns="0" tIns="0" rIns="0" bIns="0" rtlCol="0" anchor="t">
            <a:spAutoFit/>
          </a:bodyPr>
          <a:lstStyle/>
          <a:p>
            <a:pPr marL="0" lvl="0" indent="0" algn="l">
              <a:lnSpc>
                <a:spcPts val="2940"/>
              </a:lnSpc>
              <a:spcBef>
                <a:spcPct val="0"/>
              </a:spcBef>
            </a:pPr>
            <a:r>
              <a:rPr lang="en-US" sz="2100" u="none" strike="noStrike">
                <a:solidFill>
                  <a:srgbClr val="021531"/>
                </a:solidFill>
                <a:latin typeface="Barlow SemiCondensed"/>
                <a:ea typeface="Barlow SemiCondensed"/>
                <a:cs typeface="Barlow SemiCondensed"/>
                <a:sym typeface="Barlow SemiCondensed"/>
              </a:rPr>
              <a:t>To calculate density for a workforce housing project, the base density is from the property’s Comprehensive Plan (CDMP) maximum density, not the maximum density under the property’s zoning district. </a:t>
            </a:r>
          </a:p>
          <a:p>
            <a:pPr marL="0" lvl="0" indent="0" algn="l">
              <a:lnSpc>
                <a:spcPts val="2940"/>
              </a:lnSpc>
              <a:spcBef>
                <a:spcPct val="0"/>
              </a:spcBef>
            </a:pPr>
            <a:endParaRPr lang="en-US" sz="2100" u="none" strike="noStrike">
              <a:solidFill>
                <a:srgbClr val="021531"/>
              </a:solidFill>
              <a:latin typeface="Barlow SemiCondensed"/>
              <a:ea typeface="Barlow SemiCondensed"/>
              <a:cs typeface="Barlow SemiCondensed"/>
              <a:sym typeface="Barlow SemiCondense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6740" t="-10164" r="-999" b="-17088"/>
            </a:stretch>
          </a:blipFill>
        </p:spPr>
        <p:txBody>
          <a:bodyPr/>
          <a:lstStyle/>
          <a:p>
            <a:endParaRPr lang="en-US"/>
          </a:p>
        </p:txBody>
      </p:sp>
      <p:grpSp>
        <p:nvGrpSpPr>
          <p:cNvPr id="3" name="Group 3"/>
          <p:cNvGrpSpPr/>
          <p:nvPr/>
        </p:nvGrpSpPr>
        <p:grpSpPr>
          <a:xfrm>
            <a:off x="1987109" y="4989994"/>
            <a:ext cx="7156891" cy="5626271"/>
            <a:chOff x="0" y="0"/>
            <a:chExt cx="2169374" cy="1705417"/>
          </a:xfrm>
        </p:grpSpPr>
        <p:sp>
          <p:nvSpPr>
            <p:cNvPr id="4" name="Freeform 4"/>
            <p:cNvSpPr/>
            <p:nvPr/>
          </p:nvSpPr>
          <p:spPr>
            <a:xfrm>
              <a:off x="0" y="0"/>
              <a:ext cx="2169374" cy="1705417"/>
            </a:xfrm>
            <a:custGeom>
              <a:avLst/>
              <a:gdLst/>
              <a:ahLst/>
              <a:cxnLst/>
              <a:rect l="l" t="t" r="r" b="b"/>
              <a:pathLst>
                <a:path w="2169374" h="1705417">
                  <a:moveTo>
                    <a:pt x="0" y="0"/>
                  </a:moveTo>
                  <a:lnTo>
                    <a:pt x="2169374" y="0"/>
                  </a:lnTo>
                  <a:lnTo>
                    <a:pt x="2169374" y="1705417"/>
                  </a:lnTo>
                  <a:lnTo>
                    <a:pt x="0" y="1705417"/>
                  </a:lnTo>
                  <a:close/>
                </a:path>
              </a:pathLst>
            </a:custGeom>
            <a:solidFill>
              <a:srgbClr val="FFFFFF"/>
            </a:solidFill>
          </p:spPr>
          <p:txBody>
            <a:bodyPr/>
            <a:lstStyle/>
            <a:p>
              <a:endParaRPr lang="en-US"/>
            </a:p>
          </p:txBody>
        </p:sp>
        <p:sp>
          <p:nvSpPr>
            <p:cNvPr id="5" name="TextBox 5"/>
            <p:cNvSpPr txBox="1"/>
            <p:nvPr/>
          </p:nvSpPr>
          <p:spPr>
            <a:xfrm>
              <a:off x="0" y="-47625"/>
              <a:ext cx="2169374" cy="1753042"/>
            </a:xfrm>
            <a:prstGeom prst="rect">
              <a:avLst/>
            </a:prstGeom>
          </p:spPr>
          <p:txBody>
            <a:bodyPr lIns="50800" tIns="50800" rIns="50800" bIns="50800" rtlCol="0" anchor="ctr"/>
            <a:lstStyle/>
            <a:p>
              <a:pPr algn="ctr">
                <a:lnSpc>
                  <a:spcPts val="2940"/>
                </a:lnSpc>
              </a:pPr>
              <a:endParaRPr/>
            </a:p>
          </p:txBody>
        </p:sp>
      </p:grpSp>
      <p:grpSp>
        <p:nvGrpSpPr>
          <p:cNvPr id="6" name="Group 6"/>
          <p:cNvGrpSpPr/>
          <p:nvPr/>
        </p:nvGrpSpPr>
        <p:grpSpPr>
          <a:xfrm>
            <a:off x="9098323" y="4989994"/>
            <a:ext cx="7156891" cy="5626271"/>
            <a:chOff x="0" y="0"/>
            <a:chExt cx="2169374" cy="1705417"/>
          </a:xfrm>
        </p:grpSpPr>
        <p:sp>
          <p:nvSpPr>
            <p:cNvPr id="7" name="Freeform 7"/>
            <p:cNvSpPr/>
            <p:nvPr/>
          </p:nvSpPr>
          <p:spPr>
            <a:xfrm>
              <a:off x="0" y="0"/>
              <a:ext cx="2169374" cy="1705417"/>
            </a:xfrm>
            <a:custGeom>
              <a:avLst/>
              <a:gdLst/>
              <a:ahLst/>
              <a:cxnLst/>
              <a:rect l="l" t="t" r="r" b="b"/>
              <a:pathLst>
                <a:path w="2169374" h="1705417">
                  <a:moveTo>
                    <a:pt x="0" y="0"/>
                  </a:moveTo>
                  <a:lnTo>
                    <a:pt x="2169374" y="0"/>
                  </a:lnTo>
                  <a:lnTo>
                    <a:pt x="2169374" y="1705417"/>
                  </a:lnTo>
                  <a:lnTo>
                    <a:pt x="0" y="1705417"/>
                  </a:lnTo>
                  <a:close/>
                </a:path>
              </a:pathLst>
            </a:custGeom>
            <a:solidFill>
              <a:srgbClr val="EC971C"/>
            </a:solidFill>
          </p:spPr>
          <p:txBody>
            <a:bodyPr/>
            <a:lstStyle/>
            <a:p>
              <a:endParaRPr lang="en-US"/>
            </a:p>
          </p:txBody>
        </p:sp>
        <p:sp>
          <p:nvSpPr>
            <p:cNvPr id="8" name="TextBox 8"/>
            <p:cNvSpPr txBox="1"/>
            <p:nvPr/>
          </p:nvSpPr>
          <p:spPr>
            <a:xfrm>
              <a:off x="0" y="-47625"/>
              <a:ext cx="2169374" cy="1753042"/>
            </a:xfrm>
            <a:prstGeom prst="rect">
              <a:avLst/>
            </a:prstGeom>
          </p:spPr>
          <p:txBody>
            <a:bodyPr lIns="50800" tIns="50800" rIns="50800" bIns="50800" rtlCol="0" anchor="ctr"/>
            <a:lstStyle/>
            <a:p>
              <a:pPr algn="ctr">
                <a:lnSpc>
                  <a:spcPts val="2940"/>
                </a:lnSpc>
              </a:pPr>
              <a:endParaRPr/>
            </a:p>
          </p:txBody>
        </p:sp>
      </p:grpSp>
      <p:grpSp>
        <p:nvGrpSpPr>
          <p:cNvPr id="9" name="Group 9"/>
          <p:cNvGrpSpPr>
            <a:grpSpLocks noChangeAspect="1"/>
          </p:cNvGrpSpPr>
          <p:nvPr/>
        </p:nvGrpSpPr>
        <p:grpSpPr>
          <a:xfrm>
            <a:off x="4121053" y="3541138"/>
            <a:ext cx="2557584" cy="2547593"/>
            <a:chOff x="0" y="0"/>
            <a:chExt cx="6502400" cy="6477000"/>
          </a:xfrm>
        </p:grpSpPr>
        <p:sp>
          <p:nvSpPr>
            <p:cNvPr id="10" name="Freeform 10"/>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3"/>
              <a:stretch>
                <a:fillRect l="-24665" r="-24665"/>
              </a:stretch>
            </a:blipFill>
          </p:spPr>
          <p:txBody>
            <a:bodyPr/>
            <a:lstStyle/>
            <a:p>
              <a:endParaRPr lang="en-US"/>
            </a:p>
          </p:txBody>
        </p:sp>
        <p:sp>
          <p:nvSpPr>
            <p:cNvPr id="11" name="Freeform 11"/>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FFFFFF"/>
            </a:solidFill>
          </p:spPr>
          <p:txBody>
            <a:bodyPr/>
            <a:lstStyle/>
            <a:p>
              <a:endParaRPr lang="en-US"/>
            </a:p>
          </p:txBody>
        </p:sp>
      </p:grpSp>
      <p:grpSp>
        <p:nvGrpSpPr>
          <p:cNvPr id="12" name="Group 12"/>
          <p:cNvGrpSpPr>
            <a:grpSpLocks noChangeAspect="1"/>
          </p:cNvGrpSpPr>
          <p:nvPr/>
        </p:nvGrpSpPr>
        <p:grpSpPr>
          <a:xfrm>
            <a:off x="11780797" y="3541138"/>
            <a:ext cx="2557584" cy="2547593"/>
            <a:chOff x="0" y="0"/>
            <a:chExt cx="6502400" cy="6477000"/>
          </a:xfrm>
        </p:grpSpPr>
        <p:sp>
          <p:nvSpPr>
            <p:cNvPr id="13" name="Freeform 13"/>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4"/>
              <a:stretch>
                <a:fillRect l="-24712" r="-24712"/>
              </a:stretch>
            </a:blipFill>
          </p:spPr>
          <p:txBody>
            <a:bodyPr/>
            <a:lstStyle/>
            <a:p>
              <a:endParaRPr lang="en-US"/>
            </a:p>
          </p:txBody>
        </p:sp>
        <p:sp>
          <p:nvSpPr>
            <p:cNvPr id="14" name="Freeform 14"/>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EC971C"/>
            </a:solidFill>
          </p:spPr>
          <p:txBody>
            <a:bodyPr/>
            <a:lstStyle/>
            <a:p>
              <a:endParaRPr lang="en-US"/>
            </a:p>
          </p:txBody>
        </p:sp>
      </p:grpSp>
      <p:sp>
        <p:nvSpPr>
          <p:cNvPr id="15" name="TextBox 15"/>
          <p:cNvSpPr txBox="1"/>
          <p:nvPr/>
        </p:nvSpPr>
        <p:spPr>
          <a:xfrm>
            <a:off x="1690789" y="1624504"/>
            <a:ext cx="6174419" cy="1695450"/>
          </a:xfrm>
          <a:prstGeom prst="rect">
            <a:avLst/>
          </a:prstGeom>
        </p:spPr>
        <p:txBody>
          <a:bodyPr lIns="0" tIns="0" rIns="0" bIns="0" rtlCol="0" anchor="t">
            <a:spAutoFit/>
          </a:bodyPr>
          <a:lstStyle/>
          <a:p>
            <a:pPr algn="l">
              <a:lnSpc>
                <a:spcPts val="6720"/>
              </a:lnSpc>
            </a:pPr>
            <a:r>
              <a:rPr lang="en-US" sz="5600">
                <a:solidFill>
                  <a:srgbClr val="EC971C"/>
                </a:solidFill>
                <a:latin typeface="Oswald Bold"/>
                <a:ea typeface="Oswald Bold"/>
                <a:cs typeface="Oswald Bold"/>
                <a:sym typeface="Oswald Bold"/>
              </a:rPr>
              <a:t>ADMINISTRATIVE ADJUSTMENTS</a:t>
            </a:r>
          </a:p>
        </p:txBody>
      </p:sp>
      <p:sp>
        <p:nvSpPr>
          <p:cNvPr id="16" name="TextBox 16"/>
          <p:cNvSpPr txBox="1"/>
          <p:nvPr/>
        </p:nvSpPr>
        <p:spPr>
          <a:xfrm>
            <a:off x="2381160" y="7558578"/>
            <a:ext cx="6037370" cy="2516505"/>
          </a:xfrm>
          <a:prstGeom prst="rect">
            <a:avLst/>
          </a:prstGeom>
        </p:spPr>
        <p:txBody>
          <a:bodyPr lIns="0" tIns="0" rIns="0" bIns="0" rtlCol="0" anchor="t">
            <a:spAutoFit/>
          </a:bodyPr>
          <a:lstStyle/>
          <a:p>
            <a:pPr algn="l">
              <a:lnSpc>
                <a:spcPts val="2520"/>
              </a:lnSpc>
            </a:pPr>
            <a:r>
              <a:rPr lang="en-US" sz="1800" dirty="0">
                <a:solidFill>
                  <a:srgbClr val="021531"/>
                </a:solidFill>
                <a:latin typeface="Barlow SemiCondensed"/>
                <a:ea typeface="Barlow SemiCondensed"/>
                <a:cs typeface="Barlow SemiCondensed"/>
                <a:sym typeface="Barlow SemiCondensed"/>
              </a:rPr>
              <a:t>•Each setback may be reduced by up to </a:t>
            </a:r>
            <a:r>
              <a:rPr lang="en-US" sz="1800" dirty="0">
                <a:solidFill>
                  <a:srgbClr val="021531"/>
                </a:solidFill>
                <a:highlight>
                  <a:srgbClr val="FFFF00"/>
                </a:highlight>
                <a:latin typeface="Barlow SemiCondensed"/>
                <a:ea typeface="Barlow SemiCondensed"/>
                <a:cs typeface="Barlow SemiCondensed"/>
                <a:sym typeface="Barlow SemiCondensed"/>
              </a:rPr>
              <a:t>50 percent</a:t>
            </a:r>
            <a:r>
              <a:rPr lang="en-US" sz="1800" dirty="0">
                <a:solidFill>
                  <a:srgbClr val="021531"/>
                </a:solidFill>
                <a:latin typeface="Barlow SemiCondensed"/>
                <a:ea typeface="Barlow SemiCondensed"/>
                <a:cs typeface="Barlow SemiCondensed"/>
                <a:sym typeface="Barlow SemiCondensed"/>
              </a:rPr>
              <a:t> of the underlying district regulations. </a:t>
            </a:r>
          </a:p>
          <a:p>
            <a:pPr algn="l">
              <a:lnSpc>
                <a:spcPts val="2520"/>
              </a:lnSpc>
            </a:pPr>
            <a:r>
              <a:rPr lang="en-US" sz="1800" dirty="0">
                <a:solidFill>
                  <a:srgbClr val="021531"/>
                </a:solidFill>
                <a:latin typeface="Barlow SemiCondensed"/>
                <a:ea typeface="Barlow SemiCondensed"/>
                <a:cs typeface="Barlow SemiCondensed"/>
                <a:sym typeface="Barlow SemiCondensed"/>
              </a:rPr>
              <a:t>•Lot coverage may be increased by up to </a:t>
            </a:r>
            <a:r>
              <a:rPr lang="en-US" sz="1800" dirty="0">
                <a:solidFill>
                  <a:srgbClr val="021531"/>
                </a:solidFill>
                <a:highlight>
                  <a:srgbClr val="FFFF00"/>
                </a:highlight>
                <a:latin typeface="Barlow SemiCondensed"/>
                <a:ea typeface="Barlow SemiCondensed"/>
                <a:cs typeface="Barlow SemiCondensed"/>
                <a:sym typeface="Barlow SemiCondensed"/>
              </a:rPr>
              <a:t>10 percent </a:t>
            </a:r>
            <a:r>
              <a:rPr lang="en-US" sz="1800" dirty="0">
                <a:solidFill>
                  <a:srgbClr val="021531"/>
                </a:solidFill>
                <a:latin typeface="Barlow SemiCondensed"/>
                <a:ea typeface="Barlow SemiCondensed"/>
                <a:cs typeface="Barlow SemiCondensed"/>
                <a:sym typeface="Barlow SemiCondensed"/>
              </a:rPr>
              <a:t>over the lot coverage permitted by the workforce housing intensity standards. </a:t>
            </a:r>
          </a:p>
          <a:p>
            <a:pPr algn="l">
              <a:lnSpc>
                <a:spcPts val="2520"/>
              </a:lnSpc>
            </a:pPr>
            <a:r>
              <a:rPr lang="en-US" sz="1800" dirty="0">
                <a:solidFill>
                  <a:srgbClr val="021531"/>
                </a:solidFill>
                <a:latin typeface="Barlow SemiCondensed"/>
                <a:ea typeface="Barlow SemiCondensed"/>
                <a:cs typeface="Barlow SemiCondensed"/>
                <a:sym typeface="Barlow SemiCondensed"/>
              </a:rPr>
              <a:t>•Lot frontage for residential uses may be reduced by up </a:t>
            </a:r>
            <a:r>
              <a:rPr lang="en-US" sz="1800" dirty="0">
                <a:solidFill>
                  <a:srgbClr val="021531"/>
                </a:solidFill>
                <a:highlight>
                  <a:srgbClr val="FFFF00"/>
                </a:highlight>
                <a:latin typeface="Barlow SemiCondensed"/>
                <a:ea typeface="Barlow SemiCondensed"/>
                <a:cs typeface="Barlow SemiCondensed"/>
                <a:sym typeface="Barlow SemiCondensed"/>
              </a:rPr>
              <a:t>to 10 percent</a:t>
            </a:r>
            <a:r>
              <a:rPr lang="en-US" sz="1800" dirty="0">
                <a:solidFill>
                  <a:srgbClr val="021531"/>
                </a:solidFill>
                <a:latin typeface="Barlow SemiCondensed"/>
                <a:ea typeface="Barlow SemiCondensed"/>
                <a:cs typeface="Barlow SemiCondensed"/>
                <a:sym typeface="Barlow SemiCondensed"/>
              </a:rPr>
              <a:t> of the requirements set forth in section </a:t>
            </a:r>
          </a:p>
          <a:p>
            <a:pPr algn="l">
              <a:lnSpc>
                <a:spcPts val="2520"/>
              </a:lnSpc>
            </a:pPr>
            <a:r>
              <a:rPr lang="en-US" sz="1800" dirty="0">
                <a:solidFill>
                  <a:srgbClr val="021531"/>
                </a:solidFill>
                <a:latin typeface="Barlow SemiCondensed"/>
                <a:ea typeface="Barlow SemiCondensed"/>
                <a:cs typeface="Barlow SemiCondensed"/>
                <a:sym typeface="Barlow SemiCondensed"/>
              </a:rPr>
              <a:t>•Legal non-conforming lots can be developed regardless of size.</a:t>
            </a:r>
          </a:p>
          <a:p>
            <a:pPr algn="l">
              <a:lnSpc>
                <a:spcPts val="2520"/>
              </a:lnSpc>
            </a:pPr>
            <a:endParaRPr lang="en-US" sz="1800" dirty="0">
              <a:solidFill>
                <a:srgbClr val="021531"/>
              </a:solidFill>
              <a:latin typeface="Barlow SemiCondensed"/>
              <a:ea typeface="Barlow SemiCondensed"/>
              <a:cs typeface="Barlow SemiCondensed"/>
              <a:sym typeface="Barlow SemiCondensed"/>
            </a:endParaRPr>
          </a:p>
        </p:txBody>
      </p:sp>
      <p:sp>
        <p:nvSpPr>
          <p:cNvPr id="17" name="TextBox 17"/>
          <p:cNvSpPr txBox="1"/>
          <p:nvPr/>
        </p:nvSpPr>
        <p:spPr>
          <a:xfrm>
            <a:off x="9506053" y="1567354"/>
            <a:ext cx="7645286" cy="834390"/>
          </a:xfrm>
          <a:prstGeom prst="rect">
            <a:avLst/>
          </a:prstGeom>
        </p:spPr>
        <p:txBody>
          <a:bodyPr lIns="0" tIns="0" rIns="0" bIns="0" rtlCol="0" anchor="t">
            <a:spAutoFit/>
          </a:bodyPr>
          <a:lstStyle/>
          <a:p>
            <a:pPr algn="l">
              <a:lnSpc>
                <a:spcPts val="3359"/>
              </a:lnSpc>
            </a:pPr>
            <a:r>
              <a:rPr lang="en-US" sz="2400" dirty="0">
                <a:solidFill>
                  <a:srgbClr val="FFFFFF"/>
                </a:solidFill>
                <a:latin typeface="Barlow SemiCondensed Bold"/>
                <a:ea typeface="Barlow SemiCondensed Bold"/>
                <a:cs typeface="Barlow SemiCondensed Bold"/>
                <a:sym typeface="Barlow SemiCondensed Bold"/>
              </a:rPr>
              <a:t>(Can be completed through the Administrative Site Plan Review Process, or Pre-Permit Submittal Process)</a:t>
            </a:r>
          </a:p>
        </p:txBody>
      </p:sp>
      <p:sp>
        <p:nvSpPr>
          <p:cNvPr id="18" name="TextBox 18"/>
          <p:cNvSpPr txBox="1"/>
          <p:nvPr/>
        </p:nvSpPr>
        <p:spPr>
          <a:xfrm>
            <a:off x="2778950" y="6326856"/>
            <a:ext cx="5241790" cy="1178052"/>
          </a:xfrm>
          <a:prstGeom prst="rect">
            <a:avLst/>
          </a:prstGeom>
        </p:spPr>
        <p:txBody>
          <a:bodyPr lIns="0" tIns="0" rIns="0" bIns="0" rtlCol="0" anchor="t">
            <a:spAutoFit/>
          </a:bodyPr>
          <a:lstStyle/>
          <a:p>
            <a:pPr algn="ctr">
              <a:lnSpc>
                <a:spcPts val="2304"/>
              </a:lnSpc>
            </a:pPr>
            <a:r>
              <a:rPr lang="en-US" sz="2400" dirty="0">
                <a:solidFill>
                  <a:srgbClr val="021531"/>
                </a:solidFill>
                <a:latin typeface="Barlow SemiCondensed Bold"/>
                <a:ea typeface="Barlow SemiCondensed Bold"/>
                <a:cs typeface="Barlow SemiCondensed Bold"/>
                <a:sym typeface="Barlow SemiCondensed Bold"/>
              </a:rPr>
              <a:t>Single-family residence, duplex, triplex, townhouse, and accessory residential uses in RU and EU districts:</a:t>
            </a:r>
          </a:p>
          <a:p>
            <a:pPr algn="ctr">
              <a:lnSpc>
                <a:spcPts val="2304"/>
              </a:lnSpc>
            </a:pPr>
            <a:endParaRPr lang="en-US" sz="2400" dirty="0">
              <a:solidFill>
                <a:srgbClr val="021531"/>
              </a:solidFill>
              <a:latin typeface="Barlow SemiCondensed Bold"/>
              <a:ea typeface="Barlow SemiCondensed Bold"/>
              <a:cs typeface="Barlow SemiCondensed Bold"/>
              <a:sym typeface="Barlow SemiCondensed Bold"/>
            </a:endParaRPr>
          </a:p>
        </p:txBody>
      </p:sp>
      <p:sp>
        <p:nvSpPr>
          <p:cNvPr id="19" name="TextBox 19"/>
          <p:cNvSpPr txBox="1"/>
          <p:nvPr/>
        </p:nvSpPr>
        <p:spPr>
          <a:xfrm>
            <a:off x="9658084" y="7558578"/>
            <a:ext cx="6037370" cy="1259205"/>
          </a:xfrm>
          <a:prstGeom prst="rect">
            <a:avLst/>
          </a:prstGeom>
        </p:spPr>
        <p:txBody>
          <a:bodyPr lIns="0" tIns="0" rIns="0" bIns="0" rtlCol="0" anchor="t">
            <a:spAutoFit/>
          </a:bodyPr>
          <a:lstStyle/>
          <a:p>
            <a:pPr algn="l">
              <a:lnSpc>
                <a:spcPts val="2520"/>
              </a:lnSpc>
            </a:pPr>
            <a:r>
              <a:rPr lang="en-US" sz="1800" dirty="0">
                <a:solidFill>
                  <a:srgbClr val="021531"/>
                </a:solidFill>
                <a:latin typeface="Barlow SemiCondensed"/>
                <a:ea typeface="Barlow SemiCondensed"/>
                <a:cs typeface="Barlow SemiCondensed"/>
                <a:sym typeface="Barlow SemiCondensed"/>
              </a:rPr>
              <a:t>•Each setback may be reduced by up to </a:t>
            </a:r>
            <a:r>
              <a:rPr lang="en-US" sz="1800" dirty="0">
                <a:solidFill>
                  <a:srgbClr val="021531"/>
                </a:solidFill>
                <a:highlight>
                  <a:srgbClr val="FFFF00"/>
                </a:highlight>
                <a:latin typeface="Barlow SemiCondensed"/>
                <a:ea typeface="Barlow SemiCondensed"/>
                <a:cs typeface="Barlow SemiCondensed"/>
                <a:sym typeface="Barlow SemiCondensed"/>
              </a:rPr>
              <a:t>25 percent </a:t>
            </a:r>
            <a:r>
              <a:rPr lang="en-US" sz="1800" dirty="0">
                <a:solidFill>
                  <a:srgbClr val="021531"/>
                </a:solidFill>
                <a:latin typeface="Barlow SemiCondensed"/>
                <a:ea typeface="Barlow SemiCondensed"/>
                <a:cs typeface="Barlow SemiCondensed"/>
                <a:sym typeface="Barlow SemiCondensed"/>
              </a:rPr>
              <a:t>of that required by the underlying district regulations.</a:t>
            </a:r>
          </a:p>
          <a:p>
            <a:pPr algn="l">
              <a:lnSpc>
                <a:spcPts val="2520"/>
              </a:lnSpc>
            </a:pPr>
            <a:r>
              <a:rPr lang="en-US" sz="1800" dirty="0">
                <a:solidFill>
                  <a:srgbClr val="021531"/>
                </a:solidFill>
                <a:latin typeface="Barlow SemiCondensed"/>
                <a:ea typeface="Barlow SemiCondensed"/>
                <a:cs typeface="Barlow SemiCondensed"/>
                <a:sym typeface="Barlow SemiCondensed"/>
              </a:rPr>
              <a:t>•In Urban Centers or Mixed-Use Districts, additional height may be granted.</a:t>
            </a:r>
          </a:p>
        </p:txBody>
      </p:sp>
      <p:sp>
        <p:nvSpPr>
          <p:cNvPr id="20" name="TextBox 20"/>
          <p:cNvSpPr txBox="1"/>
          <p:nvPr/>
        </p:nvSpPr>
        <p:spPr>
          <a:xfrm>
            <a:off x="10055874" y="6326856"/>
            <a:ext cx="5241790" cy="892302"/>
          </a:xfrm>
          <a:prstGeom prst="rect">
            <a:avLst/>
          </a:prstGeom>
        </p:spPr>
        <p:txBody>
          <a:bodyPr lIns="0" tIns="0" rIns="0" bIns="0" rtlCol="0" anchor="t">
            <a:spAutoFit/>
          </a:bodyPr>
          <a:lstStyle/>
          <a:p>
            <a:pPr algn="ctr">
              <a:lnSpc>
                <a:spcPts val="2304"/>
              </a:lnSpc>
            </a:pPr>
            <a:r>
              <a:rPr lang="en-US" sz="2400">
                <a:solidFill>
                  <a:srgbClr val="021531"/>
                </a:solidFill>
                <a:latin typeface="Barlow SemiCondensed Bold"/>
                <a:ea typeface="Barlow SemiCondensed Bold"/>
                <a:cs typeface="Barlow SemiCondensed Bold"/>
                <a:sym typeface="Barlow SemiCondensed Bold"/>
              </a:rPr>
              <a:t>Multi-family residential uses located in RU-3M; RU-4L; RU-4M; RU-4; RU-4A; RU-5 zoning districts.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32315" y="3847138"/>
            <a:ext cx="6680524" cy="5601220"/>
            <a:chOff x="0" y="0"/>
            <a:chExt cx="1759480" cy="1475219"/>
          </a:xfrm>
        </p:grpSpPr>
        <p:sp>
          <p:nvSpPr>
            <p:cNvPr id="3" name="Freeform 3"/>
            <p:cNvSpPr/>
            <p:nvPr/>
          </p:nvSpPr>
          <p:spPr>
            <a:xfrm>
              <a:off x="0" y="0"/>
              <a:ext cx="1759479" cy="1475218"/>
            </a:xfrm>
            <a:custGeom>
              <a:avLst/>
              <a:gdLst/>
              <a:ahLst/>
              <a:cxnLst/>
              <a:rect l="l" t="t" r="r" b="b"/>
              <a:pathLst>
                <a:path w="1759479" h="1475218">
                  <a:moveTo>
                    <a:pt x="13907" y="0"/>
                  </a:moveTo>
                  <a:lnTo>
                    <a:pt x="1745573" y="0"/>
                  </a:lnTo>
                  <a:cubicBezTo>
                    <a:pt x="1749261" y="0"/>
                    <a:pt x="1752798" y="1465"/>
                    <a:pt x="1755406" y="4073"/>
                  </a:cubicBezTo>
                  <a:cubicBezTo>
                    <a:pt x="1758014" y="6681"/>
                    <a:pt x="1759479" y="10218"/>
                    <a:pt x="1759479" y="13907"/>
                  </a:cubicBezTo>
                  <a:lnTo>
                    <a:pt x="1759479" y="1461312"/>
                  </a:lnTo>
                  <a:cubicBezTo>
                    <a:pt x="1759479" y="1465000"/>
                    <a:pt x="1758014" y="1468537"/>
                    <a:pt x="1755406" y="1471145"/>
                  </a:cubicBezTo>
                  <a:cubicBezTo>
                    <a:pt x="1752798" y="1473753"/>
                    <a:pt x="1749261" y="1475218"/>
                    <a:pt x="1745573" y="1475218"/>
                  </a:cubicBezTo>
                  <a:lnTo>
                    <a:pt x="13907" y="1475218"/>
                  </a:lnTo>
                  <a:cubicBezTo>
                    <a:pt x="10218" y="1475218"/>
                    <a:pt x="6681" y="1473753"/>
                    <a:pt x="4073" y="1471145"/>
                  </a:cubicBezTo>
                  <a:cubicBezTo>
                    <a:pt x="1465" y="1468537"/>
                    <a:pt x="0" y="1465000"/>
                    <a:pt x="0" y="1461312"/>
                  </a:cubicBezTo>
                  <a:lnTo>
                    <a:pt x="0" y="13907"/>
                  </a:lnTo>
                  <a:cubicBezTo>
                    <a:pt x="0" y="10218"/>
                    <a:pt x="1465" y="6681"/>
                    <a:pt x="4073" y="4073"/>
                  </a:cubicBezTo>
                  <a:cubicBezTo>
                    <a:pt x="6681" y="1465"/>
                    <a:pt x="10218" y="0"/>
                    <a:pt x="13907" y="0"/>
                  </a:cubicBezTo>
                  <a:close/>
                </a:path>
              </a:pathLst>
            </a:custGeom>
            <a:solidFill>
              <a:srgbClr val="EC971C"/>
            </a:solidFill>
          </p:spPr>
          <p:txBody>
            <a:bodyPr/>
            <a:lstStyle/>
            <a:p>
              <a:endParaRPr lang="en-US"/>
            </a:p>
          </p:txBody>
        </p:sp>
        <p:sp>
          <p:nvSpPr>
            <p:cNvPr id="4" name="TextBox 4"/>
            <p:cNvSpPr txBox="1"/>
            <p:nvPr/>
          </p:nvSpPr>
          <p:spPr>
            <a:xfrm>
              <a:off x="0" y="-47625"/>
              <a:ext cx="1759480" cy="1522844"/>
            </a:xfrm>
            <a:prstGeom prst="rect">
              <a:avLst/>
            </a:prstGeom>
          </p:spPr>
          <p:txBody>
            <a:bodyPr lIns="50800" tIns="50800" rIns="50800" bIns="50800" rtlCol="0" anchor="ctr"/>
            <a:lstStyle/>
            <a:p>
              <a:pPr algn="ctr">
                <a:lnSpc>
                  <a:spcPts val="2940"/>
                </a:lnSpc>
              </a:pPr>
              <a:endParaRPr/>
            </a:p>
          </p:txBody>
        </p:sp>
      </p:grpSp>
      <p:grpSp>
        <p:nvGrpSpPr>
          <p:cNvPr id="5" name="Group 5"/>
          <p:cNvGrpSpPr/>
          <p:nvPr/>
        </p:nvGrpSpPr>
        <p:grpSpPr>
          <a:xfrm>
            <a:off x="9575161" y="3847138"/>
            <a:ext cx="6680524" cy="5601220"/>
            <a:chOff x="0" y="0"/>
            <a:chExt cx="1759480" cy="1475219"/>
          </a:xfrm>
        </p:grpSpPr>
        <p:sp>
          <p:nvSpPr>
            <p:cNvPr id="6" name="Freeform 6"/>
            <p:cNvSpPr/>
            <p:nvPr/>
          </p:nvSpPr>
          <p:spPr>
            <a:xfrm>
              <a:off x="0" y="0"/>
              <a:ext cx="1759479" cy="1475218"/>
            </a:xfrm>
            <a:custGeom>
              <a:avLst/>
              <a:gdLst/>
              <a:ahLst/>
              <a:cxnLst/>
              <a:rect l="l" t="t" r="r" b="b"/>
              <a:pathLst>
                <a:path w="1759479" h="1475218">
                  <a:moveTo>
                    <a:pt x="13907" y="0"/>
                  </a:moveTo>
                  <a:lnTo>
                    <a:pt x="1745573" y="0"/>
                  </a:lnTo>
                  <a:cubicBezTo>
                    <a:pt x="1749261" y="0"/>
                    <a:pt x="1752798" y="1465"/>
                    <a:pt x="1755406" y="4073"/>
                  </a:cubicBezTo>
                  <a:cubicBezTo>
                    <a:pt x="1758014" y="6681"/>
                    <a:pt x="1759479" y="10218"/>
                    <a:pt x="1759479" y="13907"/>
                  </a:cubicBezTo>
                  <a:lnTo>
                    <a:pt x="1759479" y="1461312"/>
                  </a:lnTo>
                  <a:cubicBezTo>
                    <a:pt x="1759479" y="1465000"/>
                    <a:pt x="1758014" y="1468537"/>
                    <a:pt x="1755406" y="1471145"/>
                  </a:cubicBezTo>
                  <a:cubicBezTo>
                    <a:pt x="1752798" y="1473753"/>
                    <a:pt x="1749261" y="1475218"/>
                    <a:pt x="1745573" y="1475218"/>
                  </a:cubicBezTo>
                  <a:lnTo>
                    <a:pt x="13907" y="1475218"/>
                  </a:lnTo>
                  <a:cubicBezTo>
                    <a:pt x="10218" y="1475218"/>
                    <a:pt x="6681" y="1473753"/>
                    <a:pt x="4073" y="1471145"/>
                  </a:cubicBezTo>
                  <a:cubicBezTo>
                    <a:pt x="1465" y="1468537"/>
                    <a:pt x="0" y="1465000"/>
                    <a:pt x="0" y="1461312"/>
                  </a:cubicBezTo>
                  <a:lnTo>
                    <a:pt x="0" y="13907"/>
                  </a:lnTo>
                  <a:cubicBezTo>
                    <a:pt x="0" y="10218"/>
                    <a:pt x="1465" y="6681"/>
                    <a:pt x="4073" y="4073"/>
                  </a:cubicBezTo>
                  <a:cubicBezTo>
                    <a:pt x="6681" y="1465"/>
                    <a:pt x="10218" y="0"/>
                    <a:pt x="13907" y="0"/>
                  </a:cubicBezTo>
                  <a:close/>
                </a:path>
              </a:pathLst>
            </a:custGeom>
            <a:solidFill>
              <a:srgbClr val="021531"/>
            </a:solidFill>
          </p:spPr>
          <p:txBody>
            <a:bodyPr/>
            <a:lstStyle/>
            <a:p>
              <a:endParaRPr lang="en-US"/>
            </a:p>
          </p:txBody>
        </p:sp>
        <p:sp>
          <p:nvSpPr>
            <p:cNvPr id="7" name="TextBox 7"/>
            <p:cNvSpPr txBox="1"/>
            <p:nvPr/>
          </p:nvSpPr>
          <p:spPr>
            <a:xfrm>
              <a:off x="0" y="-47625"/>
              <a:ext cx="1759480" cy="1522844"/>
            </a:xfrm>
            <a:prstGeom prst="rect">
              <a:avLst/>
            </a:prstGeom>
          </p:spPr>
          <p:txBody>
            <a:bodyPr lIns="50800" tIns="50800" rIns="50800" bIns="50800" rtlCol="0" anchor="ctr"/>
            <a:lstStyle/>
            <a:p>
              <a:pPr algn="ctr">
                <a:lnSpc>
                  <a:spcPts val="2940"/>
                </a:lnSpc>
              </a:pPr>
              <a:endParaRPr/>
            </a:p>
          </p:txBody>
        </p:sp>
      </p:grpSp>
      <p:sp>
        <p:nvSpPr>
          <p:cNvPr id="8" name="TextBox 8"/>
          <p:cNvSpPr txBox="1"/>
          <p:nvPr/>
        </p:nvSpPr>
        <p:spPr>
          <a:xfrm>
            <a:off x="5414760" y="1167507"/>
            <a:ext cx="7654892" cy="847725"/>
          </a:xfrm>
          <a:prstGeom prst="rect">
            <a:avLst/>
          </a:prstGeom>
        </p:spPr>
        <p:txBody>
          <a:bodyPr lIns="0" tIns="0" rIns="0" bIns="0" rtlCol="0" anchor="t">
            <a:spAutoFit/>
          </a:bodyPr>
          <a:lstStyle/>
          <a:p>
            <a:pPr algn="ctr">
              <a:lnSpc>
                <a:spcPts val="6720"/>
              </a:lnSpc>
            </a:pPr>
            <a:r>
              <a:rPr lang="en-US" sz="5600">
                <a:solidFill>
                  <a:srgbClr val="021531"/>
                </a:solidFill>
                <a:latin typeface="Oswald Bold"/>
                <a:ea typeface="Oswald Bold"/>
                <a:cs typeface="Oswald Bold"/>
                <a:sym typeface="Oswald Bold"/>
              </a:rPr>
              <a:t>PAYMENT IN LIEU (WHUS)</a:t>
            </a:r>
          </a:p>
        </p:txBody>
      </p:sp>
      <p:sp>
        <p:nvSpPr>
          <p:cNvPr id="9" name="TextBox 9"/>
          <p:cNvSpPr txBox="1"/>
          <p:nvPr/>
        </p:nvSpPr>
        <p:spPr>
          <a:xfrm>
            <a:off x="2347068" y="5791913"/>
            <a:ext cx="5689037" cy="3337560"/>
          </a:xfrm>
          <a:prstGeom prst="rect">
            <a:avLst/>
          </a:prstGeom>
        </p:spPr>
        <p:txBody>
          <a:bodyPr lIns="0" tIns="0" rIns="0" bIns="0" rtlCol="0" anchor="t">
            <a:spAutoFit/>
          </a:bodyPr>
          <a:lstStyle/>
          <a:p>
            <a:pPr algn="l">
              <a:lnSpc>
                <a:spcPts val="2940"/>
              </a:lnSpc>
            </a:pPr>
            <a:r>
              <a:rPr lang="en-US" sz="2100" dirty="0">
                <a:solidFill>
                  <a:srgbClr val="021531"/>
                </a:solidFill>
                <a:latin typeface="Barlow SemiCondensed"/>
                <a:ea typeface="Barlow SemiCondensed"/>
                <a:cs typeface="Barlow SemiCondensed"/>
                <a:sym typeface="Barlow SemiCondensed"/>
              </a:rPr>
              <a:t>(Total Units x Contribution in Lieu for MSA)/ 20</a:t>
            </a:r>
          </a:p>
          <a:p>
            <a:pPr algn="l">
              <a:lnSpc>
                <a:spcPts val="2940"/>
              </a:lnSpc>
            </a:pPr>
            <a:r>
              <a:rPr lang="en-US" sz="2100" dirty="0">
                <a:solidFill>
                  <a:srgbClr val="021531"/>
                </a:solidFill>
                <a:latin typeface="Barlow SemiCondensed"/>
                <a:ea typeface="Barlow SemiCondensed"/>
                <a:cs typeface="Barlow SemiCondensed"/>
                <a:sym typeface="Barlow SemiCondensed"/>
              </a:rPr>
              <a:t>=Total Contribution in Lieu</a:t>
            </a:r>
          </a:p>
          <a:p>
            <a:pPr algn="l">
              <a:lnSpc>
                <a:spcPts val="2940"/>
              </a:lnSpc>
            </a:pPr>
            <a:endParaRPr lang="en-US" sz="2100" dirty="0">
              <a:solidFill>
                <a:srgbClr val="021531"/>
              </a:solidFill>
              <a:latin typeface="Barlow SemiCondensed"/>
              <a:ea typeface="Barlow SemiCondensed"/>
              <a:cs typeface="Barlow SemiCondensed"/>
              <a:sym typeface="Barlow SemiCondensed"/>
            </a:endParaRPr>
          </a:p>
          <a:p>
            <a:pPr algn="l">
              <a:lnSpc>
                <a:spcPts val="2940"/>
              </a:lnSpc>
            </a:pPr>
            <a:r>
              <a:rPr lang="en-US" sz="2100" dirty="0">
                <a:solidFill>
                  <a:srgbClr val="021531"/>
                </a:solidFill>
                <a:latin typeface="Barlow SemiCondensed"/>
                <a:ea typeface="Barlow SemiCondensed"/>
                <a:cs typeface="Barlow SemiCondensed"/>
                <a:sym typeface="Barlow SemiCondensed"/>
              </a:rPr>
              <a:t>Example: Contribution in Lieu for single family $180,000 MSA 2.4</a:t>
            </a:r>
          </a:p>
          <a:p>
            <a:pPr algn="l">
              <a:lnSpc>
                <a:spcPts val="2940"/>
              </a:lnSpc>
            </a:pPr>
            <a:endParaRPr lang="en-US" sz="2100" dirty="0">
              <a:solidFill>
                <a:srgbClr val="021531"/>
              </a:solidFill>
              <a:latin typeface="Barlow SemiCondensed"/>
              <a:ea typeface="Barlow SemiCondensed"/>
              <a:cs typeface="Barlow SemiCondensed"/>
              <a:sym typeface="Barlow SemiCondensed"/>
            </a:endParaRPr>
          </a:p>
          <a:p>
            <a:pPr algn="l">
              <a:lnSpc>
                <a:spcPts val="2940"/>
              </a:lnSpc>
            </a:pPr>
            <a:r>
              <a:rPr lang="en-US" sz="2100" dirty="0">
                <a:solidFill>
                  <a:srgbClr val="021531"/>
                </a:solidFill>
                <a:latin typeface="Barlow SemiCondensed"/>
                <a:ea typeface="Barlow SemiCondensed"/>
                <a:cs typeface="Barlow SemiCondensed"/>
                <a:sym typeface="Barlow SemiCondensed"/>
              </a:rPr>
              <a:t>(6 market units x $180,000 = $1,080,000) / 20 = </a:t>
            </a:r>
          </a:p>
          <a:p>
            <a:pPr algn="l">
              <a:lnSpc>
                <a:spcPts val="2940"/>
              </a:lnSpc>
            </a:pPr>
            <a:r>
              <a:rPr lang="en-US" sz="2100" dirty="0">
                <a:solidFill>
                  <a:srgbClr val="021531"/>
                </a:solidFill>
                <a:latin typeface="Barlow SemiCondensed"/>
                <a:ea typeface="Barlow SemiCondensed"/>
                <a:cs typeface="Barlow SemiCondensed"/>
                <a:sym typeface="Barlow SemiCondensed"/>
              </a:rPr>
              <a:t>$54,000 Total Contribution or $9,000 per lot</a:t>
            </a:r>
          </a:p>
          <a:p>
            <a:pPr algn="l">
              <a:lnSpc>
                <a:spcPts val="2940"/>
              </a:lnSpc>
            </a:pPr>
            <a:endParaRPr lang="en-US" sz="2100" dirty="0">
              <a:solidFill>
                <a:srgbClr val="021531"/>
              </a:solidFill>
              <a:latin typeface="Barlow SemiCondensed"/>
              <a:ea typeface="Barlow SemiCondensed"/>
              <a:cs typeface="Barlow SemiCondensed"/>
              <a:sym typeface="Barlow SemiCondensed"/>
            </a:endParaRPr>
          </a:p>
        </p:txBody>
      </p:sp>
      <p:sp>
        <p:nvSpPr>
          <p:cNvPr id="10" name="TextBox 10"/>
          <p:cNvSpPr txBox="1"/>
          <p:nvPr/>
        </p:nvSpPr>
        <p:spPr>
          <a:xfrm>
            <a:off x="10148162" y="5772863"/>
            <a:ext cx="5842981" cy="3679854"/>
          </a:xfrm>
          <a:prstGeom prst="rect">
            <a:avLst/>
          </a:prstGeom>
        </p:spPr>
        <p:txBody>
          <a:bodyPr lIns="0" tIns="0" rIns="0" bIns="0" rtlCol="0" anchor="t">
            <a:spAutoFit/>
          </a:bodyPr>
          <a:lstStyle/>
          <a:p>
            <a:pPr algn="l">
              <a:lnSpc>
                <a:spcPts val="2940"/>
              </a:lnSpc>
            </a:pPr>
            <a:r>
              <a:rPr lang="en-US" sz="2100" dirty="0">
                <a:solidFill>
                  <a:srgbClr val="FFFFFF"/>
                </a:solidFill>
                <a:latin typeface="Barlow SemiCondensed"/>
                <a:ea typeface="Barlow SemiCondensed"/>
                <a:cs typeface="Barlow SemiCondensed"/>
                <a:sym typeface="Barlow SemiCondensed"/>
              </a:rPr>
              <a:t>(Workforce Housing Units x Contribution in Lieu for MSA) = Total Contribution in Lieu</a:t>
            </a:r>
          </a:p>
          <a:p>
            <a:pPr algn="l">
              <a:lnSpc>
                <a:spcPts val="2940"/>
              </a:lnSpc>
            </a:pPr>
            <a:endParaRPr lang="en-US" sz="2100" dirty="0">
              <a:solidFill>
                <a:srgbClr val="FFFFFF"/>
              </a:solidFill>
              <a:latin typeface="Barlow SemiCondensed"/>
              <a:ea typeface="Barlow SemiCondensed"/>
              <a:cs typeface="Barlow SemiCondensed"/>
              <a:sym typeface="Barlow SemiCondensed"/>
            </a:endParaRPr>
          </a:p>
          <a:p>
            <a:pPr algn="l">
              <a:lnSpc>
                <a:spcPts val="2940"/>
              </a:lnSpc>
            </a:pPr>
            <a:r>
              <a:rPr lang="en-US" sz="2100" dirty="0">
                <a:solidFill>
                  <a:srgbClr val="FFFFFF"/>
                </a:solidFill>
                <a:latin typeface="Barlow SemiCondensed"/>
                <a:ea typeface="Barlow SemiCondensed"/>
                <a:cs typeface="Barlow SemiCondensed"/>
                <a:sym typeface="Barlow SemiCondensed"/>
              </a:rPr>
              <a:t>Example: Contribution in Lieu for single family $180,000 MSA 2.4</a:t>
            </a:r>
          </a:p>
          <a:p>
            <a:pPr algn="l">
              <a:lnSpc>
                <a:spcPts val="2940"/>
              </a:lnSpc>
            </a:pPr>
            <a:endParaRPr lang="en-US" sz="2100" dirty="0">
              <a:solidFill>
                <a:srgbClr val="FFFFFF"/>
              </a:solidFill>
              <a:latin typeface="Barlow SemiCondensed"/>
              <a:ea typeface="Barlow SemiCondensed"/>
              <a:cs typeface="Barlow SemiCondensed"/>
              <a:sym typeface="Barlow SemiCondensed"/>
            </a:endParaRPr>
          </a:p>
          <a:p>
            <a:pPr algn="l">
              <a:lnSpc>
                <a:spcPts val="2940"/>
              </a:lnSpc>
            </a:pPr>
            <a:r>
              <a:rPr lang="en-US" sz="2100" dirty="0">
                <a:solidFill>
                  <a:srgbClr val="FFFFFF"/>
                </a:solidFill>
                <a:latin typeface="Barlow SemiCondensed"/>
                <a:ea typeface="Barlow SemiCondensed"/>
                <a:cs typeface="Barlow SemiCondensed"/>
                <a:sym typeface="Barlow SemiCondensed"/>
              </a:rPr>
              <a:t>(2 workforce units x $180,000) = $360,000 Total Contribution. </a:t>
            </a:r>
          </a:p>
          <a:p>
            <a:pPr algn="l">
              <a:lnSpc>
                <a:spcPts val="2940"/>
              </a:lnSpc>
            </a:pPr>
            <a:r>
              <a:rPr lang="en-US" sz="2100" dirty="0">
                <a:solidFill>
                  <a:srgbClr val="FFFFFF"/>
                </a:solidFill>
                <a:latin typeface="Barlow SemiCondensed"/>
                <a:ea typeface="Barlow SemiCondensed"/>
                <a:cs typeface="Barlow SemiCondensed"/>
                <a:sym typeface="Barlow SemiCondensed"/>
              </a:rPr>
              <a:t>Per lot amount will depend on size of the development.</a:t>
            </a:r>
          </a:p>
          <a:p>
            <a:pPr algn="l">
              <a:lnSpc>
                <a:spcPts val="2940"/>
              </a:lnSpc>
            </a:pPr>
            <a:endParaRPr lang="en-US" sz="2100" dirty="0">
              <a:solidFill>
                <a:srgbClr val="FFFFFF"/>
              </a:solidFill>
              <a:latin typeface="Barlow SemiCondensed"/>
              <a:ea typeface="Barlow SemiCondensed"/>
              <a:cs typeface="Barlow SemiCondensed"/>
              <a:sym typeface="Barlow SemiCondensed"/>
            </a:endParaRPr>
          </a:p>
        </p:txBody>
      </p:sp>
      <p:sp>
        <p:nvSpPr>
          <p:cNvPr id="11" name="TextBox 11"/>
          <p:cNvSpPr txBox="1"/>
          <p:nvPr/>
        </p:nvSpPr>
        <p:spPr>
          <a:xfrm>
            <a:off x="2347068" y="5204646"/>
            <a:ext cx="4954871" cy="415290"/>
          </a:xfrm>
          <a:prstGeom prst="rect">
            <a:avLst/>
          </a:prstGeom>
        </p:spPr>
        <p:txBody>
          <a:bodyPr lIns="0" tIns="0" rIns="0" bIns="0" rtlCol="0" anchor="t">
            <a:spAutoFit/>
          </a:bodyPr>
          <a:lstStyle/>
          <a:p>
            <a:pPr algn="l">
              <a:lnSpc>
                <a:spcPts val="3359"/>
              </a:lnSpc>
            </a:pPr>
            <a:r>
              <a:rPr lang="en-US" sz="2400">
                <a:solidFill>
                  <a:srgbClr val="021531"/>
                </a:solidFill>
                <a:latin typeface="Barlow SemiCondensed Bold"/>
                <a:ea typeface="Barlow SemiCondensed Bold"/>
                <a:cs typeface="Barlow SemiCondensed Bold"/>
                <a:sym typeface="Barlow SemiCondensed Bold"/>
              </a:rPr>
              <a:t>Formula for Less than 20 Units</a:t>
            </a:r>
          </a:p>
        </p:txBody>
      </p:sp>
      <p:sp>
        <p:nvSpPr>
          <p:cNvPr id="12" name="TextBox 12"/>
          <p:cNvSpPr txBox="1"/>
          <p:nvPr/>
        </p:nvSpPr>
        <p:spPr>
          <a:xfrm>
            <a:off x="10148162" y="5204646"/>
            <a:ext cx="4863457" cy="415290"/>
          </a:xfrm>
          <a:prstGeom prst="rect">
            <a:avLst/>
          </a:prstGeom>
        </p:spPr>
        <p:txBody>
          <a:bodyPr lIns="0" tIns="0" rIns="0" bIns="0" rtlCol="0" anchor="t">
            <a:spAutoFit/>
          </a:bodyPr>
          <a:lstStyle/>
          <a:p>
            <a:pPr algn="l">
              <a:lnSpc>
                <a:spcPts val="3359"/>
              </a:lnSpc>
            </a:pPr>
            <a:r>
              <a:rPr lang="en-US" sz="2400">
                <a:solidFill>
                  <a:srgbClr val="FFFFFF"/>
                </a:solidFill>
                <a:latin typeface="Barlow SemiCondensed Bold"/>
                <a:ea typeface="Barlow SemiCondensed Bold"/>
                <a:cs typeface="Barlow SemiCondensed Bold"/>
                <a:sym typeface="Barlow SemiCondensed Bold"/>
              </a:rPr>
              <a:t>Formula for More than 20 Units</a:t>
            </a:r>
          </a:p>
        </p:txBody>
      </p:sp>
      <p:sp>
        <p:nvSpPr>
          <p:cNvPr id="13" name="Freeform 13"/>
          <p:cNvSpPr/>
          <p:nvPr/>
        </p:nvSpPr>
        <p:spPr>
          <a:xfrm>
            <a:off x="4027919" y="2833023"/>
            <a:ext cx="2689315" cy="2028230"/>
          </a:xfrm>
          <a:custGeom>
            <a:avLst/>
            <a:gdLst/>
            <a:ahLst/>
            <a:cxnLst/>
            <a:rect l="l" t="t" r="r" b="b"/>
            <a:pathLst>
              <a:path w="2689315" h="2028230">
                <a:moveTo>
                  <a:pt x="0" y="0"/>
                </a:moveTo>
                <a:lnTo>
                  <a:pt x="2689315" y="0"/>
                </a:lnTo>
                <a:lnTo>
                  <a:pt x="2689315" y="2028230"/>
                </a:lnTo>
                <a:lnTo>
                  <a:pt x="0" y="2028230"/>
                </a:lnTo>
                <a:lnTo>
                  <a:pt x="0" y="0"/>
                </a:lnTo>
                <a:close/>
              </a:path>
            </a:pathLst>
          </a:custGeom>
          <a:blipFill>
            <a:blip r:embed="rId2"/>
            <a:stretch>
              <a:fillRect l="-5527" t="-6697" r="-15176"/>
            </a:stretch>
          </a:blipFill>
          <a:ln w="57150" cap="rnd">
            <a:solidFill>
              <a:srgbClr val="FFFFFF"/>
            </a:solidFill>
            <a:prstDash val="solid"/>
            <a:round/>
          </a:ln>
        </p:spPr>
        <p:txBody>
          <a:bodyPr/>
          <a:lstStyle/>
          <a:p>
            <a:endParaRPr lang="en-US"/>
          </a:p>
        </p:txBody>
      </p:sp>
      <p:sp>
        <p:nvSpPr>
          <p:cNvPr id="14" name="Freeform 14"/>
          <p:cNvSpPr/>
          <p:nvPr/>
        </p:nvSpPr>
        <p:spPr>
          <a:xfrm>
            <a:off x="11682812" y="2833023"/>
            <a:ext cx="2689315" cy="2028230"/>
          </a:xfrm>
          <a:custGeom>
            <a:avLst/>
            <a:gdLst/>
            <a:ahLst/>
            <a:cxnLst/>
            <a:rect l="l" t="t" r="r" b="b"/>
            <a:pathLst>
              <a:path w="2689315" h="2028230">
                <a:moveTo>
                  <a:pt x="0" y="0"/>
                </a:moveTo>
                <a:lnTo>
                  <a:pt x="2689314" y="0"/>
                </a:lnTo>
                <a:lnTo>
                  <a:pt x="2689314" y="2028230"/>
                </a:lnTo>
                <a:lnTo>
                  <a:pt x="0" y="2028230"/>
                </a:lnTo>
                <a:lnTo>
                  <a:pt x="0" y="0"/>
                </a:lnTo>
                <a:close/>
              </a:path>
            </a:pathLst>
          </a:custGeom>
          <a:blipFill>
            <a:blip r:embed="rId2"/>
            <a:stretch>
              <a:fillRect l="-5527" t="-6697" r="-15176"/>
            </a:stretch>
          </a:blipFill>
          <a:ln w="57150" cap="rnd">
            <a:solidFill>
              <a:srgbClr val="FFFFFF"/>
            </a:solidFill>
            <a:prstDash val="solid"/>
            <a:round/>
          </a:ln>
        </p:spPr>
        <p:txBody>
          <a:bodyPr/>
          <a:lstStyle/>
          <a:p>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216796" y="5444300"/>
            <a:ext cx="10609433" cy="5124444"/>
            <a:chOff x="0" y="0"/>
            <a:chExt cx="3215898" cy="1553305"/>
          </a:xfrm>
        </p:grpSpPr>
        <p:sp>
          <p:nvSpPr>
            <p:cNvPr id="3" name="Freeform 3"/>
            <p:cNvSpPr/>
            <p:nvPr/>
          </p:nvSpPr>
          <p:spPr>
            <a:xfrm>
              <a:off x="0" y="0"/>
              <a:ext cx="3215898" cy="1553305"/>
            </a:xfrm>
            <a:custGeom>
              <a:avLst/>
              <a:gdLst/>
              <a:ahLst/>
              <a:cxnLst/>
              <a:rect l="l" t="t" r="r" b="b"/>
              <a:pathLst>
                <a:path w="3215898" h="1553305">
                  <a:moveTo>
                    <a:pt x="0" y="0"/>
                  </a:moveTo>
                  <a:lnTo>
                    <a:pt x="3215898" y="0"/>
                  </a:lnTo>
                  <a:lnTo>
                    <a:pt x="3215898" y="1553305"/>
                  </a:lnTo>
                  <a:lnTo>
                    <a:pt x="0" y="1553305"/>
                  </a:lnTo>
                  <a:close/>
                </a:path>
              </a:pathLst>
            </a:custGeom>
            <a:solidFill>
              <a:srgbClr val="EC971C"/>
            </a:solidFill>
          </p:spPr>
          <p:txBody>
            <a:bodyPr/>
            <a:lstStyle/>
            <a:p>
              <a:endParaRPr lang="en-US"/>
            </a:p>
          </p:txBody>
        </p:sp>
        <p:sp>
          <p:nvSpPr>
            <p:cNvPr id="4" name="TextBox 4"/>
            <p:cNvSpPr txBox="1"/>
            <p:nvPr/>
          </p:nvSpPr>
          <p:spPr>
            <a:xfrm>
              <a:off x="0" y="-47625"/>
              <a:ext cx="3215898" cy="1600930"/>
            </a:xfrm>
            <a:prstGeom prst="rect">
              <a:avLst/>
            </a:prstGeom>
          </p:spPr>
          <p:txBody>
            <a:bodyPr lIns="50800" tIns="50800" rIns="50800" bIns="50800" rtlCol="0" anchor="ctr"/>
            <a:lstStyle/>
            <a:p>
              <a:pPr algn="ctr">
                <a:lnSpc>
                  <a:spcPts val="2940"/>
                </a:lnSpc>
              </a:pPr>
              <a:endParaRPr/>
            </a:p>
          </p:txBody>
        </p:sp>
      </p:grpSp>
      <p:sp>
        <p:nvSpPr>
          <p:cNvPr id="5" name="Freeform 5"/>
          <p:cNvSpPr/>
          <p:nvPr/>
        </p:nvSpPr>
        <p:spPr>
          <a:xfrm>
            <a:off x="8392129" y="2332144"/>
            <a:ext cx="9366524" cy="6451193"/>
          </a:xfrm>
          <a:custGeom>
            <a:avLst/>
            <a:gdLst/>
            <a:ahLst/>
            <a:cxnLst/>
            <a:rect l="l" t="t" r="r" b="b"/>
            <a:pathLst>
              <a:path w="9366524" h="6451193">
                <a:moveTo>
                  <a:pt x="0" y="0"/>
                </a:moveTo>
                <a:lnTo>
                  <a:pt x="9366524" y="0"/>
                </a:lnTo>
                <a:lnTo>
                  <a:pt x="9366524" y="6451194"/>
                </a:lnTo>
                <a:lnTo>
                  <a:pt x="0" y="6451194"/>
                </a:lnTo>
                <a:lnTo>
                  <a:pt x="0" y="0"/>
                </a:lnTo>
                <a:close/>
              </a:path>
            </a:pathLst>
          </a:custGeom>
          <a:blipFill>
            <a:blip r:embed="rId2">
              <a:alphaModFix amt="55000"/>
            </a:blip>
            <a:stretch>
              <a:fillRect/>
            </a:stretch>
          </a:blipFill>
        </p:spPr>
        <p:txBody>
          <a:bodyPr/>
          <a:lstStyle/>
          <a:p>
            <a:endParaRPr lang="en-US"/>
          </a:p>
        </p:txBody>
      </p:sp>
      <p:sp>
        <p:nvSpPr>
          <p:cNvPr id="6" name="Freeform 6"/>
          <p:cNvSpPr/>
          <p:nvPr/>
        </p:nvSpPr>
        <p:spPr>
          <a:xfrm>
            <a:off x="8566633" y="2146804"/>
            <a:ext cx="8623237" cy="6045017"/>
          </a:xfrm>
          <a:custGeom>
            <a:avLst/>
            <a:gdLst/>
            <a:ahLst/>
            <a:cxnLst/>
            <a:rect l="l" t="t" r="r" b="b"/>
            <a:pathLst>
              <a:path w="8623237" h="6045017">
                <a:moveTo>
                  <a:pt x="0" y="0"/>
                </a:moveTo>
                <a:lnTo>
                  <a:pt x="8623237" y="0"/>
                </a:lnTo>
                <a:lnTo>
                  <a:pt x="8623237" y="6045017"/>
                </a:lnTo>
                <a:lnTo>
                  <a:pt x="0" y="6045017"/>
                </a:lnTo>
                <a:lnTo>
                  <a:pt x="0" y="0"/>
                </a:lnTo>
                <a:close/>
              </a:path>
            </a:pathLst>
          </a:custGeom>
          <a:blipFill>
            <a:blip r:embed="rId3"/>
            <a:stretch>
              <a:fillRect/>
            </a:stretch>
          </a:blipFill>
        </p:spPr>
        <p:txBody>
          <a:bodyPr/>
          <a:lstStyle/>
          <a:p>
            <a:endParaRPr lang="en-US"/>
          </a:p>
        </p:txBody>
      </p:sp>
      <p:sp>
        <p:nvSpPr>
          <p:cNvPr id="7" name="Freeform 7"/>
          <p:cNvSpPr/>
          <p:nvPr/>
        </p:nvSpPr>
        <p:spPr>
          <a:xfrm>
            <a:off x="1198352" y="3166596"/>
            <a:ext cx="6524160" cy="5781986"/>
          </a:xfrm>
          <a:custGeom>
            <a:avLst/>
            <a:gdLst/>
            <a:ahLst/>
            <a:cxnLst/>
            <a:rect l="l" t="t" r="r" b="b"/>
            <a:pathLst>
              <a:path w="6524160" h="5781986">
                <a:moveTo>
                  <a:pt x="0" y="0"/>
                </a:moveTo>
                <a:lnTo>
                  <a:pt x="6524161" y="0"/>
                </a:lnTo>
                <a:lnTo>
                  <a:pt x="6524161" y="5781986"/>
                </a:lnTo>
                <a:lnTo>
                  <a:pt x="0" y="5781986"/>
                </a:lnTo>
                <a:lnTo>
                  <a:pt x="0" y="0"/>
                </a:lnTo>
                <a:close/>
              </a:path>
            </a:pathLst>
          </a:custGeom>
          <a:blipFill>
            <a:blip r:embed="rId4"/>
            <a:stretch>
              <a:fillRect t="-129" r="-51021" b="-129"/>
            </a:stretch>
          </a:blipFill>
        </p:spPr>
        <p:txBody>
          <a:bodyPr/>
          <a:lstStyle/>
          <a:p>
            <a:endParaRPr lang="en-US"/>
          </a:p>
        </p:txBody>
      </p:sp>
      <p:grpSp>
        <p:nvGrpSpPr>
          <p:cNvPr id="8" name="Group 8"/>
          <p:cNvGrpSpPr/>
          <p:nvPr/>
        </p:nvGrpSpPr>
        <p:grpSpPr>
          <a:xfrm>
            <a:off x="1404764" y="3314355"/>
            <a:ext cx="6368781" cy="5355574"/>
            <a:chOff x="0" y="0"/>
            <a:chExt cx="1878434" cy="1579594"/>
          </a:xfrm>
        </p:grpSpPr>
        <p:sp>
          <p:nvSpPr>
            <p:cNvPr id="9" name="Freeform 9"/>
            <p:cNvSpPr/>
            <p:nvPr/>
          </p:nvSpPr>
          <p:spPr>
            <a:xfrm>
              <a:off x="0" y="0"/>
              <a:ext cx="1878434" cy="1579594"/>
            </a:xfrm>
            <a:custGeom>
              <a:avLst/>
              <a:gdLst/>
              <a:ahLst/>
              <a:cxnLst/>
              <a:rect l="l" t="t" r="r" b="b"/>
              <a:pathLst>
                <a:path w="1878434" h="1579594">
                  <a:moveTo>
                    <a:pt x="14587" y="0"/>
                  </a:moveTo>
                  <a:lnTo>
                    <a:pt x="1863847" y="0"/>
                  </a:lnTo>
                  <a:cubicBezTo>
                    <a:pt x="1867715" y="0"/>
                    <a:pt x="1871426" y="1537"/>
                    <a:pt x="1874161" y="4273"/>
                  </a:cubicBezTo>
                  <a:cubicBezTo>
                    <a:pt x="1876897" y="7008"/>
                    <a:pt x="1878434" y="10718"/>
                    <a:pt x="1878434" y="14587"/>
                  </a:cubicBezTo>
                  <a:lnTo>
                    <a:pt x="1878434" y="1565007"/>
                  </a:lnTo>
                  <a:cubicBezTo>
                    <a:pt x="1878434" y="1573063"/>
                    <a:pt x="1871903" y="1579594"/>
                    <a:pt x="1863847" y="1579594"/>
                  </a:cubicBezTo>
                  <a:lnTo>
                    <a:pt x="14587" y="1579594"/>
                  </a:lnTo>
                  <a:cubicBezTo>
                    <a:pt x="10718" y="1579594"/>
                    <a:pt x="7008" y="1578057"/>
                    <a:pt x="4273" y="1575322"/>
                  </a:cubicBezTo>
                  <a:cubicBezTo>
                    <a:pt x="1537" y="1572586"/>
                    <a:pt x="0" y="1568876"/>
                    <a:pt x="0" y="1565007"/>
                  </a:cubicBezTo>
                  <a:lnTo>
                    <a:pt x="0" y="14587"/>
                  </a:lnTo>
                  <a:cubicBezTo>
                    <a:pt x="0" y="10718"/>
                    <a:pt x="1537" y="7008"/>
                    <a:pt x="4273" y="4273"/>
                  </a:cubicBezTo>
                  <a:cubicBezTo>
                    <a:pt x="7008" y="1537"/>
                    <a:pt x="10718" y="0"/>
                    <a:pt x="14587" y="0"/>
                  </a:cubicBezTo>
                  <a:close/>
                </a:path>
              </a:pathLst>
            </a:custGeom>
            <a:solidFill>
              <a:srgbClr val="021531"/>
            </a:solidFill>
          </p:spPr>
          <p:txBody>
            <a:bodyPr/>
            <a:lstStyle/>
            <a:p>
              <a:endParaRPr lang="en-US"/>
            </a:p>
          </p:txBody>
        </p:sp>
        <p:sp>
          <p:nvSpPr>
            <p:cNvPr id="10" name="TextBox 10"/>
            <p:cNvSpPr txBox="1"/>
            <p:nvPr/>
          </p:nvSpPr>
          <p:spPr>
            <a:xfrm>
              <a:off x="0" y="-47625"/>
              <a:ext cx="1878434" cy="1627219"/>
            </a:xfrm>
            <a:prstGeom prst="rect">
              <a:avLst/>
            </a:prstGeom>
          </p:spPr>
          <p:txBody>
            <a:bodyPr lIns="50800" tIns="50800" rIns="50800" bIns="50800" rtlCol="0" anchor="ctr"/>
            <a:lstStyle/>
            <a:p>
              <a:pPr algn="ctr">
                <a:lnSpc>
                  <a:spcPts val="2940"/>
                </a:lnSpc>
              </a:pPr>
              <a:endParaRPr/>
            </a:p>
          </p:txBody>
        </p:sp>
      </p:grpSp>
      <p:sp>
        <p:nvSpPr>
          <p:cNvPr id="11" name="TextBox 11"/>
          <p:cNvSpPr txBox="1"/>
          <p:nvPr/>
        </p:nvSpPr>
        <p:spPr>
          <a:xfrm>
            <a:off x="1560110" y="2146804"/>
            <a:ext cx="6832020" cy="847725"/>
          </a:xfrm>
          <a:prstGeom prst="rect">
            <a:avLst/>
          </a:prstGeom>
        </p:spPr>
        <p:txBody>
          <a:bodyPr lIns="0" tIns="0" rIns="0" bIns="0" rtlCol="0" anchor="t">
            <a:spAutoFit/>
          </a:bodyPr>
          <a:lstStyle/>
          <a:p>
            <a:pPr algn="l">
              <a:lnSpc>
                <a:spcPts val="6720"/>
              </a:lnSpc>
            </a:pPr>
            <a:r>
              <a:rPr lang="en-US" sz="5600">
                <a:solidFill>
                  <a:srgbClr val="021531"/>
                </a:solidFill>
                <a:latin typeface="Oswald Bold"/>
                <a:ea typeface="Oswald Bold"/>
                <a:cs typeface="Oswald Bold"/>
                <a:sym typeface="Oswald Bold"/>
              </a:rPr>
              <a:t>WHU PLAN EXAMPLE</a:t>
            </a:r>
          </a:p>
        </p:txBody>
      </p:sp>
      <p:sp>
        <p:nvSpPr>
          <p:cNvPr id="12" name="TextBox 12"/>
          <p:cNvSpPr txBox="1"/>
          <p:nvPr/>
        </p:nvSpPr>
        <p:spPr>
          <a:xfrm>
            <a:off x="1994738" y="3425838"/>
            <a:ext cx="4931389" cy="5456070"/>
          </a:xfrm>
          <a:prstGeom prst="rect">
            <a:avLst/>
          </a:prstGeom>
        </p:spPr>
        <p:txBody>
          <a:bodyPr lIns="0" tIns="0" rIns="0" bIns="0" rtlCol="0" anchor="t">
            <a:spAutoFit/>
          </a:bodyPr>
          <a:lstStyle/>
          <a:p>
            <a:pPr algn="l">
              <a:lnSpc>
                <a:spcPts val="3094"/>
              </a:lnSpc>
            </a:pPr>
            <a:r>
              <a:rPr lang="en-US" sz="2210">
                <a:solidFill>
                  <a:srgbClr val="FFFFFF"/>
                </a:solidFill>
                <a:latin typeface="Barlow SemiCondensed"/>
                <a:ea typeface="Barlow SemiCondensed"/>
                <a:cs typeface="Barlow SemiCondensed"/>
                <a:sym typeface="Barlow SemiCondensed"/>
              </a:rPr>
              <a:t>•RU-1 Zoning</a:t>
            </a:r>
          </a:p>
          <a:p>
            <a:pPr algn="l">
              <a:lnSpc>
                <a:spcPts val="3094"/>
              </a:lnSpc>
            </a:pPr>
            <a:endParaRPr lang="en-US" sz="2210">
              <a:solidFill>
                <a:srgbClr val="FFFFFF"/>
              </a:solidFill>
              <a:latin typeface="Barlow SemiCondensed"/>
              <a:ea typeface="Barlow SemiCondensed"/>
              <a:cs typeface="Barlow SemiCondensed"/>
              <a:sym typeface="Barlow SemiCondensed"/>
            </a:endParaRPr>
          </a:p>
          <a:p>
            <a:pPr algn="l">
              <a:lnSpc>
                <a:spcPts val="3094"/>
              </a:lnSpc>
            </a:pPr>
            <a:r>
              <a:rPr lang="en-US" sz="2210">
                <a:solidFill>
                  <a:srgbClr val="FFFFFF"/>
                </a:solidFill>
                <a:latin typeface="Barlow SemiCondensed"/>
                <a:ea typeface="Barlow SemiCondensed"/>
                <a:cs typeface="Barlow SemiCondensed"/>
                <a:sym typeface="Barlow SemiCondensed"/>
              </a:rPr>
              <a:t>•Low Density Land use – up to 6 units per acre</a:t>
            </a:r>
          </a:p>
          <a:p>
            <a:pPr algn="l">
              <a:lnSpc>
                <a:spcPts val="3094"/>
              </a:lnSpc>
            </a:pPr>
            <a:endParaRPr lang="en-US" sz="2210">
              <a:solidFill>
                <a:srgbClr val="FFFFFF"/>
              </a:solidFill>
              <a:latin typeface="Barlow SemiCondensed"/>
              <a:ea typeface="Barlow SemiCondensed"/>
              <a:cs typeface="Barlow SemiCondensed"/>
              <a:sym typeface="Barlow SemiCondensed"/>
            </a:endParaRPr>
          </a:p>
          <a:p>
            <a:pPr algn="l">
              <a:lnSpc>
                <a:spcPts val="3094"/>
              </a:lnSpc>
            </a:pPr>
            <a:r>
              <a:rPr lang="en-US" sz="2210">
                <a:solidFill>
                  <a:srgbClr val="FFFFFF"/>
                </a:solidFill>
                <a:latin typeface="Barlow SemiCondensed"/>
                <a:ea typeface="Barlow SemiCondensed"/>
                <a:cs typeface="Barlow SemiCondensed"/>
                <a:sym typeface="Barlow SemiCondensed"/>
              </a:rPr>
              <a:t>•Net lot size – 11,269 sf</a:t>
            </a:r>
          </a:p>
          <a:p>
            <a:pPr algn="l">
              <a:lnSpc>
                <a:spcPts val="3094"/>
              </a:lnSpc>
            </a:pPr>
            <a:endParaRPr lang="en-US" sz="2210">
              <a:solidFill>
                <a:srgbClr val="FFFFFF"/>
              </a:solidFill>
              <a:latin typeface="Barlow SemiCondensed"/>
              <a:ea typeface="Barlow SemiCondensed"/>
              <a:cs typeface="Barlow SemiCondensed"/>
              <a:sym typeface="Barlow SemiCondensed"/>
            </a:endParaRPr>
          </a:p>
          <a:p>
            <a:pPr algn="l">
              <a:lnSpc>
                <a:spcPts val="3094"/>
              </a:lnSpc>
            </a:pPr>
            <a:r>
              <a:rPr lang="en-US" sz="2210">
                <a:solidFill>
                  <a:srgbClr val="FFFFFF"/>
                </a:solidFill>
                <a:latin typeface="Barlow SemiCondensed"/>
                <a:ea typeface="Barlow SemiCondensed"/>
                <a:cs typeface="Barlow SemiCondensed"/>
                <a:sym typeface="Barlow SemiCondensed"/>
              </a:rPr>
              <a:t>•Gross for workforce density purposes – 20,090 sf or .46 of an acre</a:t>
            </a:r>
          </a:p>
          <a:p>
            <a:pPr algn="l">
              <a:lnSpc>
                <a:spcPts val="3094"/>
              </a:lnSpc>
            </a:pPr>
            <a:endParaRPr lang="en-US" sz="2210">
              <a:solidFill>
                <a:srgbClr val="FFFFFF"/>
              </a:solidFill>
              <a:latin typeface="Barlow SemiCondensed"/>
              <a:ea typeface="Barlow SemiCondensed"/>
              <a:cs typeface="Barlow SemiCondensed"/>
              <a:sym typeface="Barlow SemiCondensed"/>
            </a:endParaRPr>
          </a:p>
          <a:p>
            <a:pPr algn="l">
              <a:lnSpc>
                <a:spcPts val="3094"/>
              </a:lnSpc>
            </a:pPr>
            <a:r>
              <a:rPr lang="en-US" sz="2210">
                <a:solidFill>
                  <a:srgbClr val="FFFFFF"/>
                </a:solidFill>
                <a:latin typeface="Barlow SemiCondensed"/>
                <a:ea typeface="Barlow SemiCondensed"/>
                <a:cs typeface="Barlow SemiCondensed"/>
                <a:sym typeface="Barlow SemiCondensed"/>
              </a:rPr>
              <a:t>•Max density is 6 units per acre X .46 + 25% </a:t>
            </a:r>
          </a:p>
          <a:p>
            <a:pPr algn="l">
              <a:lnSpc>
                <a:spcPts val="3094"/>
              </a:lnSpc>
            </a:pPr>
            <a:endParaRPr lang="en-US" sz="2210">
              <a:solidFill>
                <a:srgbClr val="FFFFFF"/>
              </a:solidFill>
              <a:latin typeface="Barlow SemiCondensed"/>
              <a:ea typeface="Barlow SemiCondensed"/>
              <a:cs typeface="Barlow SemiCondensed"/>
              <a:sym typeface="Barlow SemiCondensed"/>
            </a:endParaRPr>
          </a:p>
          <a:p>
            <a:pPr algn="l">
              <a:lnSpc>
                <a:spcPts val="3094"/>
              </a:lnSpc>
            </a:pPr>
            <a:r>
              <a:rPr lang="en-US" sz="2210">
                <a:solidFill>
                  <a:srgbClr val="FFFFFF"/>
                </a:solidFill>
                <a:latin typeface="Barlow SemiCondensed"/>
                <a:ea typeface="Barlow SemiCondensed"/>
                <a:cs typeface="Barlow SemiCondensed"/>
                <a:sym typeface="Barlow SemiCondensed"/>
              </a:rPr>
              <a:t>•3.45 units (3 units)</a:t>
            </a:r>
          </a:p>
          <a:p>
            <a:pPr algn="l">
              <a:lnSpc>
                <a:spcPts val="3094"/>
              </a:lnSpc>
            </a:pPr>
            <a:endParaRPr lang="en-US" sz="2210">
              <a:solidFill>
                <a:srgbClr val="FFFFFF"/>
              </a:solidFill>
              <a:latin typeface="Barlow SemiCondensed"/>
              <a:ea typeface="Barlow SemiCondensed"/>
              <a:cs typeface="Barlow SemiCondensed"/>
              <a:sym typeface="Barlow SemiCondense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2153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111E23E9-5664-1330-F3A7-3A83D3BFB297}"/>
              </a:ext>
            </a:extLst>
          </p:cNvPr>
          <p:cNvGrpSpPr/>
          <p:nvPr/>
        </p:nvGrpSpPr>
        <p:grpSpPr>
          <a:xfrm>
            <a:off x="0" y="0"/>
            <a:ext cx="18288000" cy="10287000"/>
            <a:chOff x="0" y="0"/>
            <a:chExt cx="18288000" cy="10287000"/>
          </a:xfrm>
        </p:grpSpPr>
        <p:pic>
          <p:nvPicPr>
            <p:cNvPr id="5" name="Picture 4">
              <a:extLst>
                <a:ext uri="{FF2B5EF4-FFF2-40B4-BE49-F238E27FC236}">
                  <a16:creationId xmlns:a16="http://schemas.microsoft.com/office/drawing/2014/main" id="{06C85494-9BF1-5DF9-69E4-1DE04C3B52E4}"/>
                </a:ext>
              </a:extLst>
            </p:cNvPr>
            <p:cNvPicPr>
              <a:picLocks noChangeAspect="1"/>
            </p:cNvPicPr>
            <p:nvPr/>
          </p:nvPicPr>
          <p:blipFill>
            <a:blip r:embed="rId2"/>
            <a:stretch>
              <a:fillRect/>
            </a:stretch>
          </p:blipFill>
          <p:spPr>
            <a:xfrm>
              <a:off x="0" y="0"/>
              <a:ext cx="18288000" cy="10287000"/>
            </a:xfrm>
            <a:prstGeom prst="rect">
              <a:avLst/>
            </a:prstGeom>
          </p:spPr>
        </p:pic>
        <p:pic>
          <p:nvPicPr>
            <p:cNvPr id="7" name="Picture 6">
              <a:extLst>
                <a:ext uri="{FF2B5EF4-FFF2-40B4-BE49-F238E27FC236}">
                  <a16:creationId xmlns:a16="http://schemas.microsoft.com/office/drawing/2014/main" id="{C3F93640-3B42-364D-C09E-EC4DEA586D73}"/>
                </a:ext>
              </a:extLst>
            </p:cNvPr>
            <p:cNvPicPr>
              <a:picLocks noChangeAspect="1"/>
            </p:cNvPicPr>
            <p:nvPr/>
          </p:nvPicPr>
          <p:blipFill>
            <a:blip r:embed="rId3"/>
            <a:stretch>
              <a:fillRect/>
            </a:stretch>
          </p:blipFill>
          <p:spPr>
            <a:xfrm>
              <a:off x="14173200" y="5331860"/>
              <a:ext cx="3709988" cy="4654853"/>
            </a:xfrm>
            <a:prstGeom prst="rect">
              <a:avLst/>
            </a:prstGeom>
            <a:ln>
              <a:noFill/>
            </a:ln>
            <a:effectLst>
              <a:outerShdw blurRad="292100" dist="139700" dir="2700000" algn="tl" rotWithShape="0">
                <a:srgbClr val="333333">
                  <a:alpha val="65000"/>
                </a:srgbClr>
              </a:outerShdw>
            </a:effectLst>
          </p:spPr>
        </p:pic>
      </p:grpSp>
    </p:spTree>
    <p:extLst>
      <p:ext uri="{BB962C8B-B14F-4D97-AF65-F5344CB8AC3E}">
        <p14:creationId xmlns:p14="http://schemas.microsoft.com/office/powerpoint/2010/main" val="16097274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754112" y="1594038"/>
            <a:ext cx="12160520" cy="7998930"/>
          </a:xfrm>
          <a:custGeom>
            <a:avLst/>
            <a:gdLst/>
            <a:ahLst/>
            <a:cxnLst/>
            <a:rect l="l" t="t" r="r" b="b"/>
            <a:pathLst>
              <a:path w="12160520" h="7998930">
                <a:moveTo>
                  <a:pt x="0" y="0"/>
                </a:moveTo>
                <a:lnTo>
                  <a:pt x="12160520" y="0"/>
                </a:lnTo>
                <a:lnTo>
                  <a:pt x="12160520" y="7998929"/>
                </a:lnTo>
                <a:lnTo>
                  <a:pt x="0" y="7998929"/>
                </a:lnTo>
                <a:lnTo>
                  <a:pt x="0" y="0"/>
                </a:lnTo>
                <a:close/>
              </a:path>
            </a:pathLst>
          </a:custGeom>
          <a:blipFill>
            <a:blip r:embed="rId2"/>
            <a:stretch>
              <a:fillRect b="-641"/>
            </a:stretch>
          </a:blipFill>
        </p:spPr>
        <p:txBody>
          <a:bodyPr/>
          <a:lstStyle/>
          <a:p>
            <a:endParaRPr lang="en-US"/>
          </a:p>
        </p:txBody>
      </p:sp>
      <p:sp>
        <p:nvSpPr>
          <p:cNvPr id="3" name="TextBox 3"/>
          <p:cNvSpPr txBox="1"/>
          <p:nvPr/>
        </p:nvSpPr>
        <p:spPr>
          <a:xfrm>
            <a:off x="2712130" y="474181"/>
            <a:ext cx="13001177" cy="847725"/>
          </a:xfrm>
          <a:prstGeom prst="rect">
            <a:avLst/>
          </a:prstGeom>
        </p:spPr>
        <p:txBody>
          <a:bodyPr lIns="0" tIns="0" rIns="0" bIns="0" rtlCol="0" anchor="t">
            <a:spAutoFit/>
          </a:bodyPr>
          <a:lstStyle/>
          <a:p>
            <a:pPr algn="ctr">
              <a:lnSpc>
                <a:spcPts val="6720"/>
              </a:lnSpc>
            </a:pPr>
            <a:r>
              <a:rPr lang="en-US" sz="5600">
                <a:solidFill>
                  <a:srgbClr val="021531"/>
                </a:solidFill>
                <a:latin typeface="Oswald Bold"/>
                <a:ea typeface="Oswald Bold"/>
                <a:cs typeface="Oswald Bold"/>
                <a:sym typeface="Oswald Bold"/>
              </a:rPr>
              <a:t>WHU PLAN EXAMPLE - PROPOSED</a:t>
            </a:r>
          </a:p>
        </p:txBody>
      </p:sp>
      <p:sp>
        <p:nvSpPr>
          <p:cNvPr id="4" name="Freeform 4"/>
          <p:cNvSpPr/>
          <p:nvPr/>
        </p:nvSpPr>
        <p:spPr>
          <a:xfrm>
            <a:off x="3661574" y="1456999"/>
            <a:ext cx="13016318" cy="8964989"/>
          </a:xfrm>
          <a:custGeom>
            <a:avLst/>
            <a:gdLst/>
            <a:ahLst/>
            <a:cxnLst/>
            <a:rect l="l" t="t" r="r" b="b"/>
            <a:pathLst>
              <a:path w="13016318" h="8964989">
                <a:moveTo>
                  <a:pt x="0" y="0"/>
                </a:moveTo>
                <a:lnTo>
                  <a:pt x="13016319" y="0"/>
                </a:lnTo>
                <a:lnTo>
                  <a:pt x="13016319" y="8964989"/>
                </a:lnTo>
                <a:lnTo>
                  <a:pt x="0" y="8964989"/>
                </a:lnTo>
                <a:lnTo>
                  <a:pt x="0" y="0"/>
                </a:lnTo>
                <a:close/>
              </a:path>
            </a:pathLst>
          </a:custGeom>
          <a:blipFill>
            <a:blip r:embed="rId3">
              <a:alphaModFix amt="55000"/>
            </a:blip>
            <a:stretch>
              <a:fillRect/>
            </a:stretch>
          </a:blipFill>
        </p:spPr>
        <p:txBody>
          <a:bodyPr/>
          <a:lstStyle/>
          <a:p>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2288676" y="4208756"/>
            <a:ext cx="5433013" cy="3741987"/>
          </a:xfrm>
          <a:custGeom>
            <a:avLst/>
            <a:gdLst/>
            <a:ahLst/>
            <a:cxnLst/>
            <a:rect l="l" t="t" r="r" b="b"/>
            <a:pathLst>
              <a:path w="5433013" h="3741987">
                <a:moveTo>
                  <a:pt x="0" y="0"/>
                </a:moveTo>
                <a:lnTo>
                  <a:pt x="5433013" y="0"/>
                </a:lnTo>
                <a:lnTo>
                  <a:pt x="5433013" y="3741987"/>
                </a:lnTo>
                <a:lnTo>
                  <a:pt x="0" y="3741987"/>
                </a:lnTo>
                <a:lnTo>
                  <a:pt x="0" y="0"/>
                </a:lnTo>
                <a:close/>
              </a:path>
            </a:pathLst>
          </a:custGeom>
          <a:blipFill>
            <a:blip r:embed="rId2">
              <a:alphaModFix amt="55000"/>
            </a:blip>
            <a:stretch>
              <a:fillRect/>
            </a:stretch>
          </a:blipFill>
        </p:spPr>
        <p:txBody>
          <a:bodyPr/>
          <a:lstStyle/>
          <a:p>
            <a:endParaRPr lang="en-US"/>
          </a:p>
        </p:txBody>
      </p:sp>
      <p:sp>
        <p:nvSpPr>
          <p:cNvPr id="3" name="Freeform 3"/>
          <p:cNvSpPr/>
          <p:nvPr/>
        </p:nvSpPr>
        <p:spPr>
          <a:xfrm>
            <a:off x="1000552" y="4185678"/>
            <a:ext cx="16383486" cy="3440532"/>
          </a:xfrm>
          <a:custGeom>
            <a:avLst/>
            <a:gdLst/>
            <a:ahLst/>
            <a:cxnLst/>
            <a:rect l="l" t="t" r="r" b="b"/>
            <a:pathLst>
              <a:path w="16383486" h="3440532">
                <a:moveTo>
                  <a:pt x="0" y="0"/>
                </a:moveTo>
                <a:lnTo>
                  <a:pt x="16383486" y="0"/>
                </a:lnTo>
                <a:lnTo>
                  <a:pt x="16383486" y="3440532"/>
                </a:lnTo>
                <a:lnTo>
                  <a:pt x="0" y="3440532"/>
                </a:lnTo>
                <a:lnTo>
                  <a:pt x="0" y="0"/>
                </a:lnTo>
                <a:close/>
              </a:path>
            </a:pathLst>
          </a:custGeom>
          <a:blipFill>
            <a:blip r:embed="rId3"/>
            <a:stretch>
              <a:fillRect/>
            </a:stretch>
          </a:blipFill>
        </p:spPr>
        <p:txBody>
          <a:bodyPr/>
          <a:lstStyle/>
          <a:p>
            <a:endParaRPr lang="en-US"/>
          </a:p>
        </p:txBody>
      </p:sp>
      <p:sp>
        <p:nvSpPr>
          <p:cNvPr id="4" name="TextBox 4"/>
          <p:cNvSpPr txBox="1"/>
          <p:nvPr/>
        </p:nvSpPr>
        <p:spPr>
          <a:xfrm>
            <a:off x="2643412" y="1553788"/>
            <a:ext cx="13001177" cy="1695450"/>
          </a:xfrm>
          <a:prstGeom prst="rect">
            <a:avLst/>
          </a:prstGeom>
        </p:spPr>
        <p:txBody>
          <a:bodyPr lIns="0" tIns="0" rIns="0" bIns="0" rtlCol="0" anchor="t">
            <a:spAutoFit/>
          </a:bodyPr>
          <a:lstStyle/>
          <a:p>
            <a:pPr algn="ctr">
              <a:lnSpc>
                <a:spcPts val="6720"/>
              </a:lnSpc>
            </a:pPr>
            <a:r>
              <a:rPr lang="en-US" sz="5600">
                <a:solidFill>
                  <a:srgbClr val="021531"/>
                </a:solidFill>
                <a:latin typeface="Oswald Bold"/>
                <a:ea typeface="Oswald Bold"/>
                <a:cs typeface="Oswald Bold"/>
                <a:sym typeface="Oswald Bold"/>
              </a:rPr>
              <a:t>FRONT ELEVATION WHU EXAMPLE </a:t>
            </a:r>
          </a:p>
          <a:p>
            <a:pPr algn="ctr">
              <a:lnSpc>
                <a:spcPts val="6720"/>
              </a:lnSpc>
            </a:pPr>
            <a:r>
              <a:rPr lang="en-US" sz="5600">
                <a:solidFill>
                  <a:srgbClr val="021531"/>
                </a:solidFill>
                <a:latin typeface="Oswald Bold"/>
                <a:ea typeface="Oswald Bold"/>
                <a:cs typeface="Oswald Bold"/>
                <a:sym typeface="Oswald Bold"/>
              </a:rPr>
              <a:t>PROPOSED</a:t>
            </a:r>
          </a:p>
        </p:txBody>
      </p:sp>
      <p:sp>
        <p:nvSpPr>
          <p:cNvPr id="5" name="Freeform 5"/>
          <p:cNvSpPr/>
          <p:nvPr/>
        </p:nvSpPr>
        <p:spPr>
          <a:xfrm flipH="1">
            <a:off x="566311" y="4185678"/>
            <a:ext cx="5433013" cy="3741987"/>
          </a:xfrm>
          <a:custGeom>
            <a:avLst/>
            <a:gdLst/>
            <a:ahLst/>
            <a:cxnLst/>
            <a:rect l="l" t="t" r="r" b="b"/>
            <a:pathLst>
              <a:path w="5433013" h="3741987">
                <a:moveTo>
                  <a:pt x="5433013" y="0"/>
                </a:moveTo>
                <a:lnTo>
                  <a:pt x="0" y="0"/>
                </a:lnTo>
                <a:lnTo>
                  <a:pt x="0" y="3741988"/>
                </a:lnTo>
                <a:lnTo>
                  <a:pt x="5433013" y="3741988"/>
                </a:lnTo>
                <a:lnTo>
                  <a:pt x="5433013" y="0"/>
                </a:lnTo>
                <a:close/>
              </a:path>
            </a:pathLst>
          </a:custGeom>
          <a:blipFill>
            <a:blip r:embed="rId2">
              <a:alphaModFix amt="55000"/>
            </a:blip>
            <a:stretch>
              <a:fillRect/>
            </a:stretch>
          </a:blipFill>
        </p:spPr>
        <p:txBody>
          <a:bodyPr/>
          <a:lstStyle/>
          <a:p>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886" y="-16329"/>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8090" t="-13521" r="-3595" b="-18848"/>
            </a:stretch>
          </a:blipFill>
        </p:spPr>
        <p:txBody>
          <a:bodyPr/>
          <a:lstStyle/>
          <a:p>
            <a:endParaRPr lang="en-US"/>
          </a:p>
        </p:txBody>
      </p:sp>
      <p:sp>
        <p:nvSpPr>
          <p:cNvPr id="9" name="Freeform 9"/>
          <p:cNvSpPr/>
          <p:nvPr/>
        </p:nvSpPr>
        <p:spPr>
          <a:xfrm>
            <a:off x="449582" y="7612932"/>
            <a:ext cx="2650351" cy="2121691"/>
          </a:xfrm>
          <a:custGeom>
            <a:avLst/>
            <a:gdLst/>
            <a:ahLst/>
            <a:cxnLst/>
            <a:rect l="l" t="t" r="r" b="b"/>
            <a:pathLst>
              <a:path w="2650351" h="2121691">
                <a:moveTo>
                  <a:pt x="0" y="0"/>
                </a:moveTo>
                <a:lnTo>
                  <a:pt x="2650351" y="0"/>
                </a:lnTo>
                <a:lnTo>
                  <a:pt x="2650351" y="2121691"/>
                </a:lnTo>
                <a:lnTo>
                  <a:pt x="0" y="2121691"/>
                </a:lnTo>
                <a:lnTo>
                  <a:pt x="0" y="0"/>
                </a:lnTo>
                <a:close/>
              </a:path>
            </a:pathLst>
          </a:custGeom>
          <a:blipFill>
            <a:blip r:embed="rId3"/>
            <a:stretch>
              <a:fillRect/>
            </a:stretch>
          </a:blipFill>
          <a:ln w="66675" cap="rnd">
            <a:solidFill>
              <a:srgbClr val="FFFFFF"/>
            </a:solidFill>
            <a:prstDash val="solid"/>
            <a:round/>
          </a:ln>
        </p:spPr>
        <p:txBody>
          <a:bodyPr/>
          <a:lstStyle/>
          <a:p>
            <a:endParaRPr lang="en-US"/>
          </a:p>
        </p:txBody>
      </p:sp>
      <p:sp>
        <p:nvSpPr>
          <p:cNvPr id="10" name="Freeform 10"/>
          <p:cNvSpPr/>
          <p:nvPr/>
        </p:nvSpPr>
        <p:spPr>
          <a:xfrm>
            <a:off x="3360697" y="7612932"/>
            <a:ext cx="2650351" cy="2121691"/>
          </a:xfrm>
          <a:custGeom>
            <a:avLst/>
            <a:gdLst/>
            <a:ahLst/>
            <a:cxnLst/>
            <a:rect l="l" t="t" r="r" b="b"/>
            <a:pathLst>
              <a:path w="2650351" h="2121691">
                <a:moveTo>
                  <a:pt x="0" y="0"/>
                </a:moveTo>
                <a:lnTo>
                  <a:pt x="2650351" y="0"/>
                </a:lnTo>
                <a:lnTo>
                  <a:pt x="2650351" y="2121691"/>
                </a:lnTo>
                <a:lnTo>
                  <a:pt x="0" y="2121691"/>
                </a:lnTo>
                <a:lnTo>
                  <a:pt x="0" y="0"/>
                </a:lnTo>
                <a:close/>
              </a:path>
            </a:pathLst>
          </a:custGeom>
          <a:blipFill>
            <a:blip r:embed="rId4"/>
            <a:stretch>
              <a:fillRect/>
            </a:stretch>
          </a:blipFill>
          <a:ln w="66675" cap="rnd">
            <a:solidFill>
              <a:srgbClr val="FFFFFF"/>
            </a:solidFill>
            <a:prstDash val="solid"/>
            <a:round/>
          </a:ln>
        </p:spPr>
        <p:txBody>
          <a:bodyPr/>
          <a:lstStyle/>
          <a:p>
            <a:endParaRPr lang="en-US"/>
          </a:p>
        </p:txBody>
      </p:sp>
      <p:sp>
        <p:nvSpPr>
          <p:cNvPr id="11" name="Freeform 11"/>
          <p:cNvSpPr/>
          <p:nvPr/>
        </p:nvSpPr>
        <p:spPr>
          <a:xfrm>
            <a:off x="6271811" y="7612932"/>
            <a:ext cx="2635575" cy="2121691"/>
          </a:xfrm>
          <a:custGeom>
            <a:avLst/>
            <a:gdLst/>
            <a:ahLst/>
            <a:cxnLst/>
            <a:rect l="l" t="t" r="r" b="b"/>
            <a:pathLst>
              <a:path w="2635575" h="2121691">
                <a:moveTo>
                  <a:pt x="0" y="0"/>
                </a:moveTo>
                <a:lnTo>
                  <a:pt x="2635575" y="0"/>
                </a:lnTo>
                <a:lnTo>
                  <a:pt x="2635575" y="2121691"/>
                </a:lnTo>
                <a:lnTo>
                  <a:pt x="0" y="2121691"/>
                </a:lnTo>
                <a:lnTo>
                  <a:pt x="0" y="0"/>
                </a:lnTo>
                <a:close/>
              </a:path>
            </a:pathLst>
          </a:custGeom>
          <a:blipFill>
            <a:blip r:embed="rId5"/>
            <a:stretch>
              <a:fillRect l="-127866"/>
            </a:stretch>
          </a:blipFill>
          <a:ln w="66675" cap="rnd">
            <a:solidFill>
              <a:srgbClr val="FFFFFF"/>
            </a:solidFill>
            <a:prstDash val="solid"/>
            <a:round/>
          </a:ln>
        </p:spPr>
        <p:txBody>
          <a:bodyPr/>
          <a:lstStyle/>
          <a:p>
            <a:endParaRPr lang="en-US"/>
          </a:p>
        </p:txBody>
      </p:sp>
      <p:sp>
        <p:nvSpPr>
          <p:cNvPr id="12" name="Freeform 12"/>
          <p:cNvSpPr/>
          <p:nvPr/>
        </p:nvSpPr>
        <p:spPr>
          <a:xfrm>
            <a:off x="9168150" y="7612932"/>
            <a:ext cx="2659185" cy="2121691"/>
          </a:xfrm>
          <a:custGeom>
            <a:avLst/>
            <a:gdLst/>
            <a:ahLst/>
            <a:cxnLst/>
            <a:rect l="l" t="t" r="r" b="b"/>
            <a:pathLst>
              <a:path w="2659185" h="2121691">
                <a:moveTo>
                  <a:pt x="0" y="0"/>
                </a:moveTo>
                <a:lnTo>
                  <a:pt x="2659185" y="0"/>
                </a:lnTo>
                <a:lnTo>
                  <a:pt x="2659185" y="2121691"/>
                </a:lnTo>
                <a:lnTo>
                  <a:pt x="0" y="2121691"/>
                </a:lnTo>
                <a:lnTo>
                  <a:pt x="0" y="0"/>
                </a:lnTo>
                <a:close/>
              </a:path>
            </a:pathLst>
          </a:custGeom>
          <a:blipFill>
            <a:blip r:embed="rId6"/>
            <a:stretch>
              <a:fillRect/>
            </a:stretch>
          </a:blipFill>
          <a:ln w="66675" cap="rnd">
            <a:solidFill>
              <a:srgbClr val="FFFFFF"/>
            </a:solidFill>
            <a:prstDash val="solid"/>
            <a:round/>
          </a:ln>
        </p:spPr>
        <p:txBody>
          <a:bodyPr/>
          <a:lstStyle/>
          <a:p>
            <a:endParaRPr lang="en-US"/>
          </a:p>
        </p:txBody>
      </p:sp>
      <p:sp>
        <p:nvSpPr>
          <p:cNvPr id="13" name="Freeform 13"/>
          <p:cNvSpPr/>
          <p:nvPr/>
        </p:nvSpPr>
        <p:spPr>
          <a:xfrm>
            <a:off x="12088099" y="7617035"/>
            <a:ext cx="2640101" cy="2113485"/>
          </a:xfrm>
          <a:custGeom>
            <a:avLst/>
            <a:gdLst/>
            <a:ahLst/>
            <a:cxnLst/>
            <a:rect l="l" t="t" r="r" b="b"/>
            <a:pathLst>
              <a:path w="2640101" h="2113485">
                <a:moveTo>
                  <a:pt x="0" y="0"/>
                </a:moveTo>
                <a:lnTo>
                  <a:pt x="2640102" y="0"/>
                </a:lnTo>
                <a:lnTo>
                  <a:pt x="2640102" y="2113485"/>
                </a:lnTo>
                <a:lnTo>
                  <a:pt x="0" y="2113485"/>
                </a:lnTo>
                <a:lnTo>
                  <a:pt x="0" y="0"/>
                </a:lnTo>
                <a:close/>
              </a:path>
            </a:pathLst>
          </a:custGeom>
          <a:blipFill>
            <a:blip r:embed="rId7"/>
            <a:stretch>
              <a:fillRect/>
            </a:stretch>
          </a:blipFill>
          <a:ln w="66675" cap="rnd">
            <a:solidFill>
              <a:srgbClr val="FFFFFF"/>
            </a:solidFill>
            <a:prstDash val="solid"/>
            <a:round/>
          </a:ln>
        </p:spPr>
        <p:txBody>
          <a:bodyPr/>
          <a:lstStyle/>
          <a:p>
            <a:endParaRPr lang="en-US"/>
          </a:p>
        </p:txBody>
      </p:sp>
      <p:sp>
        <p:nvSpPr>
          <p:cNvPr id="14" name="Freeform 14"/>
          <p:cNvSpPr/>
          <p:nvPr/>
        </p:nvSpPr>
        <p:spPr>
          <a:xfrm>
            <a:off x="14988964" y="7617035"/>
            <a:ext cx="2640101" cy="2113485"/>
          </a:xfrm>
          <a:custGeom>
            <a:avLst/>
            <a:gdLst/>
            <a:ahLst/>
            <a:cxnLst/>
            <a:rect l="l" t="t" r="r" b="b"/>
            <a:pathLst>
              <a:path w="2640101" h="2113485">
                <a:moveTo>
                  <a:pt x="0" y="0"/>
                </a:moveTo>
                <a:lnTo>
                  <a:pt x="2640102" y="0"/>
                </a:lnTo>
                <a:lnTo>
                  <a:pt x="2640102" y="2113485"/>
                </a:lnTo>
                <a:lnTo>
                  <a:pt x="0" y="2113485"/>
                </a:lnTo>
                <a:lnTo>
                  <a:pt x="0" y="0"/>
                </a:lnTo>
                <a:close/>
              </a:path>
            </a:pathLst>
          </a:custGeom>
          <a:blipFill>
            <a:blip r:embed="rId8"/>
            <a:stretch>
              <a:fillRect/>
            </a:stretch>
          </a:blipFill>
          <a:ln w="66675" cap="rnd">
            <a:solidFill>
              <a:srgbClr val="FFFFFF"/>
            </a:solidFill>
            <a:prstDash val="solid"/>
            <a:round/>
          </a:ln>
        </p:spPr>
        <p:txBody>
          <a:bodyPr/>
          <a:lstStyle/>
          <a:p>
            <a:endParaRPr lang="en-US"/>
          </a:p>
        </p:txBody>
      </p:sp>
      <p:sp>
        <p:nvSpPr>
          <p:cNvPr id="15" name="TextBox 15"/>
          <p:cNvSpPr txBox="1"/>
          <p:nvPr/>
        </p:nvSpPr>
        <p:spPr>
          <a:xfrm>
            <a:off x="5036896" y="5531164"/>
            <a:ext cx="8214207" cy="877570"/>
          </a:xfrm>
          <a:prstGeom prst="rect">
            <a:avLst/>
          </a:prstGeom>
        </p:spPr>
        <p:txBody>
          <a:bodyPr lIns="0" tIns="0" rIns="0" bIns="0" rtlCol="0" anchor="t">
            <a:spAutoFit/>
          </a:bodyPr>
          <a:lstStyle/>
          <a:p>
            <a:pPr algn="ctr">
              <a:lnSpc>
                <a:spcPts val="7279"/>
              </a:lnSpc>
            </a:pPr>
            <a:r>
              <a:rPr lang="en-US" sz="5199">
                <a:solidFill>
                  <a:srgbClr val="FFFFFF"/>
                </a:solidFill>
                <a:latin typeface="Oswald"/>
                <a:ea typeface="Oswald"/>
                <a:cs typeface="Oswald"/>
                <a:sym typeface="Oswald"/>
              </a:rPr>
              <a:t>(ADU)</a:t>
            </a:r>
          </a:p>
        </p:txBody>
      </p:sp>
      <p:sp>
        <p:nvSpPr>
          <p:cNvPr id="16" name="TextBox 16"/>
          <p:cNvSpPr txBox="1"/>
          <p:nvPr/>
        </p:nvSpPr>
        <p:spPr>
          <a:xfrm>
            <a:off x="2106004" y="2533501"/>
            <a:ext cx="13586550" cy="2990850"/>
          </a:xfrm>
          <a:prstGeom prst="rect">
            <a:avLst/>
          </a:prstGeom>
        </p:spPr>
        <p:txBody>
          <a:bodyPr lIns="0" tIns="0" rIns="0" bIns="0" rtlCol="0" anchor="t">
            <a:spAutoFit/>
          </a:bodyPr>
          <a:lstStyle/>
          <a:p>
            <a:pPr algn="ctr">
              <a:lnSpc>
                <a:spcPts val="11400"/>
              </a:lnSpc>
            </a:pPr>
            <a:r>
              <a:rPr lang="en-US" sz="12000">
                <a:solidFill>
                  <a:srgbClr val="EC971C"/>
                </a:solidFill>
                <a:latin typeface="Oswald Bold"/>
                <a:ea typeface="Oswald Bold"/>
                <a:cs typeface="Oswald Bold"/>
                <a:sym typeface="Oswald Bold"/>
              </a:rPr>
              <a:t>ACCESSORY DWELLING UNITS</a:t>
            </a:r>
          </a:p>
        </p:txBody>
      </p:sp>
      <p:sp>
        <p:nvSpPr>
          <p:cNvPr id="21" name="Freeform 21"/>
          <p:cNvSpPr/>
          <p:nvPr/>
        </p:nvSpPr>
        <p:spPr>
          <a:xfrm>
            <a:off x="226867" y="808466"/>
            <a:ext cx="1603665" cy="736979"/>
          </a:xfrm>
          <a:custGeom>
            <a:avLst/>
            <a:gdLst/>
            <a:ahLst/>
            <a:cxnLst/>
            <a:rect l="l" t="t" r="r" b="b"/>
            <a:pathLst>
              <a:path w="1603665" h="736979">
                <a:moveTo>
                  <a:pt x="0" y="0"/>
                </a:moveTo>
                <a:lnTo>
                  <a:pt x="1603666" y="0"/>
                </a:lnTo>
                <a:lnTo>
                  <a:pt x="1603666" y="736978"/>
                </a:lnTo>
                <a:lnTo>
                  <a:pt x="0" y="736978"/>
                </a:lnTo>
                <a:lnTo>
                  <a:pt x="0" y="0"/>
                </a:lnTo>
                <a:close/>
              </a:path>
            </a:pathLst>
          </a:custGeom>
          <a:blipFill>
            <a:blip r:embed="rId9"/>
            <a:stretch>
              <a:fillRect/>
            </a:stretch>
          </a:blipFill>
        </p:spPr>
        <p:txBody>
          <a:bodyPr/>
          <a:lstStyle/>
          <a:p>
            <a:endParaRPr lang="en-US"/>
          </a:p>
        </p:txBody>
      </p:sp>
      <p:sp>
        <p:nvSpPr>
          <p:cNvPr id="22" name="TextBox 22"/>
          <p:cNvSpPr txBox="1"/>
          <p:nvPr/>
        </p:nvSpPr>
        <p:spPr>
          <a:xfrm>
            <a:off x="1925782" y="977887"/>
            <a:ext cx="2650351" cy="332783"/>
          </a:xfrm>
          <a:prstGeom prst="rect">
            <a:avLst/>
          </a:prstGeom>
        </p:spPr>
        <p:txBody>
          <a:bodyPr wrap="square" lIns="0" tIns="0" rIns="0" bIns="0" rtlCol="0" anchor="t">
            <a:spAutoFit/>
          </a:bodyPr>
          <a:lstStyle/>
          <a:p>
            <a:pPr algn="l">
              <a:lnSpc>
                <a:spcPts val="2940"/>
              </a:lnSpc>
            </a:pPr>
            <a:r>
              <a:rPr lang="en-US" sz="2100" dirty="0">
                <a:solidFill>
                  <a:srgbClr val="FFFFFF"/>
                </a:solidFill>
                <a:latin typeface="Barlow SemiCondensed"/>
                <a:ea typeface="Barlow SemiCondensed"/>
                <a:cs typeface="Barlow SemiCondensed"/>
                <a:sym typeface="Barlow SemiCondensed"/>
              </a:rPr>
              <a:t>miamidade.gov/housing</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278805" y="-1115939"/>
            <a:ext cx="5559621" cy="8548012"/>
            <a:chOff x="0" y="0"/>
            <a:chExt cx="1464262" cy="2251328"/>
          </a:xfrm>
        </p:grpSpPr>
        <p:sp>
          <p:nvSpPr>
            <p:cNvPr id="3" name="Freeform 3"/>
            <p:cNvSpPr/>
            <p:nvPr/>
          </p:nvSpPr>
          <p:spPr>
            <a:xfrm>
              <a:off x="0" y="0"/>
              <a:ext cx="1464262" cy="2251328"/>
            </a:xfrm>
            <a:custGeom>
              <a:avLst/>
              <a:gdLst/>
              <a:ahLst/>
              <a:cxnLst/>
              <a:rect l="l" t="t" r="r" b="b"/>
              <a:pathLst>
                <a:path w="1464262" h="2251328">
                  <a:moveTo>
                    <a:pt x="0" y="0"/>
                  </a:moveTo>
                  <a:lnTo>
                    <a:pt x="1464262" y="0"/>
                  </a:lnTo>
                  <a:lnTo>
                    <a:pt x="1464262" y="2251328"/>
                  </a:lnTo>
                  <a:lnTo>
                    <a:pt x="0" y="2251328"/>
                  </a:lnTo>
                  <a:close/>
                </a:path>
              </a:pathLst>
            </a:custGeom>
            <a:solidFill>
              <a:srgbClr val="EC971C"/>
            </a:solidFill>
          </p:spPr>
          <p:txBody>
            <a:bodyPr/>
            <a:lstStyle/>
            <a:p>
              <a:endParaRPr lang="en-US"/>
            </a:p>
          </p:txBody>
        </p:sp>
        <p:sp>
          <p:nvSpPr>
            <p:cNvPr id="4" name="TextBox 4"/>
            <p:cNvSpPr txBox="1"/>
            <p:nvPr/>
          </p:nvSpPr>
          <p:spPr>
            <a:xfrm>
              <a:off x="0" y="-47625"/>
              <a:ext cx="1464262" cy="2298953"/>
            </a:xfrm>
            <a:prstGeom prst="rect">
              <a:avLst/>
            </a:prstGeom>
          </p:spPr>
          <p:txBody>
            <a:bodyPr lIns="50800" tIns="50800" rIns="50800" bIns="50800" rtlCol="0" anchor="ctr"/>
            <a:lstStyle/>
            <a:p>
              <a:pPr algn="ctr">
                <a:lnSpc>
                  <a:spcPts val="2940"/>
                </a:lnSpc>
              </a:pPr>
              <a:endParaRPr/>
            </a:p>
          </p:txBody>
        </p:sp>
      </p:grpSp>
      <p:grpSp>
        <p:nvGrpSpPr>
          <p:cNvPr id="5" name="Group 5"/>
          <p:cNvGrpSpPr/>
          <p:nvPr/>
        </p:nvGrpSpPr>
        <p:grpSpPr>
          <a:xfrm>
            <a:off x="-1278805" y="7118114"/>
            <a:ext cx="5559621" cy="4144078"/>
            <a:chOff x="0" y="0"/>
            <a:chExt cx="1464262" cy="1091444"/>
          </a:xfrm>
        </p:grpSpPr>
        <p:sp>
          <p:nvSpPr>
            <p:cNvPr id="6" name="Freeform 6"/>
            <p:cNvSpPr/>
            <p:nvPr/>
          </p:nvSpPr>
          <p:spPr>
            <a:xfrm>
              <a:off x="0" y="0"/>
              <a:ext cx="1464262" cy="1091444"/>
            </a:xfrm>
            <a:custGeom>
              <a:avLst/>
              <a:gdLst/>
              <a:ahLst/>
              <a:cxnLst/>
              <a:rect l="l" t="t" r="r" b="b"/>
              <a:pathLst>
                <a:path w="1464262" h="1091444">
                  <a:moveTo>
                    <a:pt x="0" y="0"/>
                  </a:moveTo>
                  <a:lnTo>
                    <a:pt x="1464262" y="0"/>
                  </a:lnTo>
                  <a:lnTo>
                    <a:pt x="1464262" y="1091444"/>
                  </a:lnTo>
                  <a:lnTo>
                    <a:pt x="0" y="1091444"/>
                  </a:lnTo>
                  <a:close/>
                </a:path>
              </a:pathLst>
            </a:custGeom>
            <a:solidFill>
              <a:srgbClr val="021531"/>
            </a:solidFill>
          </p:spPr>
          <p:txBody>
            <a:bodyPr/>
            <a:lstStyle/>
            <a:p>
              <a:endParaRPr lang="en-US"/>
            </a:p>
          </p:txBody>
        </p:sp>
        <p:sp>
          <p:nvSpPr>
            <p:cNvPr id="7" name="TextBox 7"/>
            <p:cNvSpPr txBox="1"/>
            <p:nvPr/>
          </p:nvSpPr>
          <p:spPr>
            <a:xfrm>
              <a:off x="0" y="-47625"/>
              <a:ext cx="1464262" cy="1139069"/>
            </a:xfrm>
            <a:prstGeom prst="rect">
              <a:avLst/>
            </a:prstGeom>
          </p:spPr>
          <p:txBody>
            <a:bodyPr lIns="50800" tIns="50800" rIns="50800" bIns="50800" rtlCol="0" anchor="ctr"/>
            <a:lstStyle/>
            <a:p>
              <a:pPr algn="ctr">
                <a:lnSpc>
                  <a:spcPts val="2940"/>
                </a:lnSpc>
              </a:pPr>
              <a:endParaRPr/>
            </a:p>
          </p:txBody>
        </p:sp>
      </p:grpSp>
      <p:grpSp>
        <p:nvGrpSpPr>
          <p:cNvPr id="8" name="Group 8"/>
          <p:cNvGrpSpPr>
            <a:grpSpLocks noChangeAspect="1"/>
          </p:cNvGrpSpPr>
          <p:nvPr/>
        </p:nvGrpSpPr>
        <p:grpSpPr>
          <a:xfrm>
            <a:off x="846513" y="-1928207"/>
            <a:ext cx="7687887" cy="7645630"/>
            <a:chOff x="0" y="0"/>
            <a:chExt cx="6350000" cy="9525000"/>
          </a:xfrm>
        </p:grpSpPr>
        <p:sp>
          <p:nvSpPr>
            <p:cNvPr id="9" name="Freeform 9"/>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solidFill>
              <a:srgbClr val="FFFFFF"/>
            </a:solidFill>
            <a:ln w="12700">
              <a:solidFill>
                <a:srgbClr val="000000"/>
              </a:solidFill>
            </a:ln>
          </p:spPr>
          <p:txBody>
            <a:bodyPr/>
            <a:lstStyle/>
            <a:p>
              <a:endParaRPr lang="en-US"/>
            </a:p>
          </p:txBody>
        </p:sp>
      </p:grpSp>
      <p:grpSp>
        <p:nvGrpSpPr>
          <p:cNvPr id="10" name="Group 10"/>
          <p:cNvGrpSpPr/>
          <p:nvPr/>
        </p:nvGrpSpPr>
        <p:grpSpPr>
          <a:xfrm>
            <a:off x="9144000" y="5051282"/>
            <a:ext cx="8399088" cy="4339369"/>
            <a:chOff x="0" y="0"/>
            <a:chExt cx="2212106" cy="1142879"/>
          </a:xfrm>
        </p:grpSpPr>
        <p:sp>
          <p:nvSpPr>
            <p:cNvPr id="11" name="Freeform 11"/>
            <p:cNvSpPr/>
            <p:nvPr/>
          </p:nvSpPr>
          <p:spPr>
            <a:xfrm>
              <a:off x="0" y="0"/>
              <a:ext cx="2212105" cy="1142879"/>
            </a:xfrm>
            <a:custGeom>
              <a:avLst/>
              <a:gdLst/>
              <a:ahLst/>
              <a:cxnLst/>
              <a:rect l="l" t="t" r="r" b="b"/>
              <a:pathLst>
                <a:path w="2212105" h="1142879">
                  <a:moveTo>
                    <a:pt x="11061" y="0"/>
                  </a:moveTo>
                  <a:lnTo>
                    <a:pt x="2201044" y="0"/>
                  </a:lnTo>
                  <a:cubicBezTo>
                    <a:pt x="2207153" y="0"/>
                    <a:pt x="2212105" y="4952"/>
                    <a:pt x="2212105" y="11061"/>
                  </a:cubicBezTo>
                  <a:lnTo>
                    <a:pt x="2212105" y="1131818"/>
                  </a:lnTo>
                  <a:cubicBezTo>
                    <a:pt x="2212105" y="1134751"/>
                    <a:pt x="2210940" y="1137565"/>
                    <a:pt x="2208866" y="1139639"/>
                  </a:cubicBezTo>
                  <a:cubicBezTo>
                    <a:pt x="2206791" y="1141714"/>
                    <a:pt x="2203978" y="1142879"/>
                    <a:pt x="2201044" y="1142879"/>
                  </a:cubicBezTo>
                  <a:lnTo>
                    <a:pt x="11061" y="1142879"/>
                  </a:lnTo>
                  <a:cubicBezTo>
                    <a:pt x="8128" y="1142879"/>
                    <a:pt x="5314" y="1141714"/>
                    <a:pt x="3240" y="1139639"/>
                  </a:cubicBezTo>
                  <a:cubicBezTo>
                    <a:pt x="1165" y="1137565"/>
                    <a:pt x="0" y="1134751"/>
                    <a:pt x="0" y="1131818"/>
                  </a:cubicBezTo>
                  <a:lnTo>
                    <a:pt x="0" y="11061"/>
                  </a:lnTo>
                  <a:cubicBezTo>
                    <a:pt x="0" y="8128"/>
                    <a:pt x="1165" y="5314"/>
                    <a:pt x="3240" y="3240"/>
                  </a:cubicBezTo>
                  <a:cubicBezTo>
                    <a:pt x="5314" y="1165"/>
                    <a:pt x="8128" y="0"/>
                    <a:pt x="11061" y="0"/>
                  </a:cubicBezTo>
                  <a:close/>
                </a:path>
              </a:pathLst>
            </a:custGeom>
            <a:solidFill>
              <a:srgbClr val="EC971C"/>
            </a:solidFill>
          </p:spPr>
          <p:txBody>
            <a:bodyPr/>
            <a:lstStyle/>
            <a:p>
              <a:endParaRPr lang="en-US"/>
            </a:p>
          </p:txBody>
        </p:sp>
        <p:sp>
          <p:nvSpPr>
            <p:cNvPr id="12" name="TextBox 12"/>
            <p:cNvSpPr txBox="1"/>
            <p:nvPr/>
          </p:nvSpPr>
          <p:spPr>
            <a:xfrm>
              <a:off x="0" y="-47625"/>
              <a:ext cx="2212106" cy="1190504"/>
            </a:xfrm>
            <a:prstGeom prst="rect">
              <a:avLst/>
            </a:prstGeom>
          </p:spPr>
          <p:txBody>
            <a:bodyPr lIns="50800" tIns="50800" rIns="50800" bIns="50800" rtlCol="0" anchor="ctr"/>
            <a:lstStyle/>
            <a:p>
              <a:pPr algn="ctr">
                <a:lnSpc>
                  <a:spcPts val="2940"/>
                </a:lnSpc>
              </a:pPr>
              <a:endParaRPr/>
            </a:p>
          </p:txBody>
        </p:sp>
      </p:grpSp>
      <p:grpSp>
        <p:nvGrpSpPr>
          <p:cNvPr id="13" name="Group 13"/>
          <p:cNvGrpSpPr/>
          <p:nvPr/>
        </p:nvGrpSpPr>
        <p:grpSpPr>
          <a:xfrm>
            <a:off x="1193633" y="77707"/>
            <a:ext cx="6993644" cy="5265022"/>
            <a:chOff x="14795" y="-44657"/>
            <a:chExt cx="1361133" cy="992987"/>
          </a:xfrm>
        </p:grpSpPr>
        <p:sp>
          <p:nvSpPr>
            <p:cNvPr id="14" name="Freeform 14"/>
            <p:cNvSpPr/>
            <p:nvPr/>
          </p:nvSpPr>
          <p:spPr>
            <a:xfrm>
              <a:off x="14795" y="-44657"/>
              <a:ext cx="1361133" cy="992987"/>
            </a:xfrm>
            <a:custGeom>
              <a:avLst/>
              <a:gdLst/>
              <a:ahLst/>
              <a:cxnLst/>
              <a:rect l="l" t="t" r="r" b="b"/>
              <a:pathLst>
                <a:path w="1361133" h="992987">
                  <a:moveTo>
                    <a:pt x="0" y="0"/>
                  </a:moveTo>
                  <a:lnTo>
                    <a:pt x="1361133" y="0"/>
                  </a:lnTo>
                  <a:lnTo>
                    <a:pt x="1361133" y="992987"/>
                  </a:lnTo>
                  <a:lnTo>
                    <a:pt x="0" y="992987"/>
                  </a:lnTo>
                  <a:close/>
                </a:path>
              </a:pathLst>
            </a:custGeom>
            <a:blipFill>
              <a:blip r:embed="rId2"/>
              <a:stretch>
                <a:fillRect l="-2716" t="-1462" b="-1790"/>
              </a:stretch>
            </a:blipFill>
          </p:spPr>
          <p:txBody>
            <a:bodyPr/>
            <a:lstStyle/>
            <a:p>
              <a:endParaRPr lang="en-US" dirty="0"/>
            </a:p>
          </p:txBody>
        </p:sp>
      </p:grpSp>
      <p:sp>
        <p:nvSpPr>
          <p:cNvPr id="15" name="TextBox 15"/>
          <p:cNvSpPr txBox="1"/>
          <p:nvPr/>
        </p:nvSpPr>
        <p:spPr>
          <a:xfrm>
            <a:off x="9144000" y="1414981"/>
            <a:ext cx="7140457" cy="1695450"/>
          </a:xfrm>
          <a:prstGeom prst="rect">
            <a:avLst/>
          </a:prstGeom>
        </p:spPr>
        <p:txBody>
          <a:bodyPr lIns="0" tIns="0" rIns="0" bIns="0" rtlCol="0" anchor="t">
            <a:spAutoFit/>
          </a:bodyPr>
          <a:lstStyle/>
          <a:p>
            <a:pPr algn="l">
              <a:lnSpc>
                <a:spcPts val="6720"/>
              </a:lnSpc>
            </a:pPr>
            <a:r>
              <a:rPr lang="en-US" sz="5600">
                <a:solidFill>
                  <a:srgbClr val="021531"/>
                </a:solidFill>
                <a:latin typeface="Oswald Bold"/>
                <a:ea typeface="Oswald Bold"/>
                <a:cs typeface="Oswald Bold"/>
                <a:sym typeface="Oswald Bold"/>
              </a:rPr>
              <a:t>LEGISLATIVE INTENT AND EXISTING POLICY</a:t>
            </a:r>
          </a:p>
        </p:txBody>
      </p:sp>
      <p:sp>
        <p:nvSpPr>
          <p:cNvPr id="16" name="TextBox 16"/>
          <p:cNvSpPr txBox="1"/>
          <p:nvPr/>
        </p:nvSpPr>
        <p:spPr>
          <a:xfrm>
            <a:off x="9144000" y="3588784"/>
            <a:ext cx="6682493" cy="1108710"/>
          </a:xfrm>
          <a:prstGeom prst="rect">
            <a:avLst/>
          </a:prstGeom>
        </p:spPr>
        <p:txBody>
          <a:bodyPr lIns="0" tIns="0" rIns="0" bIns="0" rtlCol="0" anchor="t">
            <a:spAutoFit/>
          </a:bodyPr>
          <a:lstStyle/>
          <a:p>
            <a:pPr algn="l">
              <a:lnSpc>
                <a:spcPts val="2940"/>
              </a:lnSpc>
            </a:pPr>
            <a:r>
              <a:rPr lang="en-US" sz="2100">
                <a:solidFill>
                  <a:srgbClr val="021531"/>
                </a:solidFill>
                <a:latin typeface="Barlow SemiCondensed"/>
                <a:ea typeface="Barlow SemiCondensed"/>
                <a:cs typeface="Barlow SemiCondensed"/>
                <a:sym typeface="Barlow SemiCondensed"/>
              </a:rPr>
              <a:t>The County’s current policy authorizes accessory dwelling units to provide a range of housing types to promote housing affordability.</a:t>
            </a:r>
          </a:p>
        </p:txBody>
      </p:sp>
      <p:sp>
        <p:nvSpPr>
          <p:cNvPr id="17" name="TextBox 17"/>
          <p:cNvSpPr txBox="1"/>
          <p:nvPr/>
        </p:nvSpPr>
        <p:spPr>
          <a:xfrm>
            <a:off x="9477621" y="5681616"/>
            <a:ext cx="7670155" cy="3709035"/>
          </a:xfrm>
          <a:prstGeom prst="rect">
            <a:avLst/>
          </a:prstGeom>
        </p:spPr>
        <p:txBody>
          <a:bodyPr lIns="0" tIns="0" rIns="0" bIns="0" rtlCol="0" anchor="t">
            <a:spAutoFit/>
          </a:bodyPr>
          <a:lstStyle/>
          <a:p>
            <a:pPr algn="l">
              <a:lnSpc>
                <a:spcPts val="2940"/>
              </a:lnSpc>
            </a:pPr>
            <a:r>
              <a:rPr lang="en-US" sz="2100">
                <a:solidFill>
                  <a:srgbClr val="021531"/>
                </a:solidFill>
                <a:latin typeface="Barlow SemiCondensed"/>
                <a:ea typeface="Barlow SemiCondensed"/>
                <a:cs typeface="Barlow SemiCondensed"/>
                <a:sym typeface="Barlow SemiCondensed"/>
              </a:rPr>
              <a:t>“Accessory Dwelling Units. Accessory dwelling units ranging from 400 to 800 square feet of habitable area are authorized on single-family lots with a minimum area of 7,500 square feet that are located inside the Urban Development Boundary. The appearance of the structure(s) containing the primary and accessory units shall maintain an appearance consistent with the character of the neighborhood. Accessory dwelling units provided in accordance with this section shall not be counted toward the LUP map residential density maximum which governs the subject property.” – CDMP Page I-35</a:t>
            </a:r>
          </a:p>
          <a:p>
            <a:pPr algn="l">
              <a:lnSpc>
                <a:spcPts val="2940"/>
              </a:lnSpc>
            </a:pPr>
            <a:endParaRPr lang="en-US" sz="2100">
              <a:solidFill>
                <a:srgbClr val="021531"/>
              </a:solidFill>
              <a:latin typeface="Barlow SemiCondensed"/>
              <a:ea typeface="Barlow SemiCondensed"/>
              <a:cs typeface="Barlow SemiCondensed"/>
              <a:sym typeface="Barlow SemiCondensed"/>
            </a:endParaRPr>
          </a:p>
        </p:txBody>
      </p:sp>
      <p:sp>
        <p:nvSpPr>
          <p:cNvPr id="18" name="TextBox 18"/>
          <p:cNvSpPr txBox="1"/>
          <p:nvPr/>
        </p:nvSpPr>
        <p:spPr>
          <a:xfrm>
            <a:off x="9477621" y="5164219"/>
            <a:ext cx="3007626" cy="415290"/>
          </a:xfrm>
          <a:prstGeom prst="rect">
            <a:avLst/>
          </a:prstGeom>
        </p:spPr>
        <p:txBody>
          <a:bodyPr lIns="0" tIns="0" rIns="0" bIns="0" rtlCol="0" anchor="t">
            <a:spAutoFit/>
          </a:bodyPr>
          <a:lstStyle/>
          <a:p>
            <a:pPr algn="l">
              <a:lnSpc>
                <a:spcPts val="3359"/>
              </a:lnSpc>
            </a:pPr>
            <a:r>
              <a:rPr lang="en-US" sz="2400">
                <a:solidFill>
                  <a:srgbClr val="021531"/>
                </a:solidFill>
                <a:latin typeface="Barlow SemiCondensed Bold"/>
                <a:ea typeface="Barlow SemiCondensed Bold"/>
                <a:cs typeface="Barlow SemiCondensed Bold"/>
                <a:sym typeface="Barlow SemiCondensed Bold"/>
              </a:rPr>
              <a:t>ELIGIBILITY</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531220" y="5472278"/>
            <a:ext cx="10609433" cy="5232755"/>
            <a:chOff x="0" y="0"/>
            <a:chExt cx="3215898" cy="1586136"/>
          </a:xfrm>
        </p:grpSpPr>
        <p:sp>
          <p:nvSpPr>
            <p:cNvPr id="3" name="Freeform 3"/>
            <p:cNvSpPr/>
            <p:nvPr/>
          </p:nvSpPr>
          <p:spPr>
            <a:xfrm>
              <a:off x="0" y="0"/>
              <a:ext cx="3215898" cy="1586136"/>
            </a:xfrm>
            <a:custGeom>
              <a:avLst/>
              <a:gdLst/>
              <a:ahLst/>
              <a:cxnLst/>
              <a:rect l="l" t="t" r="r" b="b"/>
              <a:pathLst>
                <a:path w="3215898" h="1586136">
                  <a:moveTo>
                    <a:pt x="0" y="0"/>
                  </a:moveTo>
                  <a:lnTo>
                    <a:pt x="3215898" y="0"/>
                  </a:lnTo>
                  <a:lnTo>
                    <a:pt x="3215898" y="1586136"/>
                  </a:lnTo>
                  <a:lnTo>
                    <a:pt x="0" y="1586136"/>
                  </a:lnTo>
                  <a:close/>
                </a:path>
              </a:pathLst>
            </a:custGeom>
            <a:solidFill>
              <a:srgbClr val="021531"/>
            </a:solidFill>
          </p:spPr>
          <p:txBody>
            <a:bodyPr/>
            <a:lstStyle/>
            <a:p>
              <a:endParaRPr lang="en-US"/>
            </a:p>
          </p:txBody>
        </p:sp>
        <p:sp>
          <p:nvSpPr>
            <p:cNvPr id="4" name="TextBox 4"/>
            <p:cNvSpPr txBox="1"/>
            <p:nvPr/>
          </p:nvSpPr>
          <p:spPr>
            <a:xfrm>
              <a:off x="0" y="-47625"/>
              <a:ext cx="3215898" cy="1633761"/>
            </a:xfrm>
            <a:prstGeom prst="rect">
              <a:avLst/>
            </a:prstGeom>
          </p:spPr>
          <p:txBody>
            <a:bodyPr lIns="50800" tIns="50800" rIns="50800" bIns="50800" rtlCol="0" anchor="ctr"/>
            <a:lstStyle/>
            <a:p>
              <a:pPr algn="ctr">
                <a:lnSpc>
                  <a:spcPts val="2940"/>
                </a:lnSpc>
              </a:pPr>
              <a:endParaRPr/>
            </a:p>
          </p:txBody>
        </p:sp>
      </p:grpSp>
      <p:sp>
        <p:nvSpPr>
          <p:cNvPr id="5" name="Freeform 5"/>
          <p:cNvSpPr/>
          <p:nvPr/>
        </p:nvSpPr>
        <p:spPr>
          <a:xfrm>
            <a:off x="6650464" y="5318901"/>
            <a:ext cx="4106724" cy="4968099"/>
          </a:xfrm>
          <a:custGeom>
            <a:avLst/>
            <a:gdLst/>
            <a:ahLst/>
            <a:cxnLst/>
            <a:rect l="l" t="t" r="r" b="b"/>
            <a:pathLst>
              <a:path w="4106724" h="4968099">
                <a:moveTo>
                  <a:pt x="0" y="0"/>
                </a:moveTo>
                <a:lnTo>
                  <a:pt x="4106724" y="0"/>
                </a:lnTo>
                <a:lnTo>
                  <a:pt x="4106724" y="4968099"/>
                </a:lnTo>
                <a:lnTo>
                  <a:pt x="0" y="4968099"/>
                </a:lnTo>
                <a:lnTo>
                  <a:pt x="0" y="0"/>
                </a:lnTo>
                <a:close/>
              </a:path>
            </a:pathLst>
          </a:custGeom>
          <a:blipFill>
            <a:blip r:embed="rId2"/>
            <a:stretch>
              <a:fillRect t="-1001" r="-109733" b="-1001"/>
            </a:stretch>
          </a:blipFill>
        </p:spPr>
        <p:txBody>
          <a:bodyPr/>
          <a:lstStyle/>
          <a:p>
            <a:endParaRPr lang="en-US"/>
          </a:p>
        </p:txBody>
      </p:sp>
      <p:sp>
        <p:nvSpPr>
          <p:cNvPr id="6" name="Freeform 6"/>
          <p:cNvSpPr/>
          <p:nvPr/>
        </p:nvSpPr>
        <p:spPr>
          <a:xfrm>
            <a:off x="9531220" y="-1008583"/>
            <a:ext cx="9254003" cy="6979192"/>
          </a:xfrm>
          <a:custGeom>
            <a:avLst/>
            <a:gdLst/>
            <a:ahLst/>
            <a:cxnLst/>
            <a:rect l="l" t="t" r="r" b="b"/>
            <a:pathLst>
              <a:path w="9254003" h="6979192">
                <a:moveTo>
                  <a:pt x="0" y="0"/>
                </a:moveTo>
                <a:lnTo>
                  <a:pt x="9254004" y="0"/>
                </a:lnTo>
                <a:lnTo>
                  <a:pt x="9254004" y="6979192"/>
                </a:lnTo>
                <a:lnTo>
                  <a:pt x="0" y="6979192"/>
                </a:lnTo>
                <a:lnTo>
                  <a:pt x="0" y="0"/>
                </a:lnTo>
                <a:close/>
              </a:path>
            </a:pathLst>
          </a:custGeom>
          <a:blipFill>
            <a:blip r:embed="rId3"/>
            <a:stretch>
              <a:fillRect l="-5527" t="-6697" r="-15176"/>
            </a:stretch>
          </a:blipFill>
        </p:spPr>
        <p:txBody>
          <a:bodyPr/>
          <a:lstStyle/>
          <a:p>
            <a:endParaRPr lang="en-US"/>
          </a:p>
        </p:txBody>
      </p:sp>
      <p:grpSp>
        <p:nvGrpSpPr>
          <p:cNvPr id="7" name="Group 7"/>
          <p:cNvGrpSpPr/>
          <p:nvPr/>
        </p:nvGrpSpPr>
        <p:grpSpPr>
          <a:xfrm>
            <a:off x="6809040" y="4307940"/>
            <a:ext cx="5237586" cy="5762142"/>
            <a:chOff x="0" y="0"/>
            <a:chExt cx="1379446" cy="1517601"/>
          </a:xfrm>
        </p:grpSpPr>
        <p:sp>
          <p:nvSpPr>
            <p:cNvPr id="8" name="Freeform 8"/>
            <p:cNvSpPr/>
            <p:nvPr/>
          </p:nvSpPr>
          <p:spPr>
            <a:xfrm>
              <a:off x="0" y="0"/>
              <a:ext cx="1379446" cy="1517601"/>
            </a:xfrm>
            <a:custGeom>
              <a:avLst/>
              <a:gdLst/>
              <a:ahLst/>
              <a:cxnLst/>
              <a:rect l="l" t="t" r="r" b="b"/>
              <a:pathLst>
                <a:path w="1379446" h="1517601">
                  <a:moveTo>
                    <a:pt x="17738" y="0"/>
                  </a:moveTo>
                  <a:lnTo>
                    <a:pt x="1361709" y="0"/>
                  </a:lnTo>
                  <a:cubicBezTo>
                    <a:pt x="1366413" y="0"/>
                    <a:pt x="1370925" y="1869"/>
                    <a:pt x="1374251" y="5195"/>
                  </a:cubicBezTo>
                  <a:cubicBezTo>
                    <a:pt x="1377578" y="8522"/>
                    <a:pt x="1379446" y="13033"/>
                    <a:pt x="1379446" y="17738"/>
                  </a:cubicBezTo>
                  <a:lnTo>
                    <a:pt x="1379446" y="1499863"/>
                  </a:lnTo>
                  <a:cubicBezTo>
                    <a:pt x="1379446" y="1509660"/>
                    <a:pt x="1371505" y="1517601"/>
                    <a:pt x="1361709" y="1517601"/>
                  </a:cubicBezTo>
                  <a:lnTo>
                    <a:pt x="17738" y="1517601"/>
                  </a:lnTo>
                  <a:cubicBezTo>
                    <a:pt x="13033" y="1517601"/>
                    <a:pt x="8522" y="1515732"/>
                    <a:pt x="5195" y="1512406"/>
                  </a:cubicBezTo>
                  <a:cubicBezTo>
                    <a:pt x="1869" y="1509079"/>
                    <a:pt x="0" y="1504568"/>
                    <a:pt x="0" y="1499863"/>
                  </a:cubicBezTo>
                  <a:lnTo>
                    <a:pt x="0" y="17738"/>
                  </a:lnTo>
                  <a:cubicBezTo>
                    <a:pt x="0" y="7941"/>
                    <a:pt x="7941" y="0"/>
                    <a:pt x="17738" y="0"/>
                  </a:cubicBezTo>
                  <a:close/>
                </a:path>
              </a:pathLst>
            </a:custGeom>
            <a:solidFill>
              <a:srgbClr val="FFFFFF"/>
            </a:solidFill>
          </p:spPr>
          <p:txBody>
            <a:bodyPr/>
            <a:lstStyle/>
            <a:p>
              <a:endParaRPr lang="en-US"/>
            </a:p>
          </p:txBody>
        </p:sp>
        <p:sp>
          <p:nvSpPr>
            <p:cNvPr id="9" name="TextBox 9"/>
            <p:cNvSpPr txBox="1"/>
            <p:nvPr/>
          </p:nvSpPr>
          <p:spPr>
            <a:xfrm>
              <a:off x="0" y="-47625"/>
              <a:ext cx="1379446" cy="1565226"/>
            </a:xfrm>
            <a:prstGeom prst="rect">
              <a:avLst/>
            </a:prstGeom>
          </p:spPr>
          <p:txBody>
            <a:bodyPr lIns="50800" tIns="50800" rIns="50800" bIns="50800" rtlCol="0" anchor="ctr"/>
            <a:lstStyle/>
            <a:p>
              <a:pPr algn="ctr">
                <a:lnSpc>
                  <a:spcPts val="2940"/>
                </a:lnSpc>
              </a:pPr>
              <a:endParaRPr/>
            </a:p>
          </p:txBody>
        </p:sp>
      </p:grpSp>
      <p:sp>
        <p:nvSpPr>
          <p:cNvPr id="10" name="TextBox 10"/>
          <p:cNvSpPr txBox="1"/>
          <p:nvPr/>
        </p:nvSpPr>
        <p:spPr>
          <a:xfrm>
            <a:off x="1173468" y="1268107"/>
            <a:ext cx="6832020" cy="1695450"/>
          </a:xfrm>
          <a:prstGeom prst="rect">
            <a:avLst/>
          </a:prstGeom>
        </p:spPr>
        <p:txBody>
          <a:bodyPr lIns="0" tIns="0" rIns="0" bIns="0" rtlCol="0" anchor="t">
            <a:spAutoFit/>
          </a:bodyPr>
          <a:lstStyle/>
          <a:p>
            <a:pPr algn="l">
              <a:lnSpc>
                <a:spcPts val="6720"/>
              </a:lnSpc>
            </a:pPr>
            <a:r>
              <a:rPr lang="en-US" sz="5600" dirty="0">
                <a:solidFill>
                  <a:srgbClr val="021531"/>
                </a:solidFill>
                <a:latin typeface="Oswald Bold"/>
                <a:ea typeface="Oswald Bold"/>
                <a:cs typeface="Oswald Bold"/>
                <a:sym typeface="Oswald Bold"/>
              </a:rPr>
              <a:t>LEGISLATIVE INTENT AND EXISTING POLICY</a:t>
            </a:r>
          </a:p>
        </p:txBody>
      </p:sp>
      <p:sp>
        <p:nvSpPr>
          <p:cNvPr id="11" name="TextBox 11"/>
          <p:cNvSpPr txBox="1"/>
          <p:nvPr/>
        </p:nvSpPr>
        <p:spPr>
          <a:xfrm>
            <a:off x="1173468" y="2915932"/>
            <a:ext cx="6412408" cy="737235"/>
          </a:xfrm>
          <a:prstGeom prst="rect">
            <a:avLst/>
          </a:prstGeom>
        </p:spPr>
        <p:txBody>
          <a:bodyPr lIns="0" tIns="0" rIns="0" bIns="0" rtlCol="0" anchor="t">
            <a:spAutoFit/>
          </a:bodyPr>
          <a:lstStyle/>
          <a:p>
            <a:pPr algn="l">
              <a:lnSpc>
                <a:spcPts val="2940"/>
              </a:lnSpc>
            </a:pPr>
            <a:r>
              <a:rPr lang="en-US" sz="2100" dirty="0">
                <a:solidFill>
                  <a:srgbClr val="021531"/>
                </a:solidFill>
                <a:latin typeface="Barlow SemiCondensed"/>
                <a:ea typeface="Barlow SemiCondensed"/>
                <a:cs typeface="Barlow SemiCondensed"/>
                <a:sym typeface="Barlow SemiCondensed"/>
              </a:rPr>
              <a:t>Presentations are tools that can be used as lectures, speeches, reports, and more.</a:t>
            </a:r>
          </a:p>
        </p:txBody>
      </p:sp>
      <p:sp>
        <p:nvSpPr>
          <p:cNvPr id="12" name="TextBox 12"/>
          <p:cNvSpPr txBox="1"/>
          <p:nvPr/>
        </p:nvSpPr>
        <p:spPr>
          <a:xfrm>
            <a:off x="6809040" y="4481023"/>
            <a:ext cx="2008195" cy="365760"/>
          </a:xfrm>
          <a:prstGeom prst="rect">
            <a:avLst/>
          </a:prstGeom>
        </p:spPr>
        <p:txBody>
          <a:bodyPr lIns="0" tIns="0" rIns="0" bIns="0" rtlCol="0" anchor="t">
            <a:spAutoFit/>
          </a:bodyPr>
          <a:lstStyle/>
          <a:p>
            <a:pPr algn="ctr">
              <a:lnSpc>
                <a:spcPts val="2940"/>
              </a:lnSpc>
            </a:pPr>
            <a:r>
              <a:rPr lang="en-US" sz="2100">
                <a:solidFill>
                  <a:srgbClr val="021531"/>
                </a:solidFill>
                <a:latin typeface="Barlow SemiCondensed Bold"/>
                <a:ea typeface="Barlow SemiCondensed Bold"/>
                <a:cs typeface="Barlow SemiCondensed Bold"/>
                <a:sym typeface="Barlow SemiCondensed Bold"/>
              </a:rPr>
              <a:t>Housing Element</a:t>
            </a:r>
          </a:p>
        </p:txBody>
      </p:sp>
      <p:sp>
        <p:nvSpPr>
          <p:cNvPr id="13" name="TextBox 13"/>
          <p:cNvSpPr txBox="1"/>
          <p:nvPr/>
        </p:nvSpPr>
        <p:spPr>
          <a:xfrm>
            <a:off x="6998968" y="5150490"/>
            <a:ext cx="5047658" cy="5194935"/>
          </a:xfrm>
          <a:prstGeom prst="rect">
            <a:avLst/>
          </a:prstGeom>
        </p:spPr>
        <p:txBody>
          <a:bodyPr lIns="0" tIns="0" rIns="0" bIns="0" rtlCol="0" anchor="t">
            <a:spAutoFit/>
          </a:bodyPr>
          <a:lstStyle/>
          <a:p>
            <a:pPr algn="l">
              <a:lnSpc>
                <a:spcPts val="2940"/>
              </a:lnSpc>
            </a:pPr>
            <a:r>
              <a:rPr lang="en-US" sz="2100">
                <a:solidFill>
                  <a:srgbClr val="021531"/>
                </a:solidFill>
                <a:latin typeface="Barlow SemiCondensed"/>
                <a:ea typeface="Barlow SemiCondensed"/>
                <a:cs typeface="Barlow SemiCondensed"/>
                <a:sym typeface="Barlow SemiCondensed"/>
              </a:rPr>
              <a:t>HO-2D. Continue to promote zoning code changes that allow housing product opportunities such as </a:t>
            </a:r>
            <a:r>
              <a:rPr lang="en-US" sz="2100" u="sng">
                <a:solidFill>
                  <a:srgbClr val="021531"/>
                </a:solidFill>
                <a:latin typeface="Barlow SemiCondensed"/>
                <a:ea typeface="Barlow SemiCondensed"/>
                <a:cs typeface="Barlow SemiCondensed"/>
                <a:sym typeface="Barlow SemiCondensed"/>
              </a:rPr>
              <a:t>accessory apartments</a:t>
            </a:r>
            <a:r>
              <a:rPr lang="en-US" sz="2100">
                <a:solidFill>
                  <a:srgbClr val="021531"/>
                </a:solidFill>
                <a:latin typeface="Barlow SemiCondensed"/>
                <a:ea typeface="Barlow SemiCondensed"/>
                <a:cs typeface="Barlow SemiCondensed"/>
                <a:sym typeface="Barlow SemiCondensed"/>
              </a:rPr>
              <a:t>, single room occupancy units (SRO's), elderly residential hotels, and the mixing of unit types.</a:t>
            </a:r>
          </a:p>
          <a:p>
            <a:pPr algn="l">
              <a:lnSpc>
                <a:spcPts val="2940"/>
              </a:lnSpc>
            </a:pPr>
            <a:endParaRPr lang="en-US" sz="2100">
              <a:solidFill>
                <a:srgbClr val="021531"/>
              </a:solidFill>
              <a:latin typeface="Barlow SemiCondensed"/>
              <a:ea typeface="Barlow SemiCondensed"/>
              <a:cs typeface="Barlow SemiCondensed"/>
              <a:sym typeface="Barlow SemiCondensed"/>
            </a:endParaRPr>
          </a:p>
          <a:p>
            <a:pPr algn="l">
              <a:lnSpc>
                <a:spcPts val="2940"/>
              </a:lnSpc>
            </a:pPr>
            <a:r>
              <a:rPr lang="en-US" sz="2100">
                <a:solidFill>
                  <a:srgbClr val="021531"/>
                </a:solidFill>
                <a:latin typeface="Barlow SemiCondensed"/>
                <a:ea typeface="Barlow SemiCondensed"/>
                <a:cs typeface="Barlow SemiCondensed"/>
                <a:sym typeface="Barlow SemiCondensed"/>
              </a:rPr>
              <a:t>HO-3B. Continue to investigate methods for providing affordable residential dwelling units and to review, evaluate and </a:t>
            </a:r>
            <a:r>
              <a:rPr lang="en-US" sz="2100" u="sng">
                <a:solidFill>
                  <a:srgbClr val="021531"/>
                </a:solidFill>
                <a:latin typeface="Barlow SemiCondensed"/>
                <a:ea typeface="Barlow SemiCondensed"/>
                <a:cs typeface="Barlow SemiCondensed"/>
                <a:sym typeface="Barlow SemiCondensed"/>
              </a:rPr>
              <a:t>streamline those aspects of planning, zoning,</a:t>
            </a:r>
            <a:r>
              <a:rPr lang="en-US" sz="2100">
                <a:solidFill>
                  <a:srgbClr val="021531"/>
                </a:solidFill>
                <a:latin typeface="Barlow SemiCondensed"/>
                <a:ea typeface="Barlow SemiCondensed"/>
                <a:cs typeface="Barlow SemiCondensed"/>
                <a:sym typeface="Barlow SemiCondensed"/>
              </a:rPr>
              <a:t> permitting and building codes that may unduly restrict or increase the cost of housing. </a:t>
            </a:r>
          </a:p>
          <a:p>
            <a:pPr algn="l">
              <a:lnSpc>
                <a:spcPts val="2940"/>
              </a:lnSpc>
            </a:pPr>
            <a:endParaRPr lang="en-US" sz="2100">
              <a:solidFill>
                <a:srgbClr val="021531"/>
              </a:solidFill>
              <a:latin typeface="Barlow SemiCondensed"/>
              <a:ea typeface="Barlow SemiCondensed"/>
              <a:cs typeface="Barlow SemiCondensed"/>
              <a:sym typeface="Barlow SemiCondensed"/>
            </a:endParaRPr>
          </a:p>
          <a:p>
            <a:pPr algn="l">
              <a:lnSpc>
                <a:spcPts val="2940"/>
              </a:lnSpc>
            </a:pPr>
            <a:endParaRPr lang="en-US" sz="2100">
              <a:solidFill>
                <a:srgbClr val="021531"/>
              </a:solidFill>
              <a:latin typeface="Barlow SemiCondensed"/>
              <a:ea typeface="Barlow SemiCondensed"/>
              <a:cs typeface="Barlow SemiCondensed"/>
              <a:sym typeface="Barlow SemiCondensed"/>
            </a:endParaRPr>
          </a:p>
        </p:txBody>
      </p:sp>
      <p:sp>
        <p:nvSpPr>
          <p:cNvPr id="14" name="Freeform 14"/>
          <p:cNvSpPr/>
          <p:nvPr/>
        </p:nvSpPr>
        <p:spPr>
          <a:xfrm>
            <a:off x="12360121" y="5062258"/>
            <a:ext cx="4106724" cy="4968099"/>
          </a:xfrm>
          <a:custGeom>
            <a:avLst/>
            <a:gdLst/>
            <a:ahLst/>
            <a:cxnLst/>
            <a:rect l="l" t="t" r="r" b="b"/>
            <a:pathLst>
              <a:path w="4106724" h="4968099">
                <a:moveTo>
                  <a:pt x="0" y="0"/>
                </a:moveTo>
                <a:lnTo>
                  <a:pt x="4106724" y="0"/>
                </a:lnTo>
                <a:lnTo>
                  <a:pt x="4106724" y="4968099"/>
                </a:lnTo>
                <a:lnTo>
                  <a:pt x="0" y="4968099"/>
                </a:lnTo>
                <a:lnTo>
                  <a:pt x="0" y="0"/>
                </a:lnTo>
                <a:close/>
              </a:path>
            </a:pathLst>
          </a:custGeom>
          <a:blipFill>
            <a:blip r:embed="rId2"/>
            <a:stretch>
              <a:fillRect t="-1001" r="-109733" b="-1001"/>
            </a:stretch>
          </a:blipFill>
        </p:spPr>
        <p:txBody>
          <a:bodyPr/>
          <a:lstStyle/>
          <a:p>
            <a:endParaRPr lang="en-US"/>
          </a:p>
        </p:txBody>
      </p:sp>
      <p:grpSp>
        <p:nvGrpSpPr>
          <p:cNvPr id="15" name="Group 15"/>
          <p:cNvGrpSpPr/>
          <p:nvPr/>
        </p:nvGrpSpPr>
        <p:grpSpPr>
          <a:xfrm>
            <a:off x="12546846" y="4293030"/>
            <a:ext cx="5237586" cy="5737327"/>
            <a:chOff x="0" y="0"/>
            <a:chExt cx="1379446" cy="1511066"/>
          </a:xfrm>
        </p:grpSpPr>
        <p:sp>
          <p:nvSpPr>
            <p:cNvPr id="16" name="Freeform 16"/>
            <p:cNvSpPr/>
            <p:nvPr/>
          </p:nvSpPr>
          <p:spPr>
            <a:xfrm>
              <a:off x="0" y="0"/>
              <a:ext cx="1379446" cy="1511066"/>
            </a:xfrm>
            <a:custGeom>
              <a:avLst/>
              <a:gdLst/>
              <a:ahLst/>
              <a:cxnLst/>
              <a:rect l="l" t="t" r="r" b="b"/>
              <a:pathLst>
                <a:path w="1379446" h="1511066">
                  <a:moveTo>
                    <a:pt x="17738" y="0"/>
                  </a:moveTo>
                  <a:lnTo>
                    <a:pt x="1361709" y="0"/>
                  </a:lnTo>
                  <a:cubicBezTo>
                    <a:pt x="1366413" y="0"/>
                    <a:pt x="1370925" y="1869"/>
                    <a:pt x="1374251" y="5195"/>
                  </a:cubicBezTo>
                  <a:cubicBezTo>
                    <a:pt x="1377578" y="8522"/>
                    <a:pt x="1379446" y="13033"/>
                    <a:pt x="1379446" y="17738"/>
                  </a:cubicBezTo>
                  <a:lnTo>
                    <a:pt x="1379446" y="1493328"/>
                  </a:lnTo>
                  <a:cubicBezTo>
                    <a:pt x="1379446" y="1503124"/>
                    <a:pt x="1371505" y="1511066"/>
                    <a:pt x="1361709" y="1511066"/>
                  </a:cubicBezTo>
                  <a:lnTo>
                    <a:pt x="17738" y="1511066"/>
                  </a:lnTo>
                  <a:cubicBezTo>
                    <a:pt x="13033" y="1511066"/>
                    <a:pt x="8522" y="1509197"/>
                    <a:pt x="5195" y="1505870"/>
                  </a:cubicBezTo>
                  <a:cubicBezTo>
                    <a:pt x="1869" y="1502544"/>
                    <a:pt x="0" y="1498032"/>
                    <a:pt x="0" y="1493328"/>
                  </a:cubicBezTo>
                  <a:lnTo>
                    <a:pt x="0" y="17738"/>
                  </a:lnTo>
                  <a:cubicBezTo>
                    <a:pt x="0" y="7941"/>
                    <a:pt x="7941" y="0"/>
                    <a:pt x="17738" y="0"/>
                  </a:cubicBezTo>
                  <a:close/>
                </a:path>
              </a:pathLst>
            </a:custGeom>
            <a:solidFill>
              <a:srgbClr val="EC971C"/>
            </a:solidFill>
          </p:spPr>
          <p:txBody>
            <a:bodyPr/>
            <a:lstStyle/>
            <a:p>
              <a:endParaRPr lang="en-US"/>
            </a:p>
          </p:txBody>
        </p:sp>
        <p:sp>
          <p:nvSpPr>
            <p:cNvPr id="17" name="TextBox 17"/>
            <p:cNvSpPr txBox="1"/>
            <p:nvPr/>
          </p:nvSpPr>
          <p:spPr>
            <a:xfrm>
              <a:off x="0" y="-47625"/>
              <a:ext cx="1379446" cy="1558691"/>
            </a:xfrm>
            <a:prstGeom prst="rect">
              <a:avLst/>
            </a:prstGeom>
          </p:spPr>
          <p:txBody>
            <a:bodyPr lIns="50800" tIns="50800" rIns="50800" bIns="50800" rtlCol="0" anchor="ctr"/>
            <a:lstStyle/>
            <a:p>
              <a:pPr algn="ctr">
                <a:lnSpc>
                  <a:spcPts val="2940"/>
                </a:lnSpc>
              </a:pPr>
              <a:endParaRPr/>
            </a:p>
          </p:txBody>
        </p:sp>
      </p:grpSp>
      <p:grpSp>
        <p:nvGrpSpPr>
          <p:cNvPr id="18" name="Group 18"/>
          <p:cNvGrpSpPr/>
          <p:nvPr/>
        </p:nvGrpSpPr>
        <p:grpSpPr>
          <a:xfrm>
            <a:off x="12627192" y="4448948"/>
            <a:ext cx="4806443" cy="5606224"/>
            <a:chOff x="0" y="0"/>
            <a:chExt cx="6408591" cy="7474965"/>
          </a:xfrm>
        </p:grpSpPr>
        <p:sp>
          <p:nvSpPr>
            <p:cNvPr id="19" name="TextBox 19"/>
            <p:cNvSpPr txBox="1"/>
            <p:nvPr/>
          </p:nvSpPr>
          <p:spPr>
            <a:xfrm>
              <a:off x="0" y="-47625"/>
              <a:ext cx="3626168" cy="471805"/>
            </a:xfrm>
            <a:prstGeom prst="rect">
              <a:avLst/>
            </a:prstGeom>
          </p:spPr>
          <p:txBody>
            <a:bodyPr lIns="0" tIns="0" rIns="0" bIns="0" rtlCol="0" anchor="t">
              <a:spAutoFit/>
            </a:bodyPr>
            <a:lstStyle/>
            <a:p>
              <a:pPr algn="ctr">
                <a:lnSpc>
                  <a:spcPts val="2940"/>
                </a:lnSpc>
              </a:pPr>
              <a:r>
                <a:rPr lang="en-US" sz="2100">
                  <a:solidFill>
                    <a:srgbClr val="FFFFFF"/>
                  </a:solidFill>
                  <a:latin typeface="Barlow SemiCondensed Bold"/>
                  <a:ea typeface="Barlow SemiCondensed Bold"/>
                  <a:cs typeface="Barlow SemiCondensed Bold"/>
                  <a:sym typeface="Barlow SemiCondensed Bold"/>
                </a:rPr>
                <a:t>Future Land Use Element</a:t>
              </a:r>
            </a:p>
          </p:txBody>
        </p:sp>
        <p:sp>
          <p:nvSpPr>
            <p:cNvPr id="20" name="TextBox 20"/>
            <p:cNvSpPr txBox="1"/>
            <p:nvPr/>
          </p:nvSpPr>
          <p:spPr>
            <a:xfrm>
              <a:off x="0" y="564260"/>
              <a:ext cx="6408591" cy="6910705"/>
            </a:xfrm>
            <a:prstGeom prst="rect">
              <a:avLst/>
            </a:prstGeom>
          </p:spPr>
          <p:txBody>
            <a:bodyPr lIns="0" tIns="0" rIns="0" bIns="0" rtlCol="0" anchor="t">
              <a:spAutoFit/>
            </a:bodyPr>
            <a:lstStyle/>
            <a:p>
              <a:pPr algn="l">
                <a:lnSpc>
                  <a:spcPts val="2940"/>
                </a:lnSpc>
              </a:pPr>
              <a:r>
                <a:rPr lang="en-US" sz="2100">
                  <a:solidFill>
                    <a:srgbClr val="FFFFFF"/>
                  </a:solidFill>
                  <a:latin typeface="Barlow SemiCondensed"/>
                  <a:ea typeface="Barlow SemiCondensed"/>
                  <a:cs typeface="Barlow SemiCondensed"/>
                  <a:sym typeface="Barlow SemiCondensed"/>
                </a:rPr>
                <a:t>LU-4C. Residential neighborhoods shall be protected from intrusion by uses that would disrupt or degrade the </a:t>
              </a:r>
              <a:r>
                <a:rPr lang="en-US" sz="2100" u="sng">
                  <a:solidFill>
                    <a:srgbClr val="FFFFFF"/>
                  </a:solidFill>
                  <a:latin typeface="Barlow SemiCondensed"/>
                  <a:ea typeface="Barlow SemiCondensed"/>
                  <a:cs typeface="Barlow SemiCondensed"/>
                  <a:sym typeface="Barlow SemiCondensed"/>
                </a:rPr>
                <a:t>health, safety, tranquility, character, and overall welfare of the neighborhood by creating such impacts as excessive density, noise, light, glare, odor, vibration, dust or traffic. </a:t>
              </a:r>
            </a:p>
            <a:p>
              <a:pPr algn="l">
                <a:lnSpc>
                  <a:spcPts val="2940"/>
                </a:lnSpc>
              </a:pPr>
              <a:endParaRPr lang="en-US" sz="2100" u="sng">
                <a:solidFill>
                  <a:srgbClr val="FFFFFF"/>
                </a:solidFill>
                <a:latin typeface="Barlow SemiCondensed"/>
                <a:ea typeface="Barlow SemiCondensed"/>
                <a:cs typeface="Barlow SemiCondensed"/>
                <a:sym typeface="Barlow SemiCondensed"/>
              </a:endParaRPr>
            </a:p>
            <a:p>
              <a:pPr algn="l">
                <a:lnSpc>
                  <a:spcPts val="2940"/>
                </a:lnSpc>
              </a:pPr>
              <a:r>
                <a:rPr lang="en-US" sz="2100">
                  <a:solidFill>
                    <a:srgbClr val="FFFFFF"/>
                  </a:solidFill>
                  <a:latin typeface="Barlow SemiCondensed"/>
                  <a:ea typeface="Barlow SemiCondensed"/>
                  <a:cs typeface="Barlow SemiCondensed"/>
                  <a:sym typeface="Barlow SemiCondensed"/>
                </a:rPr>
                <a:t>LU-9N. Miami-Dade County shall </a:t>
              </a:r>
              <a:r>
                <a:rPr lang="en-US" sz="2100" u="sng">
                  <a:solidFill>
                    <a:srgbClr val="FFFFFF"/>
                  </a:solidFill>
                  <a:latin typeface="Barlow SemiCondensed"/>
                  <a:ea typeface="Barlow SemiCondensed"/>
                  <a:cs typeface="Barlow SemiCondensed"/>
                  <a:sym typeface="Barlow SemiCondensed"/>
                </a:rPr>
                <a:t>continue to update its land development regulations</a:t>
              </a:r>
              <a:r>
                <a:rPr lang="en-US" sz="2100">
                  <a:solidFill>
                    <a:srgbClr val="FFFFFF"/>
                  </a:solidFill>
                  <a:latin typeface="Barlow SemiCondensed"/>
                  <a:ea typeface="Barlow SemiCondensed"/>
                  <a:cs typeface="Barlow SemiCondensed"/>
                  <a:sym typeface="Barlow SemiCondensed"/>
                </a:rPr>
                <a:t> on a regular basis in order to address code amendments recommended by CDMP policy, code deficiencies or changing conditions.</a:t>
              </a:r>
            </a:p>
            <a:p>
              <a:pPr algn="l">
                <a:lnSpc>
                  <a:spcPts val="2940"/>
                </a:lnSpc>
              </a:pPr>
              <a:endParaRPr lang="en-US" sz="2100">
                <a:solidFill>
                  <a:srgbClr val="FFFFFF"/>
                </a:solidFill>
                <a:latin typeface="Barlow SemiCondensed"/>
                <a:ea typeface="Barlow SemiCondensed"/>
                <a:cs typeface="Barlow SemiCondensed"/>
                <a:sym typeface="Barlow SemiCondensed"/>
              </a:endParaRPr>
            </a:p>
          </p:txBody>
        </p:sp>
      </p:grpSp>
      <p:sp>
        <p:nvSpPr>
          <p:cNvPr id="21" name="TextBox 21"/>
          <p:cNvSpPr txBox="1"/>
          <p:nvPr/>
        </p:nvSpPr>
        <p:spPr>
          <a:xfrm>
            <a:off x="1173468" y="4717241"/>
            <a:ext cx="4874811" cy="5566410"/>
          </a:xfrm>
          <a:prstGeom prst="rect">
            <a:avLst/>
          </a:prstGeom>
        </p:spPr>
        <p:txBody>
          <a:bodyPr lIns="0" tIns="0" rIns="0" bIns="0" rtlCol="0" anchor="t">
            <a:spAutoFit/>
          </a:bodyPr>
          <a:lstStyle/>
          <a:p>
            <a:pPr algn="l">
              <a:lnSpc>
                <a:spcPts val="2940"/>
              </a:lnSpc>
            </a:pPr>
            <a:r>
              <a:rPr lang="en-US" sz="2100">
                <a:solidFill>
                  <a:srgbClr val="021531"/>
                </a:solidFill>
                <a:latin typeface="Barlow SemiCondensed"/>
                <a:ea typeface="Barlow SemiCondensed"/>
                <a:cs typeface="Barlow SemiCondensed"/>
                <a:sym typeface="Barlow SemiCondensed"/>
              </a:rPr>
              <a:t>The proposed ADU ordinance attempts to satisfy 2 major policy components:</a:t>
            </a:r>
          </a:p>
          <a:p>
            <a:pPr algn="l">
              <a:lnSpc>
                <a:spcPts val="2940"/>
              </a:lnSpc>
            </a:pPr>
            <a:endParaRPr lang="en-US" sz="2100">
              <a:solidFill>
                <a:srgbClr val="021531"/>
              </a:solidFill>
              <a:latin typeface="Barlow SemiCondensed"/>
              <a:ea typeface="Barlow SemiCondensed"/>
              <a:cs typeface="Barlow SemiCondensed"/>
              <a:sym typeface="Barlow SemiCondensed"/>
            </a:endParaRPr>
          </a:p>
          <a:p>
            <a:pPr algn="l">
              <a:lnSpc>
                <a:spcPts val="2940"/>
              </a:lnSpc>
            </a:pPr>
            <a:r>
              <a:rPr lang="en-US" sz="2100">
                <a:solidFill>
                  <a:srgbClr val="021531"/>
                </a:solidFill>
                <a:latin typeface="Barlow SemiCondensed"/>
                <a:ea typeface="Barlow SemiCondensed"/>
                <a:cs typeface="Barlow SemiCondensed"/>
                <a:sym typeface="Barlow SemiCondensed"/>
              </a:rPr>
              <a:t>1.Equitably permits ADU’s on lots of 7,500 or more square feet throughout the County, but within the Urban Development Boundary.</a:t>
            </a:r>
          </a:p>
          <a:p>
            <a:pPr algn="l">
              <a:lnSpc>
                <a:spcPts val="2940"/>
              </a:lnSpc>
            </a:pPr>
            <a:endParaRPr lang="en-US" sz="2100">
              <a:solidFill>
                <a:srgbClr val="021531"/>
              </a:solidFill>
              <a:latin typeface="Barlow SemiCondensed"/>
              <a:ea typeface="Barlow SemiCondensed"/>
              <a:cs typeface="Barlow SemiCondensed"/>
              <a:sym typeface="Barlow SemiCondensed"/>
            </a:endParaRPr>
          </a:p>
          <a:p>
            <a:pPr algn="l">
              <a:lnSpc>
                <a:spcPts val="2940"/>
              </a:lnSpc>
            </a:pPr>
            <a:r>
              <a:rPr lang="en-US" sz="2100">
                <a:solidFill>
                  <a:srgbClr val="021531"/>
                </a:solidFill>
                <a:latin typeface="Barlow SemiCondensed"/>
                <a:ea typeface="Barlow SemiCondensed"/>
                <a:cs typeface="Barlow SemiCondensed"/>
                <a:sym typeface="Barlow SemiCondensed"/>
              </a:rPr>
              <a:t>2.Provides for setback and aesthetic controls to maintain neighborhood compatibility.</a:t>
            </a:r>
          </a:p>
          <a:p>
            <a:pPr algn="l">
              <a:lnSpc>
                <a:spcPts val="2940"/>
              </a:lnSpc>
            </a:pPr>
            <a:endParaRPr lang="en-US" sz="2100">
              <a:solidFill>
                <a:srgbClr val="021531"/>
              </a:solidFill>
              <a:latin typeface="Barlow SemiCondensed"/>
              <a:ea typeface="Barlow SemiCondensed"/>
              <a:cs typeface="Barlow SemiCondensed"/>
              <a:sym typeface="Barlow SemiCondensed"/>
            </a:endParaRPr>
          </a:p>
          <a:p>
            <a:pPr algn="l">
              <a:lnSpc>
                <a:spcPts val="2940"/>
              </a:lnSpc>
            </a:pPr>
            <a:r>
              <a:rPr lang="en-US" sz="2100">
                <a:solidFill>
                  <a:srgbClr val="021531"/>
                </a:solidFill>
                <a:latin typeface="Barlow SemiCondensed"/>
                <a:ea typeface="Barlow SemiCondensed"/>
                <a:cs typeface="Barlow SemiCondensed"/>
                <a:sym typeface="Barlow SemiCondensed"/>
              </a:rPr>
              <a:t>The purpose of this legislation is to effectuate this policy while maintaining the character of the community.</a:t>
            </a:r>
          </a:p>
          <a:p>
            <a:pPr algn="l">
              <a:lnSpc>
                <a:spcPts val="2940"/>
              </a:lnSpc>
            </a:pPr>
            <a:endParaRPr lang="en-US" sz="2100">
              <a:solidFill>
                <a:srgbClr val="021531"/>
              </a:solidFill>
              <a:latin typeface="Barlow SemiCondensed"/>
              <a:ea typeface="Barlow SemiCondensed"/>
              <a:cs typeface="Barlow SemiCondensed"/>
              <a:sym typeface="Barlow SemiCondensed"/>
            </a:endParaRPr>
          </a:p>
          <a:p>
            <a:pPr algn="l">
              <a:lnSpc>
                <a:spcPts val="2940"/>
              </a:lnSpc>
            </a:pPr>
            <a:endParaRPr lang="en-US" sz="2100">
              <a:solidFill>
                <a:srgbClr val="021531"/>
              </a:solidFill>
              <a:latin typeface="Barlow SemiCondensed"/>
              <a:ea typeface="Barlow SemiCondensed"/>
              <a:cs typeface="Barlow SemiCondensed"/>
              <a:sym typeface="Barlow SemiCondensed"/>
            </a:endParaRPr>
          </a:p>
        </p:txBody>
      </p:sp>
      <p:sp>
        <p:nvSpPr>
          <p:cNvPr id="22" name="TextBox 22"/>
          <p:cNvSpPr txBox="1"/>
          <p:nvPr/>
        </p:nvSpPr>
        <p:spPr>
          <a:xfrm>
            <a:off x="1173468" y="4321956"/>
            <a:ext cx="2719626" cy="365760"/>
          </a:xfrm>
          <a:prstGeom prst="rect">
            <a:avLst/>
          </a:prstGeom>
        </p:spPr>
        <p:txBody>
          <a:bodyPr lIns="0" tIns="0" rIns="0" bIns="0" rtlCol="0" anchor="t">
            <a:spAutoFit/>
          </a:bodyPr>
          <a:lstStyle/>
          <a:p>
            <a:pPr algn="ctr">
              <a:lnSpc>
                <a:spcPts val="2940"/>
              </a:lnSpc>
            </a:pPr>
            <a:r>
              <a:rPr lang="en-US" sz="2100">
                <a:solidFill>
                  <a:srgbClr val="021531"/>
                </a:solidFill>
                <a:latin typeface="Barlow SemiCondensed Bold"/>
                <a:ea typeface="Barlow SemiCondensed Bold"/>
                <a:cs typeface="Barlow SemiCondensed Bold"/>
                <a:sym typeface="Barlow SemiCondensed Bold"/>
              </a:rPr>
              <a:t>Proposed ADU Ordinance</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29380" y="2265304"/>
            <a:ext cx="15339591" cy="6287948"/>
          </a:xfrm>
          <a:custGeom>
            <a:avLst/>
            <a:gdLst/>
            <a:ahLst/>
            <a:cxnLst/>
            <a:rect l="l" t="t" r="r" b="b"/>
            <a:pathLst>
              <a:path w="15339591" h="6287948">
                <a:moveTo>
                  <a:pt x="0" y="0"/>
                </a:moveTo>
                <a:lnTo>
                  <a:pt x="15339590" y="0"/>
                </a:lnTo>
                <a:lnTo>
                  <a:pt x="15339590" y="6287948"/>
                </a:lnTo>
                <a:lnTo>
                  <a:pt x="0" y="6287948"/>
                </a:lnTo>
                <a:lnTo>
                  <a:pt x="0" y="0"/>
                </a:lnTo>
                <a:close/>
              </a:path>
            </a:pathLst>
          </a:custGeom>
          <a:blipFill>
            <a:blip r:embed="rId2"/>
            <a:stretch>
              <a:fillRect b="-43530"/>
            </a:stretch>
          </a:blipFill>
        </p:spPr>
        <p:txBody>
          <a:bodyPr/>
          <a:lstStyle/>
          <a:p>
            <a:endParaRPr lang="en-US"/>
          </a:p>
        </p:txBody>
      </p:sp>
      <p:grpSp>
        <p:nvGrpSpPr>
          <p:cNvPr id="3" name="Group 3"/>
          <p:cNvGrpSpPr/>
          <p:nvPr/>
        </p:nvGrpSpPr>
        <p:grpSpPr>
          <a:xfrm>
            <a:off x="543456" y="6929873"/>
            <a:ext cx="17201088" cy="6091046"/>
            <a:chOff x="0" y="0"/>
            <a:chExt cx="4530328" cy="1604226"/>
          </a:xfrm>
        </p:grpSpPr>
        <p:sp>
          <p:nvSpPr>
            <p:cNvPr id="4" name="Freeform 4"/>
            <p:cNvSpPr/>
            <p:nvPr/>
          </p:nvSpPr>
          <p:spPr>
            <a:xfrm>
              <a:off x="0" y="0"/>
              <a:ext cx="4530328" cy="1604226"/>
            </a:xfrm>
            <a:custGeom>
              <a:avLst/>
              <a:gdLst/>
              <a:ahLst/>
              <a:cxnLst/>
              <a:rect l="l" t="t" r="r" b="b"/>
              <a:pathLst>
                <a:path w="4530328" h="1604226">
                  <a:moveTo>
                    <a:pt x="5401" y="0"/>
                  </a:moveTo>
                  <a:lnTo>
                    <a:pt x="4524927" y="0"/>
                  </a:lnTo>
                  <a:cubicBezTo>
                    <a:pt x="4527910" y="0"/>
                    <a:pt x="4530328" y="2418"/>
                    <a:pt x="4530328" y="5401"/>
                  </a:cubicBezTo>
                  <a:lnTo>
                    <a:pt x="4530328" y="1598825"/>
                  </a:lnTo>
                  <a:cubicBezTo>
                    <a:pt x="4530328" y="1601808"/>
                    <a:pt x="4527910" y="1604226"/>
                    <a:pt x="4524927" y="1604226"/>
                  </a:cubicBezTo>
                  <a:lnTo>
                    <a:pt x="5401" y="1604226"/>
                  </a:lnTo>
                  <a:cubicBezTo>
                    <a:pt x="2418" y="1604226"/>
                    <a:pt x="0" y="1601808"/>
                    <a:pt x="0" y="1598825"/>
                  </a:cubicBezTo>
                  <a:lnTo>
                    <a:pt x="0" y="5401"/>
                  </a:lnTo>
                  <a:cubicBezTo>
                    <a:pt x="0" y="2418"/>
                    <a:pt x="2418" y="0"/>
                    <a:pt x="5401" y="0"/>
                  </a:cubicBezTo>
                  <a:close/>
                </a:path>
              </a:pathLst>
            </a:custGeom>
            <a:solidFill>
              <a:srgbClr val="EC971C"/>
            </a:solidFill>
          </p:spPr>
          <p:txBody>
            <a:bodyPr/>
            <a:lstStyle/>
            <a:p>
              <a:endParaRPr lang="en-US"/>
            </a:p>
          </p:txBody>
        </p:sp>
        <p:sp>
          <p:nvSpPr>
            <p:cNvPr id="5" name="TextBox 5"/>
            <p:cNvSpPr txBox="1"/>
            <p:nvPr/>
          </p:nvSpPr>
          <p:spPr>
            <a:xfrm>
              <a:off x="0" y="-47625"/>
              <a:ext cx="4530328" cy="1651851"/>
            </a:xfrm>
            <a:prstGeom prst="rect">
              <a:avLst/>
            </a:prstGeom>
          </p:spPr>
          <p:txBody>
            <a:bodyPr lIns="50800" tIns="50800" rIns="50800" bIns="50800" rtlCol="0" anchor="ctr"/>
            <a:lstStyle/>
            <a:p>
              <a:pPr algn="ctr">
                <a:lnSpc>
                  <a:spcPts val="2940"/>
                </a:lnSpc>
              </a:pPr>
              <a:endParaRPr/>
            </a:p>
          </p:txBody>
        </p:sp>
      </p:grpSp>
      <p:grpSp>
        <p:nvGrpSpPr>
          <p:cNvPr id="6" name="Group 6"/>
          <p:cNvGrpSpPr/>
          <p:nvPr/>
        </p:nvGrpSpPr>
        <p:grpSpPr>
          <a:xfrm>
            <a:off x="1876210" y="3297657"/>
            <a:ext cx="14458466" cy="6207410"/>
            <a:chOff x="0" y="0"/>
            <a:chExt cx="3807991" cy="1634873"/>
          </a:xfrm>
        </p:grpSpPr>
        <p:sp>
          <p:nvSpPr>
            <p:cNvPr id="7" name="Freeform 7"/>
            <p:cNvSpPr/>
            <p:nvPr/>
          </p:nvSpPr>
          <p:spPr>
            <a:xfrm>
              <a:off x="0" y="0"/>
              <a:ext cx="3807991" cy="1634873"/>
            </a:xfrm>
            <a:custGeom>
              <a:avLst/>
              <a:gdLst/>
              <a:ahLst/>
              <a:cxnLst/>
              <a:rect l="l" t="t" r="r" b="b"/>
              <a:pathLst>
                <a:path w="3807991" h="1634873">
                  <a:moveTo>
                    <a:pt x="6426" y="0"/>
                  </a:moveTo>
                  <a:lnTo>
                    <a:pt x="3801566" y="0"/>
                  </a:lnTo>
                  <a:cubicBezTo>
                    <a:pt x="3803270" y="0"/>
                    <a:pt x="3804904" y="677"/>
                    <a:pt x="3806109" y="1882"/>
                  </a:cubicBezTo>
                  <a:cubicBezTo>
                    <a:pt x="3807314" y="3087"/>
                    <a:pt x="3807991" y="4721"/>
                    <a:pt x="3807991" y="6426"/>
                  </a:cubicBezTo>
                  <a:lnTo>
                    <a:pt x="3807991" y="1628448"/>
                  </a:lnTo>
                  <a:cubicBezTo>
                    <a:pt x="3807991" y="1630152"/>
                    <a:pt x="3807314" y="1631786"/>
                    <a:pt x="3806109" y="1632991"/>
                  </a:cubicBezTo>
                  <a:cubicBezTo>
                    <a:pt x="3804904" y="1634197"/>
                    <a:pt x="3803270" y="1634873"/>
                    <a:pt x="3801566" y="1634873"/>
                  </a:cubicBezTo>
                  <a:lnTo>
                    <a:pt x="6426" y="1634873"/>
                  </a:lnTo>
                  <a:cubicBezTo>
                    <a:pt x="4721" y="1634873"/>
                    <a:pt x="3087" y="1634197"/>
                    <a:pt x="1882" y="1632991"/>
                  </a:cubicBezTo>
                  <a:cubicBezTo>
                    <a:pt x="677" y="1631786"/>
                    <a:pt x="0" y="1630152"/>
                    <a:pt x="0" y="1628448"/>
                  </a:cubicBezTo>
                  <a:lnTo>
                    <a:pt x="0" y="6426"/>
                  </a:lnTo>
                  <a:cubicBezTo>
                    <a:pt x="0" y="4721"/>
                    <a:pt x="677" y="3087"/>
                    <a:pt x="1882" y="1882"/>
                  </a:cubicBezTo>
                  <a:cubicBezTo>
                    <a:pt x="3087" y="677"/>
                    <a:pt x="4721" y="0"/>
                    <a:pt x="6426" y="0"/>
                  </a:cubicBezTo>
                  <a:close/>
                </a:path>
              </a:pathLst>
            </a:custGeom>
            <a:solidFill>
              <a:srgbClr val="FFFFFF"/>
            </a:solidFill>
          </p:spPr>
          <p:txBody>
            <a:bodyPr/>
            <a:lstStyle/>
            <a:p>
              <a:endParaRPr lang="en-US"/>
            </a:p>
          </p:txBody>
        </p:sp>
        <p:sp>
          <p:nvSpPr>
            <p:cNvPr id="8" name="TextBox 8"/>
            <p:cNvSpPr txBox="1"/>
            <p:nvPr/>
          </p:nvSpPr>
          <p:spPr>
            <a:xfrm>
              <a:off x="0" y="-47625"/>
              <a:ext cx="3807991" cy="1682498"/>
            </a:xfrm>
            <a:prstGeom prst="rect">
              <a:avLst/>
            </a:prstGeom>
          </p:spPr>
          <p:txBody>
            <a:bodyPr lIns="50800" tIns="50800" rIns="50800" bIns="50800" rtlCol="0" anchor="ctr"/>
            <a:lstStyle/>
            <a:p>
              <a:pPr algn="ctr">
                <a:lnSpc>
                  <a:spcPts val="2940"/>
                </a:lnSpc>
              </a:pPr>
              <a:endParaRPr/>
            </a:p>
          </p:txBody>
        </p:sp>
      </p:grpSp>
      <p:sp>
        <p:nvSpPr>
          <p:cNvPr id="9" name="Freeform 9"/>
          <p:cNvSpPr/>
          <p:nvPr/>
        </p:nvSpPr>
        <p:spPr>
          <a:xfrm>
            <a:off x="15370151" y="5376593"/>
            <a:ext cx="625663" cy="625663"/>
          </a:xfrm>
          <a:custGeom>
            <a:avLst/>
            <a:gdLst/>
            <a:ahLst/>
            <a:cxnLst/>
            <a:rect l="l" t="t" r="r" b="b"/>
            <a:pathLst>
              <a:path w="625663" h="625663">
                <a:moveTo>
                  <a:pt x="0" y="0"/>
                </a:moveTo>
                <a:lnTo>
                  <a:pt x="625663" y="0"/>
                </a:lnTo>
                <a:lnTo>
                  <a:pt x="625663" y="625664"/>
                </a:lnTo>
                <a:lnTo>
                  <a:pt x="0" y="62566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0" name="Freeform 10"/>
          <p:cNvSpPr/>
          <p:nvPr/>
        </p:nvSpPr>
        <p:spPr>
          <a:xfrm flipH="1">
            <a:off x="2292186" y="5376593"/>
            <a:ext cx="625663" cy="625663"/>
          </a:xfrm>
          <a:custGeom>
            <a:avLst/>
            <a:gdLst/>
            <a:ahLst/>
            <a:cxnLst/>
            <a:rect l="l" t="t" r="r" b="b"/>
            <a:pathLst>
              <a:path w="625663" h="625663">
                <a:moveTo>
                  <a:pt x="625663" y="0"/>
                </a:moveTo>
                <a:lnTo>
                  <a:pt x="0" y="0"/>
                </a:lnTo>
                <a:lnTo>
                  <a:pt x="0" y="625664"/>
                </a:lnTo>
                <a:lnTo>
                  <a:pt x="625663" y="625664"/>
                </a:lnTo>
                <a:lnTo>
                  <a:pt x="625663"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graphicFrame>
        <p:nvGraphicFramePr>
          <p:cNvPr id="11" name="Table 11"/>
          <p:cNvGraphicFramePr>
            <a:graphicFrameLocks noGrp="1"/>
          </p:cNvGraphicFramePr>
          <p:nvPr/>
        </p:nvGraphicFramePr>
        <p:xfrm>
          <a:off x="8406946" y="2801857"/>
          <a:ext cx="6767814" cy="6456443"/>
        </p:xfrm>
        <a:graphic>
          <a:graphicData uri="http://schemas.openxmlformats.org/drawingml/2006/table">
            <a:tbl>
              <a:tblPr/>
              <a:tblGrid>
                <a:gridCol w="2255938">
                  <a:extLst>
                    <a:ext uri="{9D8B030D-6E8A-4147-A177-3AD203B41FA5}">
                      <a16:colId xmlns:a16="http://schemas.microsoft.com/office/drawing/2014/main" val="20000"/>
                    </a:ext>
                  </a:extLst>
                </a:gridCol>
                <a:gridCol w="2255938">
                  <a:extLst>
                    <a:ext uri="{9D8B030D-6E8A-4147-A177-3AD203B41FA5}">
                      <a16:colId xmlns:a16="http://schemas.microsoft.com/office/drawing/2014/main" val="20001"/>
                    </a:ext>
                  </a:extLst>
                </a:gridCol>
                <a:gridCol w="2255938">
                  <a:extLst>
                    <a:ext uri="{9D8B030D-6E8A-4147-A177-3AD203B41FA5}">
                      <a16:colId xmlns:a16="http://schemas.microsoft.com/office/drawing/2014/main" val="20002"/>
                    </a:ext>
                  </a:extLst>
                </a:gridCol>
              </a:tblGrid>
              <a:tr h="746253">
                <a:tc>
                  <a:txBody>
                    <a:bodyPr/>
                    <a:lstStyle/>
                    <a:p>
                      <a:pPr algn="ctr">
                        <a:lnSpc>
                          <a:spcPts val="2379"/>
                        </a:lnSpc>
                        <a:defRPr/>
                      </a:pPr>
                      <a:endParaRPr lang="en-US" sz="1100"/>
                    </a:p>
                  </a:txBody>
                  <a:tcPr marL="190500" marR="190500" marT="190500" marB="190500" anchor="ctr">
                    <a:lnL w="28575" cap="flat" cmpd="sng" algn="ctr">
                      <a:solidFill>
                        <a:srgbClr val="021531"/>
                      </a:solidFill>
                      <a:prstDash val="solid"/>
                      <a:round/>
                      <a:headEnd type="none" w="med" len="med"/>
                      <a:tailEnd type="none" w="med" len="med"/>
                    </a:lnL>
                    <a:lnR w="28575" cap="flat" cmpd="sng" algn="ctr">
                      <a:solidFill>
                        <a:srgbClr val="021531"/>
                      </a:solidFill>
                      <a:prstDash val="solid"/>
                      <a:round/>
                      <a:headEnd type="none" w="med" len="med"/>
                      <a:tailEnd type="none" w="med" len="med"/>
                    </a:lnR>
                    <a:lnT w="28575" cap="flat" cmpd="sng" algn="ctr">
                      <a:solidFill>
                        <a:srgbClr val="021531"/>
                      </a:solidFill>
                      <a:prstDash val="solid"/>
                      <a:round/>
                      <a:headEnd type="none" w="med" len="med"/>
                      <a:tailEnd type="none" w="med" len="med"/>
                    </a:lnT>
                    <a:lnB w="28575" cap="flat" cmpd="sng" algn="ctr">
                      <a:solidFill>
                        <a:srgbClr val="021531"/>
                      </a:solidFill>
                      <a:prstDash val="solid"/>
                      <a:round/>
                      <a:headEnd type="none" w="med" len="med"/>
                      <a:tailEnd type="none" w="med" len="med"/>
                    </a:lnB>
                    <a:solidFill>
                      <a:srgbClr val="EC971C"/>
                    </a:solidFill>
                  </a:tcPr>
                </a:tc>
                <a:tc>
                  <a:txBody>
                    <a:bodyPr/>
                    <a:lstStyle/>
                    <a:p>
                      <a:pPr algn="ctr">
                        <a:lnSpc>
                          <a:spcPts val="2379"/>
                        </a:lnSpc>
                        <a:defRPr/>
                      </a:pPr>
                      <a:r>
                        <a:rPr lang="en-US" sz="1699">
                          <a:solidFill>
                            <a:srgbClr val="FFFFFF"/>
                          </a:solidFill>
                          <a:latin typeface="Barlow SemiCondensed Bold"/>
                          <a:ea typeface="Barlow SemiCondensed Bold"/>
                          <a:cs typeface="Barlow SemiCondensed Bold"/>
                          <a:sym typeface="Barlow SemiCondensed Bold"/>
                        </a:rPr>
                        <a:t>ADU </a:t>
                      </a:r>
                      <a:endParaRPr lang="en-US" sz="1100"/>
                    </a:p>
                  </a:txBody>
                  <a:tcPr marL="190500" marR="190500" marT="190500" marB="190500" anchor="ctr">
                    <a:lnL w="28575" cap="flat" cmpd="sng" algn="ctr">
                      <a:solidFill>
                        <a:srgbClr val="021531"/>
                      </a:solidFill>
                      <a:prstDash val="solid"/>
                      <a:round/>
                      <a:headEnd type="none" w="med" len="med"/>
                      <a:tailEnd type="none" w="med" len="med"/>
                    </a:lnL>
                    <a:lnR w="28575" cap="flat" cmpd="sng" algn="ctr">
                      <a:solidFill>
                        <a:srgbClr val="021531"/>
                      </a:solidFill>
                      <a:prstDash val="solid"/>
                      <a:round/>
                      <a:headEnd type="none" w="med" len="med"/>
                      <a:tailEnd type="none" w="med" len="med"/>
                    </a:lnR>
                    <a:lnT w="28575" cap="flat" cmpd="sng" algn="ctr">
                      <a:solidFill>
                        <a:srgbClr val="021531"/>
                      </a:solidFill>
                      <a:prstDash val="solid"/>
                      <a:round/>
                      <a:headEnd type="none" w="med" len="med"/>
                      <a:tailEnd type="none" w="med" len="med"/>
                    </a:lnT>
                    <a:lnB w="28575" cap="flat" cmpd="sng" algn="ctr">
                      <a:solidFill>
                        <a:srgbClr val="021531"/>
                      </a:solidFill>
                      <a:prstDash val="solid"/>
                      <a:round/>
                      <a:headEnd type="none" w="med" len="med"/>
                      <a:tailEnd type="none" w="med" len="med"/>
                    </a:lnB>
                    <a:solidFill>
                      <a:srgbClr val="021531"/>
                    </a:solidFill>
                  </a:tcPr>
                </a:tc>
                <a:tc>
                  <a:txBody>
                    <a:bodyPr/>
                    <a:lstStyle/>
                    <a:p>
                      <a:pPr algn="ctr">
                        <a:lnSpc>
                          <a:spcPts val="2379"/>
                        </a:lnSpc>
                        <a:defRPr/>
                      </a:pPr>
                      <a:r>
                        <a:rPr lang="en-US" sz="1699">
                          <a:solidFill>
                            <a:srgbClr val="FFFFFF"/>
                          </a:solidFill>
                          <a:latin typeface="Barlow SemiCondensed Bold"/>
                          <a:ea typeface="Barlow SemiCondensed Bold"/>
                          <a:cs typeface="Barlow SemiCondensed Bold"/>
                          <a:sym typeface="Barlow SemiCondensed Bold"/>
                        </a:rPr>
                        <a:t>Guesthouse</a:t>
                      </a:r>
                      <a:endParaRPr lang="en-US" sz="1100"/>
                    </a:p>
                  </a:txBody>
                  <a:tcPr marL="190500" marR="190500" marT="190500" marB="190500" anchor="ctr">
                    <a:lnL w="28575" cap="flat" cmpd="sng" algn="ctr">
                      <a:solidFill>
                        <a:srgbClr val="021531"/>
                      </a:solidFill>
                      <a:prstDash val="solid"/>
                      <a:round/>
                      <a:headEnd type="none" w="med" len="med"/>
                      <a:tailEnd type="none" w="med" len="med"/>
                    </a:lnL>
                    <a:lnR w="28575" cap="flat" cmpd="sng" algn="ctr">
                      <a:solidFill>
                        <a:srgbClr val="021531"/>
                      </a:solidFill>
                      <a:prstDash val="solid"/>
                      <a:round/>
                      <a:headEnd type="none" w="med" len="med"/>
                      <a:tailEnd type="none" w="med" len="med"/>
                    </a:lnR>
                    <a:lnT w="28575" cap="flat" cmpd="sng" algn="ctr">
                      <a:solidFill>
                        <a:srgbClr val="021531"/>
                      </a:solidFill>
                      <a:prstDash val="solid"/>
                      <a:round/>
                      <a:headEnd type="none" w="med" len="med"/>
                      <a:tailEnd type="none" w="med" len="med"/>
                    </a:lnT>
                    <a:lnB w="28575" cap="flat" cmpd="sng" algn="ctr">
                      <a:solidFill>
                        <a:srgbClr val="021531"/>
                      </a:solidFill>
                      <a:prstDash val="solid"/>
                      <a:round/>
                      <a:headEnd type="none" w="med" len="med"/>
                      <a:tailEnd type="none" w="med" len="med"/>
                    </a:lnB>
                    <a:solidFill>
                      <a:srgbClr val="021531"/>
                    </a:solidFill>
                  </a:tcPr>
                </a:tc>
                <a:extLst>
                  <a:ext uri="{0D108BD9-81ED-4DB2-BD59-A6C34878D82A}">
                    <a16:rowId xmlns:a16="http://schemas.microsoft.com/office/drawing/2014/main" val="10000"/>
                  </a:ext>
                </a:extLst>
              </a:tr>
              <a:tr h="746253">
                <a:tc>
                  <a:txBody>
                    <a:bodyPr/>
                    <a:lstStyle/>
                    <a:p>
                      <a:pPr algn="ctr">
                        <a:lnSpc>
                          <a:spcPts val="2379"/>
                        </a:lnSpc>
                        <a:defRPr/>
                      </a:pPr>
                      <a:r>
                        <a:rPr lang="en-US" sz="1699">
                          <a:solidFill>
                            <a:srgbClr val="2E425A"/>
                          </a:solidFill>
                          <a:latin typeface="Barlow SemiCondensed Bold"/>
                          <a:ea typeface="Barlow SemiCondensed Bold"/>
                          <a:cs typeface="Barlow SemiCondensed Bold"/>
                          <a:sym typeface="Barlow SemiCondensed Bold"/>
                        </a:rPr>
                        <a:t> Rental</a:t>
                      </a:r>
                      <a:endParaRPr lang="en-US" sz="1100"/>
                    </a:p>
                  </a:txBody>
                  <a:tcPr marL="190500" marR="190500" marT="190500" marB="190500" anchor="ctr">
                    <a:lnL w="28575" cap="flat" cmpd="sng" algn="ctr">
                      <a:solidFill>
                        <a:srgbClr val="021531"/>
                      </a:solidFill>
                      <a:prstDash val="solid"/>
                      <a:round/>
                      <a:headEnd type="none" w="med" len="med"/>
                      <a:tailEnd type="none" w="med" len="med"/>
                    </a:lnL>
                    <a:lnR w="28575" cap="flat" cmpd="sng" algn="ctr">
                      <a:solidFill>
                        <a:srgbClr val="021531"/>
                      </a:solidFill>
                      <a:prstDash val="solid"/>
                      <a:round/>
                      <a:headEnd type="none" w="med" len="med"/>
                      <a:tailEnd type="none" w="med" len="med"/>
                    </a:lnR>
                    <a:lnT w="28575" cap="flat" cmpd="sng" algn="ctr">
                      <a:solidFill>
                        <a:srgbClr val="021531"/>
                      </a:solidFill>
                      <a:prstDash val="solid"/>
                      <a:round/>
                      <a:headEnd type="none" w="med" len="med"/>
                      <a:tailEnd type="none" w="med" len="med"/>
                    </a:lnT>
                    <a:lnB w="28575" cap="flat" cmpd="sng" algn="ctr">
                      <a:solidFill>
                        <a:srgbClr val="021531"/>
                      </a:solidFill>
                      <a:prstDash val="solid"/>
                      <a:round/>
                      <a:headEnd type="none" w="med" len="med"/>
                      <a:tailEnd type="none" w="med" len="med"/>
                    </a:lnB>
                    <a:solidFill>
                      <a:srgbClr val="EC971C"/>
                    </a:solidFill>
                  </a:tcPr>
                </a:tc>
                <a:tc>
                  <a:txBody>
                    <a:bodyPr/>
                    <a:lstStyle/>
                    <a:p>
                      <a:pPr algn="ctr">
                        <a:lnSpc>
                          <a:spcPts val="2379"/>
                        </a:lnSpc>
                        <a:defRPr/>
                      </a:pPr>
                      <a:r>
                        <a:rPr lang="en-US" sz="1699">
                          <a:solidFill>
                            <a:srgbClr val="000000"/>
                          </a:solidFill>
                          <a:latin typeface="Barlow SemiCondensed"/>
                          <a:ea typeface="Barlow SemiCondensed"/>
                          <a:cs typeface="Barlow SemiCondensed"/>
                          <a:sym typeface="Barlow SemiCondensed"/>
                        </a:rPr>
                        <a:t>Yes</a:t>
                      </a:r>
                      <a:endParaRPr lang="en-US" sz="1100"/>
                    </a:p>
                  </a:txBody>
                  <a:tcPr marL="190500" marR="190500" marT="190500" marB="190500" anchor="ctr">
                    <a:lnL w="28575" cap="flat" cmpd="sng" algn="ctr">
                      <a:solidFill>
                        <a:srgbClr val="021531"/>
                      </a:solidFill>
                      <a:prstDash val="solid"/>
                      <a:round/>
                      <a:headEnd type="none" w="med" len="med"/>
                      <a:tailEnd type="none" w="med" len="med"/>
                    </a:lnL>
                    <a:lnR w="28575" cap="flat" cmpd="sng" algn="ctr">
                      <a:solidFill>
                        <a:srgbClr val="021531"/>
                      </a:solidFill>
                      <a:prstDash val="solid"/>
                      <a:round/>
                      <a:headEnd type="none" w="med" len="med"/>
                      <a:tailEnd type="none" w="med" len="med"/>
                    </a:lnR>
                    <a:lnT w="28575" cap="flat" cmpd="sng" algn="ctr">
                      <a:solidFill>
                        <a:srgbClr val="021531"/>
                      </a:solidFill>
                      <a:prstDash val="solid"/>
                      <a:round/>
                      <a:headEnd type="none" w="med" len="med"/>
                      <a:tailEnd type="none" w="med" len="med"/>
                    </a:lnT>
                    <a:lnB w="28575" cap="flat" cmpd="sng" algn="ctr">
                      <a:solidFill>
                        <a:srgbClr val="021531"/>
                      </a:solidFill>
                      <a:prstDash val="solid"/>
                      <a:round/>
                      <a:headEnd type="none" w="med" len="med"/>
                      <a:tailEnd type="none" w="med" len="med"/>
                    </a:lnB>
                  </a:tcPr>
                </a:tc>
                <a:tc>
                  <a:txBody>
                    <a:bodyPr/>
                    <a:lstStyle/>
                    <a:p>
                      <a:pPr algn="ctr">
                        <a:lnSpc>
                          <a:spcPts val="2379"/>
                        </a:lnSpc>
                        <a:defRPr/>
                      </a:pPr>
                      <a:r>
                        <a:rPr lang="en-US" sz="1699">
                          <a:solidFill>
                            <a:srgbClr val="000000"/>
                          </a:solidFill>
                          <a:latin typeface="Barlow SemiCondensed"/>
                          <a:ea typeface="Barlow SemiCondensed"/>
                          <a:cs typeface="Barlow SemiCondensed"/>
                          <a:sym typeface="Barlow SemiCondensed"/>
                        </a:rPr>
                        <a:t>No</a:t>
                      </a:r>
                      <a:endParaRPr lang="en-US" sz="1100"/>
                    </a:p>
                  </a:txBody>
                  <a:tcPr marL="190500" marR="190500" marT="190500" marB="190500" anchor="ctr">
                    <a:lnL w="28575" cap="flat" cmpd="sng" algn="ctr">
                      <a:solidFill>
                        <a:srgbClr val="021531"/>
                      </a:solidFill>
                      <a:prstDash val="solid"/>
                      <a:round/>
                      <a:headEnd type="none" w="med" len="med"/>
                      <a:tailEnd type="none" w="med" len="med"/>
                    </a:lnL>
                    <a:lnR w="28575" cap="flat" cmpd="sng" algn="ctr">
                      <a:solidFill>
                        <a:srgbClr val="021531"/>
                      </a:solidFill>
                      <a:prstDash val="solid"/>
                      <a:round/>
                      <a:headEnd type="none" w="med" len="med"/>
                      <a:tailEnd type="none" w="med" len="med"/>
                    </a:lnR>
                    <a:lnT w="28575" cap="flat" cmpd="sng" algn="ctr">
                      <a:solidFill>
                        <a:srgbClr val="021531"/>
                      </a:solidFill>
                      <a:prstDash val="solid"/>
                      <a:round/>
                      <a:headEnd type="none" w="med" len="med"/>
                      <a:tailEnd type="none" w="med" len="med"/>
                    </a:lnT>
                    <a:lnB w="28575" cap="flat" cmpd="sng" algn="ctr">
                      <a:solidFill>
                        <a:srgbClr val="021531"/>
                      </a:solidFill>
                      <a:prstDash val="solid"/>
                      <a:round/>
                      <a:headEnd type="none" w="med" len="med"/>
                      <a:tailEnd type="none" w="med" len="med"/>
                    </a:lnB>
                  </a:tcPr>
                </a:tc>
                <a:extLst>
                  <a:ext uri="{0D108BD9-81ED-4DB2-BD59-A6C34878D82A}">
                    <a16:rowId xmlns:a16="http://schemas.microsoft.com/office/drawing/2014/main" val="10001"/>
                  </a:ext>
                </a:extLst>
              </a:tr>
              <a:tr h="1042840">
                <a:tc>
                  <a:txBody>
                    <a:bodyPr/>
                    <a:lstStyle/>
                    <a:p>
                      <a:pPr algn="ctr">
                        <a:lnSpc>
                          <a:spcPts val="2379"/>
                        </a:lnSpc>
                        <a:defRPr/>
                      </a:pPr>
                      <a:r>
                        <a:rPr lang="en-US" sz="1699">
                          <a:solidFill>
                            <a:srgbClr val="2E425A"/>
                          </a:solidFill>
                          <a:latin typeface="Barlow SemiCondensed Bold"/>
                          <a:ea typeface="Barlow SemiCondensed Bold"/>
                          <a:cs typeface="Barlow SemiCondensed Bold"/>
                          <a:sym typeface="Barlow SemiCondensed Bold"/>
                        </a:rPr>
                        <a:t>Minimum lot size (per CDMP)</a:t>
                      </a:r>
                      <a:endParaRPr lang="en-US" sz="1100"/>
                    </a:p>
                  </a:txBody>
                  <a:tcPr marL="190500" marR="190500" marT="190500" marB="190500" anchor="ctr">
                    <a:lnL w="28575" cap="flat" cmpd="sng" algn="ctr">
                      <a:solidFill>
                        <a:srgbClr val="021531"/>
                      </a:solidFill>
                      <a:prstDash val="solid"/>
                      <a:round/>
                      <a:headEnd type="none" w="med" len="med"/>
                      <a:tailEnd type="none" w="med" len="med"/>
                    </a:lnL>
                    <a:lnR w="28575" cap="flat" cmpd="sng" algn="ctr">
                      <a:solidFill>
                        <a:srgbClr val="021531"/>
                      </a:solidFill>
                      <a:prstDash val="solid"/>
                      <a:round/>
                      <a:headEnd type="none" w="med" len="med"/>
                      <a:tailEnd type="none" w="med" len="med"/>
                    </a:lnR>
                    <a:lnT w="28575" cap="flat" cmpd="sng" algn="ctr">
                      <a:solidFill>
                        <a:srgbClr val="021531"/>
                      </a:solidFill>
                      <a:prstDash val="solid"/>
                      <a:round/>
                      <a:headEnd type="none" w="med" len="med"/>
                      <a:tailEnd type="none" w="med" len="med"/>
                    </a:lnT>
                    <a:lnB w="28575" cap="flat" cmpd="sng" algn="ctr">
                      <a:solidFill>
                        <a:srgbClr val="021531"/>
                      </a:solidFill>
                      <a:prstDash val="solid"/>
                      <a:round/>
                      <a:headEnd type="none" w="med" len="med"/>
                      <a:tailEnd type="none" w="med" len="med"/>
                    </a:lnB>
                    <a:solidFill>
                      <a:srgbClr val="EC971C"/>
                    </a:solidFill>
                  </a:tcPr>
                </a:tc>
                <a:tc>
                  <a:txBody>
                    <a:bodyPr/>
                    <a:lstStyle/>
                    <a:p>
                      <a:pPr algn="ctr">
                        <a:lnSpc>
                          <a:spcPts val="2379"/>
                        </a:lnSpc>
                        <a:defRPr/>
                      </a:pPr>
                      <a:r>
                        <a:rPr lang="en-US" sz="1699">
                          <a:solidFill>
                            <a:srgbClr val="000000"/>
                          </a:solidFill>
                          <a:latin typeface="Barlow SemiCondensed"/>
                          <a:ea typeface="Barlow SemiCondensed"/>
                          <a:cs typeface="Barlow SemiCondensed"/>
                          <a:sym typeface="Barlow SemiCondensed"/>
                        </a:rPr>
                        <a:t>7,500 square feet</a:t>
                      </a:r>
                      <a:endParaRPr lang="en-US" sz="1100"/>
                    </a:p>
                  </a:txBody>
                  <a:tcPr marL="190500" marR="190500" marT="190500" marB="190500" anchor="ctr">
                    <a:lnL w="28575" cap="flat" cmpd="sng" algn="ctr">
                      <a:solidFill>
                        <a:srgbClr val="021531"/>
                      </a:solidFill>
                      <a:prstDash val="solid"/>
                      <a:round/>
                      <a:headEnd type="none" w="med" len="med"/>
                      <a:tailEnd type="none" w="med" len="med"/>
                    </a:lnL>
                    <a:lnR w="28575" cap="flat" cmpd="sng" algn="ctr">
                      <a:solidFill>
                        <a:srgbClr val="021531"/>
                      </a:solidFill>
                      <a:prstDash val="solid"/>
                      <a:round/>
                      <a:headEnd type="none" w="med" len="med"/>
                      <a:tailEnd type="none" w="med" len="med"/>
                    </a:lnR>
                    <a:lnT w="28575" cap="flat" cmpd="sng" algn="ctr">
                      <a:solidFill>
                        <a:srgbClr val="021531"/>
                      </a:solidFill>
                      <a:prstDash val="solid"/>
                      <a:round/>
                      <a:headEnd type="none" w="med" len="med"/>
                      <a:tailEnd type="none" w="med" len="med"/>
                    </a:lnT>
                    <a:lnB w="28575" cap="flat" cmpd="sng" algn="ctr">
                      <a:solidFill>
                        <a:srgbClr val="021531"/>
                      </a:solidFill>
                      <a:prstDash val="solid"/>
                      <a:round/>
                      <a:headEnd type="none" w="med" len="med"/>
                      <a:tailEnd type="none" w="med" len="med"/>
                    </a:lnB>
                  </a:tcPr>
                </a:tc>
                <a:tc>
                  <a:txBody>
                    <a:bodyPr/>
                    <a:lstStyle/>
                    <a:p>
                      <a:pPr algn="ctr">
                        <a:lnSpc>
                          <a:spcPts val="2379"/>
                        </a:lnSpc>
                        <a:defRPr/>
                      </a:pPr>
                      <a:r>
                        <a:rPr lang="en-US" sz="1699">
                          <a:solidFill>
                            <a:srgbClr val="000000"/>
                          </a:solidFill>
                          <a:latin typeface="Barlow SemiCondensed"/>
                          <a:ea typeface="Barlow SemiCondensed"/>
                          <a:cs typeface="Barlow SemiCondensed"/>
                          <a:sym typeface="Barlow SemiCondensed"/>
                        </a:rPr>
                        <a:t>7,500 Square feet</a:t>
                      </a:r>
                      <a:endParaRPr lang="en-US" sz="1100"/>
                    </a:p>
                  </a:txBody>
                  <a:tcPr marL="190500" marR="190500" marT="190500" marB="190500" anchor="ctr">
                    <a:lnL w="28575" cap="flat" cmpd="sng" algn="ctr">
                      <a:solidFill>
                        <a:srgbClr val="021531"/>
                      </a:solidFill>
                      <a:prstDash val="solid"/>
                      <a:round/>
                      <a:headEnd type="none" w="med" len="med"/>
                      <a:tailEnd type="none" w="med" len="med"/>
                    </a:lnL>
                    <a:lnR w="28575" cap="flat" cmpd="sng" algn="ctr">
                      <a:solidFill>
                        <a:srgbClr val="021531"/>
                      </a:solidFill>
                      <a:prstDash val="solid"/>
                      <a:round/>
                      <a:headEnd type="none" w="med" len="med"/>
                      <a:tailEnd type="none" w="med" len="med"/>
                    </a:lnR>
                    <a:lnT w="28575" cap="flat" cmpd="sng" algn="ctr">
                      <a:solidFill>
                        <a:srgbClr val="021531"/>
                      </a:solidFill>
                      <a:prstDash val="solid"/>
                      <a:round/>
                      <a:headEnd type="none" w="med" len="med"/>
                      <a:tailEnd type="none" w="med" len="med"/>
                    </a:lnT>
                    <a:lnB w="28575" cap="flat" cmpd="sng" algn="ctr">
                      <a:solidFill>
                        <a:srgbClr val="021531"/>
                      </a:solidFill>
                      <a:prstDash val="solid"/>
                      <a:round/>
                      <a:headEnd type="none" w="med" len="med"/>
                      <a:tailEnd type="none" w="med" len="med"/>
                    </a:lnB>
                  </a:tcPr>
                </a:tc>
                <a:extLst>
                  <a:ext uri="{0D108BD9-81ED-4DB2-BD59-A6C34878D82A}">
                    <a16:rowId xmlns:a16="http://schemas.microsoft.com/office/drawing/2014/main" val="10002"/>
                  </a:ext>
                </a:extLst>
              </a:tr>
              <a:tr h="2229191">
                <a:tc>
                  <a:txBody>
                    <a:bodyPr/>
                    <a:lstStyle/>
                    <a:p>
                      <a:pPr algn="ctr">
                        <a:lnSpc>
                          <a:spcPts val="2379"/>
                        </a:lnSpc>
                        <a:defRPr/>
                      </a:pPr>
                      <a:r>
                        <a:rPr lang="en-US" sz="1699">
                          <a:solidFill>
                            <a:srgbClr val="2E425A"/>
                          </a:solidFill>
                          <a:latin typeface="Barlow SemiCondensed Bold"/>
                          <a:ea typeface="Barlow SemiCondensed Bold"/>
                          <a:cs typeface="Barlow SemiCondensed Bold"/>
                          <a:sym typeface="Barlow SemiCondensed Bold"/>
                        </a:rPr>
                        <a:t> Size of accessory unit (Per CDMP)</a:t>
                      </a:r>
                      <a:endParaRPr lang="en-US" sz="1100"/>
                    </a:p>
                  </a:txBody>
                  <a:tcPr marL="190500" marR="190500" marT="190500" marB="190500" anchor="ctr">
                    <a:lnL w="28575" cap="flat" cmpd="sng" algn="ctr">
                      <a:solidFill>
                        <a:srgbClr val="021531"/>
                      </a:solidFill>
                      <a:prstDash val="solid"/>
                      <a:round/>
                      <a:headEnd type="none" w="med" len="med"/>
                      <a:tailEnd type="none" w="med" len="med"/>
                    </a:lnL>
                    <a:lnR w="28575" cap="flat" cmpd="sng" algn="ctr">
                      <a:solidFill>
                        <a:srgbClr val="021531"/>
                      </a:solidFill>
                      <a:prstDash val="solid"/>
                      <a:round/>
                      <a:headEnd type="none" w="med" len="med"/>
                      <a:tailEnd type="none" w="med" len="med"/>
                    </a:lnR>
                    <a:lnT w="28575" cap="flat" cmpd="sng" algn="ctr">
                      <a:solidFill>
                        <a:srgbClr val="021531"/>
                      </a:solidFill>
                      <a:prstDash val="solid"/>
                      <a:round/>
                      <a:headEnd type="none" w="med" len="med"/>
                      <a:tailEnd type="none" w="med" len="med"/>
                    </a:lnT>
                    <a:lnB w="28575" cap="flat" cmpd="sng" algn="ctr">
                      <a:solidFill>
                        <a:srgbClr val="021531"/>
                      </a:solidFill>
                      <a:prstDash val="solid"/>
                      <a:round/>
                      <a:headEnd type="none" w="med" len="med"/>
                      <a:tailEnd type="none" w="med" len="med"/>
                    </a:lnB>
                    <a:solidFill>
                      <a:srgbClr val="EC971C"/>
                    </a:solidFill>
                  </a:tcPr>
                </a:tc>
                <a:tc>
                  <a:txBody>
                    <a:bodyPr/>
                    <a:lstStyle/>
                    <a:p>
                      <a:pPr algn="ctr">
                        <a:lnSpc>
                          <a:spcPts val="2379"/>
                        </a:lnSpc>
                        <a:defRPr/>
                      </a:pPr>
                      <a:r>
                        <a:rPr lang="en-US" sz="1699">
                          <a:solidFill>
                            <a:srgbClr val="000000"/>
                          </a:solidFill>
                          <a:latin typeface="Barlow SemiCondensed"/>
                          <a:ea typeface="Barlow SemiCondensed"/>
                          <a:cs typeface="Barlow SemiCondensed"/>
                          <a:sym typeface="Barlow SemiCondensed"/>
                        </a:rPr>
                        <a:t>400-800 SF</a:t>
                      </a:r>
                      <a:endParaRPr lang="en-US" sz="1100"/>
                    </a:p>
                  </a:txBody>
                  <a:tcPr marL="190500" marR="190500" marT="190500" marB="190500" anchor="ctr">
                    <a:lnL w="28575" cap="flat" cmpd="sng" algn="ctr">
                      <a:solidFill>
                        <a:srgbClr val="021531"/>
                      </a:solidFill>
                      <a:prstDash val="solid"/>
                      <a:round/>
                      <a:headEnd type="none" w="med" len="med"/>
                      <a:tailEnd type="none" w="med" len="med"/>
                    </a:lnL>
                    <a:lnR w="28575" cap="flat" cmpd="sng" algn="ctr">
                      <a:solidFill>
                        <a:srgbClr val="021531"/>
                      </a:solidFill>
                      <a:prstDash val="solid"/>
                      <a:round/>
                      <a:headEnd type="none" w="med" len="med"/>
                      <a:tailEnd type="none" w="med" len="med"/>
                    </a:lnR>
                    <a:lnT w="28575" cap="flat" cmpd="sng" algn="ctr">
                      <a:solidFill>
                        <a:srgbClr val="021531"/>
                      </a:solidFill>
                      <a:prstDash val="solid"/>
                      <a:round/>
                      <a:headEnd type="none" w="med" len="med"/>
                      <a:tailEnd type="none" w="med" len="med"/>
                    </a:lnT>
                    <a:lnB w="28575" cap="flat" cmpd="sng" algn="ctr">
                      <a:solidFill>
                        <a:srgbClr val="021531"/>
                      </a:solidFill>
                      <a:prstDash val="solid"/>
                      <a:round/>
                      <a:headEnd type="none" w="med" len="med"/>
                      <a:tailEnd type="none" w="med" len="med"/>
                    </a:lnB>
                  </a:tcPr>
                </a:tc>
                <a:tc>
                  <a:txBody>
                    <a:bodyPr/>
                    <a:lstStyle/>
                    <a:p>
                      <a:pPr algn="ctr">
                        <a:lnSpc>
                          <a:spcPts val="2379"/>
                        </a:lnSpc>
                        <a:defRPr/>
                      </a:pPr>
                      <a:r>
                        <a:rPr lang="en-US" sz="1699">
                          <a:solidFill>
                            <a:srgbClr val="000000"/>
                          </a:solidFill>
                          <a:latin typeface="Barlow SemiCondensed"/>
                          <a:ea typeface="Barlow SemiCondensed"/>
                          <a:cs typeface="Barlow SemiCondensed"/>
                          <a:sym typeface="Barlow SemiCondensed"/>
                        </a:rPr>
                        <a:t>400-800 sf in RU zoned properties. AU   and EU may allow units greater in size as currently permitted by code</a:t>
                      </a:r>
                      <a:endParaRPr lang="en-US" sz="1100"/>
                    </a:p>
                  </a:txBody>
                  <a:tcPr marL="190500" marR="190500" marT="190500" marB="190500" anchor="ctr">
                    <a:lnL w="28575" cap="flat" cmpd="sng" algn="ctr">
                      <a:solidFill>
                        <a:srgbClr val="021531"/>
                      </a:solidFill>
                      <a:prstDash val="solid"/>
                      <a:round/>
                      <a:headEnd type="none" w="med" len="med"/>
                      <a:tailEnd type="none" w="med" len="med"/>
                    </a:lnL>
                    <a:lnR w="28575" cap="flat" cmpd="sng" algn="ctr">
                      <a:solidFill>
                        <a:srgbClr val="021531"/>
                      </a:solidFill>
                      <a:prstDash val="solid"/>
                      <a:round/>
                      <a:headEnd type="none" w="med" len="med"/>
                      <a:tailEnd type="none" w="med" len="med"/>
                    </a:lnR>
                    <a:lnT w="28575" cap="flat" cmpd="sng" algn="ctr">
                      <a:solidFill>
                        <a:srgbClr val="021531"/>
                      </a:solidFill>
                      <a:prstDash val="solid"/>
                      <a:round/>
                      <a:headEnd type="none" w="med" len="med"/>
                      <a:tailEnd type="none" w="med" len="med"/>
                    </a:lnT>
                    <a:lnB w="28575" cap="flat" cmpd="sng" algn="ctr">
                      <a:solidFill>
                        <a:srgbClr val="021531"/>
                      </a:solidFill>
                      <a:prstDash val="solid"/>
                      <a:round/>
                      <a:headEnd type="none" w="med" len="med"/>
                      <a:tailEnd type="none" w="med" len="med"/>
                    </a:lnB>
                  </a:tcPr>
                </a:tc>
                <a:extLst>
                  <a:ext uri="{0D108BD9-81ED-4DB2-BD59-A6C34878D82A}">
                    <a16:rowId xmlns:a16="http://schemas.microsoft.com/office/drawing/2014/main" val="10003"/>
                  </a:ext>
                </a:extLst>
              </a:tr>
              <a:tr h="1691906">
                <a:tc>
                  <a:txBody>
                    <a:bodyPr/>
                    <a:lstStyle/>
                    <a:p>
                      <a:pPr algn="ctr">
                        <a:lnSpc>
                          <a:spcPts val="2379"/>
                        </a:lnSpc>
                        <a:defRPr/>
                      </a:pPr>
                      <a:r>
                        <a:rPr lang="en-US" sz="1699">
                          <a:solidFill>
                            <a:srgbClr val="2E425A"/>
                          </a:solidFill>
                          <a:latin typeface="Barlow SemiCondensed Bold"/>
                          <a:ea typeface="Barlow SemiCondensed Bold"/>
                          <a:cs typeface="Barlow SemiCondensed Bold"/>
                          <a:sym typeface="Barlow SemiCondensed Bold"/>
                        </a:rPr>
                        <a:t>Maximum number of accessory units in addition to the main home</a:t>
                      </a:r>
                      <a:endParaRPr lang="en-US" sz="1100"/>
                    </a:p>
                  </a:txBody>
                  <a:tcPr marL="190500" marR="190500" marT="190500" marB="190500" anchor="ctr">
                    <a:lnL w="28575" cap="flat" cmpd="sng" algn="ctr">
                      <a:solidFill>
                        <a:srgbClr val="021531"/>
                      </a:solidFill>
                      <a:prstDash val="solid"/>
                      <a:round/>
                      <a:headEnd type="none" w="med" len="med"/>
                      <a:tailEnd type="none" w="med" len="med"/>
                    </a:lnL>
                    <a:lnR w="28575" cap="flat" cmpd="sng" algn="ctr">
                      <a:solidFill>
                        <a:srgbClr val="021531"/>
                      </a:solidFill>
                      <a:prstDash val="solid"/>
                      <a:round/>
                      <a:headEnd type="none" w="med" len="med"/>
                      <a:tailEnd type="none" w="med" len="med"/>
                    </a:lnR>
                    <a:lnT w="28575" cap="flat" cmpd="sng" algn="ctr">
                      <a:solidFill>
                        <a:srgbClr val="021531"/>
                      </a:solidFill>
                      <a:prstDash val="solid"/>
                      <a:round/>
                      <a:headEnd type="none" w="med" len="med"/>
                      <a:tailEnd type="none" w="med" len="med"/>
                    </a:lnT>
                    <a:lnB w="28575" cap="flat" cmpd="sng" algn="ctr">
                      <a:solidFill>
                        <a:srgbClr val="021531"/>
                      </a:solidFill>
                      <a:prstDash val="solid"/>
                      <a:round/>
                      <a:headEnd type="none" w="med" len="med"/>
                      <a:tailEnd type="none" w="med" len="med"/>
                    </a:lnB>
                    <a:solidFill>
                      <a:srgbClr val="EC971C"/>
                    </a:solidFill>
                  </a:tcPr>
                </a:tc>
                <a:tc>
                  <a:txBody>
                    <a:bodyPr/>
                    <a:lstStyle/>
                    <a:p>
                      <a:pPr algn="ctr">
                        <a:lnSpc>
                          <a:spcPts val="2379"/>
                        </a:lnSpc>
                        <a:defRPr/>
                      </a:pPr>
                      <a:r>
                        <a:rPr lang="en-US" sz="1699">
                          <a:solidFill>
                            <a:srgbClr val="000000"/>
                          </a:solidFill>
                          <a:latin typeface="Barlow SemiCondensed"/>
                          <a:ea typeface="Barlow SemiCondensed"/>
                          <a:cs typeface="Barlow SemiCondensed"/>
                          <a:sym typeface="Barlow SemiCondensed"/>
                        </a:rPr>
                        <a:t>1</a:t>
                      </a:r>
                      <a:endParaRPr lang="en-US" sz="1100"/>
                    </a:p>
                  </a:txBody>
                  <a:tcPr marL="190500" marR="190500" marT="190500" marB="190500" anchor="ctr">
                    <a:lnL w="28575" cap="flat" cmpd="sng" algn="ctr">
                      <a:solidFill>
                        <a:srgbClr val="021531"/>
                      </a:solidFill>
                      <a:prstDash val="solid"/>
                      <a:round/>
                      <a:headEnd type="none" w="med" len="med"/>
                      <a:tailEnd type="none" w="med" len="med"/>
                    </a:lnL>
                    <a:lnR w="28575" cap="flat" cmpd="sng" algn="ctr">
                      <a:solidFill>
                        <a:srgbClr val="021531"/>
                      </a:solidFill>
                      <a:prstDash val="solid"/>
                      <a:round/>
                      <a:headEnd type="none" w="med" len="med"/>
                      <a:tailEnd type="none" w="med" len="med"/>
                    </a:lnR>
                    <a:lnT w="28575" cap="flat" cmpd="sng" algn="ctr">
                      <a:solidFill>
                        <a:srgbClr val="021531"/>
                      </a:solidFill>
                      <a:prstDash val="solid"/>
                      <a:round/>
                      <a:headEnd type="none" w="med" len="med"/>
                      <a:tailEnd type="none" w="med" len="med"/>
                    </a:lnT>
                    <a:lnB w="28575" cap="flat" cmpd="sng" algn="ctr">
                      <a:solidFill>
                        <a:srgbClr val="021531"/>
                      </a:solidFill>
                      <a:prstDash val="solid"/>
                      <a:round/>
                      <a:headEnd type="none" w="med" len="med"/>
                      <a:tailEnd type="none" w="med" len="med"/>
                    </a:lnB>
                  </a:tcPr>
                </a:tc>
                <a:tc>
                  <a:txBody>
                    <a:bodyPr/>
                    <a:lstStyle/>
                    <a:p>
                      <a:pPr algn="ctr">
                        <a:lnSpc>
                          <a:spcPts val="2379"/>
                        </a:lnSpc>
                        <a:defRPr/>
                      </a:pPr>
                      <a:r>
                        <a:rPr lang="en-US" sz="1699">
                          <a:solidFill>
                            <a:srgbClr val="000000"/>
                          </a:solidFill>
                          <a:latin typeface="Barlow SemiCondensed"/>
                          <a:ea typeface="Barlow SemiCondensed"/>
                          <a:cs typeface="Barlow SemiCondensed"/>
                          <a:sym typeface="Barlow SemiCondensed"/>
                        </a:rPr>
                        <a:t>1</a:t>
                      </a:r>
                      <a:endParaRPr lang="en-US" sz="1100"/>
                    </a:p>
                  </a:txBody>
                  <a:tcPr marL="190500" marR="190500" marT="190500" marB="190500" anchor="ctr">
                    <a:lnL w="28575" cap="flat" cmpd="sng" algn="ctr">
                      <a:solidFill>
                        <a:srgbClr val="021531"/>
                      </a:solidFill>
                      <a:prstDash val="solid"/>
                      <a:round/>
                      <a:headEnd type="none" w="med" len="med"/>
                      <a:tailEnd type="none" w="med" len="med"/>
                    </a:lnL>
                    <a:lnR w="28575" cap="flat" cmpd="sng" algn="ctr">
                      <a:solidFill>
                        <a:srgbClr val="021531"/>
                      </a:solidFill>
                      <a:prstDash val="solid"/>
                      <a:round/>
                      <a:headEnd type="none" w="med" len="med"/>
                      <a:tailEnd type="none" w="med" len="med"/>
                    </a:lnR>
                    <a:lnT w="28575" cap="flat" cmpd="sng" algn="ctr">
                      <a:solidFill>
                        <a:srgbClr val="021531"/>
                      </a:solidFill>
                      <a:prstDash val="solid"/>
                      <a:round/>
                      <a:headEnd type="none" w="med" len="med"/>
                      <a:tailEnd type="none" w="med" len="med"/>
                    </a:lnT>
                    <a:lnB w="28575" cap="flat" cmpd="sng" algn="ctr">
                      <a:solidFill>
                        <a:srgbClr val="02153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2" name="TextBox 12"/>
          <p:cNvSpPr txBox="1"/>
          <p:nvPr/>
        </p:nvSpPr>
        <p:spPr>
          <a:xfrm>
            <a:off x="4936373" y="1236604"/>
            <a:ext cx="8415255" cy="847725"/>
          </a:xfrm>
          <a:prstGeom prst="rect">
            <a:avLst/>
          </a:prstGeom>
        </p:spPr>
        <p:txBody>
          <a:bodyPr lIns="0" tIns="0" rIns="0" bIns="0" rtlCol="0" anchor="t">
            <a:spAutoFit/>
          </a:bodyPr>
          <a:lstStyle/>
          <a:p>
            <a:pPr algn="ctr">
              <a:lnSpc>
                <a:spcPts val="6720"/>
              </a:lnSpc>
            </a:pPr>
            <a:r>
              <a:rPr lang="en-US" sz="5600">
                <a:solidFill>
                  <a:srgbClr val="021531"/>
                </a:solidFill>
                <a:latin typeface="Oswald Bold"/>
                <a:ea typeface="Oswald Bold"/>
                <a:cs typeface="Oswald Bold"/>
                <a:sym typeface="Oswald Bold"/>
              </a:rPr>
              <a:t>NEW ADU ALLOWANCES</a:t>
            </a:r>
          </a:p>
        </p:txBody>
      </p:sp>
      <p:sp>
        <p:nvSpPr>
          <p:cNvPr id="13" name="TextBox 13"/>
          <p:cNvSpPr txBox="1"/>
          <p:nvPr/>
        </p:nvSpPr>
        <p:spPr>
          <a:xfrm>
            <a:off x="3299047" y="3571245"/>
            <a:ext cx="4726700" cy="5138131"/>
          </a:xfrm>
          <a:prstGeom prst="rect">
            <a:avLst/>
          </a:prstGeom>
        </p:spPr>
        <p:txBody>
          <a:bodyPr lIns="0" tIns="0" rIns="0" bIns="0" rtlCol="0" anchor="t">
            <a:spAutoFit/>
          </a:bodyPr>
          <a:lstStyle/>
          <a:p>
            <a:pPr algn="l">
              <a:lnSpc>
                <a:spcPts val="3445"/>
              </a:lnSpc>
            </a:pPr>
            <a:r>
              <a:rPr lang="en-US" sz="2461">
                <a:solidFill>
                  <a:srgbClr val="021531"/>
                </a:solidFill>
                <a:latin typeface="Barlow SemiCondensed"/>
                <a:ea typeface="Barlow SemiCondensed"/>
                <a:cs typeface="Barlow SemiCondensed"/>
                <a:sym typeface="Barlow SemiCondensed"/>
              </a:rPr>
              <a:t>Allows ADUs </a:t>
            </a:r>
            <a:r>
              <a:rPr lang="en-US" sz="2461">
                <a:solidFill>
                  <a:srgbClr val="021531"/>
                </a:solidFill>
                <a:latin typeface="Barlow SemiCondensed Bold"/>
                <a:ea typeface="Barlow SemiCondensed Bold"/>
                <a:cs typeface="Barlow SemiCondensed Bold"/>
                <a:sym typeface="Barlow SemiCondensed Bold"/>
              </a:rPr>
              <a:t>(for rent)</a:t>
            </a:r>
            <a:r>
              <a:rPr lang="en-US" sz="2461">
                <a:solidFill>
                  <a:srgbClr val="021531"/>
                </a:solidFill>
                <a:latin typeface="Barlow SemiCondensed"/>
                <a:ea typeface="Barlow SemiCondensed"/>
                <a:cs typeface="Barlow SemiCondensed"/>
                <a:sym typeface="Barlow SemiCondensed"/>
              </a:rPr>
              <a:t> on properties zoned AU, EU, RU and GU inside the Urban Development Boundary that meet the current 7,500 square foot minimum lot size.</a:t>
            </a:r>
          </a:p>
          <a:p>
            <a:pPr algn="l">
              <a:lnSpc>
                <a:spcPts val="3445"/>
              </a:lnSpc>
            </a:pPr>
            <a:endParaRPr lang="en-US" sz="2461">
              <a:solidFill>
                <a:srgbClr val="021531"/>
              </a:solidFill>
              <a:latin typeface="Barlow SemiCondensed"/>
              <a:ea typeface="Barlow SemiCondensed"/>
              <a:cs typeface="Barlow SemiCondensed"/>
              <a:sym typeface="Barlow SemiCondensed"/>
            </a:endParaRPr>
          </a:p>
          <a:p>
            <a:pPr algn="l">
              <a:lnSpc>
                <a:spcPts val="3445"/>
              </a:lnSpc>
            </a:pPr>
            <a:r>
              <a:rPr lang="en-US" sz="2461">
                <a:solidFill>
                  <a:srgbClr val="021531"/>
                </a:solidFill>
                <a:latin typeface="Barlow SemiCondensed"/>
                <a:ea typeface="Barlow SemiCondensed"/>
                <a:cs typeface="Barlow SemiCondensed"/>
                <a:sym typeface="Barlow SemiCondensed"/>
              </a:rPr>
              <a:t>Allows Guesthouses </a:t>
            </a:r>
            <a:r>
              <a:rPr lang="en-US" sz="2461">
                <a:solidFill>
                  <a:srgbClr val="021531"/>
                </a:solidFill>
                <a:latin typeface="Barlow SemiCondensed Bold"/>
                <a:ea typeface="Barlow SemiCondensed Bold"/>
                <a:cs typeface="Barlow SemiCondensed Bold"/>
                <a:sym typeface="Barlow SemiCondensed Bold"/>
              </a:rPr>
              <a:t>(cannot be rented)</a:t>
            </a:r>
            <a:r>
              <a:rPr lang="en-US" sz="2461">
                <a:solidFill>
                  <a:srgbClr val="021531"/>
                </a:solidFill>
                <a:latin typeface="Barlow SemiCondensed"/>
                <a:ea typeface="Barlow SemiCondensed"/>
                <a:cs typeface="Barlow SemiCondensed"/>
                <a:sym typeface="Barlow SemiCondensed"/>
              </a:rPr>
              <a:t> in the same manner. Guesthouses were previously permitted on AU and EU zoned lots regardless of location.</a:t>
            </a:r>
          </a:p>
          <a:p>
            <a:pPr algn="l">
              <a:lnSpc>
                <a:spcPts val="3445"/>
              </a:lnSpc>
            </a:pPr>
            <a:endParaRPr lang="en-US" sz="2461">
              <a:solidFill>
                <a:srgbClr val="021531"/>
              </a:solidFill>
              <a:latin typeface="Barlow SemiCondensed"/>
              <a:ea typeface="Barlow SemiCondensed"/>
              <a:cs typeface="Barlow SemiCondensed"/>
              <a:sym typeface="Barlow SemiCondensed"/>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31916" y="2243473"/>
            <a:ext cx="15308480" cy="8005427"/>
          </a:xfrm>
          <a:custGeom>
            <a:avLst/>
            <a:gdLst/>
            <a:ahLst/>
            <a:cxnLst/>
            <a:rect l="l" t="t" r="r" b="b"/>
            <a:pathLst>
              <a:path w="15308480" h="8005427">
                <a:moveTo>
                  <a:pt x="0" y="0"/>
                </a:moveTo>
                <a:lnTo>
                  <a:pt x="15308479" y="0"/>
                </a:lnTo>
                <a:lnTo>
                  <a:pt x="15308479" y="8005427"/>
                </a:lnTo>
                <a:lnTo>
                  <a:pt x="0" y="8005427"/>
                </a:lnTo>
                <a:lnTo>
                  <a:pt x="0" y="0"/>
                </a:lnTo>
                <a:close/>
              </a:path>
            </a:pathLst>
          </a:custGeom>
          <a:blipFill>
            <a:blip r:embed="rId2"/>
            <a:stretch>
              <a:fillRect b="-12508"/>
            </a:stretch>
          </a:blipFill>
        </p:spPr>
        <p:txBody>
          <a:bodyPr/>
          <a:lstStyle/>
          <a:p>
            <a:endParaRPr lang="en-US"/>
          </a:p>
        </p:txBody>
      </p:sp>
      <p:grpSp>
        <p:nvGrpSpPr>
          <p:cNvPr id="3" name="Group 3"/>
          <p:cNvGrpSpPr/>
          <p:nvPr/>
        </p:nvGrpSpPr>
        <p:grpSpPr>
          <a:xfrm>
            <a:off x="543456" y="6929873"/>
            <a:ext cx="17201088" cy="6091046"/>
            <a:chOff x="0" y="0"/>
            <a:chExt cx="4530328" cy="1604226"/>
          </a:xfrm>
        </p:grpSpPr>
        <p:sp>
          <p:nvSpPr>
            <p:cNvPr id="4" name="Freeform 4"/>
            <p:cNvSpPr/>
            <p:nvPr/>
          </p:nvSpPr>
          <p:spPr>
            <a:xfrm>
              <a:off x="0" y="0"/>
              <a:ext cx="4530328" cy="1604226"/>
            </a:xfrm>
            <a:custGeom>
              <a:avLst/>
              <a:gdLst/>
              <a:ahLst/>
              <a:cxnLst/>
              <a:rect l="l" t="t" r="r" b="b"/>
              <a:pathLst>
                <a:path w="4530328" h="1604226">
                  <a:moveTo>
                    <a:pt x="5401" y="0"/>
                  </a:moveTo>
                  <a:lnTo>
                    <a:pt x="4524927" y="0"/>
                  </a:lnTo>
                  <a:cubicBezTo>
                    <a:pt x="4527910" y="0"/>
                    <a:pt x="4530328" y="2418"/>
                    <a:pt x="4530328" y="5401"/>
                  </a:cubicBezTo>
                  <a:lnTo>
                    <a:pt x="4530328" y="1598825"/>
                  </a:lnTo>
                  <a:cubicBezTo>
                    <a:pt x="4530328" y="1601808"/>
                    <a:pt x="4527910" y="1604226"/>
                    <a:pt x="4524927" y="1604226"/>
                  </a:cubicBezTo>
                  <a:lnTo>
                    <a:pt x="5401" y="1604226"/>
                  </a:lnTo>
                  <a:cubicBezTo>
                    <a:pt x="2418" y="1604226"/>
                    <a:pt x="0" y="1601808"/>
                    <a:pt x="0" y="1598825"/>
                  </a:cubicBezTo>
                  <a:lnTo>
                    <a:pt x="0" y="5401"/>
                  </a:lnTo>
                  <a:cubicBezTo>
                    <a:pt x="0" y="2418"/>
                    <a:pt x="2418" y="0"/>
                    <a:pt x="5401" y="0"/>
                  </a:cubicBezTo>
                  <a:close/>
                </a:path>
              </a:pathLst>
            </a:custGeom>
            <a:solidFill>
              <a:srgbClr val="2E425A"/>
            </a:solidFill>
          </p:spPr>
          <p:txBody>
            <a:bodyPr/>
            <a:lstStyle/>
            <a:p>
              <a:endParaRPr lang="en-US"/>
            </a:p>
          </p:txBody>
        </p:sp>
        <p:sp>
          <p:nvSpPr>
            <p:cNvPr id="5" name="TextBox 5"/>
            <p:cNvSpPr txBox="1"/>
            <p:nvPr/>
          </p:nvSpPr>
          <p:spPr>
            <a:xfrm>
              <a:off x="0" y="-47625"/>
              <a:ext cx="4530328" cy="1651851"/>
            </a:xfrm>
            <a:prstGeom prst="rect">
              <a:avLst/>
            </a:prstGeom>
          </p:spPr>
          <p:txBody>
            <a:bodyPr lIns="50800" tIns="50800" rIns="50800" bIns="50800" rtlCol="0" anchor="ctr"/>
            <a:lstStyle/>
            <a:p>
              <a:pPr algn="ctr">
                <a:lnSpc>
                  <a:spcPts val="2940"/>
                </a:lnSpc>
              </a:pPr>
              <a:endParaRPr/>
            </a:p>
          </p:txBody>
        </p:sp>
      </p:grpSp>
      <p:grpSp>
        <p:nvGrpSpPr>
          <p:cNvPr id="6" name="Group 6"/>
          <p:cNvGrpSpPr/>
          <p:nvPr/>
        </p:nvGrpSpPr>
        <p:grpSpPr>
          <a:xfrm>
            <a:off x="2045862" y="3297657"/>
            <a:ext cx="14196276" cy="5960643"/>
            <a:chOff x="0" y="0"/>
            <a:chExt cx="3738937" cy="1569881"/>
          </a:xfrm>
        </p:grpSpPr>
        <p:sp>
          <p:nvSpPr>
            <p:cNvPr id="7" name="Freeform 7"/>
            <p:cNvSpPr/>
            <p:nvPr/>
          </p:nvSpPr>
          <p:spPr>
            <a:xfrm>
              <a:off x="0" y="0"/>
              <a:ext cx="3738937" cy="1569881"/>
            </a:xfrm>
            <a:custGeom>
              <a:avLst/>
              <a:gdLst/>
              <a:ahLst/>
              <a:cxnLst/>
              <a:rect l="l" t="t" r="r" b="b"/>
              <a:pathLst>
                <a:path w="3738937" h="1569881">
                  <a:moveTo>
                    <a:pt x="6544" y="0"/>
                  </a:moveTo>
                  <a:lnTo>
                    <a:pt x="3732393" y="0"/>
                  </a:lnTo>
                  <a:cubicBezTo>
                    <a:pt x="3734128" y="0"/>
                    <a:pt x="3735793" y="689"/>
                    <a:pt x="3737020" y="1917"/>
                  </a:cubicBezTo>
                  <a:cubicBezTo>
                    <a:pt x="3738247" y="3144"/>
                    <a:pt x="3738937" y="4809"/>
                    <a:pt x="3738937" y="6544"/>
                  </a:cubicBezTo>
                  <a:lnTo>
                    <a:pt x="3738937" y="1563337"/>
                  </a:lnTo>
                  <a:cubicBezTo>
                    <a:pt x="3738937" y="1565073"/>
                    <a:pt x="3738247" y="1566737"/>
                    <a:pt x="3737020" y="1567964"/>
                  </a:cubicBezTo>
                  <a:cubicBezTo>
                    <a:pt x="3735793" y="1569192"/>
                    <a:pt x="3734128" y="1569881"/>
                    <a:pt x="3732393" y="1569881"/>
                  </a:cubicBezTo>
                  <a:lnTo>
                    <a:pt x="6544" y="1569881"/>
                  </a:lnTo>
                  <a:cubicBezTo>
                    <a:pt x="4809" y="1569881"/>
                    <a:pt x="3144" y="1569192"/>
                    <a:pt x="1917" y="1567964"/>
                  </a:cubicBezTo>
                  <a:cubicBezTo>
                    <a:pt x="689" y="1566737"/>
                    <a:pt x="0" y="1565073"/>
                    <a:pt x="0" y="1563337"/>
                  </a:cubicBezTo>
                  <a:lnTo>
                    <a:pt x="0" y="6544"/>
                  </a:lnTo>
                  <a:cubicBezTo>
                    <a:pt x="0" y="4809"/>
                    <a:pt x="689" y="3144"/>
                    <a:pt x="1917" y="1917"/>
                  </a:cubicBezTo>
                  <a:cubicBezTo>
                    <a:pt x="3144" y="689"/>
                    <a:pt x="4809" y="0"/>
                    <a:pt x="6544" y="0"/>
                  </a:cubicBezTo>
                  <a:close/>
                </a:path>
              </a:pathLst>
            </a:custGeom>
            <a:solidFill>
              <a:srgbClr val="FFFFFF"/>
            </a:solidFill>
          </p:spPr>
          <p:txBody>
            <a:bodyPr/>
            <a:lstStyle/>
            <a:p>
              <a:endParaRPr lang="en-US"/>
            </a:p>
          </p:txBody>
        </p:sp>
        <p:sp>
          <p:nvSpPr>
            <p:cNvPr id="8" name="TextBox 8"/>
            <p:cNvSpPr txBox="1"/>
            <p:nvPr/>
          </p:nvSpPr>
          <p:spPr>
            <a:xfrm>
              <a:off x="0" y="-47625"/>
              <a:ext cx="3738937" cy="1617506"/>
            </a:xfrm>
            <a:prstGeom prst="rect">
              <a:avLst/>
            </a:prstGeom>
          </p:spPr>
          <p:txBody>
            <a:bodyPr lIns="50800" tIns="50800" rIns="50800" bIns="50800" rtlCol="0" anchor="ctr"/>
            <a:lstStyle/>
            <a:p>
              <a:pPr algn="ctr">
                <a:lnSpc>
                  <a:spcPts val="2940"/>
                </a:lnSpc>
              </a:pPr>
              <a:endParaRPr/>
            </a:p>
          </p:txBody>
        </p:sp>
      </p:grpSp>
      <p:sp>
        <p:nvSpPr>
          <p:cNvPr id="9" name="Freeform 9"/>
          <p:cNvSpPr/>
          <p:nvPr/>
        </p:nvSpPr>
        <p:spPr>
          <a:xfrm>
            <a:off x="15370151" y="5376593"/>
            <a:ext cx="625663" cy="625663"/>
          </a:xfrm>
          <a:custGeom>
            <a:avLst/>
            <a:gdLst/>
            <a:ahLst/>
            <a:cxnLst/>
            <a:rect l="l" t="t" r="r" b="b"/>
            <a:pathLst>
              <a:path w="625663" h="625663">
                <a:moveTo>
                  <a:pt x="0" y="0"/>
                </a:moveTo>
                <a:lnTo>
                  <a:pt x="625663" y="0"/>
                </a:lnTo>
                <a:lnTo>
                  <a:pt x="625663" y="625664"/>
                </a:lnTo>
                <a:lnTo>
                  <a:pt x="0" y="62566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0" name="Freeform 10"/>
          <p:cNvSpPr/>
          <p:nvPr/>
        </p:nvSpPr>
        <p:spPr>
          <a:xfrm flipH="1">
            <a:off x="2292186" y="5376593"/>
            <a:ext cx="625663" cy="625663"/>
          </a:xfrm>
          <a:custGeom>
            <a:avLst/>
            <a:gdLst/>
            <a:ahLst/>
            <a:cxnLst/>
            <a:rect l="l" t="t" r="r" b="b"/>
            <a:pathLst>
              <a:path w="625663" h="625663">
                <a:moveTo>
                  <a:pt x="625663" y="0"/>
                </a:moveTo>
                <a:lnTo>
                  <a:pt x="0" y="0"/>
                </a:lnTo>
                <a:lnTo>
                  <a:pt x="0" y="625664"/>
                </a:lnTo>
                <a:lnTo>
                  <a:pt x="625663" y="625664"/>
                </a:lnTo>
                <a:lnTo>
                  <a:pt x="625663"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1" name="TextBox 11"/>
          <p:cNvSpPr txBox="1"/>
          <p:nvPr/>
        </p:nvSpPr>
        <p:spPr>
          <a:xfrm>
            <a:off x="1879237" y="1236604"/>
            <a:ext cx="14452412" cy="1695450"/>
          </a:xfrm>
          <a:prstGeom prst="rect">
            <a:avLst/>
          </a:prstGeom>
        </p:spPr>
        <p:txBody>
          <a:bodyPr lIns="0" tIns="0" rIns="0" bIns="0" rtlCol="0" anchor="t">
            <a:spAutoFit/>
          </a:bodyPr>
          <a:lstStyle/>
          <a:p>
            <a:pPr algn="ctr">
              <a:lnSpc>
                <a:spcPts val="6720"/>
              </a:lnSpc>
            </a:pPr>
            <a:r>
              <a:rPr lang="en-US" sz="5600">
                <a:solidFill>
                  <a:srgbClr val="021531"/>
                </a:solidFill>
                <a:latin typeface="Oswald Bold"/>
                <a:ea typeface="Oswald Bold"/>
                <a:cs typeface="Oswald Bold"/>
                <a:sym typeface="Oswald Bold"/>
              </a:rPr>
              <a:t>NEW WORKFORCE HOUSING ZONING TABLE </a:t>
            </a:r>
          </a:p>
          <a:p>
            <a:pPr algn="ctr">
              <a:lnSpc>
                <a:spcPts val="6720"/>
              </a:lnSpc>
            </a:pPr>
            <a:endParaRPr lang="en-US" sz="5600">
              <a:solidFill>
                <a:srgbClr val="021531"/>
              </a:solidFill>
              <a:latin typeface="Oswald Bold"/>
              <a:ea typeface="Oswald Bold"/>
              <a:cs typeface="Oswald Bold"/>
              <a:sym typeface="Oswald Bold"/>
            </a:endParaRPr>
          </a:p>
        </p:txBody>
      </p:sp>
      <p:graphicFrame>
        <p:nvGraphicFramePr>
          <p:cNvPr id="12" name="Table 12"/>
          <p:cNvGraphicFramePr>
            <a:graphicFrameLocks noGrp="1"/>
          </p:cNvGraphicFramePr>
          <p:nvPr>
            <p:extLst>
              <p:ext uri="{D42A27DB-BD31-4B8C-83A1-F6EECF244321}">
                <p14:modId xmlns:p14="http://schemas.microsoft.com/office/powerpoint/2010/main" val="2338453362"/>
              </p:ext>
            </p:extLst>
          </p:nvPr>
        </p:nvGraphicFramePr>
        <p:xfrm>
          <a:off x="1879238" y="2523354"/>
          <a:ext cx="14529526" cy="7540026"/>
        </p:xfrm>
        <a:graphic>
          <a:graphicData uri="http://schemas.openxmlformats.org/drawingml/2006/table">
            <a:tbl>
              <a:tblPr/>
              <a:tblGrid>
                <a:gridCol w="2855548">
                  <a:extLst>
                    <a:ext uri="{9D8B030D-6E8A-4147-A177-3AD203B41FA5}">
                      <a16:colId xmlns:a16="http://schemas.microsoft.com/office/drawing/2014/main" val="20000"/>
                    </a:ext>
                  </a:extLst>
                </a:gridCol>
                <a:gridCol w="5317268">
                  <a:extLst>
                    <a:ext uri="{9D8B030D-6E8A-4147-A177-3AD203B41FA5}">
                      <a16:colId xmlns:a16="http://schemas.microsoft.com/office/drawing/2014/main" val="20001"/>
                    </a:ext>
                  </a:extLst>
                </a:gridCol>
                <a:gridCol w="2807827">
                  <a:extLst>
                    <a:ext uri="{9D8B030D-6E8A-4147-A177-3AD203B41FA5}">
                      <a16:colId xmlns:a16="http://schemas.microsoft.com/office/drawing/2014/main" val="20002"/>
                    </a:ext>
                  </a:extLst>
                </a:gridCol>
                <a:gridCol w="3548883">
                  <a:extLst>
                    <a:ext uri="{9D8B030D-6E8A-4147-A177-3AD203B41FA5}">
                      <a16:colId xmlns:a16="http://schemas.microsoft.com/office/drawing/2014/main" val="20003"/>
                    </a:ext>
                  </a:extLst>
                </a:gridCol>
              </a:tblGrid>
              <a:tr h="718243">
                <a:tc>
                  <a:txBody>
                    <a:bodyPr/>
                    <a:lstStyle/>
                    <a:p>
                      <a:pPr algn="ctr">
                        <a:lnSpc>
                          <a:spcPts val="1709"/>
                        </a:lnSpc>
                        <a:defRPr/>
                      </a:pPr>
                      <a:endParaRPr lang="en-US" sz="1100"/>
                    </a:p>
                    <a:p>
                      <a:pPr algn="ctr">
                        <a:lnSpc>
                          <a:spcPts val="1709"/>
                        </a:lnSpc>
                      </a:pPr>
                      <a:r>
                        <a:rPr lang="en-US" sz="1220">
                          <a:solidFill>
                            <a:srgbClr val="000000"/>
                          </a:solidFill>
                          <a:latin typeface="Garet 2 Bold"/>
                          <a:ea typeface="Garet 2 Bold"/>
                          <a:cs typeface="Garet 2 Bold"/>
                          <a:sym typeface="Garet 2 Bold"/>
                        </a:rPr>
                        <a:t>  </a:t>
                      </a:r>
                    </a:p>
                    <a:p>
                      <a:pPr algn="ctr">
                        <a:lnSpc>
                          <a:spcPts val="1709"/>
                        </a:lnSpc>
                      </a:pPr>
                      <a:r>
                        <a:rPr lang="en-US" sz="1220">
                          <a:solidFill>
                            <a:srgbClr val="000000"/>
                          </a:solidFill>
                          <a:latin typeface="Garet 2 Bold"/>
                          <a:ea typeface="Garet 2 Bold"/>
                          <a:cs typeface="Garet 2 Bold"/>
                          <a:sym typeface="Garet 2 Bold"/>
                        </a:rPr>
                        <a:t>  </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EC971C"/>
                    </a:solidFill>
                  </a:tcPr>
                </a:tc>
                <a:tc>
                  <a:txBody>
                    <a:bodyPr/>
                    <a:lstStyle/>
                    <a:p>
                      <a:pPr algn="ctr">
                        <a:lnSpc>
                          <a:spcPts val="1709"/>
                        </a:lnSpc>
                        <a:defRPr/>
                      </a:pPr>
                      <a:r>
                        <a:rPr lang="en-US" sz="1220">
                          <a:solidFill>
                            <a:srgbClr val="000000"/>
                          </a:solidFill>
                          <a:latin typeface="Garet 2 Bold"/>
                          <a:ea typeface="Garet 2 Bold"/>
                          <a:cs typeface="Garet 2 Bold"/>
                          <a:sym typeface="Garet 2 Bold"/>
                        </a:rPr>
                        <a:t>ADU </a:t>
                      </a:r>
                      <a:endParaRPr lang="en-US" sz="1100"/>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EC971C"/>
                    </a:solidFill>
                  </a:tcPr>
                </a:tc>
                <a:tc>
                  <a:txBody>
                    <a:bodyPr/>
                    <a:lstStyle/>
                    <a:p>
                      <a:pPr algn="ctr">
                        <a:lnSpc>
                          <a:spcPts val="1709"/>
                        </a:lnSpc>
                        <a:defRPr/>
                      </a:pPr>
                      <a:r>
                        <a:rPr lang="en-US" sz="1220">
                          <a:solidFill>
                            <a:srgbClr val="000000"/>
                          </a:solidFill>
                          <a:latin typeface="Garet 2 Bold"/>
                          <a:ea typeface="Garet 2 Bold"/>
                          <a:cs typeface="Garet 2 Bold"/>
                          <a:sym typeface="Garet 2 Bold"/>
                        </a:rPr>
                        <a:t>Guesthouse</a:t>
                      </a:r>
                      <a:endParaRPr lang="en-US" sz="1100"/>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EC971C"/>
                    </a:solidFill>
                  </a:tcPr>
                </a:tc>
                <a:tc>
                  <a:txBody>
                    <a:bodyPr/>
                    <a:lstStyle/>
                    <a:p>
                      <a:pPr algn="ctr">
                        <a:lnSpc>
                          <a:spcPts val="1709"/>
                        </a:lnSpc>
                        <a:defRPr/>
                      </a:pPr>
                      <a:r>
                        <a:rPr lang="en-US" sz="1220" dirty="0">
                          <a:solidFill>
                            <a:srgbClr val="000000"/>
                          </a:solidFill>
                          <a:latin typeface="Garet 2 Bold"/>
                          <a:ea typeface="Garet 2 Bold"/>
                          <a:cs typeface="Garet 2 Bold"/>
                          <a:sym typeface="Garet 2 Bold"/>
                        </a:rPr>
                        <a:t>Purpose of Standard</a:t>
                      </a:r>
                      <a:endParaRPr lang="en-US" sz="1100" dirty="0"/>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EC971C"/>
                    </a:solidFill>
                  </a:tcPr>
                </a:tc>
                <a:extLst>
                  <a:ext uri="{0D108BD9-81ED-4DB2-BD59-A6C34878D82A}">
                    <a16:rowId xmlns:a16="http://schemas.microsoft.com/office/drawing/2014/main" val="10000"/>
                  </a:ext>
                </a:extLst>
              </a:tr>
              <a:tr h="718243">
                <a:tc>
                  <a:txBody>
                    <a:bodyPr/>
                    <a:lstStyle/>
                    <a:p>
                      <a:pPr algn="ctr">
                        <a:lnSpc>
                          <a:spcPts val="1709"/>
                        </a:lnSpc>
                        <a:defRPr/>
                      </a:pPr>
                      <a:r>
                        <a:rPr lang="en-US" sz="1220" u="sng">
                          <a:solidFill>
                            <a:srgbClr val="FFFFFF"/>
                          </a:solidFill>
                          <a:latin typeface="Garet 2 Bold"/>
                          <a:ea typeface="Garet 2 Bold"/>
                          <a:cs typeface="Garet 2 Bold"/>
                          <a:sym typeface="Garet 2 Bold"/>
                        </a:rPr>
                        <a:t> Capacity</a:t>
                      </a:r>
                      <a:endParaRPr lang="en-US" sz="1100"/>
                    </a:p>
                    <a:p>
                      <a:pPr algn="ctr">
                        <a:lnSpc>
                          <a:spcPts val="1709"/>
                        </a:lnSpc>
                      </a:pPr>
                      <a:r>
                        <a:rPr lang="en-US" sz="1220">
                          <a:solidFill>
                            <a:srgbClr val="FFFFFF"/>
                          </a:solidFill>
                          <a:latin typeface="Garet 2 Bold"/>
                          <a:ea typeface="Garet 2 Bold"/>
                          <a:cs typeface="Garet 2 Bold"/>
                          <a:sym typeface="Garet 2 Bold"/>
                        </a:rPr>
                        <a:t>of</a:t>
                      </a:r>
                    </a:p>
                    <a:p>
                      <a:pPr algn="ctr">
                        <a:lnSpc>
                          <a:spcPts val="1709"/>
                        </a:lnSpc>
                      </a:pPr>
                      <a:r>
                        <a:rPr lang="en-US" sz="1220">
                          <a:solidFill>
                            <a:srgbClr val="FFFFFF"/>
                          </a:solidFill>
                          <a:latin typeface="Garet 2 Bold"/>
                          <a:ea typeface="Garet 2 Bold"/>
                          <a:cs typeface="Garet 2 Bold"/>
                          <a:sym typeface="Garet 2 Bold"/>
                        </a:rPr>
                        <a:t>  accessory unit</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021531"/>
                    </a:solidFill>
                  </a:tcPr>
                </a:tc>
                <a:tc>
                  <a:txBody>
                    <a:bodyPr/>
                    <a:lstStyle/>
                    <a:p>
                      <a:pPr marL="263607" lvl="1" indent="-131804" algn="l">
                        <a:lnSpc>
                          <a:spcPts val="1709"/>
                        </a:lnSpc>
                        <a:buFont typeface="Arial"/>
                        <a:buChar char="•"/>
                        <a:defRPr/>
                      </a:pPr>
                      <a:r>
                        <a:rPr lang="en-US" sz="1220">
                          <a:solidFill>
                            <a:srgbClr val="000000"/>
                          </a:solidFill>
                          <a:latin typeface="Garet 2"/>
                          <a:ea typeface="Garet 2"/>
                          <a:cs typeface="Garet 2"/>
                          <a:sym typeface="Garet 2"/>
                        </a:rPr>
                        <a:t> 2 people per bedroom (excludes children</a:t>
                      </a:r>
                      <a:endParaRPr lang="en-US" sz="1100"/>
                    </a:p>
                    <a:p>
                      <a:pPr marL="263607" lvl="1" indent="-131804" algn="l">
                        <a:lnSpc>
                          <a:spcPts val="1709"/>
                        </a:lnSpc>
                        <a:buFont typeface="Arial"/>
                        <a:buChar char="•"/>
                      </a:pPr>
                      <a:r>
                        <a:rPr lang="en-US" sz="1220">
                          <a:solidFill>
                            <a:srgbClr val="000000"/>
                          </a:solidFill>
                          <a:latin typeface="Garet 2"/>
                          <a:ea typeface="Garet 2"/>
                          <a:cs typeface="Garet 2"/>
                          <a:sym typeface="Garet 2"/>
                        </a:rPr>
                        <a:t> under 3)</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tc>
                  <a:txBody>
                    <a:bodyPr/>
                    <a:lstStyle/>
                    <a:p>
                      <a:pPr algn="ctr">
                        <a:lnSpc>
                          <a:spcPts val="1709"/>
                        </a:lnSpc>
                        <a:defRPr/>
                      </a:pPr>
                      <a:r>
                        <a:rPr lang="en-US" sz="1220">
                          <a:solidFill>
                            <a:srgbClr val="000000"/>
                          </a:solidFill>
                          <a:latin typeface="Garet 2"/>
                          <a:ea typeface="Garet 2"/>
                          <a:cs typeface="Garet 2"/>
                          <a:sym typeface="Garet 2"/>
                        </a:rPr>
                        <a:t>Same as ADU</a:t>
                      </a:r>
                      <a:endParaRPr lang="en-US" sz="1100"/>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tc>
                  <a:txBody>
                    <a:bodyPr/>
                    <a:lstStyle/>
                    <a:p>
                      <a:pPr algn="l">
                        <a:lnSpc>
                          <a:spcPts val="1709"/>
                        </a:lnSpc>
                        <a:defRPr/>
                      </a:pPr>
                      <a:r>
                        <a:rPr lang="en-US" sz="1220">
                          <a:solidFill>
                            <a:srgbClr val="000000"/>
                          </a:solidFill>
                          <a:latin typeface="Garet 2"/>
                          <a:ea typeface="Garet 2"/>
                          <a:cs typeface="Garet 2"/>
                          <a:sym typeface="Garet 2"/>
                        </a:rPr>
                        <a:t>To prevent overcrowding</a:t>
                      </a:r>
                      <a:endParaRPr lang="en-US" sz="1100"/>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extLst>
                  <a:ext uri="{0D108BD9-81ED-4DB2-BD59-A6C34878D82A}">
                    <a16:rowId xmlns:a16="http://schemas.microsoft.com/office/drawing/2014/main" val="10001"/>
                  </a:ext>
                </a:extLst>
              </a:tr>
              <a:tr h="922540">
                <a:tc>
                  <a:txBody>
                    <a:bodyPr/>
                    <a:lstStyle/>
                    <a:p>
                      <a:pPr algn="ctr">
                        <a:lnSpc>
                          <a:spcPts val="1709"/>
                        </a:lnSpc>
                        <a:defRPr/>
                      </a:pPr>
                      <a:r>
                        <a:rPr lang="en-US" sz="1220" u="sng">
                          <a:solidFill>
                            <a:srgbClr val="FFFFFF"/>
                          </a:solidFill>
                          <a:latin typeface="Garet 2 Bold"/>
                          <a:ea typeface="Garet 2 Bold"/>
                          <a:cs typeface="Garet 2 Bold"/>
                          <a:sym typeface="Garet 2 Bold"/>
                        </a:rPr>
                        <a:t> Parking</a:t>
                      </a:r>
                      <a:endParaRPr lang="en-US" sz="1100"/>
                    </a:p>
                    <a:p>
                      <a:pPr algn="ctr">
                        <a:lnSpc>
                          <a:spcPts val="1709"/>
                        </a:lnSpc>
                      </a:pPr>
                      <a:r>
                        <a:rPr lang="en-US" sz="1220">
                          <a:solidFill>
                            <a:srgbClr val="FFFFFF"/>
                          </a:solidFill>
                          <a:latin typeface="Garet 2 Bold"/>
                          <a:ea typeface="Garet 2 Bold"/>
                          <a:cs typeface="Garet 2 Bold"/>
                          <a:sym typeface="Garet 2 Bold"/>
                        </a:rPr>
                        <a:t>  for accessory unit</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021531"/>
                    </a:solidFill>
                  </a:tcPr>
                </a:tc>
                <a:tc>
                  <a:txBody>
                    <a:bodyPr/>
                    <a:lstStyle/>
                    <a:p>
                      <a:pPr marL="263607" lvl="1" indent="-131804" algn="l">
                        <a:lnSpc>
                          <a:spcPts val="1709"/>
                        </a:lnSpc>
                        <a:buFont typeface="Arial"/>
                        <a:buChar char="•"/>
                        <a:defRPr/>
                      </a:pPr>
                      <a:r>
                        <a:rPr lang="en-US" sz="1220">
                          <a:solidFill>
                            <a:srgbClr val="000000"/>
                          </a:solidFill>
                          <a:latin typeface="Garet 2"/>
                          <a:ea typeface="Garet 2"/>
                          <a:cs typeface="Garet 2"/>
                          <a:sym typeface="Garet 2"/>
                        </a:rPr>
                        <a:t>1 additional space. When in proximity</a:t>
                      </a:r>
                      <a:endParaRPr lang="en-US" sz="1100"/>
                    </a:p>
                    <a:p>
                      <a:pPr marL="263607" lvl="1" indent="-131804" algn="l">
                        <a:lnSpc>
                          <a:spcPts val="1709"/>
                        </a:lnSpc>
                        <a:buFont typeface="Arial"/>
                        <a:buChar char="•"/>
                      </a:pPr>
                      <a:r>
                        <a:rPr lang="en-US" sz="1220">
                          <a:solidFill>
                            <a:srgbClr val="000000"/>
                          </a:solidFill>
                          <a:latin typeface="Garet 2"/>
                          <a:ea typeface="Garet 2"/>
                          <a:cs typeface="Garet 2"/>
                          <a:sym typeface="Garet 2"/>
                        </a:rPr>
                        <a:t>to a transit corridor, no additional space required. No more than 2 additional vehicles for accessory unit</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tc>
                  <a:txBody>
                    <a:bodyPr/>
                    <a:lstStyle/>
                    <a:p>
                      <a:pPr algn="ctr">
                        <a:lnSpc>
                          <a:spcPts val="1709"/>
                        </a:lnSpc>
                        <a:defRPr/>
                      </a:pPr>
                      <a:r>
                        <a:rPr lang="en-US" sz="1220">
                          <a:solidFill>
                            <a:srgbClr val="000000"/>
                          </a:solidFill>
                          <a:latin typeface="Garet 2"/>
                          <a:ea typeface="Garet 2"/>
                          <a:cs typeface="Garet 2"/>
                          <a:sym typeface="Garet 2"/>
                        </a:rPr>
                        <a:t>Same as ADU</a:t>
                      </a:r>
                      <a:endParaRPr lang="en-US" sz="1100"/>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tc>
                  <a:txBody>
                    <a:bodyPr/>
                    <a:lstStyle/>
                    <a:p>
                      <a:pPr algn="l">
                        <a:lnSpc>
                          <a:spcPts val="1709"/>
                        </a:lnSpc>
                        <a:defRPr/>
                      </a:pPr>
                      <a:r>
                        <a:rPr lang="en-US" sz="1220">
                          <a:solidFill>
                            <a:srgbClr val="000000"/>
                          </a:solidFill>
                          <a:latin typeface="Garet 2"/>
                          <a:ea typeface="Garet 2"/>
                          <a:cs typeface="Garet 2"/>
                          <a:sym typeface="Garet 2"/>
                        </a:rPr>
                        <a:t>To provide parking for the ADU but also</a:t>
                      </a:r>
                      <a:endParaRPr lang="en-US" sz="1100"/>
                    </a:p>
                    <a:p>
                      <a:pPr algn="l">
                        <a:lnSpc>
                          <a:spcPts val="1709"/>
                        </a:lnSpc>
                      </a:pPr>
                      <a:r>
                        <a:rPr lang="en-US" sz="1220">
                          <a:solidFill>
                            <a:srgbClr val="000000"/>
                          </a:solidFill>
                          <a:latin typeface="Garet 2"/>
                          <a:ea typeface="Garet 2"/>
                          <a:cs typeface="Garet 2"/>
                          <a:sym typeface="Garet 2"/>
                        </a:rPr>
                        <a:t>  to prevent the proliferation of cars at the residential lot</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extLst>
                  <a:ext uri="{0D108BD9-81ED-4DB2-BD59-A6C34878D82A}">
                    <a16:rowId xmlns:a16="http://schemas.microsoft.com/office/drawing/2014/main" val="10002"/>
                  </a:ext>
                </a:extLst>
              </a:tr>
              <a:tr h="1139612">
                <a:tc>
                  <a:txBody>
                    <a:bodyPr/>
                    <a:lstStyle/>
                    <a:p>
                      <a:pPr algn="ctr">
                        <a:lnSpc>
                          <a:spcPts val="1709"/>
                        </a:lnSpc>
                        <a:defRPr/>
                      </a:pPr>
                      <a:r>
                        <a:rPr lang="en-US" sz="1220" u="sng" dirty="0">
                          <a:solidFill>
                            <a:srgbClr val="FFFFFF"/>
                          </a:solidFill>
                          <a:latin typeface="Garet 2 Bold"/>
                          <a:ea typeface="Garet 2 Bold"/>
                          <a:cs typeface="Garet 2 Bold"/>
                          <a:sym typeface="Garet 2 Bold"/>
                        </a:rPr>
                        <a:t>Architectural</a:t>
                      </a:r>
                      <a:endParaRPr lang="en-US" sz="1100" dirty="0"/>
                    </a:p>
                    <a:p>
                      <a:pPr algn="ctr">
                        <a:lnSpc>
                          <a:spcPts val="1709"/>
                        </a:lnSpc>
                      </a:pPr>
                      <a:r>
                        <a:rPr lang="en-US" sz="1220" dirty="0">
                          <a:solidFill>
                            <a:srgbClr val="FFFFFF"/>
                          </a:solidFill>
                          <a:latin typeface="Garet 2 Bold"/>
                          <a:ea typeface="Garet 2 Bold"/>
                          <a:cs typeface="Garet 2 Bold"/>
                          <a:sym typeface="Garet 2 Bold"/>
                        </a:rPr>
                        <a:t>  features</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021531"/>
                    </a:solidFill>
                  </a:tcPr>
                </a:tc>
                <a:tc>
                  <a:txBody>
                    <a:bodyPr/>
                    <a:lstStyle/>
                    <a:p>
                      <a:pPr marL="263607" lvl="1" indent="-131804" algn="l">
                        <a:lnSpc>
                          <a:spcPts val="1709"/>
                        </a:lnSpc>
                        <a:buFont typeface="Arial"/>
                        <a:buChar char="•"/>
                        <a:defRPr/>
                      </a:pPr>
                      <a:r>
                        <a:rPr lang="en-US" sz="1220">
                          <a:solidFill>
                            <a:srgbClr val="000000"/>
                          </a:solidFill>
                          <a:latin typeface="Garet 2"/>
                          <a:ea typeface="Garet 2"/>
                          <a:cs typeface="Garet 2"/>
                          <a:sym typeface="Garet 2"/>
                        </a:rPr>
                        <a:t> Same exterior finish and roof style</a:t>
                      </a:r>
                      <a:endParaRPr lang="en-US" sz="1100"/>
                    </a:p>
                    <a:p>
                      <a:pPr marL="263607" lvl="1" indent="-131804" algn="l">
                        <a:lnSpc>
                          <a:spcPts val="1709"/>
                        </a:lnSpc>
                        <a:buFont typeface="Arial"/>
                        <a:buChar char="•"/>
                      </a:pPr>
                      <a:r>
                        <a:rPr lang="en-US" sz="1220">
                          <a:solidFill>
                            <a:srgbClr val="000000"/>
                          </a:solidFill>
                          <a:latin typeface="Garet 2"/>
                          <a:ea typeface="Garet 2"/>
                          <a:cs typeface="Garet 2"/>
                          <a:sym typeface="Garet 2"/>
                        </a:rPr>
                        <a:t> Similar   scale and height as the main home</a:t>
                      </a:r>
                    </a:p>
                    <a:p>
                      <a:pPr marL="263607" lvl="1" indent="-131804" algn="l">
                        <a:lnSpc>
                          <a:spcPts val="1709"/>
                        </a:lnSpc>
                        <a:buFont typeface="Arial"/>
                        <a:buChar char="•"/>
                      </a:pPr>
                      <a:r>
                        <a:rPr lang="en-US" sz="1220">
                          <a:solidFill>
                            <a:srgbClr val="000000"/>
                          </a:solidFill>
                          <a:latin typeface="Garet 2"/>
                          <a:ea typeface="Garet 2"/>
                          <a:cs typeface="Garet 2"/>
                          <a:sym typeface="Garet 2"/>
                        </a:rPr>
                        <a:t> Detached   units may not be in front of the main home   </a:t>
                      </a:r>
                    </a:p>
                    <a:p>
                      <a:pPr marL="263607" lvl="1" indent="-131804" algn="l">
                        <a:lnSpc>
                          <a:spcPts val="1709"/>
                        </a:lnSpc>
                        <a:buFont typeface="Arial"/>
                        <a:buChar char="•"/>
                      </a:pPr>
                      <a:r>
                        <a:rPr lang="en-US" sz="1220">
                          <a:solidFill>
                            <a:srgbClr val="000000"/>
                          </a:solidFill>
                          <a:latin typeface="Garet 2"/>
                          <a:ea typeface="Garet 2"/>
                          <a:cs typeface="Garet 2"/>
                          <a:sym typeface="Garet 2"/>
                        </a:rPr>
                        <a:t>When the unit is attached to the main home, the entrance to the unit may not be visible from the road.</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tc>
                  <a:txBody>
                    <a:bodyPr/>
                    <a:lstStyle/>
                    <a:p>
                      <a:pPr algn="ctr">
                        <a:lnSpc>
                          <a:spcPts val="1709"/>
                        </a:lnSpc>
                        <a:defRPr/>
                      </a:pPr>
                      <a:r>
                        <a:rPr lang="en-US" sz="1220">
                          <a:solidFill>
                            <a:srgbClr val="000000"/>
                          </a:solidFill>
                          <a:latin typeface="Garet 2"/>
                          <a:ea typeface="Garet 2"/>
                          <a:cs typeface="Garet 2"/>
                          <a:sym typeface="Garet 2"/>
                        </a:rPr>
                        <a:t>Same as ADU</a:t>
                      </a:r>
                      <a:endParaRPr lang="en-US" sz="1100"/>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tc>
                  <a:txBody>
                    <a:bodyPr/>
                    <a:lstStyle/>
                    <a:p>
                      <a:pPr algn="l">
                        <a:lnSpc>
                          <a:spcPts val="1709"/>
                        </a:lnSpc>
                        <a:defRPr/>
                      </a:pPr>
                      <a:r>
                        <a:rPr lang="en-US" sz="1220">
                          <a:solidFill>
                            <a:srgbClr val="000000"/>
                          </a:solidFill>
                          <a:latin typeface="Garet 2"/>
                          <a:ea typeface="Garet 2"/>
                          <a:cs typeface="Garet 2"/>
                          <a:sym typeface="Garet 2"/>
                        </a:rPr>
                        <a:t>Maintain the same aesthetics as the</a:t>
                      </a:r>
                      <a:endParaRPr lang="en-US" sz="1100"/>
                    </a:p>
                    <a:p>
                      <a:pPr algn="l">
                        <a:lnSpc>
                          <a:spcPts val="1709"/>
                        </a:lnSpc>
                      </a:pPr>
                      <a:r>
                        <a:rPr lang="en-US" sz="1220">
                          <a:solidFill>
                            <a:srgbClr val="000000"/>
                          </a:solidFill>
                          <a:latin typeface="Garet 2"/>
                          <a:ea typeface="Garet 2"/>
                          <a:cs typeface="Garet 2"/>
                          <a:sym typeface="Garet 2"/>
                        </a:rPr>
                        <a:t>  existing neighborhood</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extLst>
                  <a:ext uri="{0D108BD9-81ED-4DB2-BD59-A6C34878D82A}">
                    <a16:rowId xmlns:a16="http://schemas.microsoft.com/office/drawing/2014/main" val="10003"/>
                  </a:ext>
                </a:extLst>
              </a:tr>
              <a:tr h="928928">
                <a:tc>
                  <a:txBody>
                    <a:bodyPr/>
                    <a:lstStyle/>
                    <a:p>
                      <a:pPr algn="ctr">
                        <a:lnSpc>
                          <a:spcPts val="1709"/>
                        </a:lnSpc>
                        <a:defRPr/>
                      </a:pPr>
                      <a:r>
                        <a:rPr lang="en-US" sz="1220" u="sng">
                          <a:solidFill>
                            <a:srgbClr val="FFFFFF"/>
                          </a:solidFill>
                          <a:latin typeface="Garet 2 Bold"/>
                          <a:ea typeface="Garet 2 Bold"/>
                          <a:cs typeface="Garet 2 Bold"/>
                          <a:sym typeface="Garet 2 Bold"/>
                        </a:rPr>
                        <a:t> Zoning</a:t>
                      </a:r>
                      <a:endParaRPr lang="en-US" sz="1100"/>
                    </a:p>
                    <a:p>
                      <a:pPr algn="ctr">
                        <a:lnSpc>
                          <a:spcPts val="1709"/>
                        </a:lnSpc>
                      </a:pPr>
                      <a:r>
                        <a:rPr lang="en-US" sz="1220" u="sng">
                          <a:solidFill>
                            <a:srgbClr val="FFFFFF"/>
                          </a:solidFill>
                          <a:latin typeface="Garet 2 Bold"/>
                          <a:ea typeface="Garet 2 Bold"/>
                          <a:cs typeface="Garet 2 Bold"/>
                          <a:sym typeface="Garet 2 Bold"/>
                        </a:rPr>
                        <a:t>  Standards </a:t>
                      </a:r>
                      <a:r>
                        <a:rPr lang="en-US" sz="1220">
                          <a:solidFill>
                            <a:srgbClr val="FFFFFF"/>
                          </a:solidFill>
                          <a:latin typeface="Garet 2 Bold"/>
                          <a:ea typeface="Garet 2 Bold"/>
                          <a:cs typeface="Garet 2 Bold"/>
                          <a:sym typeface="Garet 2 Bold"/>
                        </a:rPr>
                        <a:t>(when</a:t>
                      </a:r>
                    </a:p>
                    <a:p>
                      <a:pPr algn="ctr">
                        <a:lnSpc>
                          <a:spcPts val="1709"/>
                        </a:lnSpc>
                      </a:pPr>
                      <a:r>
                        <a:rPr lang="en-US" sz="1220">
                          <a:solidFill>
                            <a:srgbClr val="FFFFFF"/>
                          </a:solidFill>
                          <a:latin typeface="Garet 2 Bold"/>
                          <a:ea typeface="Garet 2 Bold"/>
                          <a:cs typeface="Garet 2 Bold"/>
                          <a:sym typeface="Garet 2 Bold"/>
                        </a:rPr>
                        <a:t>  the accessory unit is</a:t>
                      </a:r>
                    </a:p>
                    <a:p>
                      <a:pPr algn="ctr">
                        <a:lnSpc>
                          <a:spcPts val="1709"/>
                        </a:lnSpc>
                      </a:pPr>
                      <a:r>
                        <a:rPr lang="en-US" sz="1220">
                          <a:solidFill>
                            <a:srgbClr val="FFFFFF"/>
                          </a:solidFill>
                          <a:latin typeface="Garet 2 Bold"/>
                          <a:ea typeface="Garet 2 Bold"/>
                          <a:cs typeface="Garet 2 Bold"/>
                          <a:sym typeface="Garet 2 Bold"/>
                        </a:rPr>
                        <a:t>  attached)</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021531"/>
                    </a:solidFill>
                  </a:tcPr>
                </a:tc>
                <a:tc>
                  <a:txBody>
                    <a:bodyPr/>
                    <a:lstStyle/>
                    <a:p>
                      <a:pPr marL="263607" lvl="1" indent="-131804" algn="l">
                        <a:lnSpc>
                          <a:spcPts val="1709"/>
                        </a:lnSpc>
                        <a:buFont typeface="Arial"/>
                        <a:buChar char="•"/>
                        <a:defRPr/>
                      </a:pPr>
                      <a:r>
                        <a:rPr lang="en-US" sz="1220">
                          <a:solidFill>
                            <a:srgbClr val="000000"/>
                          </a:solidFill>
                          <a:latin typeface="Garet 2"/>
                          <a:ea typeface="Garet 2"/>
                          <a:cs typeface="Garet 2"/>
                          <a:sym typeface="Garet 2"/>
                        </a:rPr>
                        <a:t>Same setbacks, lot coverage and height</a:t>
                      </a:r>
                      <a:endParaRPr lang="en-US" sz="1100"/>
                    </a:p>
                    <a:p>
                      <a:pPr marL="263607" lvl="1" indent="-131804" algn="l">
                        <a:lnSpc>
                          <a:spcPts val="1709"/>
                        </a:lnSpc>
                        <a:buFont typeface="Arial"/>
                        <a:buChar char="•"/>
                      </a:pPr>
                      <a:r>
                        <a:rPr lang="en-US" sz="1220">
                          <a:solidFill>
                            <a:srgbClr val="000000"/>
                          </a:solidFill>
                          <a:latin typeface="Garet 2"/>
                          <a:ea typeface="Garet 2"/>
                          <a:cs typeface="Garet 2"/>
                          <a:sym typeface="Garet 2"/>
                        </a:rPr>
                        <a:t>as the main home</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tc>
                  <a:txBody>
                    <a:bodyPr/>
                    <a:lstStyle/>
                    <a:p>
                      <a:pPr algn="ctr">
                        <a:lnSpc>
                          <a:spcPts val="1709"/>
                        </a:lnSpc>
                        <a:defRPr/>
                      </a:pPr>
                      <a:r>
                        <a:rPr lang="en-US" sz="1220">
                          <a:solidFill>
                            <a:srgbClr val="000000"/>
                          </a:solidFill>
                          <a:latin typeface="Garet 2"/>
                          <a:ea typeface="Garet 2"/>
                          <a:cs typeface="Garet 2"/>
                          <a:sym typeface="Garet 2"/>
                        </a:rPr>
                        <a:t> Same as ADU</a:t>
                      </a:r>
                      <a:endParaRPr lang="en-US" sz="1100"/>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tc>
                  <a:txBody>
                    <a:bodyPr/>
                    <a:lstStyle/>
                    <a:p>
                      <a:pPr algn="l">
                        <a:lnSpc>
                          <a:spcPts val="1709"/>
                        </a:lnSpc>
                        <a:defRPr/>
                      </a:pPr>
                      <a:r>
                        <a:rPr lang="en-US" sz="1220">
                          <a:solidFill>
                            <a:srgbClr val="000000"/>
                          </a:solidFill>
                          <a:latin typeface="Garet 2"/>
                          <a:ea typeface="Garet 2"/>
                          <a:cs typeface="Garet 2"/>
                          <a:sym typeface="Garet 2"/>
                        </a:rPr>
                        <a:t>To maintain appropriate spacing from</a:t>
                      </a:r>
                      <a:endParaRPr lang="en-US" sz="1100"/>
                    </a:p>
                    <a:p>
                      <a:pPr algn="l">
                        <a:lnSpc>
                          <a:spcPts val="1709"/>
                        </a:lnSpc>
                      </a:pPr>
                      <a:r>
                        <a:rPr lang="en-US" sz="1220">
                          <a:solidFill>
                            <a:srgbClr val="000000"/>
                          </a:solidFill>
                          <a:latin typeface="Garet 2"/>
                          <a:ea typeface="Garet 2"/>
                          <a:cs typeface="Garet 2"/>
                          <a:sym typeface="Garet 2"/>
                        </a:rPr>
                        <a:t>  neighboring property and to provide appropriate areas for stormwater runoff</a:t>
                      </a:r>
                    </a:p>
                    <a:p>
                      <a:pPr algn="l">
                        <a:lnSpc>
                          <a:spcPts val="1709"/>
                        </a:lnSpc>
                      </a:pPr>
                      <a:r>
                        <a:rPr lang="en-US" sz="1220">
                          <a:solidFill>
                            <a:srgbClr val="000000"/>
                          </a:solidFill>
                          <a:latin typeface="Garet 2"/>
                          <a:ea typeface="Garet 2"/>
                          <a:cs typeface="Garet 2"/>
                          <a:sym typeface="Garet 2"/>
                        </a:rPr>
                        <a:t>  and infiltration </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extLst>
                  <a:ext uri="{0D108BD9-81ED-4DB2-BD59-A6C34878D82A}">
                    <a16:rowId xmlns:a16="http://schemas.microsoft.com/office/drawing/2014/main" val="10004"/>
                  </a:ext>
                </a:extLst>
              </a:tr>
              <a:tr h="1975963">
                <a:tc>
                  <a:txBody>
                    <a:bodyPr/>
                    <a:lstStyle/>
                    <a:p>
                      <a:pPr algn="ctr">
                        <a:lnSpc>
                          <a:spcPts val="1709"/>
                        </a:lnSpc>
                        <a:defRPr/>
                      </a:pPr>
                      <a:endParaRPr lang="en-US" sz="1100"/>
                    </a:p>
                    <a:p>
                      <a:pPr algn="ctr">
                        <a:lnSpc>
                          <a:spcPts val="1709"/>
                        </a:lnSpc>
                      </a:pPr>
                      <a:r>
                        <a:rPr lang="en-US" sz="1220">
                          <a:solidFill>
                            <a:srgbClr val="FFFFFF"/>
                          </a:solidFill>
                          <a:latin typeface="Garet 2 Bold"/>
                          <a:ea typeface="Garet 2 Bold"/>
                          <a:cs typeface="Garet 2 Bold"/>
                          <a:sym typeface="Garet 2 Bold"/>
                        </a:rPr>
                        <a:t> </a:t>
                      </a:r>
                      <a:r>
                        <a:rPr lang="en-US" sz="1220" u="sng">
                          <a:solidFill>
                            <a:srgbClr val="FFFFFF"/>
                          </a:solidFill>
                          <a:latin typeface="Garet 2 Bold"/>
                          <a:ea typeface="Garet 2 Bold"/>
                          <a:cs typeface="Garet 2 Bold"/>
                          <a:sym typeface="Garet 2 Bold"/>
                        </a:rPr>
                        <a:t> Zoning</a:t>
                      </a:r>
                    </a:p>
                    <a:p>
                      <a:pPr algn="ctr">
                        <a:lnSpc>
                          <a:spcPts val="1709"/>
                        </a:lnSpc>
                      </a:pPr>
                      <a:r>
                        <a:rPr lang="en-US" sz="1220" u="sng">
                          <a:solidFill>
                            <a:srgbClr val="FFFFFF"/>
                          </a:solidFill>
                          <a:latin typeface="Garet 2 Bold"/>
                          <a:ea typeface="Garet 2 Bold"/>
                          <a:cs typeface="Garet 2 Bold"/>
                          <a:sym typeface="Garet 2 Bold"/>
                        </a:rPr>
                        <a:t>  Standards</a:t>
                      </a:r>
                      <a:r>
                        <a:rPr lang="en-US" sz="1220">
                          <a:solidFill>
                            <a:srgbClr val="FFFFFF"/>
                          </a:solidFill>
                          <a:latin typeface="Garet 2 Bold"/>
                          <a:ea typeface="Garet 2 Bold"/>
                          <a:cs typeface="Garet 2 Bold"/>
                          <a:sym typeface="Garet 2 Bold"/>
                        </a:rPr>
                        <a:t> (when</a:t>
                      </a:r>
                    </a:p>
                    <a:p>
                      <a:pPr algn="ctr">
                        <a:lnSpc>
                          <a:spcPts val="1709"/>
                        </a:lnSpc>
                      </a:pPr>
                      <a:r>
                        <a:rPr lang="en-US" sz="1220">
                          <a:solidFill>
                            <a:srgbClr val="FFFFFF"/>
                          </a:solidFill>
                          <a:latin typeface="Garet 2 Bold"/>
                          <a:ea typeface="Garet 2 Bold"/>
                          <a:cs typeface="Garet 2 Bold"/>
                          <a:sym typeface="Garet 2 Bold"/>
                        </a:rPr>
                        <a:t>  the accessory unit is detached)</a:t>
                      </a:r>
                    </a:p>
                    <a:p>
                      <a:pPr algn="ctr">
                        <a:lnSpc>
                          <a:spcPts val="1709"/>
                        </a:lnSpc>
                      </a:pPr>
                      <a:r>
                        <a:rPr lang="en-US" sz="1220">
                          <a:solidFill>
                            <a:srgbClr val="FFFFFF"/>
                          </a:solidFill>
                          <a:latin typeface="Garet 2 Bold"/>
                          <a:ea typeface="Garet 2 Bold"/>
                          <a:cs typeface="Garet 2 Bold"/>
                          <a:sym typeface="Garet 2 Bold"/>
                        </a:rPr>
                        <a:t>  </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021531"/>
                    </a:solidFill>
                  </a:tcPr>
                </a:tc>
                <a:tc>
                  <a:txBody>
                    <a:bodyPr/>
                    <a:lstStyle/>
                    <a:p>
                      <a:pPr marL="263607" lvl="1" indent="-131804" algn="l">
                        <a:lnSpc>
                          <a:spcPts val="1709"/>
                        </a:lnSpc>
                        <a:buFont typeface="Arial"/>
                        <a:buChar char="•"/>
                        <a:defRPr/>
                      </a:pPr>
                      <a:r>
                        <a:rPr lang="en-US" sz="1220">
                          <a:solidFill>
                            <a:srgbClr val="000000"/>
                          </a:solidFill>
                          <a:latin typeface="Garet 2"/>
                          <a:ea typeface="Garet 2"/>
                          <a:cs typeface="Garet 2"/>
                          <a:sym typeface="Garet 2"/>
                        </a:rPr>
                        <a:t>When   the height of the unit is 1 story, setbacks, lot coverage shall be consistent</a:t>
                      </a:r>
                      <a:endParaRPr lang="en-US" sz="1100"/>
                    </a:p>
                    <a:p>
                      <a:pPr marL="263607" lvl="1" indent="-131804" algn="l">
                        <a:lnSpc>
                          <a:spcPts val="1709"/>
                        </a:lnSpc>
                        <a:buFont typeface="Arial"/>
                        <a:buChar char="•"/>
                      </a:pPr>
                      <a:r>
                        <a:rPr lang="en-US" sz="1220">
                          <a:solidFill>
                            <a:srgbClr val="000000"/>
                          </a:solidFill>
                          <a:latin typeface="Garet 2"/>
                          <a:ea typeface="Garet 2"/>
                          <a:cs typeface="Garet 2"/>
                          <a:sym typeface="Garet 2"/>
                        </a:rPr>
                        <a:t>with accessory structure setbacks.</a:t>
                      </a:r>
                    </a:p>
                    <a:p>
                      <a:pPr marL="263607" lvl="1" indent="-131804" algn="l">
                        <a:lnSpc>
                          <a:spcPts val="1709"/>
                        </a:lnSpc>
                        <a:buFont typeface="Arial"/>
                        <a:buChar char="•"/>
                      </a:pPr>
                      <a:r>
                        <a:rPr lang="en-US" sz="1220">
                          <a:solidFill>
                            <a:srgbClr val="000000"/>
                          </a:solidFill>
                          <a:latin typeface="Garet 2"/>
                          <a:ea typeface="Garet 2"/>
                          <a:cs typeface="Garet 2"/>
                          <a:sym typeface="Garet 2"/>
                        </a:rPr>
                        <a:t>If   the unit is greater than 2 stories, then the setbacks and lot coverage shall be same as the main home.</a:t>
                      </a:r>
                    </a:p>
                    <a:p>
                      <a:pPr marL="263607" lvl="1" indent="-131804" algn="l">
                        <a:lnSpc>
                          <a:spcPts val="1709"/>
                        </a:lnSpc>
                        <a:buFont typeface="Arial"/>
                        <a:buChar char="•"/>
                      </a:pPr>
                      <a:r>
                        <a:rPr lang="en-US" sz="1220">
                          <a:solidFill>
                            <a:srgbClr val="000000"/>
                          </a:solidFill>
                          <a:latin typeface="Garet 2"/>
                          <a:ea typeface="Garet 2"/>
                          <a:cs typeface="Garet 2"/>
                          <a:sym typeface="Garet 2"/>
                        </a:rPr>
                        <a:t>The unit cannot be greater in height than the main home.</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tc>
                  <a:txBody>
                    <a:bodyPr/>
                    <a:lstStyle/>
                    <a:p>
                      <a:pPr algn="ctr">
                        <a:lnSpc>
                          <a:spcPts val="1709"/>
                        </a:lnSpc>
                        <a:defRPr/>
                      </a:pPr>
                      <a:endParaRPr lang="en-US" sz="1100"/>
                    </a:p>
                    <a:p>
                      <a:pPr algn="ctr">
                        <a:lnSpc>
                          <a:spcPts val="1709"/>
                        </a:lnSpc>
                      </a:pPr>
                      <a:r>
                        <a:rPr lang="en-US" sz="1220">
                          <a:solidFill>
                            <a:srgbClr val="000000"/>
                          </a:solidFill>
                          <a:latin typeface="Garet 2"/>
                          <a:ea typeface="Garet 2"/>
                          <a:cs typeface="Garet 2"/>
                          <a:sym typeface="Garet 2"/>
                        </a:rPr>
                        <a:t>  Same as ADU, except AU and EU shall be</a:t>
                      </a:r>
                    </a:p>
                    <a:p>
                      <a:pPr algn="ctr">
                        <a:lnSpc>
                          <a:spcPts val="1709"/>
                        </a:lnSpc>
                      </a:pPr>
                      <a:r>
                        <a:rPr lang="en-US" sz="1220">
                          <a:solidFill>
                            <a:srgbClr val="000000"/>
                          </a:solidFill>
                          <a:latin typeface="Garet 2"/>
                          <a:ea typeface="Garet 2"/>
                          <a:cs typeface="Garet 2"/>
                          <a:sym typeface="Garet 2"/>
                        </a:rPr>
                        <a:t>  governed by the existing applicable lot coverage and accessory structure</a:t>
                      </a:r>
                    </a:p>
                    <a:p>
                      <a:pPr algn="ctr">
                        <a:lnSpc>
                          <a:spcPts val="1709"/>
                        </a:lnSpc>
                      </a:pPr>
                      <a:r>
                        <a:rPr lang="en-US" sz="1220">
                          <a:solidFill>
                            <a:srgbClr val="000000"/>
                          </a:solidFill>
                          <a:latin typeface="Garet 2"/>
                          <a:ea typeface="Garet 2"/>
                          <a:cs typeface="Garet 2"/>
                          <a:sym typeface="Garet 2"/>
                        </a:rPr>
                        <a:t>  setbacks</a:t>
                      </a:r>
                    </a:p>
                    <a:p>
                      <a:pPr algn="ctr">
                        <a:lnSpc>
                          <a:spcPts val="1709"/>
                        </a:lnSpc>
                      </a:pPr>
                      <a:r>
                        <a:rPr lang="en-US" sz="1220">
                          <a:solidFill>
                            <a:srgbClr val="000000"/>
                          </a:solidFill>
                          <a:latin typeface="Garet 2"/>
                          <a:ea typeface="Garet 2"/>
                          <a:cs typeface="Garet 2"/>
                          <a:sym typeface="Garet 2"/>
                        </a:rPr>
                        <a:t>  </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tc>
                  <a:txBody>
                    <a:bodyPr/>
                    <a:lstStyle/>
                    <a:p>
                      <a:pPr algn="l">
                        <a:lnSpc>
                          <a:spcPts val="1709"/>
                        </a:lnSpc>
                        <a:defRPr/>
                      </a:pPr>
                      <a:r>
                        <a:rPr lang="en-US" sz="1220">
                          <a:solidFill>
                            <a:srgbClr val="000000"/>
                          </a:solidFill>
                          <a:latin typeface="Garet 2"/>
                          <a:ea typeface="Garet 2"/>
                          <a:cs typeface="Garet 2"/>
                          <a:sym typeface="Garet 2"/>
                        </a:rPr>
                        <a:t> To maintain appropriate spacing from</a:t>
                      </a:r>
                      <a:endParaRPr lang="en-US" sz="1100"/>
                    </a:p>
                    <a:p>
                      <a:pPr algn="l">
                        <a:lnSpc>
                          <a:spcPts val="1709"/>
                        </a:lnSpc>
                      </a:pPr>
                      <a:r>
                        <a:rPr lang="en-US" sz="1220">
                          <a:solidFill>
                            <a:srgbClr val="000000"/>
                          </a:solidFill>
                          <a:latin typeface="Garet 2"/>
                          <a:ea typeface="Garet 2"/>
                          <a:cs typeface="Garet 2"/>
                          <a:sym typeface="Garet 2"/>
                        </a:rPr>
                        <a:t>  neighboring property and to provide appropriate areas for storm water runoff</a:t>
                      </a:r>
                    </a:p>
                    <a:p>
                      <a:pPr algn="l">
                        <a:lnSpc>
                          <a:spcPts val="1709"/>
                        </a:lnSpc>
                      </a:pPr>
                      <a:r>
                        <a:rPr lang="en-US" sz="1220">
                          <a:solidFill>
                            <a:srgbClr val="000000"/>
                          </a:solidFill>
                          <a:latin typeface="Garet 2"/>
                          <a:ea typeface="Garet 2"/>
                          <a:cs typeface="Garet 2"/>
                          <a:sym typeface="Garet 2"/>
                        </a:rPr>
                        <a:t>  and infiltration </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extLst>
                  <a:ext uri="{0D108BD9-81ED-4DB2-BD59-A6C34878D82A}">
                    <a16:rowId xmlns:a16="http://schemas.microsoft.com/office/drawing/2014/main" val="10005"/>
                  </a:ext>
                </a:extLst>
              </a:tr>
              <a:tr h="1136497">
                <a:tc>
                  <a:txBody>
                    <a:bodyPr/>
                    <a:lstStyle/>
                    <a:p>
                      <a:pPr algn="ctr">
                        <a:lnSpc>
                          <a:spcPts val="1709"/>
                        </a:lnSpc>
                        <a:defRPr/>
                      </a:pPr>
                      <a:r>
                        <a:rPr lang="en-US" sz="1220" u="sng">
                          <a:solidFill>
                            <a:srgbClr val="FFFFFF"/>
                          </a:solidFill>
                          <a:latin typeface="Garet 2 Bold"/>
                          <a:ea typeface="Garet 2 Bold"/>
                          <a:cs typeface="Garet 2 Bold"/>
                          <a:sym typeface="Garet 2 Bold"/>
                        </a:rPr>
                        <a:t> Site</a:t>
                      </a:r>
                      <a:endParaRPr lang="en-US" sz="1100"/>
                    </a:p>
                    <a:p>
                      <a:pPr algn="ctr">
                        <a:lnSpc>
                          <a:spcPts val="1709"/>
                        </a:lnSpc>
                      </a:pPr>
                      <a:r>
                        <a:rPr lang="en-US" sz="1220" u="sng">
                          <a:solidFill>
                            <a:srgbClr val="FFFFFF"/>
                          </a:solidFill>
                          <a:latin typeface="Garet 2 Bold"/>
                          <a:ea typeface="Garet 2 Bold"/>
                          <a:cs typeface="Garet 2 Bold"/>
                          <a:sym typeface="Garet 2 Bold"/>
                        </a:rPr>
                        <a:t>  plan and Floodplain </a:t>
                      </a:r>
                      <a:r>
                        <a:rPr lang="en-US" sz="1220">
                          <a:solidFill>
                            <a:srgbClr val="FFFFFF"/>
                          </a:solidFill>
                          <a:latin typeface="Garet 2 Bold"/>
                          <a:ea typeface="Garet 2 Bold"/>
                          <a:cs typeface="Garet 2 Bold"/>
                          <a:sym typeface="Garet 2 Bold"/>
                        </a:rPr>
                        <a:t>review at time of building permit  </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021531"/>
                    </a:solidFill>
                  </a:tcPr>
                </a:tc>
                <a:tc>
                  <a:txBody>
                    <a:bodyPr/>
                    <a:lstStyle/>
                    <a:p>
                      <a:pPr algn="l">
                        <a:lnSpc>
                          <a:spcPts val="1709"/>
                        </a:lnSpc>
                        <a:defRPr/>
                      </a:pPr>
                      <a:r>
                        <a:rPr lang="en-US" sz="1220">
                          <a:solidFill>
                            <a:srgbClr val="000000"/>
                          </a:solidFill>
                          <a:latin typeface="Garet 2"/>
                          <a:ea typeface="Garet 2"/>
                          <a:cs typeface="Garet 2"/>
                          <a:sym typeface="Garet 2"/>
                        </a:rPr>
                        <a:t>Yes</a:t>
                      </a:r>
                      <a:endParaRPr lang="en-US" sz="1100"/>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tc>
                  <a:txBody>
                    <a:bodyPr/>
                    <a:lstStyle/>
                    <a:p>
                      <a:pPr algn="ctr">
                        <a:lnSpc>
                          <a:spcPts val="1709"/>
                        </a:lnSpc>
                        <a:defRPr/>
                      </a:pPr>
                      <a:r>
                        <a:rPr lang="en-US" sz="1220">
                          <a:solidFill>
                            <a:srgbClr val="000000"/>
                          </a:solidFill>
                          <a:latin typeface="Garet 2"/>
                          <a:ea typeface="Garet 2"/>
                          <a:cs typeface="Garet 2"/>
                          <a:sym typeface="Garet 2"/>
                        </a:rPr>
                        <a:t> Yes</a:t>
                      </a:r>
                      <a:endParaRPr lang="en-US" sz="1100"/>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tc>
                  <a:txBody>
                    <a:bodyPr/>
                    <a:lstStyle/>
                    <a:p>
                      <a:pPr algn="l">
                        <a:lnSpc>
                          <a:spcPts val="1709"/>
                        </a:lnSpc>
                        <a:defRPr/>
                      </a:pPr>
                      <a:r>
                        <a:rPr lang="en-US" sz="1220" dirty="0">
                          <a:solidFill>
                            <a:srgbClr val="000000"/>
                          </a:solidFill>
                          <a:latin typeface="Garet 2"/>
                          <a:ea typeface="Garet 2"/>
                          <a:cs typeface="Garet 2"/>
                          <a:sym typeface="Garet 2"/>
                        </a:rPr>
                        <a:t> To ensure all requirements are met but</a:t>
                      </a:r>
                      <a:endParaRPr lang="en-US" sz="1100" dirty="0"/>
                    </a:p>
                    <a:p>
                      <a:pPr algn="l">
                        <a:lnSpc>
                          <a:spcPts val="1709"/>
                        </a:lnSpc>
                      </a:pPr>
                      <a:r>
                        <a:rPr lang="en-US" sz="1220" dirty="0">
                          <a:solidFill>
                            <a:srgbClr val="000000"/>
                          </a:solidFill>
                          <a:latin typeface="Garet 2"/>
                          <a:ea typeface="Garet 2"/>
                          <a:cs typeface="Garet 2"/>
                          <a:sym typeface="Garet 2"/>
                        </a:rPr>
                        <a:t>  provides for expedited review at the time of building permit.</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31916" y="2243473"/>
            <a:ext cx="15308480" cy="8005427"/>
          </a:xfrm>
          <a:custGeom>
            <a:avLst/>
            <a:gdLst/>
            <a:ahLst/>
            <a:cxnLst/>
            <a:rect l="l" t="t" r="r" b="b"/>
            <a:pathLst>
              <a:path w="15308480" h="8005427">
                <a:moveTo>
                  <a:pt x="0" y="0"/>
                </a:moveTo>
                <a:lnTo>
                  <a:pt x="15308479" y="0"/>
                </a:lnTo>
                <a:lnTo>
                  <a:pt x="15308479" y="8005427"/>
                </a:lnTo>
                <a:lnTo>
                  <a:pt x="0" y="8005427"/>
                </a:lnTo>
                <a:lnTo>
                  <a:pt x="0" y="0"/>
                </a:lnTo>
                <a:close/>
              </a:path>
            </a:pathLst>
          </a:custGeom>
          <a:blipFill>
            <a:blip r:embed="rId2"/>
            <a:stretch>
              <a:fillRect b="-12508"/>
            </a:stretch>
          </a:blipFill>
        </p:spPr>
        <p:txBody>
          <a:bodyPr/>
          <a:lstStyle/>
          <a:p>
            <a:endParaRPr lang="en-US"/>
          </a:p>
        </p:txBody>
      </p:sp>
      <p:grpSp>
        <p:nvGrpSpPr>
          <p:cNvPr id="3" name="Group 3"/>
          <p:cNvGrpSpPr/>
          <p:nvPr/>
        </p:nvGrpSpPr>
        <p:grpSpPr>
          <a:xfrm>
            <a:off x="543456" y="6929873"/>
            <a:ext cx="17201088" cy="6091046"/>
            <a:chOff x="0" y="0"/>
            <a:chExt cx="4530328" cy="1604226"/>
          </a:xfrm>
        </p:grpSpPr>
        <p:sp>
          <p:nvSpPr>
            <p:cNvPr id="4" name="Freeform 4"/>
            <p:cNvSpPr/>
            <p:nvPr/>
          </p:nvSpPr>
          <p:spPr>
            <a:xfrm>
              <a:off x="0" y="0"/>
              <a:ext cx="4530328" cy="1604226"/>
            </a:xfrm>
            <a:custGeom>
              <a:avLst/>
              <a:gdLst/>
              <a:ahLst/>
              <a:cxnLst/>
              <a:rect l="l" t="t" r="r" b="b"/>
              <a:pathLst>
                <a:path w="4530328" h="1604226">
                  <a:moveTo>
                    <a:pt x="5401" y="0"/>
                  </a:moveTo>
                  <a:lnTo>
                    <a:pt x="4524927" y="0"/>
                  </a:lnTo>
                  <a:cubicBezTo>
                    <a:pt x="4527910" y="0"/>
                    <a:pt x="4530328" y="2418"/>
                    <a:pt x="4530328" y="5401"/>
                  </a:cubicBezTo>
                  <a:lnTo>
                    <a:pt x="4530328" y="1598825"/>
                  </a:lnTo>
                  <a:cubicBezTo>
                    <a:pt x="4530328" y="1601808"/>
                    <a:pt x="4527910" y="1604226"/>
                    <a:pt x="4524927" y="1604226"/>
                  </a:cubicBezTo>
                  <a:lnTo>
                    <a:pt x="5401" y="1604226"/>
                  </a:lnTo>
                  <a:cubicBezTo>
                    <a:pt x="2418" y="1604226"/>
                    <a:pt x="0" y="1601808"/>
                    <a:pt x="0" y="1598825"/>
                  </a:cubicBezTo>
                  <a:lnTo>
                    <a:pt x="0" y="5401"/>
                  </a:lnTo>
                  <a:cubicBezTo>
                    <a:pt x="0" y="2418"/>
                    <a:pt x="2418" y="0"/>
                    <a:pt x="5401" y="0"/>
                  </a:cubicBezTo>
                  <a:close/>
                </a:path>
              </a:pathLst>
            </a:custGeom>
            <a:solidFill>
              <a:srgbClr val="2E425A"/>
            </a:solidFill>
          </p:spPr>
          <p:txBody>
            <a:bodyPr/>
            <a:lstStyle/>
            <a:p>
              <a:endParaRPr lang="en-US"/>
            </a:p>
          </p:txBody>
        </p:sp>
        <p:sp>
          <p:nvSpPr>
            <p:cNvPr id="5" name="TextBox 5"/>
            <p:cNvSpPr txBox="1"/>
            <p:nvPr/>
          </p:nvSpPr>
          <p:spPr>
            <a:xfrm>
              <a:off x="0" y="-47625"/>
              <a:ext cx="4530328" cy="1651851"/>
            </a:xfrm>
            <a:prstGeom prst="rect">
              <a:avLst/>
            </a:prstGeom>
          </p:spPr>
          <p:txBody>
            <a:bodyPr lIns="50800" tIns="50800" rIns="50800" bIns="50800" rtlCol="0" anchor="ctr"/>
            <a:lstStyle/>
            <a:p>
              <a:pPr algn="ctr">
                <a:lnSpc>
                  <a:spcPts val="2940"/>
                </a:lnSpc>
              </a:pPr>
              <a:endParaRPr/>
            </a:p>
          </p:txBody>
        </p:sp>
      </p:grpSp>
      <p:grpSp>
        <p:nvGrpSpPr>
          <p:cNvPr id="6" name="Group 6"/>
          <p:cNvGrpSpPr/>
          <p:nvPr/>
        </p:nvGrpSpPr>
        <p:grpSpPr>
          <a:xfrm>
            <a:off x="2045862" y="3297657"/>
            <a:ext cx="14196276" cy="5960643"/>
            <a:chOff x="0" y="0"/>
            <a:chExt cx="3738937" cy="1569881"/>
          </a:xfrm>
        </p:grpSpPr>
        <p:sp>
          <p:nvSpPr>
            <p:cNvPr id="7" name="Freeform 7"/>
            <p:cNvSpPr/>
            <p:nvPr/>
          </p:nvSpPr>
          <p:spPr>
            <a:xfrm>
              <a:off x="0" y="0"/>
              <a:ext cx="3738937" cy="1569881"/>
            </a:xfrm>
            <a:custGeom>
              <a:avLst/>
              <a:gdLst/>
              <a:ahLst/>
              <a:cxnLst/>
              <a:rect l="l" t="t" r="r" b="b"/>
              <a:pathLst>
                <a:path w="3738937" h="1569881">
                  <a:moveTo>
                    <a:pt x="6544" y="0"/>
                  </a:moveTo>
                  <a:lnTo>
                    <a:pt x="3732393" y="0"/>
                  </a:lnTo>
                  <a:cubicBezTo>
                    <a:pt x="3734128" y="0"/>
                    <a:pt x="3735793" y="689"/>
                    <a:pt x="3737020" y="1917"/>
                  </a:cubicBezTo>
                  <a:cubicBezTo>
                    <a:pt x="3738247" y="3144"/>
                    <a:pt x="3738937" y="4809"/>
                    <a:pt x="3738937" y="6544"/>
                  </a:cubicBezTo>
                  <a:lnTo>
                    <a:pt x="3738937" y="1563337"/>
                  </a:lnTo>
                  <a:cubicBezTo>
                    <a:pt x="3738937" y="1565073"/>
                    <a:pt x="3738247" y="1566737"/>
                    <a:pt x="3737020" y="1567964"/>
                  </a:cubicBezTo>
                  <a:cubicBezTo>
                    <a:pt x="3735793" y="1569192"/>
                    <a:pt x="3734128" y="1569881"/>
                    <a:pt x="3732393" y="1569881"/>
                  </a:cubicBezTo>
                  <a:lnTo>
                    <a:pt x="6544" y="1569881"/>
                  </a:lnTo>
                  <a:cubicBezTo>
                    <a:pt x="4809" y="1569881"/>
                    <a:pt x="3144" y="1569192"/>
                    <a:pt x="1917" y="1567964"/>
                  </a:cubicBezTo>
                  <a:cubicBezTo>
                    <a:pt x="689" y="1566737"/>
                    <a:pt x="0" y="1565073"/>
                    <a:pt x="0" y="1563337"/>
                  </a:cubicBezTo>
                  <a:lnTo>
                    <a:pt x="0" y="6544"/>
                  </a:lnTo>
                  <a:cubicBezTo>
                    <a:pt x="0" y="4809"/>
                    <a:pt x="689" y="3144"/>
                    <a:pt x="1917" y="1917"/>
                  </a:cubicBezTo>
                  <a:cubicBezTo>
                    <a:pt x="3144" y="689"/>
                    <a:pt x="4809" y="0"/>
                    <a:pt x="6544" y="0"/>
                  </a:cubicBezTo>
                  <a:close/>
                </a:path>
              </a:pathLst>
            </a:custGeom>
            <a:solidFill>
              <a:srgbClr val="FFFFFF"/>
            </a:solidFill>
          </p:spPr>
          <p:txBody>
            <a:bodyPr/>
            <a:lstStyle/>
            <a:p>
              <a:endParaRPr lang="en-US"/>
            </a:p>
          </p:txBody>
        </p:sp>
        <p:sp>
          <p:nvSpPr>
            <p:cNvPr id="8" name="TextBox 8"/>
            <p:cNvSpPr txBox="1"/>
            <p:nvPr/>
          </p:nvSpPr>
          <p:spPr>
            <a:xfrm>
              <a:off x="0" y="-47625"/>
              <a:ext cx="3738937" cy="1617506"/>
            </a:xfrm>
            <a:prstGeom prst="rect">
              <a:avLst/>
            </a:prstGeom>
          </p:spPr>
          <p:txBody>
            <a:bodyPr lIns="50800" tIns="50800" rIns="50800" bIns="50800" rtlCol="0" anchor="ctr"/>
            <a:lstStyle/>
            <a:p>
              <a:pPr algn="ctr">
                <a:lnSpc>
                  <a:spcPts val="2940"/>
                </a:lnSpc>
              </a:pPr>
              <a:endParaRPr/>
            </a:p>
          </p:txBody>
        </p:sp>
      </p:grpSp>
      <p:sp>
        <p:nvSpPr>
          <p:cNvPr id="9" name="Freeform 9"/>
          <p:cNvSpPr/>
          <p:nvPr/>
        </p:nvSpPr>
        <p:spPr>
          <a:xfrm>
            <a:off x="15370151" y="5376593"/>
            <a:ext cx="625663" cy="625663"/>
          </a:xfrm>
          <a:custGeom>
            <a:avLst/>
            <a:gdLst/>
            <a:ahLst/>
            <a:cxnLst/>
            <a:rect l="l" t="t" r="r" b="b"/>
            <a:pathLst>
              <a:path w="625663" h="625663">
                <a:moveTo>
                  <a:pt x="0" y="0"/>
                </a:moveTo>
                <a:lnTo>
                  <a:pt x="625663" y="0"/>
                </a:lnTo>
                <a:lnTo>
                  <a:pt x="625663" y="625664"/>
                </a:lnTo>
                <a:lnTo>
                  <a:pt x="0" y="62566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0" name="Freeform 10"/>
          <p:cNvSpPr/>
          <p:nvPr/>
        </p:nvSpPr>
        <p:spPr>
          <a:xfrm flipH="1">
            <a:off x="2292186" y="5376593"/>
            <a:ext cx="625663" cy="625663"/>
          </a:xfrm>
          <a:custGeom>
            <a:avLst/>
            <a:gdLst/>
            <a:ahLst/>
            <a:cxnLst/>
            <a:rect l="l" t="t" r="r" b="b"/>
            <a:pathLst>
              <a:path w="625663" h="625663">
                <a:moveTo>
                  <a:pt x="625663" y="0"/>
                </a:moveTo>
                <a:lnTo>
                  <a:pt x="0" y="0"/>
                </a:lnTo>
                <a:lnTo>
                  <a:pt x="0" y="625664"/>
                </a:lnTo>
                <a:lnTo>
                  <a:pt x="625663" y="625664"/>
                </a:lnTo>
                <a:lnTo>
                  <a:pt x="625663"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1" name="TextBox 11"/>
          <p:cNvSpPr txBox="1"/>
          <p:nvPr/>
        </p:nvSpPr>
        <p:spPr>
          <a:xfrm>
            <a:off x="1879237" y="1236604"/>
            <a:ext cx="14452412" cy="847725"/>
          </a:xfrm>
          <a:prstGeom prst="rect">
            <a:avLst/>
          </a:prstGeom>
        </p:spPr>
        <p:txBody>
          <a:bodyPr lIns="0" tIns="0" rIns="0" bIns="0" rtlCol="0" anchor="t">
            <a:spAutoFit/>
          </a:bodyPr>
          <a:lstStyle/>
          <a:p>
            <a:pPr algn="ctr">
              <a:lnSpc>
                <a:spcPts val="6720"/>
              </a:lnSpc>
            </a:pPr>
            <a:r>
              <a:rPr lang="en-US" sz="5600">
                <a:solidFill>
                  <a:srgbClr val="021531"/>
                </a:solidFill>
                <a:latin typeface="Oswald Bold"/>
                <a:ea typeface="Oswald Bold"/>
                <a:cs typeface="Oswald Bold"/>
                <a:sym typeface="Oswald Bold"/>
              </a:rPr>
              <a:t>ENFORCEMENT</a:t>
            </a:r>
          </a:p>
        </p:txBody>
      </p:sp>
      <p:graphicFrame>
        <p:nvGraphicFramePr>
          <p:cNvPr id="12" name="Table 12"/>
          <p:cNvGraphicFramePr>
            <a:graphicFrameLocks noGrp="1"/>
          </p:cNvGraphicFramePr>
          <p:nvPr>
            <p:extLst>
              <p:ext uri="{D42A27DB-BD31-4B8C-83A1-F6EECF244321}">
                <p14:modId xmlns:p14="http://schemas.microsoft.com/office/powerpoint/2010/main" val="1035989811"/>
              </p:ext>
            </p:extLst>
          </p:nvPr>
        </p:nvGraphicFramePr>
        <p:xfrm>
          <a:off x="1879237" y="2523354"/>
          <a:ext cx="14452412" cy="7487762"/>
        </p:xfrm>
        <a:graphic>
          <a:graphicData uri="http://schemas.openxmlformats.org/drawingml/2006/table">
            <a:tbl>
              <a:tblPr/>
              <a:tblGrid>
                <a:gridCol w="2704567">
                  <a:extLst>
                    <a:ext uri="{9D8B030D-6E8A-4147-A177-3AD203B41FA5}">
                      <a16:colId xmlns:a16="http://schemas.microsoft.com/office/drawing/2014/main" val="20000"/>
                    </a:ext>
                  </a:extLst>
                </a:gridCol>
                <a:gridCol w="5350913">
                  <a:extLst>
                    <a:ext uri="{9D8B030D-6E8A-4147-A177-3AD203B41FA5}">
                      <a16:colId xmlns:a16="http://schemas.microsoft.com/office/drawing/2014/main" val="20001"/>
                    </a:ext>
                  </a:extLst>
                </a:gridCol>
                <a:gridCol w="2886363">
                  <a:extLst>
                    <a:ext uri="{9D8B030D-6E8A-4147-A177-3AD203B41FA5}">
                      <a16:colId xmlns:a16="http://schemas.microsoft.com/office/drawing/2014/main" val="20002"/>
                    </a:ext>
                  </a:extLst>
                </a:gridCol>
                <a:gridCol w="3510569">
                  <a:extLst>
                    <a:ext uri="{9D8B030D-6E8A-4147-A177-3AD203B41FA5}">
                      <a16:colId xmlns:a16="http://schemas.microsoft.com/office/drawing/2014/main" val="20003"/>
                    </a:ext>
                  </a:extLst>
                </a:gridCol>
              </a:tblGrid>
              <a:tr h="775732">
                <a:tc>
                  <a:txBody>
                    <a:bodyPr/>
                    <a:lstStyle/>
                    <a:p>
                      <a:pPr algn="ctr">
                        <a:lnSpc>
                          <a:spcPts val="1849"/>
                        </a:lnSpc>
                        <a:defRPr/>
                      </a:pPr>
                      <a:endParaRPr lang="en-US" sz="1100"/>
                    </a:p>
                    <a:p>
                      <a:pPr algn="ctr">
                        <a:lnSpc>
                          <a:spcPts val="1849"/>
                        </a:lnSpc>
                      </a:pPr>
                      <a:r>
                        <a:rPr lang="en-US" sz="1320">
                          <a:solidFill>
                            <a:srgbClr val="000000"/>
                          </a:solidFill>
                          <a:latin typeface="Garet 2 Bold"/>
                          <a:ea typeface="Garet 2 Bold"/>
                          <a:cs typeface="Garet 2 Bold"/>
                          <a:sym typeface="Garet 2 Bold"/>
                        </a:rPr>
                        <a:t>  </a:t>
                      </a:r>
                    </a:p>
                    <a:p>
                      <a:pPr algn="ctr">
                        <a:lnSpc>
                          <a:spcPts val="1849"/>
                        </a:lnSpc>
                      </a:pPr>
                      <a:r>
                        <a:rPr lang="en-US" sz="1320">
                          <a:solidFill>
                            <a:srgbClr val="000000"/>
                          </a:solidFill>
                          <a:latin typeface="Garet 2 Bold"/>
                          <a:ea typeface="Garet 2 Bold"/>
                          <a:cs typeface="Garet 2 Bold"/>
                          <a:sym typeface="Garet 2 Bold"/>
                        </a:rPr>
                        <a:t>  </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EC971C"/>
                    </a:solidFill>
                  </a:tcPr>
                </a:tc>
                <a:tc>
                  <a:txBody>
                    <a:bodyPr/>
                    <a:lstStyle/>
                    <a:p>
                      <a:pPr algn="ctr">
                        <a:lnSpc>
                          <a:spcPts val="1849"/>
                        </a:lnSpc>
                        <a:defRPr/>
                      </a:pPr>
                      <a:endParaRPr lang="en-US" sz="1100"/>
                    </a:p>
                    <a:p>
                      <a:pPr algn="ctr">
                        <a:lnSpc>
                          <a:spcPts val="1849"/>
                        </a:lnSpc>
                      </a:pPr>
                      <a:r>
                        <a:rPr lang="en-US" sz="1320">
                          <a:solidFill>
                            <a:srgbClr val="000000"/>
                          </a:solidFill>
                          <a:latin typeface="Garet 2 Bold"/>
                          <a:ea typeface="Garet 2 Bold"/>
                          <a:cs typeface="Garet 2 Bold"/>
                          <a:sym typeface="Garet 2 Bold"/>
                        </a:rPr>
                        <a:t>  ADU</a:t>
                      </a:r>
                    </a:p>
                    <a:p>
                      <a:pPr algn="ctr">
                        <a:lnSpc>
                          <a:spcPts val="1849"/>
                        </a:lnSpc>
                      </a:pPr>
                      <a:r>
                        <a:rPr lang="en-US" sz="1320">
                          <a:solidFill>
                            <a:srgbClr val="000000"/>
                          </a:solidFill>
                          <a:latin typeface="Garet 2 Bold"/>
                          <a:ea typeface="Garet 2 Bold"/>
                          <a:cs typeface="Garet 2 Bold"/>
                          <a:sym typeface="Garet 2 Bold"/>
                        </a:rPr>
                        <a:t>  </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EC971C"/>
                    </a:solidFill>
                  </a:tcPr>
                </a:tc>
                <a:tc>
                  <a:txBody>
                    <a:bodyPr/>
                    <a:lstStyle/>
                    <a:p>
                      <a:pPr algn="ctr">
                        <a:lnSpc>
                          <a:spcPts val="1849"/>
                        </a:lnSpc>
                        <a:defRPr/>
                      </a:pPr>
                      <a:endParaRPr lang="en-US" sz="1100"/>
                    </a:p>
                    <a:p>
                      <a:pPr algn="ctr">
                        <a:lnSpc>
                          <a:spcPts val="1849"/>
                        </a:lnSpc>
                      </a:pPr>
                      <a:r>
                        <a:rPr lang="en-US" sz="1320">
                          <a:solidFill>
                            <a:srgbClr val="000000"/>
                          </a:solidFill>
                          <a:latin typeface="Garet 2 Bold"/>
                          <a:ea typeface="Garet 2 Bold"/>
                          <a:cs typeface="Garet 2 Bold"/>
                          <a:sym typeface="Garet 2 Bold"/>
                        </a:rPr>
                        <a:t>  Guesthouse</a:t>
                      </a:r>
                    </a:p>
                    <a:p>
                      <a:pPr algn="ctr">
                        <a:lnSpc>
                          <a:spcPts val="1849"/>
                        </a:lnSpc>
                      </a:pPr>
                      <a:r>
                        <a:rPr lang="en-US" sz="1320">
                          <a:solidFill>
                            <a:srgbClr val="000000"/>
                          </a:solidFill>
                          <a:latin typeface="Garet 2 Bold"/>
                          <a:ea typeface="Garet 2 Bold"/>
                          <a:cs typeface="Garet 2 Bold"/>
                          <a:sym typeface="Garet 2 Bold"/>
                        </a:rPr>
                        <a:t>  </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EC971C"/>
                    </a:solidFill>
                  </a:tcPr>
                </a:tc>
                <a:tc>
                  <a:txBody>
                    <a:bodyPr/>
                    <a:lstStyle/>
                    <a:p>
                      <a:pPr algn="ctr">
                        <a:lnSpc>
                          <a:spcPts val="1849"/>
                        </a:lnSpc>
                        <a:defRPr/>
                      </a:pPr>
                      <a:endParaRPr lang="en-US" sz="1100"/>
                    </a:p>
                    <a:p>
                      <a:pPr algn="ctr">
                        <a:lnSpc>
                          <a:spcPts val="1849"/>
                        </a:lnSpc>
                      </a:pPr>
                      <a:r>
                        <a:rPr lang="en-US" sz="1320">
                          <a:solidFill>
                            <a:srgbClr val="000000"/>
                          </a:solidFill>
                          <a:latin typeface="Garet 2 Bold"/>
                          <a:ea typeface="Garet 2 Bold"/>
                          <a:cs typeface="Garet 2 Bold"/>
                          <a:sym typeface="Garet 2 Bold"/>
                        </a:rPr>
                        <a:t>  Purpose of standard</a:t>
                      </a:r>
                    </a:p>
                    <a:p>
                      <a:pPr algn="ctr">
                        <a:lnSpc>
                          <a:spcPts val="1849"/>
                        </a:lnSpc>
                      </a:pPr>
                      <a:r>
                        <a:rPr lang="en-US" sz="1320">
                          <a:solidFill>
                            <a:srgbClr val="000000"/>
                          </a:solidFill>
                          <a:latin typeface="Garet 2 Bold"/>
                          <a:ea typeface="Garet 2 Bold"/>
                          <a:cs typeface="Garet 2 Bold"/>
                          <a:sym typeface="Garet 2 Bold"/>
                        </a:rPr>
                        <a:t>  </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EC971C"/>
                    </a:solidFill>
                  </a:tcPr>
                </a:tc>
                <a:extLst>
                  <a:ext uri="{0D108BD9-81ED-4DB2-BD59-A6C34878D82A}">
                    <a16:rowId xmlns:a16="http://schemas.microsoft.com/office/drawing/2014/main" val="10000"/>
                  </a:ext>
                </a:extLst>
              </a:tr>
              <a:tr h="775732">
                <a:tc>
                  <a:txBody>
                    <a:bodyPr/>
                    <a:lstStyle/>
                    <a:p>
                      <a:pPr algn="ctr">
                        <a:lnSpc>
                          <a:spcPts val="1849"/>
                        </a:lnSpc>
                        <a:defRPr/>
                      </a:pPr>
                      <a:r>
                        <a:rPr lang="en-US" sz="1320" u="sng">
                          <a:solidFill>
                            <a:srgbClr val="FFFFFF"/>
                          </a:solidFill>
                          <a:latin typeface="Garet 2 Bold"/>
                          <a:ea typeface="Garet 2 Bold"/>
                          <a:cs typeface="Garet 2 Bold"/>
                          <a:sym typeface="Garet 2 Bold"/>
                        </a:rPr>
                        <a:t> Certificate</a:t>
                      </a:r>
                      <a:endParaRPr lang="en-US" sz="1100"/>
                    </a:p>
                    <a:p>
                      <a:pPr algn="ctr">
                        <a:lnSpc>
                          <a:spcPts val="1849"/>
                        </a:lnSpc>
                      </a:pPr>
                      <a:r>
                        <a:rPr lang="en-US" sz="1320" u="sng">
                          <a:solidFill>
                            <a:srgbClr val="FFFFFF"/>
                          </a:solidFill>
                          <a:latin typeface="Garet 2 Bold"/>
                          <a:ea typeface="Garet 2 Bold"/>
                          <a:cs typeface="Garet 2 Bold"/>
                          <a:sym typeface="Garet 2 Bold"/>
                        </a:rPr>
                        <a:t>  of use (CU)</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021531"/>
                    </a:solidFill>
                  </a:tcPr>
                </a:tc>
                <a:tc>
                  <a:txBody>
                    <a:bodyPr/>
                    <a:lstStyle/>
                    <a:p>
                      <a:pPr marL="285197" lvl="1" indent="-142598" algn="l">
                        <a:lnSpc>
                          <a:spcPts val="1849"/>
                        </a:lnSpc>
                        <a:buFont typeface="Arial"/>
                        <a:buChar char="•"/>
                        <a:defRPr/>
                      </a:pPr>
                      <a:r>
                        <a:rPr lang="en-US" sz="1320">
                          <a:solidFill>
                            <a:srgbClr val="000000"/>
                          </a:solidFill>
                          <a:latin typeface="Garet 2"/>
                          <a:ea typeface="Garet 2"/>
                          <a:cs typeface="Garet 2"/>
                          <a:sym typeface="Garet 2"/>
                        </a:rPr>
                        <a:t>  Annually renewed </a:t>
                      </a:r>
                      <a:endParaRPr lang="en-US" sz="1100"/>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tc>
                  <a:txBody>
                    <a:bodyPr/>
                    <a:lstStyle/>
                    <a:p>
                      <a:pPr algn="ctr">
                        <a:lnSpc>
                          <a:spcPts val="1849"/>
                        </a:lnSpc>
                        <a:defRPr/>
                      </a:pPr>
                      <a:endParaRPr lang="en-US" sz="1100"/>
                    </a:p>
                    <a:p>
                      <a:pPr algn="ctr">
                        <a:lnSpc>
                          <a:spcPts val="1849"/>
                        </a:lnSpc>
                      </a:pPr>
                      <a:r>
                        <a:rPr lang="en-US" sz="1320">
                          <a:solidFill>
                            <a:srgbClr val="000000"/>
                          </a:solidFill>
                          <a:latin typeface="Garet 2"/>
                          <a:ea typeface="Garet 2"/>
                          <a:cs typeface="Garet 2"/>
                          <a:sym typeface="Garet 2"/>
                        </a:rPr>
                        <a:t>  One time CU</a:t>
                      </a:r>
                    </a:p>
                    <a:p>
                      <a:pPr algn="ctr">
                        <a:lnSpc>
                          <a:spcPts val="1849"/>
                        </a:lnSpc>
                      </a:pPr>
                      <a:r>
                        <a:rPr lang="en-US" sz="1320">
                          <a:solidFill>
                            <a:srgbClr val="000000"/>
                          </a:solidFill>
                          <a:latin typeface="Garet 2"/>
                          <a:ea typeface="Garet 2"/>
                          <a:cs typeface="Garet 2"/>
                          <a:sym typeface="Garet 2"/>
                        </a:rPr>
                        <a:t>  </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tc>
                  <a:txBody>
                    <a:bodyPr/>
                    <a:lstStyle/>
                    <a:p>
                      <a:pPr algn="l">
                        <a:lnSpc>
                          <a:spcPts val="1849"/>
                        </a:lnSpc>
                        <a:defRPr/>
                      </a:pPr>
                      <a:r>
                        <a:rPr lang="en-US" sz="1320">
                          <a:solidFill>
                            <a:srgbClr val="000000"/>
                          </a:solidFill>
                          <a:latin typeface="Garet 2"/>
                          <a:ea typeface="Garet 2"/>
                          <a:cs typeface="Garet 2"/>
                          <a:sym typeface="Garet 2"/>
                        </a:rPr>
                        <a:t>To ensure consistency with all</a:t>
                      </a:r>
                      <a:endParaRPr lang="en-US" sz="1100"/>
                    </a:p>
                    <a:p>
                      <a:pPr algn="l">
                        <a:lnSpc>
                          <a:spcPts val="1849"/>
                        </a:lnSpc>
                      </a:pPr>
                      <a:r>
                        <a:rPr lang="en-US" sz="1320">
                          <a:solidFill>
                            <a:srgbClr val="000000"/>
                          </a:solidFill>
                          <a:latin typeface="Garet 2"/>
                          <a:ea typeface="Garet 2"/>
                          <a:cs typeface="Garet 2"/>
                          <a:sym typeface="Garet 2"/>
                        </a:rPr>
                        <a:t>  applicable standards</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extLst>
                  <a:ext uri="{0D108BD9-81ED-4DB2-BD59-A6C34878D82A}">
                    <a16:rowId xmlns:a16="http://schemas.microsoft.com/office/drawing/2014/main" val="10001"/>
                  </a:ext>
                </a:extLst>
              </a:tr>
              <a:tr h="1235425">
                <a:tc>
                  <a:txBody>
                    <a:bodyPr/>
                    <a:lstStyle/>
                    <a:p>
                      <a:pPr algn="ctr">
                        <a:lnSpc>
                          <a:spcPts val="1849"/>
                        </a:lnSpc>
                        <a:defRPr/>
                      </a:pPr>
                      <a:r>
                        <a:rPr lang="en-US" sz="1320" u="sng">
                          <a:solidFill>
                            <a:srgbClr val="FFFFFF"/>
                          </a:solidFill>
                          <a:latin typeface="Garet 2 Bold"/>
                          <a:ea typeface="Garet 2 Bold"/>
                          <a:cs typeface="Garet 2 Bold"/>
                          <a:sym typeface="Garet 2 Bold"/>
                        </a:rPr>
                        <a:t> Information</a:t>
                      </a:r>
                      <a:endParaRPr lang="en-US" sz="1100"/>
                    </a:p>
                    <a:p>
                      <a:pPr algn="ctr">
                        <a:lnSpc>
                          <a:spcPts val="1849"/>
                        </a:lnSpc>
                      </a:pPr>
                      <a:r>
                        <a:rPr lang="en-US" sz="1320" u="sng">
                          <a:solidFill>
                            <a:srgbClr val="FFFFFF"/>
                          </a:solidFill>
                          <a:latin typeface="Garet 2 Bold"/>
                          <a:ea typeface="Garet 2 Bold"/>
                          <a:cs typeface="Garet 2 Bold"/>
                          <a:sym typeface="Garet 2 Bold"/>
                        </a:rPr>
                        <a:t>  for CU</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021531"/>
                    </a:solidFill>
                  </a:tcPr>
                </a:tc>
                <a:tc>
                  <a:txBody>
                    <a:bodyPr/>
                    <a:lstStyle/>
                    <a:p>
                      <a:pPr marL="285197" lvl="1" indent="-142598" algn="l">
                        <a:lnSpc>
                          <a:spcPts val="1849"/>
                        </a:lnSpc>
                        <a:buFont typeface="Arial"/>
                        <a:buChar char="•"/>
                        <a:defRPr/>
                      </a:pPr>
                      <a:r>
                        <a:rPr lang="en-US" sz="1320">
                          <a:solidFill>
                            <a:srgbClr val="000000"/>
                          </a:solidFill>
                          <a:latin typeface="Garet 2"/>
                          <a:ea typeface="Garet 2"/>
                          <a:cs typeface="Garet 2"/>
                          <a:sym typeface="Garet 2"/>
                        </a:rPr>
                        <a:t>Size</a:t>
                      </a:r>
                      <a:endParaRPr lang="en-US" sz="1100"/>
                    </a:p>
                    <a:p>
                      <a:pPr marL="285197" lvl="1" indent="-142598" algn="l">
                        <a:lnSpc>
                          <a:spcPts val="1849"/>
                        </a:lnSpc>
                        <a:buFont typeface="Arial"/>
                        <a:buChar char="•"/>
                      </a:pPr>
                      <a:r>
                        <a:rPr lang="en-US" sz="1320">
                          <a:solidFill>
                            <a:srgbClr val="000000"/>
                          </a:solidFill>
                          <a:latin typeface="Garet 2"/>
                          <a:ea typeface="Garet 2"/>
                          <a:cs typeface="Garet 2"/>
                          <a:sym typeface="Garet 2"/>
                        </a:rPr>
                        <a:t> Whether the unit is attached or detached</a:t>
                      </a:r>
                    </a:p>
                    <a:p>
                      <a:pPr marL="285197" lvl="1" indent="-142598" algn="l">
                        <a:lnSpc>
                          <a:spcPts val="1849"/>
                        </a:lnSpc>
                        <a:buFont typeface="Arial"/>
                        <a:buChar char="•"/>
                      </a:pPr>
                      <a:r>
                        <a:rPr lang="en-US" sz="1320">
                          <a:solidFill>
                            <a:srgbClr val="000000"/>
                          </a:solidFill>
                          <a:latin typeface="Garet 2"/>
                          <a:ea typeface="Garet 2"/>
                          <a:cs typeface="Garet 2"/>
                          <a:sym typeface="Garet 2"/>
                        </a:rPr>
                        <a:t> Names of occupants</a:t>
                      </a:r>
                    </a:p>
                    <a:p>
                      <a:pPr marL="285197" lvl="1" indent="-142598" algn="l">
                        <a:lnSpc>
                          <a:spcPts val="1849"/>
                        </a:lnSpc>
                        <a:buFont typeface="Arial"/>
                        <a:buChar char="•"/>
                      </a:pPr>
                      <a:r>
                        <a:rPr lang="en-US" sz="1320">
                          <a:solidFill>
                            <a:srgbClr val="000000"/>
                          </a:solidFill>
                          <a:latin typeface="Garet 2"/>
                          <a:ea typeface="Garet 2"/>
                          <a:cs typeface="Garet 2"/>
                          <a:sym typeface="Garet 2"/>
                        </a:rPr>
                        <a:t> Vehicle registration information</a:t>
                      </a:r>
                    </a:p>
                    <a:p>
                      <a:pPr marL="285197" lvl="1" indent="-142598" algn="l">
                        <a:lnSpc>
                          <a:spcPts val="1849"/>
                        </a:lnSpc>
                        <a:buFont typeface="Arial"/>
                        <a:buChar char="•"/>
                      </a:pPr>
                      <a:r>
                        <a:rPr lang="en-US" sz="1320">
                          <a:solidFill>
                            <a:srgbClr val="000000"/>
                          </a:solidFill>
                          <a:latin typeface="Garet 2"/>
                          <a:ea typeface="Garet 2"/>
                          <a:cs typeface="Garet 2"/>
                          <a:sym typeface="Garet 2"/>
                        </a:rPr>
                        <a:t> Maximum Occupancy </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tc>
                  <a:txBody>
                    <a:bodyPr/>
                    <a:lstStyle/>
                    <a:p>
                      <a:pPr algn="ctr">
                        <a:lnSpc>
                          <a:spcPts val="1849"/>
                        </a:lnSpc>
                        <a:defRPr/>
                      </a:pPr>
                      <a:r>
                        <a:rPr lang="en-US" sz="1320">
                          <a:solidFill>
                            <a:srgbClr val="000000"/>
                          </a:solidFill>
                          <a:latin typeface="Garet 2"/>
                          <a:ea typeface="Garet 2"/>
                          <a:cs typeface="Garet 2"/>
                          <a:sym typeface="Garet 2"/>
                        </a:rPr>
                        <a:t>Same as ADU </a:t>
                      </a:r>
                      <a:endParaRPr lang="en-US" sz="1100"/>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tc>
                  <a:txBody>
                    <a:bodyPr/>
                    <a:lstStyle/>
                    <a:p>
                      <a:pPr algn="l">
                        <a:lnSpc>
                          <a:spcPts val="1849"/>
                        </a:lnSpc>
                        <a:defRPr/>
                      </a:pPr>
                      <a:r>
                        <a:rPr lang="en-US" sz="1320">
                          <a:solidFill>
                            <a:srgbClr val="000000"/>
                          </a:solidFill>
                          <a:latin typeface="Garet 2"/>
                          <a:ea typeface="Garet 2"/>
                          <a:cs typeface="Garet 2"/>
                          <a:sym typeface="Garet 2"/>
                        </a:rPr>
                        <a:t>To ensure the unit is occupied consistent with the applicable standards</a:t>
                      </a:r>
                      <a:endParaRPr lang="en-US" sz="1100"/>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extLst>
                  <a:ext uri="{0D108BD9-81ED-4DB2-BD59-A6C34878D82A}">
                    <a16:rowId xmlns:a16="http://schemas.microsoft.com/office/drawing/2014/main" val="10002"/>
                  </a:ext>
                </a:extLst>
              </a:tr>
              <a:tr h="1005578">
                <a:tc>
                  <a:txBody>
                    <a:bodyPr/>
                    <a:lstStyle/>
                    <a:p>
                      <a:pPr algn="ctr">
                        <a:lnSpc>
                          <a:spcPts val="1849"/>
                        </a:lnSpc>
                        <a:defRPr/>
                      </a:pPr>
                      <a:endParaRPr lang="en-US" sz="1100"/>
                    </a:p>
                    <a:p>
                      <a:pPr algn="ctr">
                        <a:lnSpc>
                          <a:spcPts val="1849"/>
                        </a:lnSpc>
                      </a:pPr>
                      <a:r>
                        <a:rPr lang="en-US" sz="1320" u="sng">
                          <a:solidFill>
                            <a:srgbClr val="FFFFFF"/>
                          </a:solidFill>
                          <a:latin typeface="Garet 2 Bold"/>
                          <a:ea typeface="Garet 2 Bold"/>
                          <a:cs typeface="Garet 2 Bold"/>
                          <a:sym typeface="Garet 2 Bold"/>
                        </a:rPr>
                        <a:t>  Required</a:t>
                      </a:r>
                    </a:p>
                    <a:p>
                      <a:pPr algn="ctr">
                        <a:lnSpc>
                          <a:spcPts val="1849"/>
                        </a:lnSpc>
                      </a:pPr>
                      <a:r>
                        <a:rPr lang="en-US" sz="1320" u="sng">
                          <a:solidFill>
                            <a:srgbClr val="FFFFFF"/>
                          </a:solidFill>
                          <a:latin typeface="Garet 2 Bold"/>
                          <a:ea typeface="Garet 2 Bold"/>
                          <a:cs typeface="Garet 2 Bold"/>
                          <a:sym typeface="Garet 2 Bold"/>
                        </a:rPr>
                        <a:t>  annual inspection</a:t>
                      </a:r>
                    </a:p>
                    <a:p>
                      <a:pPr algn="ctr">
                        <a:lnSpc>
                          <a:spcPts val="1849"/>
                        </a:lnSpc>
                      </a:pPr>
                      <a:r>
                        <a:rPr lang="en-US" sz="1320" u="sng">
                          <a:solidFill>
                            <a:srgbClr val="FFFFFF"/>
                          </a:solidFill>
                          <a:latin typeface="Garet 2 Bold"/>
                          <a:ea typeface="Garet 2 Bold"/>
                          <a:cs typeface="Garet 2 Bold"/>
                          <a:sym typeface="Garet 2 Bold"/>
                        </a:rPr>
                        <a:t>  </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021531"/>
                    </a:solidFill>
                  </a:tcPr>
                </a:tc>
                <a:tc>
                  <a:txBody>
                    <a:bodyPr/>
                    <a:lstStyle/>
                    <a:p>
                      <a:pPr algn="l">
                        <a:lnSpc>
                          <a:spcPts val="1849"/>
                        </a:lnSpc>
                        <a:defRPr/>
                      </a:pPr>
                      <a:r>
                        <a:rPr lang="en-US" sz="1320">
                          <a:solidFill>
                            <a:srgbClr val="000000"/>
                          </a:solidFill>
                          <a:latin typeface="Garet 2"/>
                          <a:ea typeface="Garet 2"/>
                          <a:cs typeface="Garet 2"/>
                          <a:sym typeface="Garet 2"/>
                        </a:rPr>
                        <a:t>Yes  </a:t>
                      </a:r>
                      <a:endParaRPr lang="en-US" sz="1100"/>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tc>
                  <a:txBody>
                    <a:bodyPr/>
                    <a:lstStyle/>
                    <a:p>
                      <a:pPr algn="ctr">
                        <a:lnSpc>
                          <a:spcPts val="1849"/>
                        </a:lnSpc>
                        <a:defRPr/>
                      </a:pPr>
                      <a:r>
                        <a:rPr lang="en-US" sz="1320">
                          <a:solidFill>
                            <a:srgbClr val="000000"/>
                          </a:solidFill>
                          <a:latin typeface="Garet 2"/>
                          <a:ea typeface="Garet 2"/>
                          <a:cs typeface="Garet 2"/>
                          <a:sym typeface="Garet 2"/>
                        </a:rPr>
                        <a:t> No</a:t>
                      </a:r>
                      <a:endParaRPr lang="en-US" sz="1100"/>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tc>
                  <a:txBody>
                    <a:bodyPr/>
                    <a:lstStyle/>
                    <a:p>
                      <a:pPr algn="l">
                        <a:lnSpc>
                          <a:spcPts val="1849"/>
                        </a:lnSpc>
                        <a:defRPr/>
                      </a:pPr>
                      <a:r>
                        <a:rPr lang="en-US" sz="1320">
                          <a:solidFill>
                            <a:srgbClr val="000000"/>
                          </a:solidFill>
                          <a:latin typeface="Garet 2"/>
                          <a:ea typeface="Garet 2"/>
                          <a:cs typeface="Garet 2"/>
                          <a:sym typeface="Garet 2"/>
                        </a:rPr>
                        <a:t>To ensure the unit is consistent with  approved floorplan and applicable standards</a:t>
                      </a:r>
                      <a:endParaRPr lang="en-US" sz="1100"/>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extLst>
                  <a:ext uri="{0D108BD9-81ED-4DB2-BD59-A6C34878D82A}">
                    <a16:rowId xmlns:a16="http://schemas.microsoft.com/office/drawing/2014/main" val="10003"/>
                  </a:ext>
                </a:extLst>
              </a:tr>
              <a:tr h="1235425">
                <a:tc>
                  <a:txBody>
                    <a:bodyPr/>
                    <a:lstStyle/>
                    <a:p>
                      <a:pPr algn="ctr">
                        <a:lnSpc>
                          <a:spcPts val="1849"/>
                        </a:lnSpc>
                        <a:defRPr/>
                      </a:pPr>
                      <a:endParaRPr lang="en-US" sz="1100"/>
                    </a:p>
                    <a:p>
                      <a:pPr algn="ctr">
                        <a:lnSpc>
                          <a:spcPts val="1849"/>
                        </a:lnSpc>
                      </a:pPr>
                      <a:r>
                        <a:rPr lang="en-US" sz="1320" u="sng">
                          <a:solidFill>
                            <a:srgbClr val="FFFFFF"/>
                          </a:solidFill>
                          <a:latin typeface="Garet 2 Bold"/>
                          <a:ea typeface="Garet 2 Bold"/>
                          <a:cs typeface="Garet 2 Bold"/>
                          <a:sym typeface="Garet 2 Bold"/>
                        </a:rPr>
                        <a:t>  Vacation</a:t>
                      </a:r>
                    </a:p>
                    <a:p>
                      <a:pPr algn="ctr">
                        <a:lnSpc>
                          <a:spcPts val="1849"/>
                        </a:lnSpc>
                      </a:pPr>
                      <a:r>
                        <a:rPr lang="en-US" sz="1320" u="sng">
                          <a:solidFill>
                            <a:srgbClr val="FFFFFF"/>
                          </a:solidFill>
                          <a:latin typeface="Garet 2 Bold"/>
                          <a:ea typeface="Garet 2 Bold"/>
                          <a:cs typeface="Garet 2 Bold"/>
                          <a:sym typeface="Garet 2 Bold"/>
                        </a:rPr>
                        <a:t>  Rentals</a:t>
                      </a:r>
                    </a:p>
                    <a:p>
                      <a:pPr algn="ctr">
                        <a:lnSpc>
                          <a:spcPts val="1849"/>
                        </a:lnSpc>
                      </a:pPr>
                      <a:r>
                        <a:rPr lang="en-US" sz="1320" u="sng">
                          <a:solidFill>
                            <a:srgbClr val="FFFFFF"/>
                          </a:solidFill>
                          <a:latin typeface="Garet 2 Bold"/>
                          <a:ea typeface="Garet 2 Bold"/>
                          <a:cs typeface="Garet 2 Bold"/>
                          <a:sym typeface="Garet 2 Bold"/>
                        </a:rPr>
                        <a:t>  </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021531"/>
                    </a:solidFill>
                  </a:tcPr>
                </a:tc>
                <a:tc>
                  <a:txBody>
                    <a:bodyPr/>
                    <a:lstStyle/>
                    <a:p>
                      <a:pPr algn="l">
                        <a:lnSpc>
                          <a:spcPts val="1849"/>
                        </a:lnSpc>
                        <a:defRPr/>
                      </a:pPr>
                      <a:r>
                        <a:rPr lang="en-US" sz="1320">
                          <a:solidFill>
                            <a:srgbClr val="000000"/>
                          </a:solidFill>
                          <a:latin typeface="Garet 2"/>
                          <a:ea typeface="Garet 2"/>
                          <a:cs typeface="Garet 2"/>
                          <a:sym typeface="Garet 2"/>
                        </a:rPr>
                        <a:t>Only entire property may be a vacation rental. Neither the main house nor the accessory unit may be used independently as a vacation rental separate from each other </a:t>
                      </a:r>
                      <a:endParaRPr lang="en-US" sz="1100"/>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tc>
                  <a:txBody>
                    <a:bodyPr/>
                    <a:lstStyle/>
                    <a:p>
                      <a:pPr algn="ctr">
                        <a:lnSpc>
                          <a:spcPts val="1849"/>
                        </a:lnSpc>
                        <a:defRPr/>
                      </a:pPr>
                      <a:endParaRPr lang="en-US" sz="1100"/>
                    </a:p>
                    <a:p>
                      <a:pPr algn="ctr">
                        <a:lnSpc>
                          <a:spcPts val="1849"/>
                        </a:lnSpc>
                      </a:pPr>
                      <a:r>
                        <a:rPr lang="en-US" sz="1320">
                          <a:solidFill>
                            <a:srgbClr val="000000"/>
                          </a:solidFill>
                          <a:latin typeface="Garet 2"/>
                          <a:ea typeface="Garet 2"/>
                          <a:cs typeface="Garet 2"/>
                          <a:sym typeface="Garet 2"/>
                        </a:rPr>
                        <a:t>  Same as ADU</a:t>
                      </a:r>
                    </a:p>
                    <a:p>
                      <a:pPr algn="ctr">
                        <a:lnSpc>
                          <a:spcPts val="1849"/>
                        </a:lnSpc>
                      </a:pPr>
                      <a:r>
                        <a:rPr lang="en-US" sz="1320">
                          <a:solidFill>
                            <a:srgbClr val="000000"/>
                          </a:solidFill>
                          <a:latin typeface="Garet 2"/>
                          <a:ea typeface="Garet 2"/>
                          <a:cs typeface="Garet 2"/>
                          <a:sym typeface="Garet 2"/>
                        </a:rPr>
                        <a:t>  </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tc>
                  <a:txBody>
                    <a:bodyPr/>
                    <a:lstStyle/>
                    <a:p>
                      <a:pPr algn="l">
                        <a:lnSpc>
                          <a:spcPts val="1849"/>
                        </a:lnSpc>
                        <a:defRPr/>
                      </a:pPr>
                      <a:endParaRPr lang="en-US" sz="1100"/>
                    </a:p>
                    <a:p>
                      <a:pPr algn="l">
                        <a:lnSpc>
                          <a:spcPts val="1849"/>
                        </a:lnSpc>
                      </a:pPr>
                      <a:r>
                        <a:rPr lang="en-US" sz="1320">
                          <a:solidFill>
                            <a:srgbClr val="000000"/>
                          </a:solidFill>
                          <a:latin typeface="Garet 2"/>
                          <a:ea typeface="Garet 2"/>
                          <a:cs typeface="Garet 2"/>
                          <a:sym typeface="Garet 2"/>
                        </a:rPr>
                        <a:t>  To ensure accessory units are used for</a:t>
                      </a:r>
                    </a:p>
                    <a:p>
                      <a:pPr algn="l">
                        <a:lnSpc>
                          <a:spcPts val="1849"/>
                        </a:lnSpc>
                      </a:pPr>
                      <a:r>
                        <a:rPr lang="en-US" sz="1320">
                          <a:solidFill>
                            <a:srgbClr val="000000"/>
                          </a:solidFill>
                          <a:latin typeface="Garet 2"/>
                          <a:ea typeface="Garet 2"/>
                          <a:cs typeface="Garet 2"/>
                          <a:sym typeface="Garet 2"/>
                        </a:rPr>
                        <a:t>  long term, non-transient, residents alleviating some of the housing burden</a:t>
                      </a:r>
                    </a:p>
                    <a:p>
                      <a:pPr algn="l">
                        <a:lnSpc>
                          <a:spcPts val="1849"/>
                        </a:lnSpc>
                      </a:pPr>
                      <a:r>
                        <a:rPr lang="en-US" sz="1320">
                          <a:solidFill>
                            <a:srgbClr val="000000"/>
                          </a:solidFill>
                          <a:latin typeface="Garet 2"/>
                          <a:ea typeface="Garet 2"/>
                          <a:cs typeface="Garet 2"/>
                          <a:sym typeface="Garet 2"/>
                        </a:rPr>
                        <a:t>  </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extLst>
                  <a:ext uri="{0D108BD9-81ED-4DB2-BD59-A6C34878D82A}">
                    <a16:rowId xmlns:a16="http://schemas.microsoft.com/office/drawing/2014/main" val="10004"/>
                  </a:ext>
                </a:extLst>
              </a:tr>
              <a:tr h="914092">
                <a:tc>
                  <a:txBody>
                    <a:bodyPr/>
                    <a:lstStyle/>
                    <a:p>
                      <a:pPr algn="ctr">
                        <a:lnSpc>
                          <a:spcPts val="1849"/>
                        </a:lnSpc>
                        <a:defRPr/>
                      </a:pPr>
                      <a:r>
                        <a:rPr lang="en-US" sz="1320" u="sng" dirty="0">
                          <a:solidFill>
                            <a:srgbClr val="FFFFFF"/>
                          </a:solidFill>
                          <a:latin typeface="Garet 2 Bold"/>
                          <a:ea typeface="Garet 2 Bold"/>
                          <a:cs typeface="Garet 2 Bold"/>
                          <a:sym typeface="Garet 2 Bold"/>
                        </a:rPr>
                        <a:t>Violations</a:t>
                      </a:r>
                      <a:endParaRPr lang="en-US" sz="1100" u="sng" dirty="0"/>
                    </a:p>
                    <a:p>
                      <a:pPr algn="ctr">
                        <a:lnSpc>
                          <a:spcPts val="1849"/>
                        </a:lnSpc>
                      </a:pPr>
                      <a:r>
                        <a:rPr lang="en-US" sz="1320" u="sng" dirty="0">
                          <a:solidFill>
                            <a:srgbClr val="FFFFFF"/>
                          </a:solidFill>
                          <a:latin typeface="Garet 2 Bold"/>
                          <a:ea typeface="Garet 2 Bold"/>
                          <a:cs typeface="Garet 2 Bold"/>
                          <a:sym typeface="Garet 2 Bold"/>
                        </a:rPr>
                        <a:t>  for failure to obtain a CU</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021531"/>
                    </a:solidFill>
                  </a:tcPr>
                </a:tc>
                <a:tc>
                  <a:txBody>
                    <a:bodyPr/>
                    <a:lstStyle/>
                    <a:p>
                      <a:pPr algn="l">
                        <a:lnSpc>
                          <a:spcPts val="1849"/>
                        </a:lnSpc>
                        <a:defRPr/>
                      </a:pPr>
                      <a:r>
                        <a:rPr lang="en-US" sz="1320">
                          <a:solidFill>
                            <a:srgbClr val="000000"/>
                          </a:solidFill>
                          <a:latin typeface="Garet 2"/>
                          <a:ea typeface="Garet 2"/>
                          <a:cs typeface="Garet 2"/>
                          <a:sym typeface="Garet 2"/>
                        </a:rPr>
                        <a:t>First offence $500, Second offence $1,000, each subsequent office $2,500</a:t>
                      </a:r>
                      <a:endParaRPr lang="en-US" sz="1100"/>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tc>
                  <a:txBody>
                    <a:bodyPr/>
                    <a:lstStyle/>
                    <a:p>
                      <a:pPr algn="ctr">
                        <a:lnSpc>
                          <a:spcPts val="1849"/>
                        </a:lnSpc>
                        <a:defRPr/>
                      </a:pPr>
                      <a:r>
                        <a:rPr lang="en-US" sz="1320">
                          <a:solidFill>
                            <a:srgbClr val="000000"/>
                          </a:solidFill>
                          <a:latin typeface="Garet 2"/>
                          <a:ea typeface="Garet 2"/>
                          <a:cs typeface="Garet 2"/>
                          <a:sym typeface="Garet 2"/>
                        </a:rPr>
                        <a:t>Same as ADU</a:t>
                      </a:r>
                      <a:endParaRPr lang="en-US" sz="1100"/>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tc>
                  <a:txBody>
                    <a:bodyPr/>
                    <a:lstStyle/>
                    <a:p>
                      <a:pPr algn="l">
                        <a:lnSpc>
                          <a:spcPts val="1849"/>
                        </a:lnSpc>
                        <a:defRPr/>
                      </a:pPr>
                      <a:r>
                        <a:rPr lang="en-US" sz="1320">
                          <a:solidFill>
                            <a:srgbClr val="000000"/>
                          </a:solidFill>
                          <a:latin typeface="Garet 2"/>
                          <a:ea typeface="Garet 2"/>
                          <a:cs typeface="Garet 2"/>
                          <a:sym typeface="Garet 2"/>
                        </a:rPr>
                        <a:t>To discourage illegal use and promote</a:t>
                      </a:r>
                      <a:endParaRPr lang="en-US" sz="1100"/>
                    </a:p>
                    <a:p>
                      <a:pPr algn="l">
                        <a:lnSpc>
                          <a:spcPts val="1849"/>
                        </a:lnSpc>
                      </a:pPr>
                      <a:r>
                        <a:rPr lang="en-US" sz="1320">
                          <a:solidFill>
                            <a:srgbClr val="000000"/>
                          </a:solidFill>
                          <a:latin typeface="Garet 2"/>
                          <a:ea typeface="Garet 2"/>
                          <a:cs typeface="Garet 2"/>
                          <a:sym typeface="Garet 2"/>
                        </a:rPr>
                        <a:t>  compliance</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extLst>
                  <a:ext uri="{0D108BD9-81ED-4DB2-BD59-A6C34878D82A}">
                    <a16:rowId xmlns:a16="http://schemas.microsoft.com/office/drawing/2014/main" val="10005"/>
                  </a:ext>
                </a:extLst>
              </a:tr>
              <a:tr h="660326">
                <a:tc>
                  <a:txBody>
                    <a:bodyPr/>
                    <a:lstStyle/>
                    <a:p>
                      <a:pPr algn="ctr">
                        <a:lnSpc>
                          <a:spcPts val="1849"/>
                        </a:lnSpc>
                        <a:defRPr/>
                      </a:pPr>
                      <a:r>
                        <a:rPr lang="en-US" sz="1320" u="sng">
                          <a:solidFill>
                            <a:srgbClr val="FFFFFF"/>
                          </a:solidFill>
                          <a:latin typeface="Garet 2 Bold"/>
                          <a:ea typeface="Garet 2 Bold"/>
                          <a:cs typeface="Garet 2 Bold"/>
                          <a:sym typeface="Garet 2 Bold"/>
                        </a:rPr>
                        <a:t>Potential Revocation of CU</a:t>
                      </a:r>
                      <a:endParaRPr lang="en-US" sz="1100"/>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021531"/>
                    </a:solidFill>
                  </a:tcPr>
                </a:tc>
                <a:tc>
                  <a:txBody>
                    <a:bodyPr/>
                    <a:lstStyle/>
                    <a:p>
                      <a:pPr algn="l">
                        <a:lnSpc>
                          <a:spcPts val="1849"/>
                        </a:lnSpc>
                        <a:defRPr/>
                      </a:pPr>
                      <a:r>
                        <a:rPr lang="en-US" sz="1320">
                          <a:solidFill>
                            <a:srgbClr val="000000"/>
                          </a:solidFill>
                          <a:latin typeface="Garet 2"/>
                          <a:ea typeface="Garet 2"/>
                          <a:cs typeface="Garet 2"/>
                          <a:sym typeface="Garet 2"/>
                        </a:rPr>
                        <a:t>Yes</a:t>
                      </a:r>
                      <a:endParaRPr lang="en-US" sz="1100"/>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tc>
                  <a:txBody>
                    <a:bodyPr/>
                    <a:lstStyle/>
                    <a:p>
                      <a:pPr algn="ctr">
                        <a:lnSpc>
                          <a:spcPts val="1849"/>
                        </a:lnSpc>
                        <a:defRPr/>
                      </a:pPr>
                      <a:r>
                        <a:rPr lang="en-US" sz="1320">
                          <a:solidFill>
                            <a:srgbClr val="000000"/>
                          </a:solidFill>
                          <a:latin typeface="Garet 2"/>
                          <a:ea typeface="Garet 2"/>
                          <a:cs typeface="Garet 2"/>
                          <a:sym typeface="Garet 2"/>
                        </a:rPr>
                        <a:t> Yes</a:t>
                      </a:r>
                      <a:endParaRPr lang="en-US" sz="1100"/>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tc>
                  <a:txBody>
                    <a:bodyPr/>
                    <a:lstStyle/>
                    <a:p>
                      <a:pPr algn="l">
                        <a:lnSpc>
                          <a:spcPts val="1849"/>
                        </a:lnSpc>
                        <a:defRPr/>
                      </a:pPr>
                      <a:r>
                        <a:rPr lang="en-US" sz="1320">
                          <a:solidFill>
                            <a:srgbClr val="000000"/>
                          </a:solidFill>
                          <a:latin typeface="Garet 2"/>
                          <a:ea typeface="Garet 2"/>
                          <a:cs typeface="Garet 2"/>
                          <a:sym typeface="Garet 2"/>
                        </a:rPr>
                        <a:t>To discourage illegal use and promote</a:t>
                      </a:r>
                      <a:endParaRPr lang="en-US" sz="1100"/>
                    </a:p>
                    <a:p>
                      <a:pPr algn="l">
                        <a:lnSpc>
                          <a:spcPts val="1849"/>
                        </a:lnSpc>
                      </a:pPr>
                      <a:r>
                        <a:rPr lang="en-US" sz="1320">
                          <a:solidFill>
                            <a:srgbClr val="000000"/>
                          </a:solidFill>
                          <a:latin typeface="Garet 2"/>
                          <a:ea typeface="Garet 2"/>
                          <a:cs typeface="Garet 2"/>
                          <a:sym typeface="Garet 2"/>
                        </a:rPr>
                        <a:t>  compliance</a:t>
                      </a:r>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extLst>
                  <a:ext uri="{0D108BD9-81ED-4DB2-BD59-A6C34878D82A}">
                    <a16:rowId xmlns:a16="http://schemas.microsoft.com/office/drawing/2014/main" val="10006"/>
                  </a:ext>
                </a:extLst>
              </a:tr>
              <a:tr h="885452">
                <a:tc>
                  <a:txBody>
                    <a:bodyPr/>
                    <a:lstStyle/>
                    <a:p>
                      <a:pPr algn="ctr">
                        <a:lnSpc>
                          <a:spcPts val="1849"/>
                        </a:lnSpc>
                        <a:defRPr/>
                      </a:pPr>
                      <a:r>
                        <a:rPr lang="en-US" sz="1320" u="sng">
                          <a:solidFill>
                            <a:srgbClr val="FFFFFF"/>
                          </a:solidFill>
                          <a:latin typeface="Garet 2 Bold"/>
                          <a:ea typeface="Garet 2 Bold"/>
                          <a:cs typeface="Garet 2 Bold"/>
                          <a:sym typeface="Garet 2 Bold"/>
                        </a:rPr>
                        <a:t>Homeowners’ Association (HOA)</a:t>
                      </a:r>
                      <a:endParaRPr lang="en-US" sz="1100"/>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021531"/>
                    </a:solidFill>
                  </a:tcPr>
                </a:tc>
                <a:tc>
                  <a:txBody>
                    <a:bodyPr/>
                    <a:lstStyle/>
                    <a:p>
                      <a:pPr algn="l">
                        <a:lnSpc>
                          <a:spcPts val="1849"/>
                        </a:lnSpc>
                        <a:defRPr/>
                      </a:pPr>
                      <a:r>
                        <a:rPr lang="en-US" sz="1320">
                          <a:solidFill>
                            <a:srgbClr val="000000"/>
                          </a:solidFill>
                          <a:latin typeface="Garet 2"/>
                          <a:ea typeface="Garet 2"/>
                          <a:cs typeface="Garet 2"/>
                          <a:sym typeface="Garet 2"/>
                        </a:rPr>
                        <a:t>Property owner must attest to providing notice to HOA. Approval by HOA nor required</a:t>
                      </a:r>
                      <a:endParaRPr lang="en-US" sz="1100"/>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tc>
                  <a:txBody>
                    <a:bodyPr/>
                    <a:lstStyle/>
                    <a:p>
                      <a:pPr algn="ctr">
                        <a:lnSpc>
                          <a:spcPts val="1849"/>
                        </a:lnSpc>
                        <a:defRPr/>
                      </a:pPr>
                      <a:r>
                        <a:rPr lang="en-US" sz="1320">
                          <a:solidFill>
                            <a:srgbClr val="000000"/>
                          </a:solidFill>
                          <a:latin typeface="Garet 2"/>
                          <a:ea typeface="Garet 2"/>
                          <a:cs typeface="Garet 2"/>
                          <a:sym typeface="Garet 2"/>
                        </a:rPr>
                        <a:t>Same as ADU</a:t>
                      </a:r>
                      <a:endParaRPr lang="en-US" sz="1100"/>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tc>
                  <a:txBody>
                    <a:bodyPr/>
                    <a:lstStyle/>
                    <a:p>
                      <a:pPr algn="l">
                        <a:lnSpc>
                          <a:spcPts val="1849"/>
                        </a:lnSpc>
                        <a:defRPr/>
                      </a:pPr>
                      <a:r>
                        <a:rPr lang="en-US" sz="1320" dirty="0">
                          <a:solidFill>
                            <a:srgbClr val="000000"/>
                          </a:solidFill>
                          <a:latin typeface="Garet 2"/>
                          <a:ea typeface="Garet 2"/>
                          <a:cs typeface="Garet 2"/>
                          <a:sym typeface="Garet 2"/>
                        </a:rPr>
                        <a:t>To notice the property owner that private HOA rules may apply separate from County code</a:t>
                      </a:r>
                      <a:endParaRPr lang="en-US" sz="1100" dirty="0"/>
                    </a:p>
                  </a:txBody>
                  <a:tcPr marL="0" marR="0" marT="0" marB="0" anchor="ctr">
                    <a:lnL w="40606" cap="flat" cmpd="sng" algn="ctr">
                      <a:solidFill>
                        <a:srgbClr val="FFFFFF"/>
                      </a:solidFill>
                      <a:prstDash val="solid"/>
                      <a:round/>
                      <a:headEnd type="none" w="med" len="med"/>
                      <a:tailEnd type="none" w="med" len="med"/>
                    </a:lnL>
                    <a:lnR w="40606" cap="flat" cmpd="sng" algn="ctr">
                      <a:solidFill>
                        <a:srgbClr val="FFFFFF"/>
                      </a:solidFill>
                      <a:prstDash val="solid"/>
                      <a:round/>
                      <a:headEnd type="none" w="med" len="med"/>
                      <a:tailEnd type="none" w="med" len="med"/>
                    </a:lnR>
                    <a:lnT w="40606" cap="flat" cmpd="sng" algn="ctr">
                      <a:solidFill>
                        <a:srgbClr val="FFFFFF"/>
                      </a:solidFill>
                      <a:prstDash val="solid"/>
                      <a:round/>
                      <a:headEnd type="none" w="med" len="med"/>
                      <a:tailEnd type="none" w="med" len="med"/>
                    </a:lnT>
                    <a:lnB w="40606" cap="flat" cmpd="sng" algn="ctr">
                      <a:solidFill>
                        <a:srgbClr val="FFFFFF"/>
                      </a:solidFill>
                      <a:prstDash val="solid"/>
                      <a:round/>
                      <a:headEnd type="none" w="med" len="med"/>
                      <a:tailEnd type="none" w="med" len="med"/>
                    </a:lnB>
                    <a:solidFill>
                      <a:srgbClr val="DDDDDD"/>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431205" y="-1085094"/>
            <a:ext cx="5559621" cy="8548012"/>
            <a:chOff x="0" y="0"/>
            <a:chExt cx="1464262" cy="2251328"/>
          </a:xfrm>
        </p:grpSpPr>
        <p:sp>
          <p:nvSpPr>
            <p:cNvPr id="3" name="Freeform 3"/>
            <p:cNvSpPr/>
            <p:nvPr/>
          </p:nvSpPr>
          <p:spPr>
            <a:xfrm>
              <a:off x="0" y="0"/>
              <a:ext cx="1464262" cy="2251328"/>
            </a:xfrm>
            <a:custGeom>
              <a:avLst/>
              <a:gdLst/>
              <a:ahLst/>
              <a:cxnLst/>
              <a:rect l="l" t="t" r="r" b="b"/>
              <a:pathLst>
                <a:path w="1464262" h="2251328">
                  <a:moveTo>
                    <a:pt x="0" y="0"/>
                  </a:moveTo>
                  <a:lnTo>
                    <a:pt x="1464262" y="0"/>
                  </a:lnTo>
                  <a:lnTo>
                    <a:pt x="1464262" y="2251328"/>
                  </a:lnTo>
                  <a:lnTo>
                    <a:pt x="0" y="2251328"/>
                  </a:lnTo>
                  <a:close/>
                </a:path>
              </a:pathLst>
            </a:custGeom>
            <a:solidFill>
              <a:srgbClr val="EC971C"/>
            </a:solidFill>
          </p:spPr>
          <p:txBody>
            <a:bodyPr/>
            <a:lstStyle/>
            <a:p>
              <a:endParaRPr lang="en-US"/>
            </a:p>
          </p:txBody>
        </p:sp>
        <p:sp>
          <p:nvSpPr>
            <p:cNvPr id="4" name="TextBox 4"/>
            <p:cNvSpPr txBox="1"/>
            <p:nvPr/>
          </p:nvSpPr>
          <p:spPr>
            <a:xfrm>
              <a:off x="0" y="-47625"/>
              <a:ext cx="1464262" cy="2298953"/>
            </a:xfrm>
            <a:prstGeom prst="rect">
              <a:avLst/>
            </a:prstGeom>
          </p:spPr>
          <p:txBody>
            <a:bodyPr lIns="50800" tIns="50800" rIns="50800" bIns="50800" rtlCol="0" anchor="ctr"/>
            <a:lstStyle/>
            <a:p>
              <a:pPr algn="ctr">
                <a:lnSpc>
                  <a:spcPts val="2940"/>
                </a:lnSpc>
              </a:pPr>
              <a:endParaRPr/>
            </a:p>
          </p:txBody>
        </p:sp>
      </p:grpSp>
      <p:grpSp>
        <p:nvGrpSpPr>
          <p:cNvPr id="5" name="Group 5"/>
          <p:cNvGrpSpPr/>
          <p:nvPr/>
        </p:nvGrpSpPr>
        <p:grpSpPr>
          <a:xfrm>
            <a:off x="-1278805" y="7118114"/>
            <a:ext cx="5559621" cy="4144078"/>
            <a:chOff x="0" y="0"/>
            <a:chExt cx="1464262" cy="1091444"/>
          </a:xfrm>
        </p:grpSpPr>
        <p:sp>
          <p:nvSpPr>
            <p:cNvPr id="6" name="Freeform 6"/>
            <p:cNvSpPr/>
            <p:nvPr/>
          </p:nvSpPr>
          <p:spPr>
            <a:xfrm>
              <a:off x="0" y="0"/>
              <a:ext cx="1464262" cy="1091444"/>
            </a:xfrm>
            <a:custGeom>
              <a:avLst/>
              <a:gdLst/>
              <a:ahLst/>
              <a:cxnLst/>
              <a:rect l="l" t="t" r="r" b="b"/>
              <a:pathLst>
                <a:path w="1464262" h="1091444">
                  <a:moveTo>
                    <a:pt x="0" y="0"/>
                  </a:moveTo>
                  <a:lnTo>
                    <a:pt x="1464262" y="0"/>
                  </a:lnTo>
                  <a:lnTo>
                    <a:pt x="1464262" y="1091444"/>
                  </a:lnTo>
                  <a:lnTo>
                    <a:pt x="0" y="1091444"/>
                  </a:lnTo>
                  <a:close/>
                </a:path>
              </a:pathLst>
            </a:custGeom>
            <a:solidFill>
              <a:srgbClr val="021531"/>
            </a:solidFill>
          </p:spPr>
          <p:txBody>
            <a:bodyPr/>
            <a:lstStyle/>
            <a:p>
              <a:endParaRPr lang="en-US"/>
            </a:p>
          </p:txBody>
        </p:sp>
        <p:sp>
          <p:nvSpPr>
            <p:cNvPr id="7" name="TextBox 7"/>
            <p:cNvSpPr txBox="1"/>
            <p:nvPr/>
          </p:nvSpPr>
          <p:spPr>
            <a:xfrm>
              <a:off x="0" y="-47625"/>
              <a:ext cx="1464262" cy="1139069"/>
            </a:xfrm>
            <a:prstGeom prst="rect">
              <a:avLst/>
            </a:prstGeom>
          </p:spPr>
          <p:txBody>
            <a:bodyPr lIns="50800" tIns="50800" rIns="50800" bIns="50800" rtlCol="0" anchor="ctr"/>
            <a:lstStyle/>
            <a:p>
              <a:pPr algn="ctr">
                <a:lnSpc>
                  <a:spcPts val="2940"/>
                </a:lnSpc>
              </a:pPr>
              <a:endParaRPr/>
            </a:p>
          </p:txBody>
        </p:sp>
      </p:grpSp>
      <p:grpSp>
        <p:nvGrpSpPr>
          <p:cNvPr id="8" name="Group 8"/>
          <p:cNvGrpSpPr>
            <a:grpSpLocks noChangeAspect="1"/>
          </p:cNvGrpSpPr>
          <p:nvPr/>
        </p:nvGrpSpPr>
        <p:grpSpPr>
          <a:xfrm>
            <a:off x="1602238" y="-1399980"/>
            <a:ext cx="6590802" cy="9886203"/>
            <a:chOff x="0" y="0"/>
            <a:chExt cx="6350000" cy="9525000"/>
          </a:xfrm>
        </p:grpSpPr>
        <p:sp>
          <p:nvSpPr>
            <p:cNvPr id="9" name="Freeform 9"/>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solidFill>
              <a:srgbClr val="FFFFFF"/>
            </a:solidFill>
            <a:ln w="12700">
              <a:solidFill>
                <a:srgbClr val="000000"/>
              </a:solidFill>
            </a:ln>
          </p:spPr>
          <p:txBody>
            <a:bodyPr/>
            <a:lstStyle/>
            <a:p>
              <a:endParaRPr lang="en-US"/>
            </a:p>
          </p:txBody>
        </p:sp>
      </p:grpSp>
      <p:grpSp>
        <p:nvGrpSpPr>
          <p:cNvPr id="10" name="Group 10"/>
          <p:cNvGrpSpPr>
            <a:grpSpLocks noChangeAspect="1"/>
          </p:cNvGrpSpPr>
          <p:nvPr/>
        </p:nvGrpSpPr>
        <p:grpSpPr>
          <a:xfrm>
            <a:off x="1925671" y="-396496"/>
            <a:ext cx="5714140" cy="8571210"/>
            <a:chOff x="0" y="0"/>
            <a:chExt cx="6350000" cy="9525000"/>
          </a:xfrm>
        </p:grpSpPr>
        <p:sp>
          <p:nvSpPr>
            <p:cNvPr id="11" name="Freeform 11"/>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2"/>
              <a:stretch>
                <a:fillRect t="-5257" b="-5257"/>
              </a:stretch>
            </a:blipFill>
          </p:spPr>
          <p:txBody>
            <a:bodyPr/>
            <a:lstStyle/>
            <a:p>
              <a:endParaRPr lang="en-US"/>
            </a:p>
          </p:txBody>
        </p:sp>
      </p:grpSp>
      <p:grpSp>
        <p:nvGrpSpPr>
          <p:cNvPr id="12" name="Group 12"/>
          <p:cNvGrpSpPr/>
          <p:nvPr/>
        </p:nvGrpSpPr>
        <p:grpSpPr>
          <a:xfrm>
            <a:off x="8478720" y="2630030"/>
            <a:ext cx="4528285" cy="2719005"/>
            <a:chOff x="0" y="0"/>
            <a:chExt cx="1192635" cy="716116"/>
          </a:xfrm>
        </p:grpSpPr>
        <p:sp>
          <p:nvSpPr>
            <p:cNvPr id="13" name="Freeform 13"/>
            <p:cNvSpPr/>
            <p:nvPr/>
          </p:nvSpPr>
          <p:spPr>
            <a:xfrm>
              <a:off x="0" y="0"/>
              <a:ext cx="1192635" cy="716117"/>
            </a:xfrm>
            <a:custGeom>
              <a:avLst/>
              <a:gdLst/>
              <a:ahLst/>
              <a:cxnLst/>
              <a:rect l="l" t="t" r="r" b="b"/>
              <a:pathLst>
                <a:path w="1192635" h="716117">
                  <a:moveTo>
                    <a:pt x="20516" y="0"/>
                  </a:moveTo>
                  <a:lnTo>
                    <a:pt x="1172118" y="0"/>
                  </a:lnTo>
                  <a:cubicBezTo>
                    <a:pt x="1183449" y="0"/>
                    <a:pt x="1192635" y="9185"/>
                    <a:pt x="1192635" y="20516"/>
                  </a:cubicBezTo>
                  <a:lnTo>
                    <a:pt x="1192635" y="695600"/>
                  </a:lnTo>
                  <a:cubicBezTo>
                    <a:pt x="1192635" y="706931"/>
                    <a:pt x="1183449" y="716117"/>
                    <a:pt x="1172118" y="716117"/>
                  </a:cubicBezTo>
                  <a:lnTo>
                    <a:pt x="20516" y="716117"/>
                  </a:lnTo>
                  <a:cubicBezTo>
                    <a:pt x="15075" y="716117"/>
                    <a:pt x="9857" y="713955"/>
                    <a:pt x="6009" y="710107"/>
                  </a:cubicBezTo>
                  <a:cubicBezTo>
                    <a:pt x="2162" y="706260"/>
                    <a:pt x="0" y="701042"/>
                    <a:pt x="0" y="695600"/>
                  </a:cubicBezTo>
                  <a:lnTo>
                    <a:pt x="0" y="20516"/>
                  </a:lnTo>
                  <a:cubicBezTo>
                    <a:pt x="0" y="9185"/>
                    <a:pt x="9185" y="0"/>
                    <a:pt x="20516" y="0"/>
                  </a:cubicBezTo>
                  <a:close/>
                </a:path>
              </a:pathLst>
            </a:custGeom>
            <a:solidFill>
              <a:srgbClr val="EC971C"/>
            </a:solidFill>
          </p:spPr>
          <p:txBody>
            <a:bodyPr/>
            <a:lstStyle/>
            <a:p>
              <a:endParaRPr lang="en-US"/>
            </a:p>
          </p:txBody>
        </p:sp>
        <p:sp>
          <p:nvSpPr>
            <p:cNvPr id="14" name="TextBox 14"/>
            <p:cNvSpPr txBox="1"/>
            <p:nvPr/>
          </p:nvSpPr>
          <p:spPr>
            <a:xfrm>
              <a:off x="0" y="-47625"/>
              <a:ext cx="1192635" cy="763741"/>
            </a:xfrm>
            <a:prstGeom prst="rect">
              <a:avLst/>
            </a:prstGeom>
          </p:spPr>
          <p:txBody>
            <a:bodyPr lIns="50800" tIns="50800" rIns="50800" bIns="50800" rtlCol="0" anchor="ctr"/>
            <a:lstStyle/>
            <a:p>
              <a:pPr algn="ctr">
                <a:lnSpc>
                  <a:spcPts val="2940"/>
                </a:lnSpc>
              </a:pPr>
              <a:endParaRPr/>
            </a:p>
          </p:txBody>
        </p:sp>
      </p:grpSp>
      <p:sp>
        <p:nvSpPr>
          <p:cNvPr id="15" name="Freeform 15"/>
          <p:cNvSpPr/>
          <p:nvPr/>
        </p:nvSpPr>
        <p:spPr>
          <a:xfrm>
            <a:off x="8478720" y="5472860"/>
            <a:ext cx="9342319" cy="4516040"/>
          </a:xfrm>
          <a:custGeom>
            <a:avLst/>
            <a:gdLst/>
            <a:ahLst/>
            <a:cxnLst/>
            <a:rect l="l" t="t" r="r" b="b"/>
            <a:pathLst>
              <a:path w="9342319" h="4516040">
                <a:moveTo>
                  <a:pt x="0" y="0"/>
                </a:moveTo>
                <a:lnTo>
                  <a:pt x="9342320" y="0"/>
                </a:lnTo>
                <a:lnTo>
                  <a:pt x="9342320" y="4516040"/>
                </a:lnTo>
                <a:lnTo>
                  <a:pt x="0" y="4516040"/>
                </a:lnTo>
                <a:lnTo>
                  <a:pt x="0" y="0"/>
                </a:lnTo>
                <a:close/>
              </a:path>
            </a:pathLst>
          </a:custGeom>
          <a:blipFill>
            <a:blip r:embed="rId3"/>
            <a:stretch>
              <a:fillRect t="-1250" b="-11561"/>
            </a:stretch>
          </a:blipFill>
        </p:spPr>
        <p:txBody>
          <a:bodyPr/>
          <a:lstStyle/>
          <a:p>
            <a:endParaRPr lang="en-US"/>
          </a:p>
        </p:txBody>
      </p:sp>
      <p:sp>
        <p:nvSpPr>
          <p:cNvPr id="16" name="TextBox 16"/>
          <p:cNvSpPr txBox="1"/>
          <p:nvPr/>
        </p:nvSpPr>
        <p:spPr>
          <a:xfrm>
            <a:off x="8454541" y="1363205"/>
            <a:ext cx="7140457" cy="847725"/>
          </a:xfrm>
          <a:prstGeom prst="rect">
            <a:avLst/>
          </a:prstGeom>
        </p:spPr>
        <p:txBody>
          <a:bodyPr lIns="0" tIns="0" rIns="0" bIns="0" rtlCol="0" anchor="t">
            <a:spAutoFit/>
          </a:bodyPr>
          <a:lstStyle/>
          <a:p>
            <a:pPr algn="l">
              <a:lnSpc>
                <a:spcPts val="6720"/>
              </a:lnSpc>
            </a:pPr>
            <a:r>
              <a:rPr lang="en-US" sz="5600">
                <a:solidFill>
                  <a:srgbClr val="021531"/>
                </a:solidFill>
                <a:latin typeface="Oswald Bold"/>
                <a:ea typeface="Oswald Bold"/>
                <a:cs typeface="Oswald Bold"/>
                <a:sym typeface="Oswald Bold"/>
              </a:rPr>
              <a:t>EXAMPLES</a:t>
            </a:r>
          </a:p>
        </p:txBody>
      </p:sp>
      <p:sp>
        <p:nvSpPr>
          <p:cNvPr id="17" name="TextBox 17"/>
          <p:cNvSpPr txBox="1"/>
          <p:nvPr/>
        </p:nvSpPr>
        <p:spPr>
          <a:xfrm>
            <a:off x="8473591" y="2093201"/>
            <a:ext cx="6682493" cy="834390"/>
          </a:xfrm>
          <a:prstGeom prst="rect">
            <a:avLst/>
          </a:prstGeom>
        </p:spPr>
        <p:txBody>
          <a:bodyPr lIns="0" tIns="0" rIns="0" bIns="0" rtlCol="0" anchor="t">
            <a:spAutoFit/>
          </a:bodyPr>
          <a:lstStyle/>
          <a:p>
            <a:pPr marL="0" lvl="0" indent="0" algn="l">
              <a:lnSpc>
                <a:spcPts val="3359"/>
              </a:lnSpc>
              <a:spcBef>
                <a:spcPct val="0"/>
              </a:spcBef>
            </a:pPr>
            <a:r>
              <a:rPr lang="en-US" sz="2400" u="none" strike="noStrike">
                <a:solidFill>
                  <a:srgbClr val="021531"/>
                </a:solidFill>
                <a:latin typeface="Barlow SemiCondensed Bold"/>
                <a:ea typeface="Barlow SemiCondensed Bold"/>
                <a:cs typeface="Barlow SemiCondensed Bold"/>
                <a:sym typeface="Barlow SemiCondensed Bold"/>
              </a:rPr>
              <a:t>EXAMPLE 1 – ONE STORY NEXTGEN PROTOTYPE</a:t>
            </a:r>
          </a:p>
          <a:p>
            <a:pPr marL="0" lvl="0" indent="0" algn="l">
              <a:lnSpc>
                <a:spcPts val="3359"/>
              </a:lnSpc>
              <a:spcBef>
                <a:spcPct val="0"/>
              </a:spcBef>
            </a:pPr>
            <a:endParaRPr lang="en-US" sz="2400" u="none" strike="noStrike">
              <a:solidFill>
                <a:srgbClr val="021531"/>
              </a:solidFill>
              <a:latin typeface="Barlow SemiCondensed Bold"/>
              <a:ea typeface="Barlow SemiCondensed Bold"/>
              <a:cs typeface="Barlow SemiCondensed Bold"/>
              <a:sym typeface="Barlow SemiCondensed Bold"/>
            </a:endParaRPr>
          </a:p>
        </p:txBody>
      </p:sp>
      <p:grpSp>
        <p:nvGrpSpPr>
          <p:cNvPr id="18" name="Group 18"/>
          <p:cNvGrpSpPr/>
          <p:nvPr/>
        </p:nvGrpSpPr>
        <p:grpSpPr>
          <a:xfrm>
            <a:off x="13292755" y="2630030"/>
            <a:ext cx="4528285" cy="2719005"/>
            <a:chOff x="0" y="0"/>
            <a:chExt cx="1192635" cy="716116"/>
          </a:xfrm>
        </p:grpSpPr>
        <p:sp>
          <p:nvSpPr>
            <p:cNvPr id="19" name="Freeform 19"/>
            <p:cNvSpPr/>
            <p:nvPr/>
          </p:nvSpPr>
          <p:spPr>
            <a:xfrm>
              <a:off x="0" y="0"/>
              <a:ext cx="1192635" cy="716117"/>
            </a:xfrm>
            <a:custGeom>
              <a:avLst/>
              <a:gdLst/>
              <a:ahLst/>
              <a:cxnLst/>
              <a:rect l="l" t="t" r="r" b="b"/>
              <a:pathLst>
                <a:path w="1192635" h="716117">
                  <a:moveTo>
                    <a:pt x="20516" y="0"/>
                  </a:moveTo>
                  <a:lnTo>
                    <a:pt x="1172118" y="0"/>
                  </a:lnTo>
                  <a:cubicBezTo>
                    <a:pt x="1183449" y="0"/>
                    <a:pt x="1192635" y="9185"/>
                    <a:pt x="1192635" y="20516"/>
                  </a:cubicBezTo>
                  <a:lnTo>
                    <a:pt x="1192635" y="695600"/>
                  </a:lnTo>
                  <a:cubicBezTo>
                    <a:pt x="1192635" y="706931"/>
                    <a:pt x="1183449" y="716117"/>
                    <a:pt x="1172118" y="716117"/>
                  </a:cubicBezTo>
                  <a:lnTo>
                    <a:pt x="20516" y="716117"/>
                  </a:lnTo>
                  <a:cubicBezTo>
                    <a:pt x="15075" y="716117"/>
                    <a:pt x="9857" y="713955"/>
                    <a:pt x="6009" y="710107"/>
                  </a:cubicBezTo>
                  <a:cubicBezTo>
                    <a:pt x="2162" y="706260"/>
                    <a:pt x="0" y="701042"/>
                    <a:pt x="0" y="695600"/>
                  </a:cubicBezTo>
                  <a:lnTo>
                    <a:pt x="0" y="20516"/>
                  </a:lnTo>
                  <a:cubicBezTo>
                    <a:pt x="0" y="9185"/>
                    <a:pt x="9185" y="0"/>
                    <a:pt x="20516" y="0"/>
                  </a:cubicBezTo>
                  <a:close/>
                </a:path>
              </a:pathLst>
            </a:custGeom>
            <a:solidFill>
              <a:srgbClr val="021531"/>
            </a:solidFill>
          </p:spPr>
          <p:txBody>
            <a:bodyPr/>
            <a:lstStyle/>
            <a:p>
              <a:endParaRPr lang="en-US"/>
            </a:p>
          </p:txBody>
        </p:sp>
        <p:sp>
          <p:nvSpPr>
            <p:cNvPr id="20" name="TextBox 20"/>
            <p:cNvSpPr txBox="1"/>
            <p:nvPr/>
          </p:nvSpPr>
          <p:spPr>
            <a:xfrm>
              <a:off x="0" y="-47625"/>
              <a:ext cx="1192635" cy="763741"/>
            </a:xfrm>
            <a:prstGeom prst="rect">
              <a:avLst/>
            </a:prstGeom>
          </p:spPr>
          <p:txBody>
            <a:bodyPr lIns="50800" tIns="50800" rIns="50800" bIns="50800" rtlCol="0" anchor="ctr"/>
            <a:lstStyle/>
            <a:p>
              <a:pPr algn="ctr">
                <a:lnSpc>
                  <a:spcPts val="2940"/>
                </a:lnSpc>
              </a:pPr>
              <a:endParaRPr/>
            </a:p>
          </p:txBody>
        </p:sp>
      </p:grpSp>
      <p:sp>
        <p:nvSpPr>
          <p:cNvPr id="21" name="TextBox 21"/>
          <p:cNvSpPr txBox="1"/>
          <p:nvPr/>
        </p:nvSpPr>
        <p:spPr>
          <a:xfrm>
            <a:off x="8648787" y="2939467"/>
            <a:ext cx="4210823" cy="1851660"/>
          </a:xfrm>
          <a:prstGeom prst="rect">
            <a:avLst/>
          </a:prstGeom>
        </p:spPr>
        <p:txBody>
          <a:bodyPr lIns="0" tIns="0" rIns="0" bIns="0" rtlCol="0" anchor="t">
            <a:spAutoFit/>
          </a:bodyPr>
          <a:lstStyle/>
          <a:p>
            <a:pPr marL="453390" lvl="1" indent="-226695" algn="l">
              <a:lnSpc>
                <a:spcPts val="2940"/>
              </a:lnSpc>
              <a:buFont typeface="Arial"/>
              <a:buChar char="•"/>
            </a:pPr>
            <a:r>
              <a:rPr lang="en-US" sz="2100">
                <a:solidFill>
                  <a:srgbClr val="021531"/>
                </a:solidFill>
                <a:latin typeface="Barlow SemiCondensed"/>
                <a:ea typeface="Barlow SemiCondensed"/>
                <a:cs typeface="Barlow SemiCondensed"/>
                <a:sym typeface="Barlow SemiCondensed"/>
              </a:rPr>
              <a:t>75x115 (8,625 SF) Lot </a:t>
            </a:r>
          </a:p>
          <a:p>
            <a:pPr marL="453390" lvl="1" indent="-226695" algn="l">
              <a:lnSpc>
                <a:spcPts val="2940"/>
              </a:lnSpc>
              <a:buFont typeface="Arial"/>
              <a:buChar char="•"/>
            </a:pPr>
            <a:r>
              <a:rPr lang="en-US" sz="2100">
                <a:solidFill>
                  <a:srgbClr val="021531"/>
                </a:solidFill>
                <a:latin typeface="Barlow SemiCondensed"/>
                <a:ea typeface="Barlow SemiCondensed"/>
                <a:cs typeface="Barlow SemiCondensed"/>
                <a:sym typeface="Barlow SemiCondensed"/>
              </a:rPr>
              <a:t>Pre-designed house type from large construction company</a:t>
            </a:r>
          </a:p>
          <a:p>
            <a:pPr marL="453390" lvl="1" indent="-226695" algn="l">
              <a:lnSpc>
                <a:spcPts val="2940"/>
              </a:lnSpc>
              <a:buFont typeface="Arial"/>
              <a:buChar char="•"/>
            </a:pPr>
            <a:r>
              <a:rPr lang="en-US" sz="2100">
                <a:solidFill>
                  <a:srgbClr val="021531"/>
                </a:solidFill>
                <a:latin typeface="Barlow SemiCondensed"/>
                <a:ea typeface="Barlow SemiCondensed"/>
                <a:cs typeface="Barlow SemiCondensed"/>
                <a:sym typeface="Barlow SemiCondensed"/>
              </a:rPr>
              <a:t>Required setbacks denoted in red lines on map</a:t>
            </a:r>
          </a:p>
        </p:txBody>
      </p:sp>
      <p:sp>
        <p:nvSpPr>
          <p:cNvPr id="22" name="TextBox 22"/>
          <p:cNvSpPr txBox="1"/>
          <p:nvPr/>
        </p:nvSpPr>
        <p:spPr>
          <a:xfrm>
            <a:off x="13292755" y="2854152"/>
            <a:ext cx="4210823" cy="2223135"/>
          </a:xfrm>
          <a:prstGeom prst="rect">
            <a:avLst/>
          </a:prstGeom>
        </p:spPr>
        <p:txBody>
          <a:bodyPr lIns="0" tIns="0" rIns="0" bIns="0" rtlCol="0" anchor="t">
            <a:spAutoFit/>
          </a:bodyPr>
          <a:lstStyle/>
          <a:p>
            <a:pPr marL="453390" lvl="1" indent="-226695" algn="l">
              <a:lnSpc>
                <a:spcPts val="2940"/>
              </a:lnSpc>
              <a:buFont typeface="Arial"/>
              <a:buChar char="•"/>
            </a:pPr>
            <a:r>
              <a:rPr lang="en-US" sz="2100">
                <a:solidFill>
                  <a:srgbClr val="FFFFFF"/>
                </a:solidFill>
                <a:latin typeface="Barlow SemiCondensed"/>
                <a:ea typeface="Barlow SemiCondensed"/>
                <a:cs typeface="Barlow SemiCondensed"/>
                <a:sym typeface="Barlow SemiCondensed"/>
              </a:rPr>
              <a:t>Total floor area: 2,109 SF (scaled floorplan shows 420 SF ADU &amp; 1,689 SF principal dwelling unit)</a:t>
            </a:r>
          </a:p>
          <a:p>
            <a:pPr marL="453390" lvl="1" indent="-226695" algn="l">
              <a:lnSpc>
                <a:spcPts val="2940"/>
              </a:lnSpc>
              <a:buFont typeface="Arial"/>
              <a:buChar char="•"/>
            </a:pPr>
            <a:r>
              <a:rPr lang="en-US" sz="2100">
                <a:solidFill>
                  <a:srgbClr val="FFFFFF"/>
                </a:solidFill>
                <a:latin typeface="Barlow SemiCondensed"/>
                <a:ea typeface="Barlow SemiCondensed"/>
                <a:cs typeface="Barlow SemiCondensed"/>
                <a:sym typeface="Barlow SemiCondensed"/>
              </a:rPr>
              <a:t>Three parking spaces would cover 35% of the width of the front yard (in addition to garage.)</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431205" y="-1085094"/>
            <a:ext cx="5559621" cy="8548012"/>
            <a:chOff x="0" y="0"/>
            <a:chExt cx="1464262" cy="2251328"/>
          </a:xfrm>
        </p:grpSpPr>
        <p:sp>
          <p:nvSpPr>
            <p:cNvPr id="3" name="Freeform 3"/>
            <p:cNvSpPr/>
            <p:nvPr/>
          </p:nvSpPr>
          <p:spPr>
            <a:xfrm>
              <a:off x="0" y="0"/>
              <a:ext cx="1464262" cy="2251328"/>
            </a:xfrm>
            <a:custGeom>
              <a:avLst/>
              <a:gdLst/>
              <a:ahLst/>
              <a:cxnLst/>
              <a:rect l="l" t="t" r="r" b="b"/>
              <a:pathLst>
                <a:path w="1464262" h="2251328">
                  <a:moveTo>
                    <a:pt x="0" y="0"/>
                  </a:moveTo>
                  <a:lnTo>
                    <a:pt x="1464262" y="0"/>
                  </a:lnTo>
                  <a:lnTo>
                    <a:pt x="1464262" y="2251328"/>
                  </a:lnTo>
                  <a:lnTo>
                    <a:pt x="0" y="2251328"/>
                  </a:lnTo>
                  <a:close/>
                </a:path>
              </a:pathLst>
            </a:custGeom>
            <a:solidFill>
              <a:srgbClr val="EC971C"/>
            </a:solidFill>
          </p:spPr>
          <p:txBody>
            <a:bodyPr/>
            <a:lstStyle/>
            <a:p>
              <a:endParaRPr lang="en-US"/>
            </a:p>
          </p:txBody>
        </p:sp>
        <p:sp>
          <p:nvSpPr>
            <p:cNvPr id="4" name="TextBox 4"/>
            <p:cNvSpPr txBox="1"/>
            <p:nvPr/>
          </p:nvSpPr>
          <p:spPr>
            <a:xfrm>
              <a:off x="0" y="-47625"/>
              <a:ext cx="1464262" cy="2298953"/>
            </a:xfrm>
            <a:prstGeom prst="rect">
              <a:avLst/>
            </a:prstGeom>
          </p:spPr>
          <p:txBody>
            <a:bodyPr lIns="50800" tIns="50800" rIns="50800" bIns="50800" rtlCol="0" anchor="ctr"/>
            <a:lstStyle/>
            <a:p>
              <a:pPr algn="ctr">
                <a:lnSpc>
                  <a:spcPts val="2940"/>
                </a:lnSpc>
              </a:pPr>
              <a:endParaRPr/>
            </a:p>
          </p:txBody>
        </p:sp>
      </p:grpSp>
      <p:grpSp>
        <p:nvGrpSpPr>
          <p:cNvPr id="5" name="Group 5"/>
          <p:cNvGrpSpPr/>
          <p:nvPr/>
        </p:nvGrpSpPr>
        <p:grpSpPr>
          <a:xfrm>
            <a:off x="-1278805" y="7118114"/>
            <a:ext cx="5559621" cy="4144078"/>
            <a:chOff x="0" y="0"/>
            <a:chExt cx="1464262" cy="1091444"/>
          </a:xfrm>
        </p:grpSpPr>
        <p:sp>
          <p:nvSpPr>
            <p:cNvPr id="6" name="Freeform 6"/>
            <p:cNvSpPr/>
            <p:nvPr/>
          </p:nvSpPr>
          <p:spPr>
            <a:xfrm>
              <a:off x="0" y="0"/>
              <a:ext cx="1464262" cy="1091444"/>
            </a:xfrm>
            <a:custGeom>
              <a:avLst/>
              <a:gdLst/>
              <a:ahLst/>
              <a:cxnLst/>
              <a:rect l="l" t="t" r="r" b="b"/>
              <a:pathLst>
                <a:path w="1464262" h="1091444">
                  <a:moveTo>
                    <a:pt x="0" y="0"/>
                  </a:moveTo>
                  <a:lnTo>
                    <a:pt x="1464262" y="0"/>
                  </a:lnTo>
                  <a:lnTo>
                    <a:pt x="1464262" y="1091444"/>
                  </a:lnTo>
                  <a:lnTo>
                    <a:pt x="0" y="1091444"/>
                  </a:lnTo>
                  <a:close/>
                </a:path>
              </a:pathLst>
            </a:custGeom>
            <a:solidFill>
              <a:srgbClr val="021531"/>
            </a:solidFill>
          </p:spPr>
          <p:txBody>
            <a:bodyPr/>
            <a:lstStyle/>
            <a:p>
              <a:endParaRPr lang="en-US"/>
            </a:p>
          </p:txBody>
        </p:sp>
        <p:sp>
          <p:nvSpPr>
            <p:cNvPr id="7" name="TextBox 7"/>
            <p:cNvSpPr txBox="1"/>
            <p:nvPr/>
          </p:nvSpPr>
          <p:spPr>
            <a:xfrm>
              <a:off x="0" y="-47625"/>
              <a:ext cx="1464262" cy="1139069"/>
            </a:xfrm>
            <a:prstGeom prst="rect">
              <a:avLst/>
            </a:prstGeom>
          </p:spPr>
          <p:txBody>
            <a:bodyPr lIns="50800" tIns="50800" rIns="50800" bIns="50800" rtlCol="0" anchor="ctr"/>
            <a:lstStyle/>
            <a:p>
              <a:pPr algn="ctr">
                <a:lnSpc>
                  <a:spcPts val="2940"/>
                </a:lnSpc>
              </a:pPr>
              <a:endParaRPr/>
            </a:p>
          </p:txBody>
        </p:sp>
      </p:grpSp>
      <p:grpSp>
        <p:nvGrpSpPr>
          <p:cNvPr id="8" name="Group 8"/>
          <p:cNvGrpSpPr>
            <a:grpSpLocks noChangeAspect="1"/>
          </p:cNvGrpSpPr>
          <p:nvPr/>
        </p:nvGrpSpPr>
        <p:grpSpPr>
          <a:xfrm>
            <a:off x="1602238" y="-1399980"/>
            <a:ext cx="6590802" cy="9886203"/>
            <a:chOff x="0" y="0"/>
            <a:chExt cx="6350000" cy="9525000"/>
          </a:xfrm>
        </p:grpSpPr>
        <p:sp>
          <p:nvSpPr>
            <p:cNvPr id="9" name="Freeform 9"/>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solidFill>
              <a:srgbClr val="FFFFFF"/>
            </a:solidFill>
            <a:ln w="12700">
              <a:solidFill>
                <a:srgbClr val="000000"/>
              </a:solidFill>
            </a:ln>
          </p:spPr>
          <p:txBody>
            <a:bodyPr/>
            <a:lstStyle/>
            <a:p>
              <a:endParaRPr lang="en-US"/>
            </a:p>
          </p:txBody>
        </p:sp>
      </p:grpSp>
      <p:grpSp>
        <p:nvGrpSpPr>
          <p:cNvPr id="10" name="Group 10"/>
          <p:cNvGrpSpPr>
            <a:grpSpLocks noChangeAspect="1"/>
          </p:cNvGrpSpPr>
          <p:nvPr/>
        </p:nvGrpSpPr>
        <p:grpSpPr>
          <a:xfrm>
            <a:off x="1925671" y="-396496"/>
            <a:ext cx="5714140" cy="8571210"/>
            <a:chOff x="0" y="0"/>
            <a:chExt cx="6350000" cy="9525000"/>
          </a:xfrm>
        </p:grpSpPr>
        <p:sp>
          <p:nvSpPr>
            <p:cNvPr id="11" name="Freeform 11"/>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2"/>
              <a:stretch>
                <a:fillRect l="-1250" r="-1250"/>
              </a:stretch>
            </a:blipFill>
          </p:spPr>
          <p:txBody>
            <a:bodyPr/>
            <a:lstStyle/>
            <a:p>
              <a:endParaRPr lang="en-US"/>
            </a:p>
          </p:txBody>
        </p:sp>
      </p:grpSp>
      <p:grpSp>
        <p:nvGrpSpPr>
          <p:cNvPr id="12" name="Group 12"/>
          <p:cNvGrpSpPr/>
          <p:nvPr/>
        </p:nvGrpSpPr>
        <p:grpSpPr>
          <a:xfrm>
            <a:off x="8478720" y="2630030"/>
            <a:ext cx="4528285" cy="2719005"/>
            <a:chOff x="0" y="0"/>
            <a:chExt cx="1192635" cy="716116"/>
          </a:xfrm>
        </p:grpSpPr>
        <p:sp>
          <p:nvSpPr>
            <p:cNvPr id="13" name="Freeform 13"/>
            <p:cNvSpPr/>
            <p:nvPr/>
          </p:nvSpPr>
          <p:spPr>
            <a:xfrm>
              <a:off x="0" y="0"/>
              <a:ext cx="1192635" cy="716117"/>
            </a:xfrm>
            <a:custGeom>
              <a:avLst/>
              <a:gdLst/>
              <a:ahLst/>
              <a:cxnLst/>
              <a:rect l="l" t="t" r="r" b="b"/>
              <a:pathLst>
                <a:path w="1192635" h="716117">
                  <a:moveTo>
                    <a:pt x="20516" y="0"/>
                  </a:moveTo>
                  <a:lnTo>
                    <a:pt x="1172118" y="0"/>
                  </a:lnTo>
                  <a:cubicBezTo>
                    <a:pt x="1183449" y="0"/>
                    <a:pt x="1192635" y="9185"/>
                    <a:pt x="1192635" y="20516"/>
                  </a:cubicBezTo>
                  <a:lnTo>
                    <a:pt x="1192635" y="695600"/>
                  </a:lnTo>
                  <a:cubicBezTo>
                    <a:pt x="1192635" y="706931"/>
                    <a:pt x="1183449" y="716117"/>
                    <a:pt x="1172118" y="716117"/>
                  </a:cubicBezTo>
                  <a:lnTo>
                    <a:pt x="20516" y="716117"/>
                  </a:lnTo>
                  <a:cubicBezTo>
                    <a:pt x="15075" y="716117"/>
                    <a:pt x="9857" y="713955"/>
                    <a:pt x="6009" y="710107"/>
                  </a:cubicBezTo>
                  <a:cubicBezTo>
                    <a:pt x="2162" y="706260"/>
                    <a:pt x="0" y="701042"/>
                    <a:pt x="0" y="695600"/>
                  </a:cubicBezTo>
                  <a:lnTo>
                    <a:pt x="0" y="20516"/>
                  </a:lnTo>
                  <a:cubicBezTo>
                    <a:pt x="0" y="9185"/>
                    <a:pt x="9185" y="0"/>
                    <a:pt x="20516" y="0"/>
                  </a:cubicBezTo>
                  <a:close/>
                </a:path>
              </a:pathLst>
            </a:custGeom>
            <a:solidFill>
              <a:srgbClr val="EC971C"/>
            </a:solidFill>
          </p:spPr>
          <p:txBody>
            <a:bodyPr/>
            <a:lstStyle/>
            <a:p>
              <a:endParaRPr lang="en-US"/>
            </a:p>
          </p:txBody>
        </p:sp>
        <p:sp>
          <p:nvSpPr>
            <p:cNvPr id="14" name="TextBox 14"/>
            <p:cNvSpPr txBox="1"/>
            <p:nvPr/>
          </p:nvSpPr>
          <p:spPr>
            <a:xfrm>
              <a:off x="0" y="-47625"/>
              <a:ext cx="1192635" cy="763741"/>
            </a:xfrm>
            <a:prstGeom prst="rect">
              <a:avLst/>
            </a:prstGeom>
          </p:spPr>
          <p:txBody>
            <a:bodyPr lIns="50800" tIns="50800" rIns="50800" bIns="50800" rtlCol="0" anchor="ctr"/>
            <a:lstStyle/>
            <a:p>
              <a:pPr algn="ctr">
                <a:lnSpc>
                  <a:spcPts val="2940"/>
                </a:lnSpc>
              </a:pPr>
              <a:endParaRPr/>
            </a:p>
          </p:txBody>
        </p:sp>
      </p:grpSp>
      <p:grpSp>
        <p:nvGrpSpPr>
          <p:cNvPr id="15" name="Group 15"/>
          <p:cNvGrpSpPr/>
          <p:nvPr/>
        </p:nvGrpSpPr>
        <p:grpSpPr>
          <a:xfrm>
            <a:off x="13292755" y="2630030"/>
            <a:ext cx="4528285" cy="2719005"/>
            <a:chOff x="0" y="0"/>
            <a:chExt cx="1192635" cy="716116"/>
          </a:xfrm>
        </p:grpSpPr>
        <p:sp>
          <p:nvSpPr>
            <p:cNvPr id="16" name="Freeform 16"/>
            <p:cNvSpPr/>
            <p:nvPr/>
          </p:nvSpPr>
          <p:spPr>
            <a:xfrm>
              <a:off x="0" y="0"/>
              <a:ext cx="1192635" cy="716117"/>
            </a:xfrm>
            <a:custGeom>
              <a:avLst/>
              <a:gdLst/>
              <a:ahLst/>
              <a:cxnLst/>
              <a:rect l="l" t="t" r="r" b="b"/>
              <a:pathLst>
                <a:path w="1192635" h="716117">
                  <a:moveTo>
                    <a:pt x="20516" y="0"/>
                  </a:moveTo>
                  <a:lnTo>
                    <a:pt x="1172118" y="0"/>
                  </a:lnTo>
                  <a:cubicBezTo>
                    <a:pt x="1183449" y="0"/>
                    <a:pt x="1192635" y="9185"/>
                    <a:pt x="1192635" y="20516"/>
                  </a:cubicBezTo>
                  <a:lnTo>
                    <a:pt x="1192635" y="695600"/>
                  </a:lnTo>
                  <a:cubicBezTo>
                    <a:pt x="1192635" y="706931"/>
                    <a:pt x="1183449" y="716117"/>
                    <a:pt x="1172118" y="716117"/>
                  </a:cubicBezTo>
                  <a:lnTo>
                    <a:pt x="20516" y="716117"/>
                  </a:lnTo>
                  <a:cubicBezTo>
                    <a:pt x="15075" y="716117"/>
                    <a:pt x="9857" y="713955"/>
                    <a:pt x="6009" y="710107"/>
                  </a:cubicBezTo>
                  <a:cubicBezTo>
                    <a:pt x="2162" y="706260"/>
                    <a:pt x="0" y="701042"/>
                    <a:pt x="0" y="695600"/>
                  </a:cubicBezTo>
                  <a:lnTo>
                    <a:pt x="0" y="20516"/>
                  </a:lnTo>
                  <a:cubicBezTo>
                    <a:pt x="0" y="9185"/>
                    <a:pt x="9185" y="0"/>
                    <a:pt x="20516" y="0"/>
                  </a:cubicBezTo>
                  <a:close/>
                </a:path>
              </a:pathLst>
            </a:custGeom>
            <a:solidFill>
              <a:srgbClr val="021531"/>
            </a:solidFill>
          </p:spPr>
          <p:txBody>
            <a:bodyPr/>
            <a:lstStyle/>
            <a:p>
              <a:endParaRPr lang="en-US"/>
            </a:p>
          </p:txBody>
        </p:sp>
        <p:sp>
          <p:nvSpPr>
            <p:cNvPr id="17" name="TextBox 17"/>
            <p:cNvSpPr txBox="1"/>
            <p:nvPr/>
          </p:nvSpPr>
          <p:spPr>
            <a:xfrm>
              <a:off x="0" y="-47625"/>
              <a:ext cx="1192635" cy="763741"/>
            </a:xfrm>
            <a:prstGeom prst="rect">
              <a:avLst/>
            </a:prstGeom>
          </p:spPr>
          <p:txBody>
            <a:bodyPr lIns="50800" tIns="50800" rIns="50800" bIns="50800" rtlCol="0" anchor="ctr"/>
            <a:lstStyle/>
            <a:p>
              <a:pPr algn="ctr">
                <a:lnSpc>
                  <a:spcPts val="2940"/>
                </a:lnSpc>
              </a:pPr>
              <a:endParaRPr/>
            </a:p>
          </p:txBody>
        </p:sp>
      </p:grpSp>
      <p:sp>
        <p:nvSpPr>
          <p:cNvPr id="18" name="Freeform 18"/>
          <p:cNvSpPr/>
          <p:nvPr/>
        </p:nvSpPr>
        <p:spPr>
          <a:xfrm>
            <a:off x="8478720" y="5472860"/>
            <a:ext cx="3611423" cy="4516040"/>
          </a:xfrm>
          <a:custGeom>
            <a:avLst/>
            <a:gdLst/>
            <a:ahLst/>
            <a:cxnLst/>
            <a:rect l="l" t="t" r="r" b="b"/>
            <a:pathLst>
              <a:path w="3611423" h="4516040">
                <a:moveTo>
                  <a:pt x="0" y="0"/>
                </a:moveTo>
                <a:lnTo>
                  <a:pt x="3611423" y="0"/>
                </a:lnTo>
                <a:lnTo>
                  <a:pt x="3611423" y="4516040"/>
                </a:lnTo>
                <a:lnTo>
                  <a:pt x="0" y="4516040"/>
                </a:lnTo>
                <a:lnTo>
                  <a:pt x="0" y="0"/>
                </a:lnTo>
                <a:close/>
              </a:path>
            </a:pathLst>
          </a:custGeom>
          <a:blipFill>
            <a:blip r:embed="rId3"/>
            <a:stretch>
              <a:fillRect t="-253" b="-253"/>
            </a:stretch>
          </a:blipFill>
          <a:ln w="85725" cap="rnd">
            <a:solidFill>
              <a:srgbClr val="000000"/>
            </a:solidFill>
            <a:prstDash val="solid"/>
            <a:round/>
          </a:ln>
        </p:spPr>
        <p:txBody>
          <a:bodyPr/>
          <a:lstStyle/>
          <a:p>
            <a:endParaRPr lang="en-US"/>
          </a:p>
        </p:txBody>
      </p:sp>
      <p:sp>
        <p:nvSpPr>
          <p:cNvPr id="19" name="Freeform 19"/>
          <p:cNvSpPr/>
          <p:nvPr/>
        </p:nvSpPr>
        <p:spPr>
          <a:xfrm>
            <a:off x="12377343" y="5534077"/>
            <a:ext cx="5443697" cy="4454823"/>
          </a:xfrm>
          <a:custGeom>
            <a:avLst/>
            <a:gdLst/>
            <a:ahLst/>
            <a:cxnLst/>
            <a:rect l="l" t="t" r="r" b="b"/>
            <a:pathLst>
              <a:path w="5443697" h="4454823">
                <a:moveTo>
                  <a:pt x="0" y="0"/>
                </a:moveTo>
                <a:lnTo>
                  <a:pt x="5443697" y="0"/>
                </a:lnTo>
                <a:lnTo>
                  <a:pt x="5443697" y="4454823"/>
                </a:lnTo>
                <a:lnTo>
                  <a:pt x="0" y="4454823"/>
                </a:lnTo>
                <a:lnTo>
                  <a:pt x="0" y="0"/>
                </a:lnTo>
                <a:close/>
              </a:path>
            </a:pathLst>
          </a:custGeom>
          <a:blipFill>
            <a:blip r:embed="rId4"/>
            <a:stretch>
              <a:fillRect l="-36608" r="-47954"/>
            </a:stretch>
          </a:blipFill>
          <a:ln w="85725" cap="rnd">
            <a:solidFill>
              <a:srgbClr val="000000"/>
            </a:solidFill>
            <a:prstDash val="solid"/>
            <a:round/>
          </a:ln>
        </p:spPr>
        <p:txBody>
          <a:bodyPr/>
          <a:lstStyle/>
          <a:p>
            <a:endParaRPr lang="en-US"/>
          </a:p>
        </p:txBody>
      </p:sp>
      <p:sp>
        <p:nvSpPr>
          <p:cNvPr id="20" name="TextBox 20"/>
          <p:cNvSpPr txBox="1"/>
          <p:nvPr/>
        </p:nvSpPr>
        <p:spPr>
          <a:xfrm>
            <a:off x="8454541" y="1363205"/>
            <a:ext cx="7140457" cy="847725"/>
          </a:xfrm>
          <a:prstGeom prst="rect">
            <a:avLst/>
          </a:prstGeom>
        </p:spPr>
        <p:txBody>
          <a:bodyPr lIns="0" tIns="0" rIns="0" bIns="0" rtlCol="0" anchor="t">
            <a:spAutoFit/>
          </a:bodyPr>
          <a:lstStyle/>
          <a:p>
            <a:pPr algn="l">
              <a:lnSpc>
                <a:spcPts val="6720"/>
              </a:lnSpc>
            </a:pPr>
            <a:r>
              <a:rPr lang="en-US" sz="5600">
                <a:solidFill>
                  <a:srgbClr val="021531"/>
                </a:solidFill>
                <a:latin typeface="Oswald Bold"/>
                <a:ea typeface="Oswald Bold"/>
                <a:cs typeface="Oswald Bold"/>
                <a:sym typeface="Oswald Bold"/>
              </a:rPr>
              <a:t>EXAMPLES</a:t>
            </a:r>
          </a:p>
        </p:txBody>
      </p:sp>
      <p:sp>
        <p:nvSpPr>
          <p:cNvPr id="21" name="TextBox 21"/>
          <p:cNvSpPr txBox="1"/>
          <p:nvPr/>
        </p:nvSpPr>
        <p:spPr>
          <a:xfrm>
            <a:off x="8473591" y="2093201"/>
            <a:ext cx="8372556" cy="415290"/>
          </a:xfrm>
          <a:prstGeom prst="rect">
            <a:avLst/>
          </a:prstGeom>
        </p:spPr>
        <p:txBody>
          <a:bodyPr lIns="0" tIns="0" rIns="0" bIns="0" rtlCol="0" anchor="t">
            <a:spAutoFit/>
          </a:bodyPr>
          <a:lstStyle/>
          <a:p>
            <a:pPr marL="0" lvl="0" indent="0" algn="l">
              <a:lnSpc>
                <a:spcPts val="3359"/>
              </a:lnSpc>
              <a:spcBef>
                <a:spcPct val="0"/>
              </a:spcBef>
            </a:pPr>
            <a:r>
              <a:rPr lang="en-US" sz="2400">
                <a:solidFill>
                  <a:srgbClr val="021531"/>
                </a:solidFill>
                <a:latin typeface="Barlow SemiCondensed Bold"/>
                <a:ea typeface="Barlow SemiCondensed Bold"/>
                <a:cs typeface="Barlow SemiCondensed Bold"/>
                <a:sym typeface="Barlow SemiCondensed Bold"/>
              </a:rPr>
              <a:t>EXAMPLE 2 – ADD FREESTANDING ADU TO EXISTING DWELLING</a:t>
            </a:r>
          </a:p>
        </p:txBody>
      </p:sp>
      <p:sp>
        <p:nvSpPr>
          <p:cNvPr id="22" name="TextBox 22"/>
          <p:cNvSpPr txBox="1"/>
          <p:nvPr/>
        </p:nvSpPr>
        <p:spPr>
          <a:xfrm>
            <a:off x="8637451" y="2939467"/>
            <a:ext cx="4210823" cy="2594610"/>
          </a:xfrm>
          <a:prstGeom prst="rect">
            <a:avLst/>
          </a:prstGeom>
        </p:spPr>
        <p:txBody>
          <a:bodyPr lIns="0" tIns="0" rIns="0" bIns="0" rtlCol="0" anchor="t">
            <a:spAutoFit/>
          </a:bodyPr>
          <a:lstStyle/>
          <a:p>
            <a:pPr marL="453390" lvl="1" indent="-226695" algn="l">
              <a:lnSpc>
                <a:spcPts val="2940"/>
              </a:lnSpc>
              <a:buFont typeface="Arial"/>
              <a:buChar char="•"/>
            </a:pPr>
            <a:r>
              <a:rPr lang="en-US" sz="2100">
                <a:solidFill>
                  <a:srgbClr val="021531"/>
                </a:solidFill>
                <a:latin typeface="Barlow SemiCondensed"/>
                <a:ea typeface="Barlow SemiCondensed"/>
                <a:cs typeface="Barlow SemiCondensed"/>
                <a:sym typeface="Barlow SemiCondensed"/>
              </a:rPr>
              <a:t>75x100 (7,500 SF) Lot in Westchester</a:t>
            </a:r>
          </a:p>
          <a:p>
            <a:pPr marL="453390" lvl="1" indent="-226695" algn="l">
              <a:lnSpc>
                <a:spcPts val="2940"/>
              </a:lnSpc>
              <a:buFont typeface="Arial"/>
              <a:buChar char="•"/>
            </a:pPr>
            <a:r>
              <a:rPr lang="en-US" sz="2100">
                <a:solidFill>
                  <a:srgbClr val="021531"/>
                </a:solidFill>
                <a:latin typeface="Barlow SemiCondensed"/>
                <a:ea typeface="Barlow SemiCondensed"/>
                <a:cs typeface="Barlow SemiCondensed"/>
                <a:sym typeface="Barlow SemiCondensed"/>
              </a:rPr>
              <a:t>Required setbacks denoted in red lines on map</a:t>
            </a:r>
          </a:p>
          <a:p>
            <a:pPr marL="453390" lvl="1" indent="-226695" algn="l">
              <a:lnSpc>
                <a:spcPts val="2940"/>
              </a:lnSpc>
              <a:buFont typeface="Arial"/>
              <a:buChar char="•"/>
            </a:pPr>
            <a:r>
              <a:rPr lang="en-US" sz="2100">
                <a:solidFill>
                  <a:srgbClr val="021531"/>
                </a:solidFill>
                <a:latin typeface="Barlow SemiCondensed"/>
                <a:ea typeface="Barlow SemiCondensed"/>
                <a:cs typeface="Barlow SemiCondensed"/>
                <a:sym typeface="Barlow SemiCondensed"/>
              </a:rPr>
              <a:t>1,988 SF principal dwelling unit plus 460 SF freestanding ADU</a:t>
            </a:r>
          </a:p>
          <a:p>
            <a:pPr algn="l">
              <a:lnSpc>
                <a:spcPts val="2940"/>
              </a:lnSpc>
            </a:pPr>
            <a:endParaRPr lang="en-US" sz="2100">
              <a:solidFill>
                <a:srgbClr val="021531"/>
              </a:solidFill>
              <a:latin typeface="Barlow SemiCondensed"/>
              <a:ea typeface="Barlow SemiCondensed"/>
              <a:cs typeface="Barlow SemiCondensed"/>
              <a:sym typeface="Barlow SemiCondensed"/>
            </a:endParaRPr>
          </a:p>
        </p:txBody>
      </p:sp>
      <p:sp>
        <p:nvSpPr>
          <p:cNvPr id="23" name="TextBox 23"/>
          <p:cNvSpPr txBox="1"/>
          <p:nvPr/>
        </p:nvSpPr>
        <p:spPr>
          <a:xfrm>
            <a:off x="13451486" y="2939467"/>
            <a:ext cx="4210823" cy="1480185"/>
          </a:xfrm>
          <a:prstGeom prst="rect">
            <a:avLst/>
          </a:prstGeom>
        </p:spPr>
        <p:txBody>
          <a:bodyPr lIns="0" tIns="0" rIns="0" bIns="0" rtlCol="0" anchor="t">
            <a:spAutoFit/>
          </a:bodyPr>
          <a:lstStyle/>
          <a:p>
            <a:pPr marL="453390" lvl="1" indent="-226695" algn="l">
              <a:lnSpc>
                <a:spcPts val="2940"/>
              </a:lnSpc>
              <a:buFont typeface="Arial"/>
              <a:buChar char="•"/>
            </a:pPr>
            <a:r>
              <a:rPr lang="en-US" sz="2100">
                <a:solidFill>
                  <a:srgbClr val="FFFFFF"/>
                </a:solidFill>
                <a:latin typeface="Barlow SemiCondensed"/>
                <a:ea typeface="Barlow SemiCondensed"/>
                <a:cs typeface="Barlow SemiCondensed"/>
                <a:sym typeface="Barlow SemiCondensed"/>
              </a:rPr>
              <a:t>ADU fits the footprint of swimming pool</a:t>
            </a:r>
          </a:p>
          <a:p>
            <a:pPr marL="453390" lvl="1" indent="-226695" algn="l">
              <a:lnSpc>
                <a:spcPts val="2940"/>
              </a:lnSpc>
              <a:buFont typeface="Arial"/>
              <a:buChar char="•"/>
            </a:pPr>
            <a:r>
              <a:rPr lang="en-US" sz="2100">
                <a:solidFill>
                  <a:srgbClr val="FFFFFF"/>
                </a:solidFill>
                <a:latin typeface="Barlow SemiCondensed"/>
                <a:ea typeface="Barlow SemiCondensed"/>
                <a:cs typeface="Barlow SemiCondensed"/>
                <a:sym typeface="Barlow SemiCondensed"/>
              </a:rPr>
              <a:t>Three parking spaces would cover 35% of the width of the front yard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E1479A58-352C-3D2D-D8D1-C2DCC08F9A5A}"/>
              </a:ext>
            </a:extLst>
          </p:cNvPr>
          <p:cNvGrpSpPr/>
          <p:nvPr/>
        </p:nvGrpSpPr>
        <p:grpSpPr>
          <a:xfrm>
            <a:off x="0" y="5443"/>
            <a:ext cx="18288000" cy="10287000"/>
            <a:chOff x="-285750" y="-685800"/>
            <a:chExt cx="18249900" cy="10287000"/>
          </a:xfrm>
        </p:grpSpPr>
        <p:pic>
          <p:nvPicPr>
            <p:cNvPr id="8" name="Picture 7">
              <a:extLst>
                <a:ext uri="{FF2B5EF4-FFF2-40B4-BE49-F238E27FC236}">
                  <a16:creationId xmlns:a16="http://schemas.microsoft.com/office/drawing/2014/main" id="{E45C57B2-25E7-27B6-E1AB-D5376724FB53}"/>
                </a:ext>
              </a:extLst>
            </p:cNvPr>
            <p:cNvPicPr>
              <a:picLocks noChangeAspect="1"/>
            </p:cNvPicPr>
            <p:nvPr/>
          </p:nvPicPr>
          <p:blipFill>
            <a:blip r:embed="rId2"/>
            <a:stretch>
              <a:fillRect/>
            </a:stretch>
          </p:blipFill>
          <p:spPr>
            <a:xfrm>
              <a:off x="-285750" y="-685800"/>
              <a:ext cx="18249900" cy="10287000"/>
            </a:xfrm>
            <a:prstGeom prst="rect">
              <a:avLst/>
            </a:prstGeom>
          </p:spPr>
        </p:pic>
        <p:pic>
          <p:nvPicPr>
            <p:cNvPr id="9" name="Picture 8">
              <a:extLst>
                <a:ext uri="{FF2B5EF4-FFF2-40B4-BE49-F238E27FC236}">
                  <a16:creationId xmlns:a16="http://schemas.microsoft.com/office/drawing/2014/main" id="{D5CE610E-745E-73BF-AC83-C826DEF91FEC}"/>
                </a:ext>
              </a:extLst>
            </p:cNvPr>
            <p:cNvPicPr>
              <a:picLocks noChangeAspect="1"/>
            </p:cNvPicPr>
            <p:nvPr/>
          </p:nvPicPr>
          <p:blipFill>
            <a:blip r:embed="rId3"/>
            <a:stretch>
              <a:fillRect/>
            </a:stretch>
          </p:blipFill>
          <p:spPr>
            <a:xfrm>
              <a:off x="13792200" y="6667500"/>
              <a:ext cx="3960564" cy="2252663"/>
            </a:xfrm>
            <a:prstGeom prst="rect">
              <a:avLst/>
            </a:prstGeom>
          </p:spPr>
        </p:pic>
      </p:grpSp>
    </p:spTree>
    <p:extLst>
      <p:ext uri="{BB962C8B-B14F-4D97-AF65-F5344CB8AC3E}">
        <p14:creationId xmlns:p14="http://schemas.microsoft.com/office/powerpoint/2010/main" val="10581955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431205" y="-1085094"/>
            <a:ext cx="5559621" cy="8548012"/>
            <a:chOff x="0" y="0"/>
            <a:chExt cx="1464262" cy="2251328"/>
          </a:xfrm>
        </p:grpSpPr>
        <p:sp>
          <p:nvSpPr>
            <p:cNvPr id="3" name="Freeform 3"/>
            <p:cNvSpPr/>
            <p:nvPr/>
          </p:nvSpPr>
          <p:spPr>
            <a:xfrm>
              <a:off x="0" y="0"/>
              <a:ext cx="1464262" cy="2251328"/>
            </a:xfrm>
            <a:custGeom>
              <a:avLst/>
              <a:gdLst/>
              <a:ahLst/>
              <a:cxnLst/>
              <a:rect l="l" t="t" r="r" b="b"/>
              <a:pathLst>
                <a:path w="1464262" h="2251328">
                  <a:moveTo>
                    <a:pt x="0" y="0"/>
                  </a:moveTo>
                  <a:lnTo>
                    <a:pt x="1464262" y="0"/>
                  </a:lnTo>
                  <a:lnTo>
                    <a:pt x="1464262" y="2251328"/>
                  </a:lnTo>
                  <a:lnTo>
                    <a:pt x="0" y="2251328"/>
                  </a:lnTo>
                  <a:close/>
                </a:path>
              </a:pathLst>
            </a:custGeom>
            <a:solidFill>
              <a:srgbClr val="EC971C"/>
            </a:solidFill>
          </p:spPr>
          <p:txBody>
            <a:bodyPr/>
            <a:lstStyle/>
            <a:p>
              <a:endParaRPr lang="en-US"/>
            </a:p>
          </p:txBody>
        </p:sp>
        <p:sp>
          <p:nvSpPr>
            <p:cNvPr id="4" name="TextBox 4"/>
            <p:cNvSpPr txBox="1"/>
            <p:nvPr/>
          </p:nvSpPr>
          <p:spPr>
            <a:xfrm>
              <a:off x="0" y="-47625"/>
              <a:ext cx="1464262" cy="2298953"/>
            </a:xfrm>
            <a:prstGeom prst="rect">
              <a:avLst/>
            </a:prstGeom>
          </p:spPr>
          <p:txBody>
            <a:bodyPr lIns="50800" tIns="50800" rIns="50800" bIns="50800" rtlCol="0" anchor="ctr"/>
            <a:lstStyle/>
            <a:p>
              <a:pPr algn="ctr">
                <a:lnSpc>
                  <a:spcPts val="2940"/>
                </a:lnSpc>
              </a:pPr>
              <a:endParaRPr/>
            </a:p>
          </p:txBody>
        </p:sp>
      </p:grpSp>
      <p:grpSp>
        <p:nvGrpSpPr>
          <p:cNvPr id="5" name="Group 5"/>
          <p:cNvGrpSpPr/>
          <p:nvPr/>
        </p:nvGrpSpPr>
        <p:grpSpPr>
          <a:xfrm>
            <a:off x="-1278805" y="7118114"/>
            <a:ext cx="5559621" cy="4144078"/>
            <a:chOff x="0" y="0"/>
            <a:chExt cx="1464262" cy="1091444"/>
          </a:xfrm>
        </p:grpSpPr>
        <p:sp>
          <p:nvSpPr>
            <p:cNvPr id="6" name="Freeform 6"/>
            <p:cNvSpPr/>
            <p:nvPr/>
          </p:nvSpPr>
          <p:spPr>
            <a:xfrm>
              <a:off x="0" y="0"/>
              <a:ext cx="1464262" cy="1091444"/>
            </a:xfrm>
            <a:custGeom>
              <a:avLst/>
              <a:gdLst/>
              <a:ahLst/>
              <a:cxnLst/>
              <a:rect l="l" t="t" r="r" b="b"/>
              <a:pathLst>
                <a:path w="1464262" h="1091444">
                  <a:moveTo>
                    <a:pt x="0" y="0"/>
                  </a:moveTo>
                  <a:lnTo>
                    <a:pt x="1464262" y="0"/>
                  </a:lnTo>
                  <a:lnTo>
                    <a:pt x="1464262" y="1091444"/>
                  </a:lnTo>
                  <a:lnTo>
                    <a:pt x="0" y="1091444"/>
                  </a:lnTo>
                  <a:close/>
                </a:path>
              </a:pathLst>
            </a:custGeom>
            <a:solidFill>
              <a:srgbClr val="021531"/>
            </a:solidFill>
          </p:spPr>
          <p:txBody>
            <a:bodyPr/>
            <a:lstStyle/>
            <a:p>
              <a:endParaRPr lang="en-US"/>
            </a:p>
          </p:txBody>
        </p:sp>
        <p:sp>
          <p:nvSpPr>
            <p:cNvPr id="7" name="TextBox 7"/>
            <p:cNvSpPr txBox="1"/>
            <p:nvPr/>
          </p:nvSpPr>
          <p:spPr>
            <a:xfrm>
              <a:off x="0" y="-47625"/>
              <a:ext cx="1464262" cy="1139069"/>
            </a:xfrm>
            <a:prstGeom prst="rect">
              <a:avLst/>
            </a:prstGeom>
          </p:spPr>
          <p:txBody>
            <a:bodyPr lIns="50800" tIns="50800" rIns="50800" bIns="50800" rtlCol="0" anchor="ctr"/>
            <a:lstStyle/>
            <a:p>
              <a:pPr algn="ctr">
                <a:lnSpc>
                  <a:spcPts val="2940"/>
                </a:lnSpc>
              </a:pPr>
              <a:endParaRPr/>
            </a:p>
          </p:txBody>
        </p:sp>
      </p:grpSp>
      <p:grpSp>
        <p:nvGrpSpPr>
          <p:cNvPr id="8" name="Group 8"/>
          <p:cNvGrpSpPr>
            <a:grpSpLocks noChangeAspect="1"/>
          </p:cNvGrpSpPr>
          <p:nvPr/>
        </p:nvGrpSpPr>
        <p:grpSpPr>
          <a:xfrm>
            <a:off x="1602238" y="-1399980"/>
            <a:ext cx="6590802" cy="9886203"/>
            <a:chOff x="0" y="0"/>
            <a:chExt cx="6350000" cy="9525000"/>
          </a:xfrm>
        </p:grpSpPr>
        <p:sp>
          <p:nvSpPr>
            <p:cNvPr id="9" name="Freeform 9"/>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solidFill>
              <a:srgbClr val="FFFFFF"/>
            </a:solidFill>
            <a:ln w="12700">
              <a:solidFill>
                <a:srgbClr val="000000"/>
              </a:solidFill>
            </a:ln>
          </p:spPr>
          <p:txBody>
            <a:bodyPr/>
            <a:lstStyle/>
            <a:p>
              <a:endParaRPr lang="en-US"/>
            </a:p>
          </p:txBody>
        </p:sp>
      </p:grpSp>
      <p:grpSp>
        <p:nvGrpSpPr>
          <p:cNvPr id="10" name="Group 10"/>
          <p:cNvGrpSpPr>
            <a:grpSpLocks noChangeAspect="1"/>
          </p:cNvGrpSpPr>
          <p:nvPr/>
        </p:nvGrpSpPr>
        <p:grpSpPr>
          <a:xfrm>
            <a:off x="1925671" y="-396496"/>
            <a:ext cx="5714140" cy="8571210"/>
            <a:chOff x="0" y="0"/>
            <a:chExt cx="6350000" cy="9525000"/>
          </a:xfrm>
        </p:grpSpPr>
        <p:sp>
          <p:nvSpPr>
            <p:cNvPr id="11" name="Freeform 11"/>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2"/>
              <a:stretch>
                <a:fillRect l="-109162" r="-3079"/>
              </a:stretch>
            </a:blipFill>
          </p:spPr>
          <p:txBody>
            <a:bodyPr/>
            <a:lstStyle/>
            <a:p>
              <a:endParaRPr lang="en-US"/>
            </a:p>
          </p:txBody>
        </p:sp>
      </p:grpSp>
      <p:grpSp>
        <p:nvGrpSpPr>
          <p:cNvPr id="12" name="Group 12"/>
          <p:cNvGrpSpPr/>
          <p:nvPr/>
        </p:nvGrpSpPr>
        <p:grpSpPr>
          <a:xfrm>
            <a:off x="8478720" y="2630030"/>
            <a:ext cx="4528285" cy="2719005"/>
            <a:chOff x="0" y="0"/>
            <a:chExt cx="1192635" cy="716116"/>
          </a:xfrm>
        </p:grpSpPr>
        <p:sp>
          <p:nvSpPr>
            <p:cNvPr id="13" name="Freeform 13"/>
            <p:cNvSpPr/>
            <p:nvPr/>
          </p:nvSpPr>
          <p:spPr>
            <a:xfrm>
              <a:off x="0" y="0"/>
              <a:ext cx="1192635" cy="716117"/>
            </a:xfrm>
            <a:custGeom>
              <a:avLst/>
              <a:gdLst/>
              <a:ahLst/>
              <a:cxnLst/>
              <a:rect l="l" t="t" r="r" b="b"/>
              <a:pathLst>
                <a:path w="1192635" h="716117">
                  <a:moveTo>
                    <a:pt x="20516" y="0"/>
                  </a:moveTo>
                  <a:lnTo>
                    <a:pt x="1172118" y="0"/>
                  </a:lnTo>
                  <a:cubicBezTo>
                    <a:pt x="1183449" y="0"/>
                    <a:pt x="1192635" y="9185"/>
                    <a:pt x="1192635" y="20516"/>
                  </a:cubicBezTo>
                  <a:lnTo>
                    <a:pt x="1192635" y="695600"/>
                  </a:lnTo>
                  <a:cubicBezTo>
                    <a:pt x="1192635" y="706931"/>
                    <a:pt x="1183449" y="716117"/>
                    <a:pt x="1172118" y="716117"/>
                  </a:cubicBezTo>
                  <a:lnTo>
                    <a:pt x="20516" y="716117"/>
                  </a:lnTo>
                  <a:cubicBezTo>
                    <a:pt x="15075" y="716117"/>
                    <a:pt x="9857" y="713955"/>
                    <a:pt x="6009" y="710107"/>
                  </a:cubicBezTo>
                  <a:cubicBezTo>
                    <a:pt x="2162" y="706260"/>
                    <a:pt x="0" y="701042"/>
                    <a:pt x="0" y="695600"/>
                  </a:cubicBezTo>
                  <a:lnTo>
                    <a:pt x="0" y="20516"/>
                  </a:lnTo>
                  <a:cubicBezTo>
                    <a:pt x="0" y="9185"/>
                    <a:pt x="9185" y="0"/>
                    <a:pt x="20516" y="0"/>
                  </a:cubicBezTo>
                  <a:close/>
                </a:path>
              </a:pathLst>
            </a:custGeom>
            <a:solidFill>
              <a:srgbClr val="EC971C"/>
            </a:solidFill>
          </p:spPr>
          <p:txBody>
            <a:bodyPr/>
            <a:lstStyle/>
            <a:p>
              <a:endParaRPr lang="en-US"/>
            </a:p>
          </p:txBody>
        </p:sp>
        <p:sp>
          <p:nvSpPr>
            <p:cNvPr id="14" name="TextBox 14"/>
            <p:cNvSpPr txBox="1"/>
            <p:nvPr/>
          </p:nvSpPr>
          <p:spPr>
            <a:xfrm>
              <a:off x="0" y="-47625"/>
              <a:ext cx="1192635" cy="763741"/>
            </a:xfrm>
            <a:prstGeom prst="rect">
              <a:avLst/>
            </a:prstGeom>
          </p:spPr>
          <p:txBody>
            <a:bodyPr lIns="50800" tIns="50800" rIns="50800" bIns="50800" rtlCol="0" anchor="ctr"/>
            <a:lstStyle/>
            <a:p>
              <a:pPr algn="ctr">
                <a:lnSpc>
                  <a:spcPts val="2940"/>
                </a:lnSpc>
              </a:pPr>
              <a:endParaRPr/>
            </a:p>
          </p:txBody>
        </p:sp>
      </p:grpSp>
      <p:grpSp>
        <p:nvGrpSpPr>
          <p:cNvPr id="15" name="Group 15"/>
          <p:cNvGrpSpPr/>
          <p:nvPr/>
        </p:nvGrpSpPr>
        <p:grpSpPr>
          <a:xfrm>
            <a:off x="13292755" y="2630030"/>
            <a:ext cx="4528285" cy="2719005"/>
            <a:chOff x="0" y="0"/>
            <a:chExt cx="1192635" cy="716116"/>
          </a:xfrm>
        </p:grpSpPr>
        <p:sp>
          <p:nvSpPr>
            <p:cNvPr id="16" name="Freeform 16"/>
            <p:cNvSpPr/>
            <p:nvPr/>
          </p:nvSpPr>
          <p:spPr>
            <a:xfrm>
              <a:off x="0" y="0"/>
              <a:ext cx="1192635" cy="716117"/>
            </a:xfrm>
            <a:custGeom>
              <a:avLst/>
              <a:gdLst/>
              <a:ahLst/>
              <a:cxnLst/>
              <a:rect l="l" t="t" r="r" b="b"/>
              <a:pathLst>
                <a:path w="1192635" h="716117">
                  <a:moveTo>
                    <a:pt x="20516" y="0"/>
                  </a:moveTo>
                  <a:lnTo>
                    <a:pt x="1172118" y="0"/>
                  </a:lnTo>
                  <a:cubicBezTo>
                    <a:pt x="1183449" y="0"/>
                    <a:pt x="1192635" y="9185"/>
                    <a:pt x="1192635" y="20516"/>
                  </a:cubicBezTo>
                  <a:lnTo>
                    <a:pt x="1192635" y="695600"/>
                  </a:lnTo>
                  <a:cubicBezTo>
                    <a:pt x="1192635" y="706931"/>
                    <a:pt x="1183449" y="716117"/>
                    <a:pt x="1172118" y="716117"/>
                  </a:cubicBezTo>
                  <a:lnTo>
                    <a:pt x="20516" y="716117"/>
                  </a:lnTo>
                  <a:cubicBezTo>
                    <a:pt x="15075" y="716117"/>
                    <a:pt x="9857" y="713955"/>
                    <a:pt x="6009" y="710107"/>
                  </a:cubicBezTo>
                  <a:cubicBezTo>
                    <a:pt x="2162" y="706260"/>
                    <a:pt x="0" y="701042"/>
                    <a:pt x="0" y="695600"/>
                  </a:cubicBezTo>
                  <a:lnTo>
                    <a:pt x="0" y="20516"/>
                  </a:lnTo>
                  <a:cubicBezTo>
                    <a:pt x="0" y="9185"/>
                    <a:pt x="9185" y="0"/>
                    <a:pt x="20516" y="0"/>
                  </a:cubicBezTo>
                  <a:close/>
                </a:path>
              </a:pathLst>
            </a:custGeom>
            <a:solidFill>
              <a:srgbClr val="021531"/>
            </a:solidFill>
          </p:spPr>
          <p:txBody>
            <a:bodyPr/>
            <a:lstStyle/>
            <a:p>
              <a:endParaRPr lang="en-US"/>
            </a:p>
          </p:txBody>
        </p:sp>
        <p:sp>
          <p:nvSpPr>
            <p:cNvPr id="17" name="TextBox 17"/>
            <p:cNvSpPr txBox="1"/>
            <p:nvPr/>
          </p:nvSpPr>
          <p:spPr>
            <a:xfrm>
              <a:off x="0" y="-47625"/>
              <a:ext cx="1192635" cy="763741"/>
            </a:xfrm>
            <a:prstGeom prst="rect">
              <a:avLst/>
            </a:prstGeom>
          </p:spPr>
          <p:txBody>
            <a:bodyPr lIns="50800" tIns="50800" rIns="50800" bIns="50800" rtlCol="0" anchor="ctr"/>
            <a:lstStyle/>
            <a:p>
              <a:pPr algn="ctr">
                <a:lnSpc>
                  <a:spcPts val="2940"/>
                </a:lnSpc>
              </a:pPr>
              <a:endParaRPr/>
            </a:p>
          </p:txBody>
        </p:sp>
      </p:grpSp>
      <p:sp>
        <p:nvSpPr>
          <p:cNvPr id="18" name="Freeform 18"/>
          <p:cNvSpPr/>
          <p:nvPr/>
        </p:nvSpPr>
        <p:spPr>
          <a:xfrm>
            <a:off x="12377343" y="5534077"/>
            <a:ext cx="5443697" cy="4454823"/>
          </a:xfrm>
          <a:custGeom>
            <a:avLst/>
            <a:gdLst/>
            <a:ahLst/>
            <a:cxnLst/>
            <a:rect l="l" t="t" r="r" b="b"/>
            <a:pathLst>
              <a:path w="5443697" h="4454823">
                <a:moveTo>
                  <a:pt x="0" y="0"/>
                </a:moveTo>
                <a:lnTo>
                  <a:pt x="5443697" y="0"/>
                </a:lnTo>
                <a:lnTo>
                  <a:pt x="5443697" y="4454823"/>
                </a:lnTo>
                <a:lnTo>
                  <a:pt x="0" y="4454823"/>
                </a:lnTo>
                <a:lnTo>
                  <a:pt x="0" y="0"/>
                </a:lnTo>
                <a:close/>
              </a:path>
            </a:pathLst>
          </a:custGeom>
          <a:blipFill>
            <a:blip r:embed="rId3"/>
            <a:stretch>
              <a:fillRect l="-16518" t="-142260" r="-25090"/>
            </a:stretch>
          </a:blipFill>
          <a:ln w="85725" cap="rnd">
            <a:solidFill>
              <a:srgbClr val="000000"/>
            </a:solidFill>
            <a:prstDash val="solid"/>
            <a:round/>
          </a:ln>
        </p:spPr>
        <p:txBody>
          <a:bodyPr/>
          <a:lstStyle/>
          <a:p>
            <a:endParaRPr lang="en-US"/>
          </a:p>
        </p:txBody>
      </p:sp>
      <p:sp>
        <p:nvSpPr>
          <p:cNvPr id="19" name="Freeform 19"/>
          <p:cNvSpPr/>
          <p:nvPr/>
        </p:nvSpPr>
        <p:spPr>
          <a:xfrm>
            <a:off x="8478720" y="5472860"/>
            <a:ext cx="3691035" cy="4516040"/>
          </a:xfrm>
          <a:custGeom>
            <a:avLst/>
            <a:gdLst/>
            <a:ahLst/>
            <a:cxnLst/>
            <a:rect l="l" t="t" r="r" b="b"/>
            <a:pathLst>
              <a:path w="3691035" h="4516040">
                <a:moveTo>
                  <a:pt x="0" y="0"/>
                </a:moveTo>
                <a:lnTo>
                  <a:pt x="3691036" y="0"/>
                </a:lnTo>
                <a:lnTo>
                  <a:pt x="3691036" y="4516040"/>
                </a:lnTo>
                <a:lnTo>
                  <a:pt x="0" y="4516040"/>
                </a:lnTo>
                <a:lnTo>
                  <a:pt x="0" y="0"/>
                </a:lnTo>
                <a:close/>
              </a:path>
            </a:pathLst>
          </a:custGeom>
          <a:blipFill>
            <a:blip r:embed="rId4"/>
            <a:stretch>
              <a:fillRect l="-3332" r="-3332"/>
            </a:stretch>
          </a:blipFill>
          <a:ln w="85725" cap="rnd">
            <a:solidFill>
              <a:srgbClr val="000000"/>
            </a:solidFill>
            <a:prstDash val="solid"/>
            <a:round/>
          </a:ln>
        </p:spPr>
        <p:txBody>
          <a:bodyPr/>
          <a:lstStyle/>
          <a:p>
            <a:endParaRPr lang="en-US"/>
          </a:p>
        </p:txBody>
      </p:sp>
      <p:sp>
        <p:nvSpPr>
          <p:cNvPr id="20" name="TextBox 20"/>
          <p:cNvSpPr txBox="1"/>
          <p:nvPr/>
        </p:nvSpPr>
        <p:spPr>
          <a:xfrm>
            <a:off x="8454541" y="1363205"/>
            <a:ext cx="7140457" cy="847725"/>
          </a:xfrm>
          <a:prstGeom prst="rect">
            <a:avLst/>
          </a:prstGeom>
        </p:spPr>
        <p:txBody>
          <a:bodyPr lIns="0" tIns="0" rIns="0" bIns="0" rtlCol="0" anchor="t">
            <a:spAutoFit/>
          </a:bodyPr>
          <a:lstStyle/>
          <a:p>
            <a:pPr algn="l">
              <a:lnSpc>
                <a:spcPts val="6720"/>
              </a:lnSpc>
            </a:pPr>
            <a:r>
              <a:rPr lang="en-US" sz="5600">
                <a:solidFill>
                  <a:srgbClr val="021531"/>
                </a:solidFill>
                <a:latin typeface="Oswald Bold"/>
                <a:ea typeface="Oswald Bold"/>
                <a:cs typeface="Oswald Bold"/>
                <a:sym typeface="Oswald Bold"/>
              </a:rPr>
              <a:t>EXAMPLES</a:t>
            </a:r>
          </a:p>
        </p:txBody>
      </p:sp>
      <p:sp>
        <p:nvSpPr>
          <p:cNvPr id="21" name="TextBox 21"/>
          <p:cNvSpPr txBox="1"/>
          <p:nvPr/>
        </p:nvSpPr>
        <p:spPr>
          <a:xfrm>
            <a:off x="8473591" y="2093201"/>
            <a:ext cx="8372556" cy="415290"/>
          </a:xfrm>
          <a:prstGeom prst="rect">
            <a:avLst/>
          </a:prstGeom>
        </p:spPr>
        <p:txBody>
          <a:bodyPr lIns="0" tIns="0" rIns="0" bIns="0" rtlCol="0" anchor="t">
            <a:spAutoFit/>
          </a:bodyPr>
          <a:lstStyle/>
          <a:p>
            <a:pPr marL="0" lvl="0" indent="0" algn="l">
              <a:lnSpc>
                <a:spcPts val="3359"/>
              </a:lnSpc>
              <a:spcBef>
                <a:spcPct val="0"/>
              </a:spcBef>
            </a:pPr>
            <a:r>
              <a:rPr lang="en-US" sz="2400">
                <a:solidFill>
                  <a:srgbClr val="021531"/>
                </a:solidFill>
                <a:latin typeface="Barlow SemiCondensed Bold"/>
                <a:ea typeface="Barlow SemiCondensed Bold"/>
                <a:cs typeface="Barlow SemiCondensed Bold"/>
                <a:sym typeface="Barlow SemiCondensed Bold"/>
              </a:rPr>
              <a:t>EXAMPLE 3 – ADD FREESTANDING ADU TO EXISTING DWELLING</a:t>
            </a:r>
          </a:p>
        </p:txBody>
      </p:sp>
      <p:sp>
        <p:nvSpPr>
          <p:cNvPr id="22" name="TextBox 22"/>
          <p:cNvSpPr txBox="1"/>
          <p:nvPr/>
        </p:nvSpPr>
        <p:spPr>
          <a:xfrm>
            <a:off x="8637451" y="2939467"/>
            <a:ext cx="4210823" cy="1851660"/>
          </a:xfrm>
          <a:prstGeom prst="rect">
            <a:avLst/>
          </a:prstGeom>
        </p:spPr>
        <p:txBody>
          <a:bodyPr lIns="0" tIns="0" rIns="0" bIns="0" rtlCol="0" anchor="t">
            <a:spAutoFit/>
          </a:bodyPr>
          <a:lstStyle/>
          <a:p>
            <a:pPr marL="453390" lvl="1" indent="-226695" algn="l">
              <a:lnSpc>
                <a:spcPts val="2940"/>
              </a:lnSpc>
              <a:buFont typeface="Arial"/>
              <a:buChar char="•"/>
            </a:pPr>
            <a:r>
              <a:rPr lang="en-US" sz="2100">
                <a:solidFill>
                  <a:srgbClr val="021531"/>
                </a:solidFill>
                <a:latin typeface="Barlow SemiCondensed"/>
                <a:ea typeface="Barlow SemiCondensed"/>
                <a:cs typeface="Barlow SemiCondensed"/>
                <a:sym typeface="Barlow SemiCondensed"/>
              </a:rPr>
              <a:t>75x100 (7,500 SF) Lot near South Miami</a:t>
            </a:r>
          </a:p>
          <a:p>
            <a:pPr marL="453390" lvl="1" indent="-226695" algn="l">
              <a:lnSpc>
                <a:spcPts val="2940"/>
              </a:lnSpc>
              <a:buFont typeface="Arial"/>
              <a:buChar char="•"/>
            </a:pPr>
            <a:r>
              <a:rPr lang="en-US" sz="2100">
                <a:solidFill>
                  <a:srgbClr val="021531"/>
                </a:solidFill>
                <a:latin typeface="Barlow SemiCondensed"/>
                <a:ea typeface="Barlow SemiCondensed"/>
                <a:cs typeface="Barlow SemiCondensed"/>
                <a:sym typeface="Barlow SemiCondensed"/>
              </a:rPr>
              <a:t>Required setbacks denoted in red lines on map</a:t>
            </a:r>
          </a:p>
          <a:p>
            <a:pPr algn="l">
              <a:lnSpc>
                <a:spcPts val="2940"/>
              </a:lnSpc>
            </a:pPr>
            <a:endParaRPr lang="en-US" sz="2100">
              <a:solidFill>
                <a:srgbClr val="021531"/>
              </a:solidFill>
              <a:latin typeface="Barlow SemiCondensed"/>
              <a:ea typeface="Barlow SemiCondensed"/>
              <a:cs typeface="Barlow SemiCondensed"/>
              <a:sym typeface="Barlow SemiCondensed"/>
            </a:endParaRPr>
          </a:p>
        </p:txBody>
      </p:sp>
      <p:sp>
        <p:nvSpPr>
          <p:cNvPr id="23" name="TextBox 23"/>
          <p:cNvSpPr txBox="1"/>
          <p:nvPr/>
        </p:nvSpPr>
        <p:spPr>
          <a:xfrm>
            <a:off x="13451486" y="2939467"/>
            <a:ext cx="4210823" cy="1851660"/>
          </a:xfrm>
          <a:prstGeom prst="rect">
            <a:avLst/>
          </a:prstGeom>
        </p:spPr>
        <p:txBody>
          <a:bodyPr lIns="0" tIns="0" rIns="0" bIns="0" rtlCol="0" anchor="t">
            <a:spAutoFit/>
          </a:bodyPr>
          <a:lstStyle/>
          <a:p>
            <a:pPr marL="453390" lvl="1" indent="-226695" algn="l">
              <a:lnSpc>
                <a:spcPts val="2940"/>
              </a:lnSpc>
              <a:buFont typeface="Arial"/>
              <a:buChar char="•"/>
            </a:pPr>
            <a:r>
              <a:rPr lang="en-US" sz="2100">
                <a:solidFill>
                  <a:srgbClr val="FFFFFF"/>
                </a:solidFill>
                <a:latin typeface="Barlow SemiCondensed"/>
                <a:ea typeface="Barlow SemiCondensed"/>
                <a:cs typeface="Barlow SemiCondensed"/>
                <a:sym typeface="Barlow SemiCondensed"/>
              </a:rPr>
              <a:t>1,375 SF principal dwelling unit plus 460 SF freestanding ADU.</a:t>
            </a:r>
          </a:p>
          <a:p>
            <a:pPr marL="453390" lvl="1" indent="-226695" algn="l">
              <a:lnSpc>
                <a:spcPts val="2940"/>
              </a:lnSpc>
              <a:buFont typeface="Arial"/>
              <a:buChar char="•"/>
            </a:pPr>
            <a:r>
              <a:rPr lang="en-US" sz="2100">
                <a:solidFill>
                  <a:srgbClr val="FFFFFF"/>
                </a:solidFill>
                <a:latin typeface="Barlow SemiCondensed"/>
                <a:ea typeface="Barlow SemiCondensed"/>
                <a:cs typeface="Barlow SemiCondensed"/>
                <a:sym typeface="Barlow SemiCondensed"/>
              </a:rPr>
              <a:t>3 parking spaces in front yard created from existing circular driveway and extension.</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8090" t="-13521" r="-3595" b="-18848"/>
            </a:stretch>
          </a:blipFill>
        </p:spPr>
        <p:txBody>
          <a:bodyPr/>
          <a:lstStyle/>
          <a:p>
            <a:endParaRPr lang="en-US"/>
          </a:p>
        </p:txBody>
      </p:sp>
      <p:sp>
        <p:nvSpPr>
          <p:cNvPr id="3" name="Freeform 3"/>
          <p:cNvSpPr/>
          <p:nvPr/>
        </p:nvSpPr>
        <p:spPr>
          <a:xfrm>
            <a:off x="-987426" y="9826260"/>
            <a:ext cx="14630955" cy="611840"/>
          </a:xfrm>
          <a:custGeom>
            <a:avLst/>
            <a:gdLst/>
            <a:ahLst/>
            <a:cxnLst/>
            <a:rect l="l" t="t" r="r" b="b"/>
            <a:pathLst>
              <a:path w="14630955" h="611840">
                <a:moveTo>
                  <a:pt x="0" y="0"/>
                </a:moveTo>
                <a:lnTo>
                  <a:pt x="14630955" y="0"/>
                </a:lnTo>
                <a:lnTo>
                  <a:pt x="14630955" y="611840"/>
                </a:lnTo>
                <a:lnTo>
                  <a:pt x="0" y="61184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a:off x="13251104" y="9826260"/>
            <a:ext cx="14630955" cy="611840"/>
          </a:xfrm>
          <a:custGeom>
            <a:avLst/>
            <a:gdLst/>
            <a:ahLst/>
            <a:cxnLst/>
            <a:rect l="l" t="t" r="r" b="b"/>
            <a:pathLst>
              <a:path w="14630955" h="611840">
                <a:moveTo>
                  <a:pt x="0" y="0"/>
                </a:moveTo>
                <a:lnTo>
                  <a:pt x="14630954" y="0"/>
                </a:lnTo>
                <a:lnTo>
                  <a:pt x="14630954" y="611840"/>
                </a:lnTo>
                <a:lnTo>
                  <a:pt x="0" y="61184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TextBox 5"/>
          <p:cNvSpPr txBox="1"/>
          <p:nvPr/>
        </p:nvSpPr>
        <p:spPr>
          <a:xfrm>
            <a:off x="5036896" y="5136444"/>
            <a:ext cx="8214207" cy="877570"/>
          </a:xfrm>
          <a:prstGeom prst="rect">
            <a:avLst/>
          </a:prstGeom>
        </p:spPr>
        <p:txBody>
          <a:bodyPr lIns="0" tIns="0" rIns="0" bIns="0" rtlCol="0" anchor="t">
            <a:spAutoFit/>
          </a:bodyPr>
          <a:lstStyle/>
          <a:p>
            <a:pPr algn="ctr">
              <a:lnSpc>
                <a:spcPts val="7279"/>
              </a:lnSpc>
            </a:pPr>
            <a:r>
              <a:rPr lang="en-US" sz="5199">
                <a:solidFill>
                  <a:srgbClr val="FFFFFF"/>
                </a:solidFill>
                <a:latin typeface="Oswald"/>
                <a:ea typeface="Oswald"/>
                <a:cs typeface="Oswald"/>
                <a:sym typeface="Oswald"/>
              </a:rPr>
              <a:t>PHCD</a:t>
            </a:r>
          </a:p>
        </p:txBody>
      </p:sp>
      <p:sp>
        <p:nvSpPr>
          <p:cNvPr id="6" name="TextBox 6"/>
          <p:cNvSpPr txBox="1"/>
          <p:nvPr/>
        </p:nvSpPr>
        <p:spPr>
          <a:xfrm>
            <a:off x="2350725" y="3019123"/>
            <a:ext cx="13586550" cy="2057319"/>
          </a:xfrm>
          <a:prstGeom prst="rect">
            <a:avLst/>
          </a:prstGeom>
        </p:spPr>
        <p:txBody>
          <a:bodyPr lIns="0" tIns="0" rIns="0" bIns="0" rtlCol="0" anchor="t">
            <a:spAutoFit/>
          </a:bodyPr>
          <a:lstStyle/>
          <a:p>
            <a:pPr algn="ctr">
              <a:lnSpc>
                <a:spcPts val="16800"/>
              </a:lnSpc>
            </a:pPr>
            <a:r>
              <a:rPr lang="en-US" sz="12000">
                <a:solidFill>
                  <a:srgbClr val="EC971C"/>
                </a:solidFill>
                <a:latin typeface="Oswald Bold"/>
                <a:ea typeface="Oswald Bold"/>
                <a:cs typeface="Oswald Bold"/>
                <a:sym typeface="Oswald Bold"/>
              </a:rPr>
              <a:t>THANK YOU</a:t>
            </a:r>
          </a:p>
        </p:txBody>
      </p:sp>
      <p:sp>
        <p:nvSpPr>
          <p:cNvPr id="17" name="Freeform 17"/>
          <p:cNvSpPr/>
          <p:nvPr/>
        </p:nvSpPr>
        <p:spPr>
          <a:xfrm>
            <a:off x="226867" y="808466"/>
            <a:ext cx="1603665" cy="736979"/>
          </a:xfrm>
          <a:custGeom>
            <a:avLst/>
            <a:gdLst/>
            <a:ahLst/>
            <a:cxnLst/>
            <a:rect l="l" t="t" r="r" b="b"/>
            <a:pathLst>
              <a:path w="1603665" h="736979">
                <a:moveTo>
                  <a:pt x="0" y="0"/>
                </a:moveTo>
                <a:lnTo>
                  <a:pt x="1603666" y="0"/>
                </a:lnTo>
                <a:lnTo>
                  <a:pt x="1603666" y="736978"/>
                </a:lnTo>
                <a:lnTo>
                  <a:pt x="0" y="736978"/>
                </a:lnTo>
                <a:lnTo>
                  <a:pt x="0" y="0"/>
                </a:lnTo>
                <a:close/>
              </a:path>
            </a:pathLst>
          </a:custGeom>
          <a:blipFill>
            <a:blip r:embed="rId5"/>
            <a:stretch>
              <a:fillRect/>
            </a:stretch>
          </a:blipFill>
        </p:spPr>
        <p:txBody>
          <a:bodyPr/>
          <a:lstStyle/>
          <a:p>
            <a:endParaRPr lang="en-US"/>
          </a:p>
        </p:txBody>
      </p:sp>
      <p:sp>
        <p:nvSpPr>
          <p:cNvPr id="18" name="TextBox 18"/>
          <p:cNvSpPr txBox="1"/>
          <p:nvPr/>
        </p:nvSpPr>
        <p:spPr>
          <a:xfrm>
            <a:off x="1925782" y="977887"/>
            <a:ext cx="3332017" cy="332783"/>
          </a:xfrm>
          <a:prstGeom prst="rect">
            <a:avLst/>
          </a:prstGeom>
        </p:spPr>
        <p:txBody>
          <a:bodyPr wrap="square" lIns="0" tIns="0" rIns="0" bIns="0" rtlCol="0" anchor="t">
            <a:spAutoFit/>
          </a:bodyPr>
          <a:lstStyle/>
          <a:p>
            <a:pPr algn="l">
              <a:lnSpc>
                <a:spcPts val="2940"/>
              </a:lnSpc>
            </a:pPr>
            <a:r>
              <a:rPr lang="en-US" sz="2100" dirty="0">
                <a:solidFill>
                  <a:srgbClr val="FFFFFF"/>
                </a:solidFill>
                <a:latin typeface="Barlow SemiCondensed"/>
                <a:ea typeface="Barlow SemiCondensed"/>
                <a:cs typeface="Barlow SemiCondensed"/>
                <a:sym typeface="Barlow SemiCondensed"/>
              </a:rPr>
              <a:t>miamidade.gov/housing</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21531"/>
        </a:soli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1F256374-7B66-CB6B-269E-EF2CF763812C}"/>
              </a:ext>
            </a:extLst>
          </p:cNvPr>
          <p:cNvGrpSpPr/>
          <p:nvPr/>
        </p:nvGrpSpPr>
        <p:grpSpPr>
          <a:xfrm>
            <a:off x="0" y="0"/>
            <a:ext cx="18288000" cy="10287000"/>
            <a:chOff x="0" y="0"/>
            <a:chExt cx="18288000" cy="10287000"/>
          </a:xfrm>
        </p:grpSpPr>
        <p:pic>
          <p:nvPicPr>
            <p:cNvPr id="3" name="Picture 2">
              <a:extLst>
                <a:ext uri="{FF2B5EF4-FFF2-40B4-BE49-F238E27FC236}">
                  <a16:creationId xmlns:a16="http://schemas.microsoft.com/office/drawing/2014/main" id="{79FDF829-7E0C-953E-57F1-712D833CF3F2}"/>
                </a:ext>
              </a:extLst>
            </p:cNvPr>
            <p:cNvPicPr>
              <a:picLocks noChangeAspect="1"/>
            </p:cNvPicPr>
            <p:nvPr/>
          </p:nvPicPr>
          <p:blipFill>
            <a:blip r:embed="rId2"/>
            <a:stretch>
              <a:fillRect/>
            </a:stretch>
          </p:blipFill>
          <p:spPr>
            <a:xfrm>
              <a:off x="0" y="0"/>
              <a:ext cx="18288000" cy="10287000"/>
            </a:xfrm>
            <a:prstGeom prst="rect">
              <a:avLst/>
            </a:prstGeom>
          </p:spPr>
        </p:pic>
        <p:sp>
          <p:nvSpPr>
            <p:cNvPr id="4" name="Freeform: Shape 3">
              <a:extLst>
                <a:ext uri="{FF2B5EF4-FFF2-40B4-BE49-F238E27FC236}">
                  <a16:creationId xmlns:a16="http://schemas.microsoft.com/office/drawing/2014/main" id="{E3B3F4E5-C0C7-5104-E87F-84358C1183B5}"/>
                </a:ext>
              </a:extLst>
            </p:cNvPr>
            <p:cNvSpPr/>
            <p:nvPr/>
          </p:nvSpPr>
          <p:spPr>
            <a:xfrm>
              <a:off x="8077200" y="3619500"/>
              <a:ext cx="2133600" cy="4648200"/>
            </a:xfrm>
            <a:custGeom>
              <a:avLst/>
              <a:gdLst>
                <a:gd name="connsiteX0" fmla="*/ 0 w 1509486"/>
                <a:gd name="connsiteY0" fmla="*/ 43543 h 2714171"/>
                <a:gd name="connsiteX1" fmla="*/ 1161143 w 1509486"/>
                <a:gd name="connsiteY1" fmla="*/ 0 h 2714171"/>
                <a:gd name="connsiteX2" fmla="*/ 1364343 w 1509486"/>
                <a:gd name="connsiteY2" fmla="*/ 87085 h 2714171"/>
                <a:gd name="connsiteX3" fmla="*/ 1407886 w 1509486"/>
                <a:gd name="connsiteY3" fmla="*/ 217714 h 2714171"/>
                <a:gd name="connsiteX4" fmla="*/ 1509486 w 1509486"/>
                <a:gd name="connsiteY4" fmla="*/ 2438400 h 2714171"/>
                <a:gd name="connsiteX5" fmla="*/ 1465943 w 1509486"/>
                <a:gd name="connsiteY5" fmla="*/ 2554514 h 2714171"/>
                <a:gd name="connsiteX6" fmla="*/ 1422400 w 1509486"/>
                <a:gd name="connsiteY6" fmla="*/ 2641600 h 2714171"/>
                <a:gd name="connsiteX7" fmla="*/ 1262743 w 1509486"/>
                <a:gd name="connsiteY7" fmla="*/ 2699657 h 2714171"/>
                <a:gd name="connsiteX8" fmla="*/ 101600 w 1509486"/>
                <a:gd name="connsiteY8" fmla="*/ 2714171 h 2714171"/>
                <a:gd name="connsiteX9" fmla="*/ 0 w 1509486"/>
                <a:gd name="connsiteY9" fmla="*/ 43543 h 2714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9486" h="2714171">
                  <a:moveTo>
                    <a:pt x="0" y="43543"/>
                  </a:moveTo>
                  <a:lnTo>
                    <a:pt x="1161143" y="0"/>
                  </a:lnTo>
                  <a:lnTo>
                    <a:pt x="1364343" y="87085"/>
                  </a:lnTo>
                  <a:lnTo>
                    <a:pt x="1407886" y="217714"/>
                  </a:lnTo>
                  <a:lnTo>
                    <a:pt x="1509486" y="2438400"/>
                  </a:lnTo>
                  <a:lnTo>
                    <a:pt x="1465943" y="2554514"/>
                  </a:lnTo>
                  <a:lnTo>
                    <a:pt x="1422400" y="2641600"/>
                  </a:lnTo>
                  <a:lnTo>
                    <a:pt x="1262743" y="2699657"/>
                  </a:lnTo>
                  <a:lnTo>
                    <a:pt x="101600" y="2714171"/>
                  </a:lnTo>
                  <a:lnTo>
                    <a:pt x="0" y="43543"/>
                  </a:lnTo>
                  <a:close/>
                </a:path>
              </a:pathLst>
            </a:custGeom>
            <a:solidFill>
              <a:srgbClr val="92D050">
                <a:alpha val="40000"/>
              </a:srgbClr>
            </a:solidFill>
            <a:ln w="28575">
              <a:solidFill>
                <a:srgbClr val="00B0F0"/>
              </a:solid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pic>
          <p:nvPicPr>
            <p:cNvPr id="6" name="Picture 5">
              <a:extLst>
                <a:ext uri="{FF2B5EF4-FFF2-40B4-BE49-F238E27FC236}">
                  <a16:creationId xmlns:a16="http://schemas.microsoft.com/office/drawing/2014/main" id="{BEF2451B-C9AD-A98B-9C38-CDA535E61940}"/>
                </a:ext>
              </a:extLst>
            </p:cNvPr>
            <p:cNvPicPr>
              <a:picLocks noChangeAspect="1"/>
            </p:cNvPicPr>
            <p:nvPr/>
          </p:nvPicPr>
          <p:blipFill>
            <a:blip r:embed="rId3"/>
            <a:stretch>
              <a:fillRect/>
            </a:stretch>
          </p:blipFill>
          <p:spPr>
            <a:xfrm>
              <a:off x="14173200" y="5610049"/>
              <a:ext cx="3638550" cy="4110214"/>
            </a:xfrm>
            <a:prstGeom prst="rect">
              <a:avLst/>
            </a:prstGeom>
          </p:spPr>
        </p:pic>
      </p:grpSp>
    </p:spTree>
    <p:extLst>
      <p:ext uri="{BB962C8B-B14F-4D97-AF65-F5344CB8AC3E}">
        <p14:creationId xmlns:p14="http://schemas.microsoft.com/office/powerpoint/2010/main" val="1957927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2153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2624104-608F-518C-9825-E889A3970A37}"/>
              </a:ext>
            </a:extLst>
          </p:cNvPr>
          <p:cNvPicPr>
            <a:picLocks noChangeAspect="1"/>
          </p:cNvPicPr>
          <p:nvPr/>
        </p:nvPicPr>
        <p:blipFill>
          <a:blip r:embed="rId2"/>
          <a:stretch>
            <a:fillRect/>
          </a:stretch>
        </p:blipFill>
        <p:spPr>
          <a:xfrm>
            <a:off x="4762" y="0"/>
            <a:ext cx="18278475" cy="10286999"/>
          </a:xfrm>
          <a:prstGeom prst="rect">
            <a:avLst/>
          </a:prstGeom>
        </p:spPr>
      </p:pic>
      <p:sp>
        <p:nvSpPr>
          <p:cNvPr id="4" name="Freeform: Shape 3">
            <a:extLst>
              <a:ext uri="{FF2B5EF4-FFF2-40B4-BE49-F238E27FC236}">
                <a16:creationId xmlns:a16="http://schemas.microsoft.com/office/drawing/2014/main" id="{05534E42-69B1-CE35-B6D9-5834603FECDE}"/>
              </a:ext>
            </a:extLst>
          </p:cNvPr>
          <p:cNvSpPr/>
          <p:nvPr/>
        </p:nvSpPr>
        <p:spPr>
          <a:xfrm>
            <a:off x="7924800" y="3848100"/>
            <a:ext cx="1600200" cy="3429000"/>
          </a:xfrm>
          <a:custGeom>
            <a:avLst/>
            <a:gdLst>
              <a:gd name="connsiteX0" fmla="*/ 0 w 1509486"/>
              <a:gd name="connsiteY0" fmla="*/ 43543 h 2714171"/>
              <a:gd name="connsiteX1" fmla="*/ 1161143 w 1509486"/>
              <a:gd name="connsiteY1" fmla="*/ 0 h 2714171"/>
              <a:gd name="connsiteX2" fmla="*/ 1364343 w 1509486"/>
              <a:gd name="connsiteY2" fmla="*/ 87085 h 2714171"/>
              <a:gd name="connsiteX3" fmla="*/ 1407886 w 1509486"/>
              <a:gd name="connsiteY3" fmla="*/ 217714 h 2714171"/>
              <a:gd name="connsiteX4" fmla="*/ 1509486 w 1509486"/>
              <a:gd name="connsiteY4" fmla="*/ 2438400 h 2714171"/>
              <a:gd name="connsiteX5" fmla="*/ 1465943 w 1509486"/>
              <a:gd name="connsiteY5" fmla="*/ 2554514 h 2714171"/>
              <a:gd name="connsiteX6" fmla="*/ 1422400 w 1509486"/>
              <a:gd name="connsiteY6" fmla="*/ 2641600 h 2714171"/>
              <a:gd name="connsiteX7" fmla="*/ 1262743 w 1509486"/>
              <a:gd name="connsiteY7" fmla="*/ 2699657 h 2714171"/>
              <a:gd name="connsiteX8" fmla="*/ 101600 w 1509486"/>
              <a:gd name="connsiteY8" fmla="*/ 2714171 h 2714171"/>
              <a:gd name="connsiteX9" fmla="*/ 0 w 1509486"/>
              <a:gd name="connsiteY9" fmla="*/ 43543 h 2714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9486" h="2714171">
                <a:moveTo>
                  <a:pt x="0" y="43543"/>
                </a:moveTo>
                <a:lnTo>
                  <a:pt x="1161143" y="0"/>
                </a:lnTo>
                <a:lnTo>
                  <a:pt x="1364343" y="87085"/>
                </a:lnTo>
                <a:lnTo>
                  <a:pt x="1407886" y="217714"/>
                </a:lnTo>
                <a:lnTo>
                  <a:pt x="1509486" y="2438400"/>
                </a:lnTo>
                <a:lnTo>
                  <a:pt x="1465943" y="2554514"/>
                </a:lnTo>
                <a:lnTo>
                  <a:pt x="1422400" y="2641600"/>
                </a:lnTo>
                <a:lnTo>
                  <a:pt x="1262743" y="2699657"/>
                </a:lnTo>
                <a:lnTo>
                  <a:pt x="101600" y="2714171"/>
                </a:lnTo>
                <a:lnTo>
                  <a:pt x="0" y="43543"/>
                </a:lnTo>
                <a:close/>
              </a:path>
            </a:pathLst>
          </a:custGeom>
          <a:solidFill>
            <a:srgbClr val="92D050">
              <a:alpha val="40000"/>
            </a:srgbClr>
          </a:solidFill>
          <a:ln w="28575">
            <a:solidFill>
              <a:srgbClr val="00B0F0"/>
            </a:solid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pic>
        <p:nvPicPr>
          <p:cNvPr id="6" name="Picture 5">
            <a:extLst>
              <a:ext uri="{FF2B5EF4-FFF2-40B4-BE49-F238E27FC236}">
                <a16:creationId xmlns:a16="http://schemas.microsoft.com/office/drawing/2014/main" id="{35191105-509A-1BBE-8E64-8D9F15999727}"/>
              </a:ext>
            </a:extLst>
          </p:cNvPr>
          <p:cNvPicPr>
            <a:picLocks noChangeAspect="1"/>
          </p:cNvPicPr>
          <p:nvPr/>
        </p:nvPicPr>
        <p:blipFill>
          <a:blip r:embed="rId3"/>
          <a:stretch>
            <a:fillRect/>
          </a:stretch>
        </p:blipFill>
        <p:spPr>
          <a:xfrm>
            <a:off x="14782801" y="5508578"/>
            <a:ext cx="3314700" cy="4378372"/>
          </a:xfrm>
          <a:prstGeom prst="rect">
            <a:avLst/>
          </a:prstGeom>
        </p:spPr>
      </p:pic>
    </p:spTree>
    <p:extLst>
      <p:ext uri="{BB962C8B-B14F-4D97-AF65-F5344CB8AC3E}">
        <p14:creationId xmlns:p14="http://schemas.microsoft.com/office/powerpoint/2010/main" val="33947257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21531"/>
        </a:solidFill>
        <a:effectLst/>
      </p:bgPr>
    </p:bg>
    <p:spTree>
      <p:nvGrpSpPr>
        <p:cNvPr id="1" name=""/>
        <p:cNvGrpSpPr/>
        <p:nvPr/>
      </p:nvGrpSpPr>
      <p:grpSpPr>
        <a:xfrm>
          <a:off x="0" y="0"/>
          <a:ext cx="0" cy="0"/>
          <a:chOff x="0" y="0"/>
          <a:chExt cx="0" cy="0"/>
        </a:xfrm>
      </p:grpSpPr>
      <p:sp>
        <p:nvSpPr>
          <p:cNvPr id="8" name="Freeform 3">
            <a:extLst>
              <a:ext uri="{FF2B5EF4-FFF2-40B4-BE49-F238E27FC236}">
                <a16:creationId xmlns:a16="http://schemas.microsoft.com/office/drawing/2014/main" id="{AC541976-9345-7151-3995-07EFD7B8FCE5}"/>
              </a:ext>
            </a:extLst>
          </p:cNvPr>
          <p:cNvSpPr/>
          <p:nvPr/>
        </p:nvSpPr>
        <p:spPr>
          <a:xfrm rot="-5400000">
            <a:off x="5321310" y="5175442"/>
            <a:ext cx="8510252" cy="864872"/>
          </a:xfrm>
          <a:custGeom>
            <a:avLst/>
            <a:gdLst/>
            <a:ahLst/>
            <a:cxnLst/>
            <a:rect l="l" t="t" r="r" b="b"/>
            <a:pathLst>
              <a:path w="8510252" h="1382916">
                <a:moveTo>
                  <a:pt x="0" y="0"/>
                </a:moveTo>
                <a:lnTo>
                  <a:pt x="8510252" y="0"/>
                </a:lnTo>
                <a:lnTo>
                  <a:pt x="8510252" y="1382916"/>
                </a:lnTo>
                <a:lnTo>
                  <a:pt x="0" y="1382916"/>
                </a:lnTo>
                <a:lnTo>
                  <a:pt x="0"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TextBox 4">
            <a:extLst>
              <a:ext uri="{FF2B5EF4-FFF2-40B4-BE49-F238E27FC236}">
                <a16:creationId xmlns:a16="http://schemas.microsoft.com/office/drawing/2014/main" id="{6D51ADC4-F285-2BF7-E591-7E8209A057E2}"/>
              </a:ext>
            </a:extLst>
          </p:cNvPr>
          <p:cNvSpPr txBox="1"/>
          <p:nvPr/>
        </p:nvSpPr>
        <p:spPr>
          <a:xfrm>
            <a:off x="828799" y="334403"/>
            <a:ext cx="6627013" cy="400751"/>
          </a:xfrm>
          <a:prstGeom prst="rect">
            <a:avLst/>
          </a:prstGeom>
        </p:spPr>
        <p:txBody>
          <a:bodyPr lIns="0" tIns="0" rIns="0" bIns="0" rtlCol="0" anchor="t">
            <a:spAutoFit/>
          </a:bodyPr>
          <a:lstStyle/>
          <a:p>
            <a:pPr marL="0" marR="0" lvl="0" indent="0" algn="ctr" defTabSz="914400" rtl="0" eaLnBrk="1" fontAlgn="auto" latinLnBrk="0" hangingPunct="1">
              <a:lnSpc>
                <a:spcPts val="3499"/>
              </a:lnSpc>
              <a:spcBef>
                <a:spcPts val="0"/>
              </a:spcBef>
              <a:spcAft>
                <a:spcPts val="0"/>
              </a:spcAft>
              <a:buClrTx/>
              <a:buSzTx/>
              <a:buFontTx/>
              <a:buNone/>
              <a:tabLst/>
              <a:defRPr/>
            </a:pPr>
            <a:r>
              <a:rPr kumimoji="0" lang="en-US" sz="2499" b="0" i="0" u="none" strike="noStrike" kern="1200" cap="none" spc="0" normalizeH="0" baseline="0" noProof="0" dirty="0">
                <a:ln>
                  <a:noFill/>
                </a:ln>
                <a:solidFill>
                  <a:srgbClr val="FFFFFF"/>
                </a:solidFill>
                <a:effectLst/>
                <a:uLnTx/>
                <a:uFillTx/>
                <a:latin typeface="Barlow SemiCondensed"/>
                <a:ea typeface="Barlow SemiCondensed"/>
                <a:cs typeface="Barlow SemiCondensed"/>
                <a:sym typeface="Barlow SemiCondensed"/>
              </a:rPr>
              <a:t>PUBLIC HOUSING CASE STUDY</a:t>
            </a:r>
          </a:p>
        </p:txBody>
      </p:sp>
      <p:graphicFrame>
        <p:nvGraphicFramePr>
          <p:cNvPr id="10" name="Table 9">
            <a:extLst>
              <a:ext uri="{FF2B5EF4-FFF2-40B4-BE49-F238E27FC236}">
                <a16:creationId xmlns:a16="http://schemas.microsoft.com/office/drawing/2014/main" id="{E48BDB41-456F-0ABE-2AF3-BF05CBA02B38}"/>
              </a:ext>
            </a:extLst>
          </p:cNvPr>
          <p:cNvGraphicFramePr>
            <a:graphicFrameLocks noGrp="1"/>
          </p:cNvGraphicFramePr>
          <p:nvPr/>
        </p:nvGraphicFramePr>
        <p:xfrm>
          <a:off x="489470" y="934891"/>
          <a:ext cx="7206730" cy="6633103"/>
        </p:xfrm>
        <a:graphic>
          <a:graphicData uri="http://schemas.openxmlformats.org/drawingml/2006/table">
            <a:tbl>
              <a:tblPr>
                <a:tableStyleId>{2D5ABB26-0587-4C30-8999-92F81FD0307C}</a:tableStyleId>
              </a:tblPr>
              <a:tblGrid>
                <a:gridCol w="2482330">
                  <a:extLst>
                    <a:ext uri="{9D8B030D-6E8A-4147-A177-3AD203B41FA5}">
                      <a16:colId xmlns:a16="http://schemas.microsoft.com/office/drawing/2014/main" val="908888405"/>
                    </a:ext>
                  </a:extLst>
                </a:gridCol>
                <a:gridCol w="1661137">
                  <a:extLst>
                    <a:ext uri="{9D8B030D-6E8A-4147-A177-3AD203B41FA5}">
                      <a16:colId xmlns:a16="http://schemas.microsoft.com/office/drawing/2014/main" val="3463096054"/>
                    </a:ext>
                  </a:extLst>
                </a:gridCol>
                <a:gridCol w="1547754">
                  <a:extLst>
                    <a:ext uri="{9D8B030D-6E8A-4147-A177-3AD203B41FA5}">
                      <a16:colId xmlns:a16="http://schemas.microsoft.com/office/drawing/2014/main" val="3044879301"/>
                    </a:ext>
                  </a:extLst>
                </a:gridCol>
                <a:gridCol w="1515509">
                  <a:extLst>
                    <a:ext uri="{9D8B030D-6E8A-4147-A177-3AD203B41FA5}">
                      <a16:colId xmlns:a16="http://schemas.microsoft.com/office/drawing/2014/main" val="418503024"/>
                    </a:ext>
                  </a:extLst>
                </a:gridCol>
              </a:tblGrid>
              <a:tr h="330562">
                <a:tc>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Folio No</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gridSpan="3">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30-3115-043-0820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88880982"/>
                  </a:ext>
                </a:extLst>
              </a:tr>
              <a:tr h="330562">
                <a:tc>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Zoning District</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gridSpan="3">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North Central Urban Area District (NCUAD)</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3971901"/>
                  </a:ext>
                </a:extLst>
              </a:tr>
              <a:tr h="330562">
                <a:tc>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Sub District</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gridSpan="3">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Center</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68906937"/>
                  </a:ext>
                </a:extLst>
              </a:tr>
              <a:tr h="330562">
                <a:tc>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Land Use </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gridSpan="3">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Mix Corridor (MC)</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28851776"/>
                  </a:ext>
                </a:extLst>
              </a:tr>
              <a:tr h="330562">
                <a:tc gridSpan="2">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Allowable Density</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a:p>
                  </a:txBody>
                  <a:tcPr/>
                </a:tc>
                <a:tc>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Lot Area (AC)</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Allowed Units</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716714354"/>
                  </a:ext>
                </a:extLst>
              </a:tr>
              <a:tr h="330562">
                <a:tc gridSpan="2">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90 DU/AC Max</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a:p>
                  </a:txBody>
                  <a:tcPr/>
                </a:tc>
                <a:tc>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0.9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81</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826320785"/>
                  </a:ext>
                </a:extLst>
              </a:tr>
              <a:tr h="330562">
                <a:tc gridSpan="4">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Allowable Height</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21222688"/>
                  </a:ext>
                </a:extLst>
              </a:tr>
              <a:tr h="330562">
                <a:tc gridSpan="4">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2 - 12 Max</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03835811"/>
                  </a:ext>
                </a:extLst>
              </a:tr>
              <a:tr h="330562">
                <a:tc gridSpan="2">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Floor Area Ratio</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a:p>
                  </a:txBody>
                  <a:tcPr/>
                </a:tc>
                <a:tc gridSpan="2">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Min. Required</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4170856815"/>
                  </a:ext>
                </a:extLst>
              </a:tr>
              <a:tr h="330562">
                <a:tc gridSpan="2">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1</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a:p>
                  </a:txBody>
                  <a:tcPr/>
                </a:tc>
                <a:tc gridSpan="2">
                  <a:txBody>
                    <a:bodyPr/>
                    <a:lstStyle/>
                    <a:p>
                      <a:pPr marL="0" algn="ctr" defTabSz="914400" rtl="0" eaLnBrk="1" fontAlgn="ctr" latinLnBrk="0" hangingPunct="1">
                        <a:lnSpc>
                          <a:spcPts val="2659"/>
                        </a:lnSpc>
                        <a:defRPr/>
                      </a:pPr>
                      <a:r>
                        <a:rPr lang="en-US" sz="1899" kern="1200">
                          <a:solidFill>
                            <a:srgbClr val="FFFFFF"/>
                          </a:solidFill>
                          <a:latin typeface="Barlow SemiCondensed"/>
                        </a:rPr>
                        <a:t>39,200 SF</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3094161551"/>
                  </a:ext>
                </a:extLst>
              </a:tr>
              <a:tr h="330562">
                <a:tc gridSpan="2">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Building Setbacks</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a:p>
                  </a:txBody>
                  <a:tcPr/>
                </a:tc>
                <a:tc gridSpan="2">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Min. Required</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972901223"/>
                  </a:ext>
                </a:extLst>
              </a:tr>
              <a:tr h="330562">
                <a:tc gridSpan="2">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Frontage (NW 26 Ave)</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a:p>
                  </a:txBody>
                  <a:tcPr/>
                </a:tc>
                <a:tc gridSpan="2">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10 FT </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520139151"/>
                  </a:ext>
                </a:extLst>
              </a:tr>
              <a:tr h="330562">
                <a:tc gridSpan="2">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Rear</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a:p>
                  </a:txBody>
                  <a:tcPr/>
                </a:tc>
                <a:tc gridSpan="2">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0 FT</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106858661"/>
                  </a:ext>
                </a:extLst>
              </a:tr>
              <a:tr h="330562">
                <a:tc gridSpan="2">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Side  (NW 68 ST)</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a:p>
                  </a:txBody>
                  <a:tcPr/>
                </a:tc>
                <a:tc gridSpan="2">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10 FT </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527297314"/>
                  </a:ext>
                </a:extLst>
              </a:tr>
              <a:tr h="330562">
                <a:tc gridSpan="2">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Side  (NW 67 ST)</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a:p>
                  </a:txBody>
                  <a:tcPr/>
                </a:tc>
                <a:tc gridSpan="2">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10 FT </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260382672"/>
                  </a:ext>
                </a:extLst>
              </a:tr>
              <a:tr h="330562">
                <a:tc gridSpan="4">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Parking</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71046161"/>
                  </a:ext>
                </a:extLst>
              </a:tr>
              <a:tr h="330562">
                <a:tc gridSpan="4">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Required*</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85071270"/>
                  </a:ext>
                </a:extLst>
              </a:tr>
              <a:tr h="330562">
                <a:tc gridSpan="4">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1 spaces/1-bedroom unit</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14743139"/>
                  </a:ext>
                </a:extLst>
              </a:tr>
              <a:tr h="330562">
                <a:tc gridSpan="4">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1.5 spaces/2-bedroom unit</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09565084"/>
                  </a:ext>
                </a:extLst>
              </a:tr>
              <a:tr h="330562">
                <a:tc gridSpan="4">
                  <a:txBody>
                    <a:bodyPr/>
                    <a:lstStyle/>
                    <a:p>
                      <a:pPr marL="0" algn="ctr" defTabSz="914400" rtl="0" eaLnBrk="1" fontAlgn="b" latinLnBrk="0" hangingPunct="1">
                        <a:lnSpc>
                          <a:spcPts val="2659"/>
                        </a:lnSpc>
                        <a:defRPr/>
                      </a:pPr>
                      <a:r>
                        <a:rPr lang="en-US" sz="1899" kern="1200" dirty="0">
                          <a:solidFill>
                            <a:srgbClr val="FFFFFF"/>
                          </a:solidFill>
                          <a:latin typeface="Barlow SemiCondensed"/>
                        </a:rPr>
                        <a:t>1.75 spaces/3 or more bedroom units</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57045782"/>
                  </a:ext>
                </a:extLst>
              </a:tr>
            </a:tbl>
          </a:graphicData>
        </a:graphic>
      </p:graphicFrame>
      <p:graphicFrame>
        <p:nvGraphicFramePr>
          <p:cNvPr id="11" name="Table 10">
            <a:extLst>
              <a:ext uri="{FF2B5EF4-FFF2-40B4-BE49-F238E27FC236}">
                <a16:creationId xmlns:a16="http://schemas.microsoft.com/office/drawing/2014/main" id="{01E57A92-46CE-C2DB-F772-FDCDB0A7D7B1}"/>
              </a:ext>
            </a:extLst>
          </p:cNvPr>
          <p:cNvGraphicFramePr>
            <a:graphicFrameLocks noGrp="1"/>
          </p:cNvGraphicFramePr>
          <p:nvPr/>
        </p:nvGraphicFramePr>
        <p:xfrm>
          <a:off x="489470" y="7915898"/>
          <a:ext cx="2379785" cy="2036699"/>
        </p:xfrm>
        <a:graphic>
          <a:graphicData uri="http://schemas.openxmlformats.org/drawingml/2006/table">
            <a:tbl>
              <a:tblPr/>
              <a:tblGrid>
                <a:gridCol w="1005543">
                  <a:extLst>
                    <a:ext uri="{9D8B030D-6E8A-4147-A177-3AD203B41FA5}">
                      <a16:colId xmlns:a16="http://schemas.microsoft.com/office/drawing/2014/main" val="3788745164"/>
                    </a:ext>
                  </a:extLst>
                </a:gridCol>
                <a:gridCol w="1374242">
                  <a:extLst>
                    <a:ext uri="{9D8B030D-6E8A-4147-A177-3AD203B41FA5}">
                      <a16:colId xmlns:a16="http://schemas.microsoft.com/office/drawing/2014/main" val="3492115253"/>
                    </a:ext>
                  </a:extLst>
                </a:gridCol>
              </a:tblGrid>
              <a:tr h="190500">
                <a:tc gridSpan="2">
                  <a:txBody>
                    <a:bodyPr/>
                    <a:lstStyle/>
                    <a:p>
                      <a:pPr marL="0" algn="ctr" defTabSz="914400" rtl="0" eaLnBrk="1" fontAlgn="b" latinLnBrk="0" hangingPunct="1">
                        <a:lnSpc>
                          <a:spcPts val="2659"/>
                        </a:lnSpc>
                        <a:defRPr/>
                      </a:pPr>
                      <a:r>
                        <a:rPr lang="en-US" sz="1899" kern="1200" dirty="0">
                          <a:solidFill>
                            <a:srgbClr val="FFFFFF"/>
                          </a:solidFill>
                          <a:latin typeface="Barlow SemiCondensed"/>
                          <a:ea typeface="+mn-ea"/>
                          <a:cs typeface="+mn-cs"/>
                        </a:rPr>
                        <a:t>Replacement Unit Mix</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2356733897"/>
                  </a:ext>
                </a:extLst>
              </a:tr>
              <a:tr h="190500">
                <a:tc>
                  <a:txBody>
                    <a:bodyPr/>
                    <a:lstStyle/>
                    <a:p>
                      <a:pPr marL="0" algn="ctr" defTabSz="914400" rtl="0" eaLnBrk="1" fontAlgn="b" latinLnBrk="0" hangingPunct="1">
                        <a:lnSpc>
                          <a:spcPts val="2659"/>
                        </a:lnSpc>
                        <a:defRPr/>
                      </a:pPr>
                      <a:r>
                        <a:rPr lang="en-US" sz="1899" kern="1200" dirty="0">
                          <a:solidFill>
                            <a:srgbClr val="FFFFFF"/>
                          </a:solidFill>
                          <a:latin typeface="Barlow SemiCondensed"/>
                          <a:ea typeface="+mn-ea"/>
                          <a:cs typeface="+mn-cs"/>
                        </a:rPr>
                        <a:t>Unit Type</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algn="ctr" defTabSz="914400" rtl="0" eaLnBrk="1" fontAlgn="b" latinLnBrk="0" hangingPunct="1">
                        <a:lnSpc>
                          <a:spcPts val="2659"/>
                        </a:lnSpc>
                        <a:defRPr/>
                      </a:pPr>
                      <a:r>
                        <a:rPr lang="en-US" sz="1899" kern="1200">
                          <a:solidFill>
                            <a:srgbClr val="FFFFFF"/>
                          </a:solidFill>
                          <a:latin typeface="Barlow SemiCondensed"/>
                          <a:ea typeface="+mn-ea"/>
                          <a:cs typeface="+mn-cs"/>
                        </a:rPr>
                        <a:t>Unit Size</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821190428"/>
                  </a:ext>
                </a:extLst>
              </a:tr>
              <a:tr h="190500">
                <a:tc>
                  <a:txBody>
                    <a:bodyPr/>
                    <a:lstStyle/>
                    <a:p>
                      <a:pPr marL="0" algn="ctr" defTabSz="914400" rtl="0" eaLnBrk="1" fontAlgn="b" latinLnBrk="0" hangingPunct="1">
                        <a:lnSpc>
                          <a:spcPts val="2659"/>
                        </a:lnSpc>
                        <a:defRPr/>
                      </a:pPr>
                      <a:r>
                        <a:rPr lang="en-US" sz="1899" kern="1200">
                          <a:solidFill>
                            <a:srgbClr val="FFFFFF"/>
                          </a:solidFill>
                          <a:latin typeface="Barlow SemiCondensed"/>
                          <a:ea typeface="+mn-ea"/>
                          <a:cs typeface="+mn-cs"/>
                        </a:rPr>
                        <a:t>Studio</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algn="ctr" defTabSz="914400" rtl="0" eaLnBrk="1" fontAlgn="b" latinLnBrk="0" hangingPunct="1">
                        <a:lnSpc>
                          <a:spcPts val="2659"/>
                        </a:lnSpc>
                        <a:defRPr/>
                      </a:pPr>
                      <a:r>
                        <a:rPr lang="en-US" sz="1899" kern="1200" dirty="0">
                          <a:solidFill>
                            <a:srgbClr val="FFFFFF"/>
                          </a:solidFill>
                          <a:latin typeface="Barlow SemiCondensed"/>
                          <a:ea typeface="+mn-ea"/>
                          <a:cs typeface="+mn-cs"/>
                        </a:rPr>
                        <a:t>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4232690931"/>
                  </a:ext>
                </a:extLst>
              </a:tr>
              <a:tr h="190500">
                <a:tc>
                  <a:txBody>
                    <a:bodyPr/>
                    <a:lstStyle/>
                    <a:p>
                      <a:pPr marL="0" algn="ctr" defTabSz="914400" rtl="0" eaLnBrk="1" fontAlgn="b" latinLnBrk="0" hangingPunct="1">
                        <a:lnSpc>
                          <a:spcPts val="2659"/>
                        </a:lnSpc>
                        <a:defRPr/>
                      </a:pPr>
                      <a:r>
                        <a:rPr lang="en-US" sz="1899" kern="1200">
                          <a:solidFill>
                            <a:srgbClr val="FFFFFF"/>
                          </a:solidFill>
                          <a:latin typeface="Barlow SemiCondensed"/>
                          <a:ea typeface="+mn-ea"/>
                          <a:cs typeface="+mn-cs"/>
                        </a:rPr>
                        <a:t>1Bed</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algn="ctr" defTabSz="914400" rtl="0" eaLnBrk="1" fontAlgn="b" latinLnBrk="0" hangingPunct="1">
                        <a:lnSpc>
                          <a:spcPts val="2659"/>
                        </a:lnSpc>
                        <a:defRPr/>
                      </a:pPr>
                      <a:r>
                        <a:rPr lang="en-US" sz="1899" kern="1200" dirty="0">
                          <a:solidFill>
                            <a:srgbClr val="FFFFFF"/>
                          </a:solidFill>
                          <a:latin typeface="Barlow SemiCondensed"/>
                          <a:ea typeface="+mn-ea"/>
                          <a:cs typeface="+mn-cs"/>
                        </a:rPr>
                        <a:t>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676668651"/>
                  </a:ext>
                </a:extLst>
              </a:tr>
              <a:tr h="190500">
                <a:tc>
                  <a:txBody>
                    <a:bodyPr/>
                    <a:lstStyle/>
                    <a:p>
                      <a:pPr marL="0" algn="ctr" defTabSz="914400" rtl="0" eaLnBrk="1" fontAlgn="b" latinLnBrk="0" hangingPunct="1">
                        <a:lnSpc>
                          <a:spcPts val="2659"/>
                        </a:lnSpc>
                        <a:defRPr/>
                      </a:pPr>
                      <a:r>
                        <a:rPr lang="en-US" sz="1899" kern="1200">
                          <a:solidFill>
                            <a:srgbClr val="FFFFFF"/>
                          </a:solidFill>
                          <a:latin typeface="Barlow SemiCondensed"/>
                          <a:ea typeface="+mn-ea"/>
                          <a:cs typeface="+mn-cs"/>
                        </a:rPr>
                        <a:t>2Bed</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algn="ctr" defTabSz="914400" rtl="0" eaLnBrk="1" fontAlgn="b" latinLnBrk="0" hangingPunct="1">
                        <a:lnSpc>
                          <a:spcPts val="2659"/>
                        </a:lnSpc>
                        <a:defRPr/>
                      </a:pPr>
                      <a:r>
                        <a:rPr lang="en-US" sz="1899" kern="1200" dirty="0">
                          <a:solidFill>
                            <a:srgbClr val="FFFFFF"/>
                          </a:solidFill>
                          <a:latin typeface="Barlow SemiCondensed"/>
                          <a:ea typeface="+mn-ea"/>
                          <a:cs typeface="+mn-cs"/>
                        </a:rPr>
                        <a:t>6</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75583371"/>
                  </a:ext>
                </a:extLst>
              </a:tr>
              <a:tr h="190500">
                <a:tc>
                  <a:txBody>
                    <a:bodyPr/>
                    <a:lstStyle/>
                    <a:p>
                      <a:pPr marL="0" algn="ctr" defTabSz="914400" rtl="0" eaLnBrk="1" fontAlgn="b" latinLnBrk="0" hangingPunct="1">
                        <a:lnSpc>
                          <a:spcPts val="2659"/>
                        </a:lnSpc>
                        <a:defRPr/>
                      </a:pPr>
                      <a:r>
                        <a:rPr lang="en-US" sz="1899" kern="1200">
                          <a:solidFill>
                            <a:srgbClr val="FFFFFF"/>
                          </a:solidFill>
                          <a:latin typeface="Barlow SemiCondensed"/>
                          <a:ea typeface="+mn-ea"/>
                          <a:cs typeface="+mn-cs"/>
                        </a:rPr>
                        <a:t>3Bed</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algn="ctr" defTabSz="914400" rtl="0" eaLnBrk="1" fontAlgn="b" latinLnBrk="0" hangingPunct="1">
                        <a:lnSpc>
                          <a:spcPts val="2659"/>
                        </a:lnSpc>
                        <a:defRPr/>
                      </a:pPr>
                      <a:r>
                        <a:rPr lang="en-US" sz="1899" kern="1200" dirty="0">
                          <a:solidFill>
                            <a:srgbClr val="FFFFFF"/>
                          </a:solidFill>
                          <a:latin typeface="Barlow SemiCondensed"/>
                          <a:ea typeface="+mn-ea"/>
                          <a:cs typeface="+mn-cs"/>
                        </a:rPr>
                        <a:t>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4137194119"/>
                  </a:ext>
                </a:extLst>
              </a:tr>
              <a:tr h="190500">
                <a:tc>
                  <a:txBody>
                    <a:bodyPr/>
                    <a:lstStyle/>
                    <a:p>
                      <a:pPr marL="0" algn="ctr" defTabSz="914400" rtl="0" eaLnBrk="1" fontAlgn="b" latinLnBrk="0" hangingPunct="1">
                        <a:lnSpc>
                          <a:spcPts val="2659"/>
                        </a:lnSpc>
                        <a:defRPr/>
                      </a:pPr>
                      <a:r>
                        <a:rPr lang="en-US" sz="1899" kern="1200">
                          <a:solidFill>
                            <a:srgbClr val="FFFFFF"/>
                          </a:solidFill>
                          <a:latin typeface="Barlow SemiCondensed"/>
                          <a:ea typeface="+mn-ea"/>
                          <a:cs typeface="+mn-cs"/>
                        </a:rPr>
                        <a:t>4Bed</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algn="ctr" defTabSz="914400" rtl="0" eaLnBrk="1" fontAlgn="b" latinLnBrk="0" hangingPunct="1">
                        <a:lnSpc>
                          <a:spcPts val="2659"/>
                        </a:lnSpc>
                        <a:defRPr/>
                      </a:pPr>
                      <a:r>
                        <a:rPr lang="en-US" sz="1899" kern="1200" dirty="0">
                          <a:solidFill>
                            <a:srgbClr val="FFFFFF"/>
                          </a:solidFill>
                          <a:latin typeface="Barlow SemiCondensed"/>
                          <a:ea typeface="+mn-ea"/>
                          <a:cs typeface="+mn-cs"/>
                        </a:rPr>
                        <a:t>8</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2156656296"/>
                  </a:ext>
                </a:extLst>
              </a:tr>
            </a:tbl>
          </a:graphicData>
        </a:graphic>
      </p:graphicFrame>
      <p:sp>
        <p:nvSpPr>
          <p:cNvPr id="13" name="TextBox 12">
            <a:extLst>
              <a:ext uri="{FF2B5EF4-FFF2-40B4-BE49-F238E27FC236}">
                <a16:creationId xmlns:a16="http://schemas.microsoft.com/office/drawing/2014/main" id="{D47B7F37-25D4-0806-3FE2-0801A15CF882}"/>
              </a:ext>
            </a:extLst>
          </p:cNvPr>
          <p:cNvSpPr txBox="1"/>
          <p:nvPr/>
        </p:nvSpPr>
        <p:spPr>
          <a:xfrm>
            <a:off x="3030788" y="7915898"/>
            <a:ext cx="4721833" cy="92333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 Parking reduction is available based on workforce housing units, proximity to transit and parcel size reduction.</a:t>
            </a:r>
          </a:p>
        </p:txBody>
      </p:sp>
      <p:pic>
        <p:nvPicPr>
          <p:cNvPr id="3" name="Picture 2">
            <a:extLst>
              <a:ext uri="{FF2B5EF4-FFF2-40B4-BE49-F238E27FC236}">
                <a16:creationId xmlns:a16="http://schemas.microsoft.com/office/drawing/2014/main" id="{DACA50F1-C721-2D1A-A8F3-C4671B8FB44B}"/>
              </a:ext>
            </a:extLst>
          </p:cNvPr>
          <p:cNvPicPr>
            <a:picLocks noChangeAspect="1"/>
          </p:cNvPicPr>
          <p:nvPr/>
        </p:nvPicPr>
        <p:blipFill>
          <a:blip r:embed="rId3"/>
          <a:stretch>
            <a:fillRect/>
          </a:stretch>
        </p:blipFill>
        <p:spPr>
          <a:xfrm>
            <a:off x="10008870" y="114300"/>
            <a:ext cx="7789660" cy="4882708"/>
          </a:xfrm>
          <a:prstGeom prst="rect">
            <a:avLst/>
          </a:prstGeom>
        </p:spPr>
      </p:pic>
      <p:pic>
        <p:nvPicPr>
          <p:cNvPr id="7" name="Picture 6">
            <a:extLst>
              <a:ext uri="{FF2B5EF4-FFF2-40B4-BE49-F238E27FC236}">
                <a16:creationId xmlns:a16="http://schemas.microsoft.com/office/drawing/2014/main" id="{EBB83085-1688-F2ED-D63E-75AB7E0FABBF}"/>
              </a:ext>
            </a:extLst>
          </p:cNvPr>
          <p:cNvPicPr>
            <a:picLocks noChangeAspect="1"/>
          </p:cNvPicPr>
          <p:nvPr/>
        </p:nvPicPr>
        <p:blipFill>
          <a:blip r:embed="rId4"/>
          <a:stretch>
            <a:fillRect/>
          </a:stretch>
        </p:blipFill>
        <p:spPr>
          <a:xfrm>
            <a:off x="10008870" y="5301130"/>
            <a:ext cx="7776810" cy="4261970"/>
          </a:xfrm>
          <a:prstGeom prst="rect">
            <a:avLst/>
          </a:prstGeom>
        </p:spPr>
      </p:pic>
    </p:spTree>
    <p:extLst>
      <p:ext uri="{BB962C8B-B14F-4D97-AF65-F5344CB8AC3E}">
        <p14:creationId xmlns:p14="http://schemas.microsoft.com/office/powerpoint/2010/main" val="6163852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331"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8090" t="-13521" r="-3595" b="-18848"/>
            </a:stretch>
          </a:blipFill>
        </p:spPr>
        <p:txBody>
          <a:bodyPr/>
          <a:lstStyle/>
          <a:p>
            <a:endParaRPr lang="en-US" dirty="0"/>
          </a:p>
        </p:txBody>
      </p:sp>
      <p:sp>
        <p:nvSpPr>
          <p:cNvPr id="8" name="TextBox 8"/>
          <p:cNvSpPr txBox="1"/>
          <p:nvPr/>
        </p:nvSpPr>
        <p:spPr>
          <a:xfrm>
            <a:off x="14187958" y="950746"/>
            <a:ext cx="1501486" cy="594699"/>
          </a:xfrm>
          <a:prstGeom prst="rect">
            <a:avLst/>
          </a:prstGeom>
        </p:spPr>
        <p:txBody>
          <a:bodyPr lIns="50800" tIns="50800" rIns="50800" bIns="50800" rtlCol="0" anchor="ctr"/>
          <a:lstStyle/>
          <a:p>
            <a:pPr algn="ctr">
              <a:lnSpc>
                <a:spcPts val="2940"/>
              </a:lnSpc>
            </a:pPr>
            <a:endParaRPr/>
          </a:p>
        </p:txBody>
      </p:sp>
      <p:sp>
        <p:nvSpPr>
          <p:cNvPr id="9" name="TextBox 9"/>
          <p:cNvSpPr txBox="1"/>
          <p:nvPr/>
        </p:nvSpPr>
        <p:spPr>
          <a:xfrm>
            <a:off x="2106004" y="2533501"/>
            <a:ext cx="13586550" cy="2990850"/>
          </a:xfrm>
          <a:prstGeom prst="rect">
            <a:avLst/>
          </a:prstGeom>
        </p:spPr>
        <p:txBody>
          <a:bodyPr lIns="0" tIns="0" rIns="0" bIns="0" rtlCol="0" anchor="t">
            <a:spAutoFit/>
          </a:bodyPr>
          <a:lstStyle/>
          <a:p>
            <a:pPr algn="ctr">
              <a:lnSpc>
                <a:spcPts val="11400"/>
              </a:lnSpc>
            </a:pPr>
            <a:r>
              <a:rPr lang="en-US" sz="12000">
                <a:solidFill>
                  <a:srgbClr val="EC971C"/>
                </a:solidFill>
                <a:latin typeface="Oswald Bold"/>
                <a:ea typeface="Oswald Bold"/>
                <a:cs typeface="Oswald Bold"/>
                <a:sym typeface="Oswald Bold"/>
              </a:rPr>
              <a:t>TOD POLICY IN MIAMI-DADE COUNTY</a:t>
            </a:r>
          </a:p>
        </p:txBody>
      </p:sp>
      <p:sp>
        <p:nvSpPr>
          <p:cNvPr id="10" name="TextBox 10"/>
          <p:cNvSpPr txBox="1"/>
          <p:nvPr/>
        </p:nvSpPr>
        <p:spPr>
          <a:xfrm>
            <a:off x="8269101" y="6730949"/>
            <a:ext cx="1749799" cy="365760"/>
          </a:xfrm>
          <a:prstGeom prst="rect">
            <a:avLst/>
          </a:prstGeom>
        </p:spPr>
        <p:txBody>
          <a:bodyPr lIns="0" tIns="0" rIns="0" bIns="0" rtlCol="0" anchor="t">
            <a:spAutoFit/>
          </a:bodyPr>
          <a:lstStyle/>
          <a:p>
            <a:pPr algn="ctr">
              <a:lnSpc>
                <a:spcPts val="2940"/>
              </a:lnSpc>
            </a:pPr>
            <a:r>
              <a:rPr lang="en-US" sz="2100" dirty="0">
                <a:solidFill>
                  <a:srgbClr val="021531"/>
                </a:solidFill>
                <a:latin typeface="Barlow SemiCondensed"/>
                <a:ea typeface="Barlow SemiCondensed"/>
                <a:cs typeface="Barlow SemiCondensed"/>
                <a:sym typeface="Barlow SemiCondensed"/>
              </a:rPr>
              <a:t>Learn More</a:t>
            </a:r>
          </a:p>
        </p:txBody>
      </p:sp>
      <p:sp>
        <p:nvSpPr>
          <p:cNvPr id="14" name="Freeform 14"/>
          <p:cNvSpPr/>
          <p:nvPr/>
        </p:nvSpPr>
        <p:spPr>
          <a:xfrm>
            <a:off x="226867" y="808466"/>
            <a:ext cx="1603665" cy="736979"/>
          </a:xfrm>
          <a:custGeom>
            <a:avLst/>
            <a:gdLst/>
            <a:ahLst/>
            <a:cxnLst/>
            <a:rect l="l" t="t" r="r" b="b"/>
            <a:pathLst>
              <a:path w="1603665" h="736979">
                <a:moveTo>
                  <a:pt x="0" y="0"/>
                </a:moveTo>
                <a:lnTo>
                  <a:pt x="1603666" y="0"/>
                </a:lnTo>
                <a:lnTo>
                  <a:pt x="1603666" y="736978"/>
                </a:lnTo>
                <a:lnTo>
                  <a:pt x="0" y="736978"/>
                </a:lnTo>
                <a:lnTo>
                  <a:pt x="0" y="0"/>
                </a:lnTo>
                <a:close/>
              </a:path>
            </a:pathLst>
          </a:custGeom>
          <a:blipFill>
            <a:blip r:embed="rId3"/>
            <a:stretch>
              <a:fillRect/>
            </a:stretch>
          </a:blipFill>
        </p:spPr>
        <p:txBody>
          <a:bodyPr/>
          <a:lstStyle/>
          <a:p>
            <a:endParaRPr lang="en-US"/>
          </a:p>
        </p:txBody>
      </p:sp>
      <p:sp>
        <p:nvSpPr>
          <p:cNvPr id="15" name="TextBox 15"/>
          <p:cNvSpPr txBox="1"/>
          <p:nvPr/>
        </p:nvSpPr>
        <p:spPr>
          <a:xfrm>
            <a:off x="1925782" y="977887"/>
            <a:ext cx="3027217" cy="332783"/>
          </a:xfrm>
          <a:prstGeom prst="rect">
            <a:avLst/>
          </a:prstGeom>
        </p:spPr>
        <p:txBody>
          <a:bodyPr wrap="square" lIns="0" tIns="0" rIns="0" bIns="0" rtlCol="0" anchor="t">
            <a:spAutoFit/>
          </a:bodyPr>
          <a:lstStyle/>
          <a:p>
            <a:pPr algn="l">
              <a:lnSpc>
                <a:spcPts val="2940"/>
              </a:lnSpc>
            </a:pPr>
            <a:r>
              <a:rPr lang="en-US" sz="2100" dirty="0">
                <a:solidFill>
                  <a:srgbClr val="FFFFFF"/>
                </a:solidFill>
                <a:latin typeface="Barlow SemiCondensed"/>
                <a:ea typeface="Barlow SemiCondensed"/>
                <a:cs typeface="Barlow SemiCondensed"/>
                <a:sym typeface="Barlow SemiCondensed"/>
              </a:rPr>
              <a:t>miamidade.gov/housing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21531"/>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txBody>
          <a:bodyPr/>
          <a:lstStyle/>
          <a:p>
            <a:endParaRPr lang="en-US"/>
          </a:p>
        </p:txBody>
      </p:sp>
      <p:sp>
        <p:nvSpPr>
          <p:cNvPr id="3" name="Freeform 3"/>
          <p:cNvSpPr/>
          <p:nvPr/>
        </p:nvSpPr>
        <p:spPr>
          <a:xfrm>
            <a:off x="467074" y="4690337"/>
            <a:ext cx="3956717" cy="642967"/>
          </a:xfrm>
          <a:custGeom>
            <a:avLst/>
            <a:gdLst/>
            <a:ahLst/>
            <a:cxnLst/>
            <a:rect l="l" t="t" r="r" b="b"/>
            <a:pathLst>
              <a:path w="3956717" h="642967">
                <a:moveTo>
                  <a:pt x="0" y="0"/>
                </a:moveTo>
                <a:lnTo>
                  <a:pt x="3956718" y="0"/>
                </a:lnTo>
                <a:lnTo>
                  <a:pt x="3956718" y="642967"/>
                </a:lnTo>
                <a:lnTo>
                  <a:pt x="0" y="642967"/>
                </a:lnTo>
                <a:lnTo>
                  <a:pt x="0" y="0"/>
                </a:lnTo>
                <a:close/>
              </a:path>
            </a:pathLst>
          </a:custGeom>
          <a:blipFill>
            <a:blip r:embed="rId3"/>
            <a:stretch>
              <a:fillRect/>
            </a:stretch>
          </a:blipFill>
        </p:spPr>
        <p:txBody>
          <a:bodyPr/>
          <a:lstStyle/>
          <a:p>
            <a:endParaRPr lang="en-US"/>
          </a:p>
        </p:txBody>
      </p:sp>
      <p:grpSp>
        <p:nvGrpSpPr>
          <p:cNvPr id="4" name="Group 4"/>
          <p:cNvGrpSpPr/>
          <p:nvPr/>
        </p:nvGrpSpPr>
        <p:grpSpPr>
          <a:xfrm>
            <a:off x="217636" y="1028700"/>
            <a:ext cx="4455594" cy="1710138"/>
            <a:chOff x="0" y="0"/>
            <a:chExt cx="1173490" cy="450407"/>
          </a:xfrm>
        </p:grpSpPr>
        <p:sp>
          <p:nvSpPr>
            <p:cNvPr id="5" name="Freeform 5"/>
            <p:cNvSpPr/>
            <p:nvPr/>
          </p:nvSpPr>
          <p:spPr>
            <a:xfrm>
              <a:off x="0" y="0"/>
              <a:ext cx="1173490" cy="450407"/>
            </a:xfrm>
            <a:custGeom>
              <a:avLst/>
              <a:gdLst/>
              <a:ahLst/>
              <a:cxnLst/>
              <a:rect l="l" t="t" r="r" b="b"/>
              <a:pathLst>
                <a:path w="1173490" h="450407">
                  <a:moveTo>
                    <a:pt x="20851" y="0"/>
                  </a:moveTo>
                  <a:lnTo>
                    <a:pt x="1152639" y="0"/>
                  </a:lnTo>
                  <a:cubicBezTo>
                    <a:pt x="1158169" y="0"/>
                    <a:pt x="1163472" y="2197"/>
                    <a:pt x="1167383" y="6107"/>
                  </a:cubicBezTo>
                  <a:cubicBezTo>
                    <a:pt x="1171293" y="10017"/>
                    <a:pt x="1173490" y="15321"/>
                    <a:pt x="1173490" y="20851"/>
                  </a:cubicBezTo>
                  <a:lnTo>
                    <a:pt x="1173490" y="429556"/>
                  </a:lnTo>
                  <a:cubicBezTo>
                    <a:pt x="1173490" y="441072"/>
                    <a:pt x="1164154" y="450407"/>
                    <a:pt x="1152639" y="450407"/>
                  </a:cubicBezTo>
                  <a:lnTo>
                    <a:pt x="20851" y="450407"/>
                  </a:lnTo>
                  <a:cubicBezTo>
                    <a:pt x="9335" y="450407"/>
                    <a:pt x="0" y="441072"/>
                    <a:pt x="0" y="429556"/>
                  </a:cubicBezTo>
                  <a:lnTo>
                    <a:pt x="0" y="20851"/>
                  </a:lnTo>
                  <a:cubicBezTo>
                    <a:pt x="0" y="9335"/>
                    <a:pt x="9335" y="0"/>
                    <a:pt x="20851" y="0"/>
                  </a:cubicBezTo>
                  <a:close/>
                </a:path>
              </a:pathLst>
            </a:custGeom>
            <a:solidFill>
              <a:srgbClr val="021531"/>
            </a:solidFill>
          </p:spPr>
          <p:txBody>
            <a:bodyPr/>
            <a:lstStyle/>
            <a:p>
              <a:endParaRPr lang="en-US"/>
            </a:p>
          </p:txBody>
        </p:sp>
        <p:sp>
          <p:nvSpPr>
            <p:cNvPr id="6" name="TextBox 6"/>
            <p:cNvSpPr txBox="1"/>
            <p:nvPr/>
          </p:nvSpPr>
          <p:spPr>
            <a:xfrm>
              <a:off x="0" y="-47625"/>
              <a:ext cx="1173490" cy="498032"/>
            </a:xfrm>
            <a:prstGeom prst="rect">
              <a:avLst/>
            </a:prstGeom>
          </p:spPr>
          <p:txBody>
            <a:bodyPr lIns="50800" tIns="50800" rIns="50800" bIns="50800" rtlCol="0" anchor="ctr"/>
            <a:lstStyle/>
            <a:p>
              <a:pPr algn="ctr">
                <a:lnSpc>
                  <a:spcPts val="2940"/>
                </a:lnSpc>
              </a:pPr>
              <a:endParaRPr/>
            </a:p>
          </p:txBody>
        </p:sp>
      </p:grpSp>
      <p:sp>
        <p:nvSpPr>
          <p:cNvPr id="7" name="TextBox 7"/>
          <p:cNvSpPr txBox="1"/>
          <p:nvPr/>
        </p:nvSpPr>
        <p:spPr>
          <a:xfrm>
            <a:off x="313153" y="1305602"/>
            <a:ext cx="4264560" cy="1108710"/>
          </a:xfrm>
          <a:prstGeom prst="rect">
            <a:avLst/>
          </a:prstGeom>
        </p:spPr>
        <p:txBody>
          <a:bodyPr lIns="0" tIns="0" rIns="0" bIns="0" rtlCol="0" anchor="t">
            <a:spAutoFit/>
          </a:bodyPr>
          <a:lstStyle/>
          <a:p>
            <a:pPr algn="ctr">
              <a:lnSpc>
                <a:spcPts val="2940"/>
              </a:lnSpc>
              <a:spcBef>
                <a:spcPct val="0"/>
              </a:spcBef>
            </a:pPr>
            <a:r>
              <a:rPr lang="en-US" sz="2100">
                <a:solidFill>
                  <a:srgbClr val="FFFFFF"/>
                </a:solidFill>
                <a:latin typeface="Barlow SemiCondensed"/>
                <a:ea typeface="Barlow SemiCondensed"/>
                <a:cs typeface="Barlow SemiCondensed"/>
                <a:sym typeface="Barlow SemiCondensed"/>
              </a:rPr>
              <a:t>TOD POLICY IN MIAMI-DADE COUNTY</a:t>
            </a:r>
          </a:p>
          <a:p>
            <a:pPr algn="ctr">
              <a:lnSpc>
                <a:spcPts val="2940"/>
              </a:lnSpc>
              <a:spcBef>
                <a:spcPct val="0"/>
              </a:spcBef>
            </a:pPr>
            <a:r>
              <a:rPr lang="en-US" sz="2100">
                <a:solidFill>
                  <a:srgbClr val="FFFFFF"/>
                </a:solidFill>
                <a:latin typeface="Barlow SemiCondensed"/>
                <a:ea typeface="Barlow SemiCondensed"/>
                <a:cs typeface="Barlow SemiCondensed"/>
                <a:sym typeface="Barlow SemiCondensed"/>
              </a:rPr>
              <a:t>INCORPORATED AND UNINCORPORATED AREAS</a:t>
            </a:r>
          </a:p>
        </p:txBody>
      </p:sp>
      <p:grpSp>
        <p:nvGrpSpPr>
          <p:cNvPr id="8" name="Group 8"/>
          <p:cNvGrpSpPr/>
          <p:nvPr/>
        </p:nvGrpSpPr>
        <p:grpSpPr>
          <a:xfrm>
            <a:off x="217636" y="2980199"/>
            <a:ext cx="4455594" cy="1710138"/>
            <a:chOff x="0" y="0"/>
            <a:chExt cx="1173490" cy="450407"/>
          </a:xfrm>
        </p:grpSpPr>
        <p:sp>
          <p:nvSpPr>
            <p:cNvPr id="9" name="Freeform 9"/>
            <p:cNvSpPr/>
            <p:nvPr/>
          </p:nvSpPr>
          <p:spPr>
            <a:xfrm>
              <a:off x="0" y="0"/>
              <a:ext cx="1173490" cy="450407"/>
            </a:xfrm>
            <a:custGeom>
              <a:avLst/>
              <a:gdLst/>
              <a:ahLst/>
              <a:cxnLst/>
              <a:rect l="l" t="t" r="r" b="b"/>
              <a:pathLst>
                <a:path w="1173490" h="450407">
                  <a:moveTo>
                    <a:pt x="20851" y="0"/>
                  </a:moveTo>
                  <a:lnTo>
                    <a:pt x="1152639" y="0"/>
                  </a:lnTo>
                  <a:cubicBezTo>
                    <a:pt x="1158169" y="0"/>
                    <a:pt x="1163472" y="2197"/>
                    <a:pt x="1167383" y="6107"/>
                  </a:cubicBezTo>
                  <a:cubicBezTo>
                    <a:pt x="1171293" y="10017"/>
                    <a:pt x="1173490" y="15321"/>
                    <a:pt x="1173490" y="20851"/>
                  </a:cubicBezTo>
                  <a:lnTo>
                    <a:pt x="1173490" y="429556"/>
                  </a:lnTo>
                  <a:cubicBezTo>
                    <a:pt x="1173490" y="441072"/>
                    <a:pt x="1164154" y="450407"/>
                    <a:pt x="1152639" y="450407"/>
                  </a:cubicBezTo>
                  <a:lnTo>
                    <a:pt x="20851" y="450407"/>
                  </a:lnTo>
                  <a:cubicBezTo>
                    <a:pt x="9335" y="450407"/>
                    <a:pt x="0" y="441072"/>
                    <a:pt x="0" y="429556"/>
                  </a:cubicBezTo>
                  <a:lnTo>
                    <a:pt x="0" y="20851"/>
                  </a:lnTo>
                  <a:cubicBezTo>
                    <a:pt x="0" y="9335"/>
                    <a:pt x="9335" y="0"/>
                    <a:pt x="20851" y="0"/>
                  </a:cubicBezTo>
                  <a:close/>
                </a:path>
              </a:pathLst>
            </a:custGeom>
            <a:solidFill>
              <a:srgbClr val="EC971C"/>
            </a:solidFill>
          </p:spPr>
          <p:txBody>
            <a:bodyPr/>
            <a:lstStyle/>
            <a:p>
              <a:endParaRPr lang="en-US"/>
            </a:p>
          </p:txBody>
        </p:sp>
        <p:sp>
          <p:nvSpPr>
            <p:cNvPr id="10" name="TextBox 10"/>
            <p:cNvSpPr txBox="1"/>
            <p:nvPr/>
          </p:nvSpPr>
          <p:spPr>
            <a:xfrm>
              <a:off x="0" y="-47625"/>
              <a:ext cx="1173490" cy="498032"/>
            </a:xfrm>
            <a:prstGeom prst="rect">
              <a:avLst/>
            </a:prstGeom>
          </p:spPr>
          <p:txBody>
            <a:bodyPr lIns="50800" tIns="50800" rIns="50800" bIns="50800" rtlCol="0" anchor="ctr"/>
            <a:lstStyle/>
            <a:p>
              <a:pPr algn="ctr">
                <a:lnSpc>
                  <a:spcPts val="2940"/>
                </a:lnSpc>
              </a:pPr>
              <a:endParaRPr/>
            </a:p>
          </p:txBody>
        </p:sp>
      </p:grpSp>
      <p:sp>
        <p:nvSpPr>
          <p:cNvPr id="11" name="TextBox 11"/>
          <p:cNvSpPr txBox="1"/>
          <p:nvPr/>
        </p:nvSpPr>
        <p:spPr>
          <a:xfrm>
            <a:off x="313153" y="3093546"/>
            <a:ext cx="4264560" cy="1851660"/>
          </a:xfrm>
          <a:prstGeom prst="rect">
            <a:avLst/>
          </a:prstGeom>
        </p:spPr>
        <p:txBody>
          <a:bodyPr lIns="0" tIns="0" rIns="0" bIns="0" rtlCol="0" anchor="t">
            <a:spAutoFit/>
          </a:bodyPr>
          <a:lstStyle/>
          <a:p>
            <a:pPr algn="ctr">
              <a:lnSpc>
                <a:spcPts val="2940"/>
              </a:lnSpc>
            </a:pPr>
            <a:r>
              <a:rPr lang="en-US" sz="2100">
                <a:solidFill>
                  <a:srgbClr val="000000"/>
                </a:solidFill>
                <a:latin typeface="Barlow SemiCondensed"/>
                <a:ea typeface="Barlow SemiCondensed"/>
                <a:cs typeface="Barlow SemiCondensed"/>
                <a:sym typeface="Barlow SemiCondensed"/>
              </a:rPr>
              <a:t>2020 POPULATION</a:t>
            </a:r>
          </a:p>
          <a:p>
            <a:pPr algn="ctr">
              <a:lnSpc>
                <a:spcPts val="2940"/>
              </a:lnSpc>
            </a:pPr>
            <a:r>
              <a:rPr lang="en-US" sz="2100">
                <a:solidFill>
                  <a:srgbClr val="000000"/>
                </a:solidFill>
                <a:latin typeface="Barlow SemiCondensed"/>
                <a:ea typeface="Barlow SemiCondensed"/>
                <a:cs typeface="Barlow SemiCondensed"/>
                <a:sym typeface="Barlow SemiCondensed"/>
              </a:rPr>
              <a:t>2.7 million total</a:t>
            </a:r>
          </a:p>
          <a:p>
            <a:pPr algn="ctr">
              <a:lnSpc>
                <a:spcPts val="2940"/>
              </a:lnSpc>
            </a:pPr>
            <a:r>
              <a:rPr lang="en-US" sz="2100">
                <a:solidFill>
                  <a:srgbClr val="000000"/>
                </a:solidFill>
                <a:latin typeface="Barlow SemiCondensed"/>
                <a:ea typeface="Barlow SemiCondensed"/>
                <a:cs typeface="Barlow SemiCondensed"/>
                <a:sym typeface="Barlow SemiCondensed"/>
              </a:rPr>
              <a:t>1.5 million incorporated areas</a:t>
            </a:r>
          </a:p>
          <a:p>
            <a:pPr algn="ctr">
              <a:lnSpc>
                <a:spcPts val="2940"/>
              </a:lnSpc>
            </a:pPr>
            <a:r>
              <a:rPr lang="en-US" sz="2100">
                <a:solidFill>
                  <a:srgbClr val="000000"/>
                </a:solidFill>
                <a:latin typeface="Barlow SemiCondensed"/>
                <a:ea typeface="Barlow SemiCondensed"/>
                <a:cs typeface="Barlow SemiCondensed"/>
                <a:sym typeface="Barlow SemiCondensed"/>
              </a:rPr>
              <a:t>1.2 million unincorporated areas </a:t>
            </a:r>
          </a:p>
          <a:p>
            <a:pPr algn="ctr">
              <a:lnSpc>
                <a:spcPts val="2940"/>
              </a:lnSpc>
              <a:spcBef>
                <a:spcPct val="0"/>
              </a:spcBef>
            </a:pPr>
            <a:endParaRPr lang="en-US" sz="2100">
              <a:solidFill>
                <a:srgbClr val="000000"/>
              </a:solidFill>
              <a:latin typeface="Barlow SemiCondensed"/>
              <a:ea typeface="Barlow SemiCondensed"/>
              <a:cs typeface="Barlow SemiCondensed"/>
              <a:sym typeface="Barlow SemiCondensed"/>
            </a:endParaRPr>
          </a:p>
        </p:txBody>
      </p:sp>
      <p:sp>
        <p:nvSpPr>
          <p:cNvPr id="12" name="Freeform 12"/>
          <p:cNvSpPr/>
          <p:nvPr/>
        </p:nvSpPr>
        <p:spPr>
          <a:xfrm>
            <a:off x="467074" y="2710263"/>
            <a:ext cx="3956717" cy="642967"/>
          </a:xfrm>
          <a:custGeom>
            <a:avLst/>
            <a:gdLst/>
            <a:ahLst/>
            <a:cxnLst/>
            <a:rect l="l" t="t" r="r" b="b"/>
            <a:pathLst>
              <a:path w="3956717" h="642967">
                <a:moveTo>
                  <a:pt x="0" y="0"/>
                </a:moveTo>
                <a:lnTo>
                  <a:pt x="3956718" y="0"/>
                </a:lnTo>
                <a:lnTo>
                  <a:pt x="3956718" y="642967"/>
                </a:lnTo>
                <a:lnTo>
                  <a:pt x="0" y="642967"/>
                </a:lnTo>
                <a:lnTo>
                  <a:pt x="0" y="0"/>
                </a:lnTo>
                <a:close/>
              </a:path>
            </a:pathLst>
          </a:custGeom>
          <a:blipFill>
            <a:blip r:embed="rId3"/>
            <a:stretch>
              <a:fillRect/>
            </a:stretch>
          </a:blipFill>
        </p:spPr>
        <p:txBody>
          <a:bodyPr/>
          <a:lstStyle/>
          <a:p>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10371</TotalTime>
  <Words>2909</Words>
  <Application>Microsoft Office PowerPoint</Application>
  <PresentationFormat>Custom</PresentationFormat>
  <Paragraphs>483</Paragraphs>
  <Slides>41</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41</vt:i4>
      </vt:variant>
    </vt:vector>
  </HeadingPairs>
  <TitlesOfParts>
    <vt:vector size="52" baseType="lpstr">
      <vt:lpstr>Oswald Bold</vt:lpstr>
      <vt:lpstr>Garet 2</vt:lpstr>
      <vt:lpstr>Barlow SemiCondensed Bold</vt:lpstr>
      <vt:lpstr>Oswald</vt:lpstr>
      <vt:lpstr>Barlow SemiCondensed</vt:lpstr>
      <vt:lpstr>Garet 1 Bold</vt:lpstr>
      <vt:lpstr>Calibri</vt:lpstr>
      <vt:lpstr>Arial</vt:lpstr>
      <vt:lpstr>Garet 1</vt:lpstr>
      <vt:lpstr>Garet 2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Workforce Housing Program</dc:title>
  <dc:creator>Sheppard, Krystal (PHCD)</dc:creator>
  <cp:lastModifiedBy>Kogon, Nathan (PHCD)</cp:lastModifiedBy>
  <cp:revision>11</cp:revision>
  <dcterms:created xsi:type="dcterms:W3CDTF">2006-08-16T00:00:00Z</dcterms:created>
  <dcterms:modified xsi:type="dcterms:W3CDTF">2024-08-20T18:17:07Z</dcterms:modified>
  <dc:identifier>DAGMthmDks4</dc:identifier>
</cp:coreProperties>
</file>