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21" r:id="rId5"/>
  </p:sldMasterIdLst>
  <p:notesMasterIdLst>
    <p:notesMasterId r:id="rId23"/>
  </p:notesMasterIdLst>
  <p:handoutMasterIdLst>
    <p:handoutMasterId r:id="rId24"/>
  </p:handoutMasterIdLst>
  <p:sldIdLst>
    <p:sldId id="257" r:id="rId6"/>
    <p:sldId id="300" r:id="rId7"/>
    <p:sldId id="317" r:id="rId8"/>
    <p:sldId id="301" r:id="rId9"/>
    <p:sldId id="302" r:id="rId10"/>
    <p:sldId id="305" r:id="rId11"/>
    <p:sldId id="282" r:id="rId12"/>
    <p:sldId id="299" r:id="rId13"/>
    <p:sldId id="304" r:id="rId14"/>
    <p:sldId id="314" r:id="rId15"/>
    <p:sldId id="318" r:id="rId16"/>
    <p:sldId id="319" r:id="rId17"/>
    <p:sldId id="321" r:id="rId18"/>
    <p:sldId id="306" r:id="rId19"/>
    <p:sldId id="308" r:id="rId20"/>
    <p:sldId id="309" r:id="rId21"/>
    <p:sldId id="316" r:id="rId22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9A5"/>
    <a:srgbClr val="389239"/>
    <a:srgbClr val="000000"/>
    <a:srgbClr val="75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6" autoAdjust="0"/>
    <p:restoredTop sz="94660"/>
  </p:normalViewPr>
  <p:slideViewPr>
    <p:cSldViewPr>
      <p:cViewPr varScale="1">
        <p:scale>
          <a:sx n="91" d="100"/>
          <a:sy n="91" d="100"/>
        </p:scale>
        <p:origin x="-102" y="-4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FBB5D2F-0D00-46DF-9A9C-A873A29CC3A5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D6ABAE3-DA5B-4510-BF0B-9BD2A543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77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17B3CD6-17A7-41B0-B06E-7BC09C94822A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69097C0-4093-4FA9-9349-C6BC08009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2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58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042093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27488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30918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47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29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26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1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96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5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3185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474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090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86014"/>
      </p:ext>
    </p:extLst>
  </p:cSld>
  <p:clrMapOvr>
    <a:masterClrMapping/>
  </p:clrMapOvr>
  <p:transition spd="slow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3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75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736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43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47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997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417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8467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26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314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855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0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98119"/>
      </p:ext>
    </p:extLst>
  </p:cSld>
  <p:clrMapOvr>
    <a:masterClrMapping/>
  </p:clrMapOvr>
  <p:transition spd="slow">
    <p:pu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840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3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916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61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5348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7515"/>
      </p:ext>
    </p:extLst>
  </p:cSld>
  <p:clrMapOvr>
    <a:masterClrMapping/>
  </p:clrMapOvr>
  <p:transition spd="slow">
    <p:push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405374"/>
      </p:ext>
    </p:extLst>
  </p:cSld>
  <p:clrMapOvr>
    <a:masterClrMapping/>
  </p:clrMapOvr>
  <p:transition spd="slow">
    <p:pu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18556"/>
      </p:ext>
    </p:extLst>
  </p:cSld>
  <p:clrMapOvr>
    <a:masterClrMapping/>
  </p:clrMapOvr>
  <p:transition spd="slow">
    <p:pu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14211"/>
      </p:ext>
    </p:extLst>
  </p:cSld>
  <p:clrMapOvr>
    <a:masterClrMapping/>
  </p:clrMapOvr>
  <p:transition spd="slow">
    <p:push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77941"/>
      </p:ext>
    </p:extLst>
  </p:cSld>
  <p:clrMapOvr>
    <a:masterClrMapping/>
  </p:clrMapOvr>
  <p:transition spd="slow">
    <p:push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845819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747313"/>
      </p:ext>
    </p:extLst>
  </p:cSld>
  <p:clrMapOvr>
    <a:masterClrMapping/>
  </p:clrMapOvr>
  <p:transition spd="slow">
    <p:push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99454"/>
      </p:ext>
    </p:extLst>
  </p:cSld>
  <p:clrMapOvr>
    <a:masterClrMapping/>
  </p:clrMapOvr>
  <p:transition spd="slow">
    <p:push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929366"/>
      </p:ext>
    </p:extLst>
  </p:cSld>
  <p:clrMapOvr>
    <a:masterClrMapping/>
  </p:clrMapOvr>
  <p:transition spd="slow">
    <p:pu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157827"/>
      </p:ext>
    </p:extLst>
  </p:cSld>
  <p:clrMapOvr>
    <a:masterClrMapping/>
  </p:clrMapOvr>
  <p:transition spd="slow">
    <p:push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21454"/>
      </p:ext>
    </p:extLst>
  </p:cSld>
  <p:clrMapOvr>
    <a:masterClrMapping/>
  </p:clrMapOvr>
  <p:transition spd="slow">
    <p:push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3703"/>
      </p:ext>
    </p:extLst>
  </p:cSld>
  <p:clrMapOvr>
    <a:masterClrMapping/>
  </p:clrMapOvr>
  <p:transition spd="slow">
    <p:pu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403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77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91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354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2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22922"/>
      </p:ext>
    </p:extLst>
  </p:cSld>
  <p:clrMapOvr>
    <a:masterClrMapping/>
  </p:clrMapOvr>
  <p:transition spd="slow">
    <p:push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403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0233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9303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364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157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96993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2797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2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75887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4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78131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F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1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075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B3AC5-CB86-46D3-8F2A-A2D2E0315D1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6562-05FF-4E0E-828E-ECD37D5FF08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9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F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44BE7-F032-4B0E-AF18-AE0539AF61DC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1971D-A436-440A-A2F9-D592B910991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6C239-7ED6-4477-BF02-7B524ACEB2DF}" type="datetimeFigureOut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8/15/2024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10B55-8DDB-46B3-B1F8-DAA703A00C2A}" type="slidenum">
              <a:rPr lang="en-US" smtClean="0">
                <a:solidFill>
                  <a:srgbClr val="EAEAEA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AEAE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214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6" Type="http://schemas.microsoft.com/office/2007/relationships/hdphoto" Target="../media/hdphoto2.wdp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" y="2591449"/>
            <a:ext cx="9143987" cy="2569934"/>
          </a:xfrm>
          <a:prstGeom prst="rect">
            <a:avLst/>
          </a:prstGeom>
          <a:solidFill>
            <a:srgbClr val="38923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640080">
              <a:spcAft>
                <a:spcPts val="1200"/>
              </a:spcAft>
            </a:pPr>
            <a:r>
              <a:rPr lang="en-US" sz="3600" dirty="0" smtClean="0">
                <a:solidFill>
                  <a:srgbClr val="FFFFFF"/>
                </a:solidFill>
              </a:rPr>
              <a:t>Eyesore </a:t>
            </a:r>
            <a:r>
              <a:rPr lang="en-US" sz="3600" dirty="0">
                <a:solidFill>
                  <a:srgbClr val="FFFFFF"/>
                </a:solidFill>
              </a:rPr>
              <a:t>to Asset</a:t>
            </a:r>
            <a:r>
              <a:rPr lang="en-US" sz="3600" dirty="0" smtClean="0">
                <a:solidFill>
                  <a:srgbClr val="FFFFFF"/>
                </a:solidFill>
              </a:rPr>
              <a:t>: Repurposing Properties to Expand Housing Affordability</a:t>
            </a:r>
            <a:endParaRPr lang="en-US" sz="3600" dirty="0">
              <a:solidFill>
                <a:srgbClr val="FFFFFF"/>
              </a:solidFill>
            </a:endParaRPr>
          </a:p>
          <a:p>
            <a:pPr marL="640080">
              <a:spcAft>
                <a:spcPts val="600"/>
              </a:spcAft>
            </a:pPr>
            <a:r>
              <a:rPr lang="en-US" sz="2400" dirty="0">
                <a:solidFill>
                  <a:srgbClr val="FFFFFF"/>
                </a:solidFill>
              </a:rPr>
              <a:t>Florida </a:t>
            </a:r>
            <a:r>
              <a:rPr lang="en-US" sz="2400" dirty="0" smtClean="0">
                <a:solidFill>
                  <a:srgbClr val="FFFFFF"/>
                </a:solidFill>
              </a:rPr>
              <a:t>Housing Coalition Conference</a:t>
            </a:r>
            <a:endParaRPr lang="en-US" sz="2400" dirty="0">
              <a:solidFill>
                <a:srgbClr val="FFFFFF"/>
              </a:solidFill>
            </a:endParaRPr>
          </a:p>
          <a:p>
            <a:pPr marL="640080">
              <a:spcAft>
                <a:spcPts val="1200"/>
              </a:spcAft>
            </a:pPr>
            <a:r>
              <a:rPr lang="en-US" sz="2000" dirty="0" smtClean="0">
                <a:solidFill>
                  <a:srgbClr val="FFFFFF"/>
                </a:solidFill>
              </a:rPr>
              <a:t>August 27, 2024</a:t>
            </a:r>
            <a:endParaRPr lang="en-US" sz="2000" dirty="0">
              <a:solidFill>
                <a:srgbClr val="FFFFFF"/>
              </a:solidFill>
            </a:endParaRPr>
          </a:p>
          <a:p>
            <a:pPr marL="914400">
              <a:spcAft>
                <a:spcPts val="600"/>
              </a:spcAft>
            </a:pPr>
            <a:endParaRPr lang="en-US" sz="2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350" y="599180"/>
            <a:ext cx="5556427" cy="178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20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1BA71A-AE92-50AF-49AE-40F8227B8BBA}"/>
              </a:ext>
            </a:extLst>
          </p:cNvPr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4901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Hope Partnership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123950"/>
            <a:ext cx="4419600" cy="38100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Conversion of motel to affordable housing + community center</a:t>
            </a: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$1 million FCLF financing, </a:t>
            </a:r>
            <a:b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through 2 loans</a:t>
            </a: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Engaged in project early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of Federal program to subsidize cost of capital, Capital Magnet Fund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Flexibility to commit early </a:t>
            </a: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b="1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4992" y="3257551"/>
            <a:ext cx="2235200" cy="1676400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0599" y="438150"/>
            <a:ext cx="4151181" cy="2655026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5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368" y="4400550"/>
            <a:ext cx="639232" cy="6400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61BA71A-AE92-50AF-49AE-40F8227B8BBA}"/>
              </a:ext>
            </a:extLst>
          </p:cNvPr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4901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Sample Financing Structure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975587"/>
              </p:ext>
            </p:extLst>
          </p:nvPr>
        </p:nvGraphicFramePr>
        <p:xfrm>
          <a:off x="1905000" y="1123950"/>
          <a:ext cx="5029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6170"/>
                <a:gridCol w="138303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Federal/HUD</a:t>
                      </a:r>
                      <a:r>
                        <a:rPr lang="en-US" sz="1800" b="1" baseline="0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Funding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$1,000,000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State/DEO</a:t>
                      </a:r>
                      <a:r>
                        <a:rPr lang="en-US" sz="1800" b="1" baseline="0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Funding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$1,000,000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County and/or City</a:t>
                      </a:r>
                      <a:r>
                        <a:rPr lang="en-US" sz="1800" b="1" baseline="0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Funding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$750,000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Private/Foundation</a:t>
                      </a:r>
                      <a:r>
                        <a:rPr lang="en-US" sz="1800" b="1" baseline="0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Funding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$500,000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FHLB or Other Grant Funding</a:t>
                      </a:r>
                      <a:endParaRPr lang="en-US" sz="1800" b="1" kern="1200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$500,000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FCLF Loan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$1,000,000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Developer</a:t>
                      </a:r>
                      <a:r>
                        <a:rPr lang="en-US" sz="1800" b="1" baseline="0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Equity</a:t>
                      </a:r>
                      <a:endParaRPr lang="en-US" sz="1800" b="1" dirty="0" smtClean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 smtClean="0">
                          <a:solidFill>
                            <a:srgbClr val="0069A5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$250,000</a:t>
                      </a:r>
                      <a:endParaRPr lang="en-US" sz="1800" b="1" dirty="0">
                        <a:solidFill>
                          <a:srgbClr val="0069A5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7447"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TOTAL PROJECT FUNDING</a:t>
                      </a:r>
                      <a:endParaRPr lang="en-US" sz="1800" b="1" kern="1200" dirty="0">
                        <a:solidFill>
                          <a:srgbClr val="FFFFFF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$5,000,000</a:t>
                      </a:r>
                      <a:endParaRPr lang="en-US" sz="1800" b="1" kern="1200" dirty="0">
                        <a:solidFill>
                          <a:srgbClr val="FFFFFF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03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1BA71A-AE92-50AF-49AE-40F8227B8BBA}"/>
              </a:ext>
            </a:extLst>
          </p:cNvPr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4901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Pathway to Financing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123950"/>
            <a:ext cx="4419600" cy="35814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Mission alignment</a:t>
            </a: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Track record and project team</a:t>
            </a: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Zoning, Building Codes, etc.</a:t>
            </a:r>
          </a:p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Environmental Concerns</a:t>
            </a:r>
          </a:p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Collateral requirements of project funders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 smtClean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 smtClean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b="1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  <p:pic>
        <p:nvPicPr>
          <p:cNvPr id="11" name="Picture 3" descr="S:\Loan Fund Information\FCLF PHOTOS\By Borrower CDF-FPF\Impactful Investment Partners\2023 09 from IIP - pro photos\IIP-2227-Saint-Marks-St-2023 09- 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087967"/>
            <a:ext cx="4360684" cy="3200400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37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1BA71A-AE92-50AF-49AE-40F8227B8BBA}"/>
              </a:ext>
            </a:extLst>
          </p:cNvPr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4901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Pathway to Financing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123950"/>
            <a:ext cx="4419600" cy="35814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LTV and DSCR requirements</a:t>
            </a:r>
          </a:p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Development budget</a:t>
            </a:r>
          </a:p>
          <a:p>
            <a:pPr marL="525780" lvl="1" indent="-342900" algn="l">
              <a:spcBef>
                <a:spcPts val="0"/>
              </a:spcBef>
              <a:spcAft>
                <a:spcPts val="15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Development timeline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Operating budget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 smtClean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b="1" dirty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  <p:pic>
        <p:nvPicPr>
          <p:cNvPr id="11" name="Picture 3" descr="S:\Loan Fund Information\FCLF PHOTOS\By Borrower CDF-FPF\R.E.A.C.H\2018 09 REACH video shoot visit\P91407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130300"/>
            <a:ext cx="4572000" cy="3429435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32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-19050"/>
            <a:ext cx="9144000" cy="5143500"/>
          </a:xfrm>
          <a:prstGeom prst="rect">
            <a:avLst/>
          </a:prstGeom>
          <a:solidFill>
            <a:srgbClr val="38923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895350"/>
            <a:ext cx="7299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FCLF</a:t>
            </a:r>
            <a:b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FINANCING</a:t>
            </a:r>
            <a:b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FEATURES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92" y="4436957"/>
            <a:ext cx="1707417" cy="47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6568708" y="2568209"/>
            <a:ext cx="5029200" cy="121383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08405"/>
              </p:ext>
            </p:extLst>
          </p:nvPr>
        </p:nvGraphicFramePr>
        <p:xfrm>
          <a:off x="228600" y="967063"/>
          <a:ext cx="8763000" cy="41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80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649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29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Loan Size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923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 smtClean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$6.5 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million maximum</a:t>
                      </a:r>
                    </a:p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6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Larger may be available through partnerships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277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Loan Types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923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Acquisition &amp; pre-development 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  <a:sym typeface="Wingdings"/>
                        </a:rPr>
                        <a:t>  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Construction &amp; rehabilitation</a:t>
                      </a:r>
                    </a:p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u="none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Lines of credit  </a:t>
                      </a: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  <a:sym typeface="Wingdings"/>
                        </a:rPr>
                        <a:t>  </a:t>
                      </a:r>
                      <a:r>
                        <a:rPr lang="en-US" sz="1400" u="none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Term &amp; permanent loans</a:t>
                      </a:r>
                    </a:p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u="none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Refinancing</a:t>
                      </a:r>
                      <a:r>
                        <a:rPr lang="en-US" sz="1400" u="none" baseline="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in certain situations</a:t>
                      </a:r>
                      <a:endParaRPr lang="en-US" sz="1400" u="none" dirty="0">
                        <a:ln>
                          <a:noFill/>
                        </a:ln>
                        <a:solidFill>
                          <a:srgbClr val="0069A5"/>
                        </a:solidFill>
                        <a:latin typeface="Segoe UI Semibold" panose="020B07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245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Collateral</a:t>
                      </a:r>
                      <a:endParaRPr lang="en-US" sz="2000" kern="1200" dirty="0">
                        <a:solidFill>
                          <a:srgbClr val="FFFFFF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923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Loans must be secured</a:t>
                      </a:r>
                    </a:p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u="none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Loan-to-value</a:t>
                      </a:r>
                      <a:r>
                        <a:rPr lang="en-US" sz="1400" u="none" baseline="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(LTV) will vary based on collateral type, typically 70% to 90%</a:t>
                      </a:r>
                      <a:endParaRPr lang="en-US" sz="1400" u="none" dirty="0">
                        <a:ln>
                          <a:noFill/>
                        </a:ln>
                        <a:solidFill>
                          <a:srgbClr val="0069A5"/>
                        </a:solidFill>
                        <a:latin typeface="Segoe UI Semibold" panose="020B07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2588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Technical</a:t>
                      </a:r>
                      <a:br>
                        <a:rPr lang="en-US" sz="2000" b="1" kern="120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US" sz="2000" b="1" kern="1200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Assistance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923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Free technical assistance may be available in some cases; FCLF will cover the cost.</a:t>
                      </a:r>
                    </a:p>
                    <a:p>
                      <a:pPr marL="285750" indent="-285750" algn="l"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Technical assistance may</a:t>
                      </a:r>
                      <a:r>
                        <a:rPr lang="en-US" sz="1400" baseline="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be delivered by FCLF staff, Florida Housing Coalition, or others.</a:t>
                      </a:r>
                      <a:endParaRPr lang="en-US" sz="1400" dirty="0">
                        <a:ln>
                          <a:noFill/>
                        </a:ln>
                        <a:solidFill>
                          <a:srgbClr val="0069A5"/>
                        </a:solidFill>
                        <a:latin typeface="Segoe UI Semibold" panose="020B07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10896" y="131320"/>
            <a:ext cx="8299551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Clr>
                <a:srgbClr val="39933A"/>
              </a:buClr>
            </a:pPr>
            <a:r>
              <a:rPr lang="en-US" sz="3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Community Development Fund</a:t>
            </a:r>
          </a:p>
          <a:p>
            <a:pPr>
              <a:lnSpc>
                <a:spcPct val="90000"/>
              </a:lnSpc>
              <a:buClr>
                <a:srgbClr val="39933A"/>
              </a:buClr>
            </a:pPr>
            <a:r>
              <a:rPr lang="en-US" b="1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en-US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Financing Features</a:t>
            </a:r>
            <a:endParaRPr lang="en-US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0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5400000">
            <a:off x="6568708" y="2568209"/>
            <a:ext cx="5029200" cy="121383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506624"/>
              </p:ext>
            </p:extLst>
          </p:nvPr>
        </p:nvGraphicFramePr>
        <p:xfrm>
          <a:off x="506500" y="1123403"/>
          <a:ext cx="7772400" cy="3691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69135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Loan Terms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892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892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8923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923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Fixed </a:t>
                      </a:r>
                      <a:r>
                        <a:rPr lang="en-US" sz="1400" kern="120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rates </a:t>
                      </a:r>
                      <a:r>
                        <a:rPr lang="en-US" sz="1400" kern="1200" smtClean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6.75</a:t>
                      </a: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 to </a:t>
                      </a:r>
                      <a:r>
                        <a:rPr lang="en-US" sz="1400" kern="1200" dirty="0" smtClean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8.00%,</a:t>
                      </a:r>
                      <a:r>
                        <a:rPr lang="en-US" sz="1400" kern="1200" baseline="0" dirty="0" smtClean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400" kern="1200" baseline="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depending on term</a:t>
                      </a:r>
                      <a:endParaRPr lang="en-US" sz="1400" kern="1200" dirty="0">
                        <a:ln>
                          <a:noFill/>
                        </a:ln>
                        <a:solidFill>
                          <a:srgbClr val="0069A5"/>
                        </a:solidFill>
                        <a:latin typeface="Segoe UI Semibold" panose="020B07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285750" indent="-285750" algn="l" defTabSz="914400" rtl="0" eaLnBrk="1" latinLnBrk="0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Application fee $300. Commitment</a:t>
                      </a:r>
                      <a:r>
                        <a:rPr lang="en-US" sz="1400" kern="1200" baseline="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fee varies depending on type of loan;</a:t>
                      </a: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typically 0.25% to 1%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No prepayment penalties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1.12x minimum DSC based on stabilized NOI </a:t>
                      </a:r>
                      <a:b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(1.20x for community facilities)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No or minimal legal fees on typical transactions</a:t>
                      </a:r>
                    </a:p>
                    <a:p>
                      <a:pPr marL="285750" indent="-2857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1200"/>
                        </a:spcAft>
                        <a:buClr>
                          <a:srgbClr val="0069A5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400" kern="1200" dirty="0">
                          <a:ln>
                            <a:noFill/>
                          </a:ln>
                          <a:solidFill>
                            <a:srgbClr val="0069A5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Terms up to 10 years with up to 35-year amortizations and no prepayment penalties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0896" y="131320"/>
            <a:ext cx="8299551" cy="8402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Clr>
                <a:srgbClr val="39933A"/>
              </a:buClr>
            </a:pPr>
            <a:r>
              <a:rPr lang="en-US" sz="3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Community Development Fund</a:t>
            </a:r>
          </a:p>
          <a:p>
            <a:pPr>
              <a:lnSpc>
                <a:spcPct val="90000"/>
              </a:lnSpc>
              <a:buClr>
                <a:srgbClr val="39933A"/>
              </a:buClr>
            </a:pPr>
            <a:r>
              <a:rPr lang="en-US" b="1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en-US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Financing Features</a:t>
            </a:r>
            <a:endParaRPr lang="en-US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67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590800"/>
            <a:ext cx="9133668" cy="2571750"/>
          </a:xfrm>
          <a:prstGeom prst="rect">
            <a:avLst/>
          </a:prstGeom>
          <a:solidFill>
            <a:srgbClr val="3892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9A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079" y="3638550"/>
            <a:ext cx="35369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800 N MAGNOLIA AVE • SUITE 106  </a:t>
            </a:r>
          </a:p>
          <a:p>
            <a:r>
              <a:rPr lang="en-US" sz="1400" dirty="0">
                <a:solidFill>
                  <a:srgbClr val="FFFFFF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ORLANDO FL 32803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FFFFFF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407.246.0846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42" y="2800350"/>
            <a:ext cx="2645558" cy="7372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4425375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SERVING FLORIDA FROM OFFICES IN ORLANDO • TAMPA • FORT LAUDERDALE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549F618-619B-F9CE-E039-8A9FB90BE692}"/>
              </a:ext>
            </a:extLst>
          </p:cNvPr>
          <p:cNvSpPr txBox="1"/>
          <p:nvPr/>
        </p:nvSpPr>
        <p:spPr>
          <a:xfrm>
            <a:off x="7221767" y="4324350"/>
            <a:ext cx="16936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www.FCLF.org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CB4CD4F-1426-DCBF-2108-CC4F6B4DF16B}"/>
              </a:ext>
            </a:extLst>
          </p:cNvPr>
          <p:cNvSpPr txBox="1"/>
          <p:nvPr/>
        </p:nvSpPr>
        <p:spPr>
          <a:xfrm>
            <a:off x="5609405" y="4705350"/>
            <a:ext cx="3382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cs typeface="Segoe UI" panose="020B0502040204020203" pitchFamily="34" charset="0"/>
              </a:rPr>
              <a:t>@</a:t>
            </a:r>
            <a:r>
              <a:rPr lang="en-US" dirty="0" err="1">
                <a:solidFill>
                  <a:srgbClr val="FFFFFF"/>
                </a:solidFill>
                <a:cs typeface="Segoe UI" panose="020B0502040204020203" pitchFamily="34" charset="0"/>
              </a:rPr>
              <a:t>FloridaCommunityLoanFund</a:t>
            </a:r>
            <a:endParaRPr lang="en-US" dirty="0">
              <a:solidFill>
                <a:srgbClr val="FFFFFF"/>
              </a:solidFill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" y="133350"/>
            <a:ext cx="2904637" cy="12618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39933A"/>
              </a:buClr>
            </a:pPr>
            <a:r>
              <a:rPr lang="en-US" sz="16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ANNA UPCHURCH PERNELL, Community Development Loan Officer</a:t>
            </a:r>
            <a:endParaRPr lang="en-US" sz="1600" dirty="0">
              <a:solidFill>
                <a:srgbClr val="0069A5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39933A"/>
              </a:buClr>
            </a:pPr>
            <a:r>
              <a:rPr lang="en-US" sz="14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APernell@FCLF.org </a:t>
            </a:r>
            <a:endParaRPr lang="en-US" sz="1400" dirty="0">
              <a:solidFill>
                <a:srgbClr val="0069A5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rgbClr val="39933A"/>
              </a:buClr>
            </a:pPr>
            <a:r>
              <a:rPr lang="en-US" sz="14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407.246.0846 </a:t>
            </a:r>
            <a:r>
              <a:rPr lang="en-US" sz="14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  <a:sym typeface="Wingdings"/>
              </a:rPr>
              <a:t> </a:t>
            </a:r>
            <a:r>
              <a:rPr lang="en-US" sz="14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Orlando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0400" y="133350"/>
            <a:ext cx="4343400" cy="19851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39933A"/>
              </a:buClr>
            </a:pPr>
            <a:r>
              <a:rPr lang="en-US" sz="16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NELSON </a:t>
            </a:r>
            <a:r>
              <a:rPr lang="en-US" sz="16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BLACK, CHIEF </a:t>
            </a:r>
            <a:r>
              <a:rPr lang="en-US" sz="16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LENDING OFFICER</a:t>
            </a:r>
          </a:p>
          <a:p>
            <a:pPr>
              <a:buClr>
                <a:srgbClr val="39933A"/>
              </a:buClr>
            </a:pPr>
            <a:r>
              <a:rPr lang="en-US" sz="14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NBlack@FCLF.org</a:t>
            </a:r>
          </a:p>
          <a:p>
            <a:pPr>
              <a:spcAft>
                <a:spcPts val="1000"/>
              </a:spcAft>
              <a:buClr>
                <a:srgbClr val="39933A"/>
              </a:buClr>
            </a:pPr>
            <a:r>
              <a:rPr lang="en-US" sz="14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813.223.7400 </a:t>
            </a:r>
            <a:r>
              <a:rPr lang="en-US" sz="14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  <a:sym typeface="Wingdings"/>
              </a:rPr>
              <a:t> </a:t>
            </a:r>
            <a:r>
              <a:rPr lang="en-US" sz="14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Tampa</a:t>
            </a:r>
          </a:p>
          <a:p>
            <a:pPr>
              <a:spcAft>
                <a:spcPts val="200"/>
              </a:spcAft>
              <a:buClr>
                <a:srgbClr val="39933A"/>
              </a:buClr>
            </a:pPr>
            <a:r>
              <a:rPr lang="en-US" sz="16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OUR </a:t>
            </a:r>
            <a:r>
              <a:rPr lang="en-US" sz="16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LENDING TEAM</a:t>
            </a:r>
          </a:p>
          <a:p>
            <a:pPr>
              <a:buClr>
                <a:srgbClr val="39933A"/>
              </a:buClr>
            </a:pPr>
            <a:r>
              <a:rPr lang="en-US" sz="12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Jim </a:t>
            </a: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Walker, South &amp; SE Florida</a:t>
            </a:r>
          </a:p>
          <a:p>
            <a:pPr>
              <a:spcAft>
                <a:spcPts val="600"/>
              </a:spcAft>
              <a:buClr>
                <a:srgbClr val="39933A"/>
              </a:buClr>
            </a:pP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JWalker@FCLF.org</a:t>
            </a:r>
          </a:p>
          <a:p>
            <a:pPr>
              <a:buClr>
                <a:srgbClr val="39933A"/>
              </a:buClr>
            </a:pP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Dwayne Rankin, West &amp; SW Florida</a:t>
            </a:r>
          </a:p>
          <a:p>
            <a:pPr>
              <a:spcAft>
                <a:spcPts val="600"/>
              </a:spcAft>
              <a:buClr>
                <a:srgbClr val="39933A"/>
              </a:buClr>
            </a:pPr>
            <a:r>
              <a:rPr lang="en-US" sz="12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DRankin@FCLF.org</a:t>
            </a:r>
            <a:endParaRPr lang="en-US" sz="1200" dirty="0">
              <a:solidFill>
                <a:srgbClr val="0069A5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048000" y="209550"/>
            <a:ext cx="0" cy="2011680"/>
          </a:xfrm>
          <a:prstGeom prst="line">
            <a:avLst/>
          </a:prstGeom>
          <a:ln w="12700">
            <a:solidFill>
              <a:srgbClr val="0069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LI logo white 100p 2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922" y="4731364"/>
            <a:ext cx="274320" cy="27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801532" y="1200150"/>
            <a:ext cx="3418668" cy="9079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39933A"/>
              </a:buClr>
            </a:pPr>
            <a:r>
              <a:rPr lang="en-US" sz="1200" dirty="0" smtClean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Anna </a:t>
            </a: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Upchurch Pernell, Central &amp; North Florida</a:t>
            </a:r>
          </a:p>
          <a:p>
            <a:pPr>
              <a:spcAft>
                <a:spcPts val="600"/>
              </a:spcAft>
              <a:buClr>
                <a:srgbClr val="39933A"/>
              </a:buClr>
            </a:pP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APernell@FCLF.org</a:t>
            </a:r>
          </a:p>
          <a:p>
            <a:pPr>
              <a:buClr>
                <a:srgbClr val="39933A"/>
              </a:buClr>
            </a:pP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Michael Jones, Central &amp; South Florida</a:t>
            </a:r>
          </a:p>
          <a:p>
            <a:pPr>
              <a:buClr>
                <a:srgbClr val="39933A"/>
              </a:buClr>
            </a:pPr>
            <a:r>
              <a:rPr lang="en-US" sz="1200" dirty="0">
                <a:solidFill>
                  <a:srgbClr val="0069A5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Mjones@FCLF.org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21" y="1352550"/>
            <a:ext cx="914400" cy="1142999"/>
          </a:xfrm>
          <a:prstGeom prst="rect">
            <a:avLst/>
          </a:prstGeom>
          <a:ln>
            <a:solidFill>
              <a:srgbClr val="0069A5"/>
            </a:solidFill>
          </a:ln>
        </p:spPr>
      </p:pic>
      <p:pic>
        <p:nvPicPr>
          <p:cNvPr id="1026" name="Picture 2" descr="S:\Marketing\Marketing &amp; Printing\Conference Ads, Social Posts, Table Cards\Exhibit Table Cards\fclf-org-qr-cod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800351"/>
            <a:ext cx="1480734" cy="148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2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 rot="5400000">
            <a:off x="6568708" y="2568209"/>
            <a:ext cx="5029200" cy="121383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1189732"/>
            <a:ext cx="3657600" cy="1077218"/>
          </a:xfrm>
          <a:prstGeom prst="rect">
            <a:avLst/>
          </a:prstGeom>
          <a:noFill/>
          <a:ln>
            <a:solidFill>
              <a:srgbClr val="389239"/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rgbClr val="39933A"/>
              </a:buClr>
            </a:pPr>
            <a:r>
              <a:rPr lang="en-US" sz="2400" b="1" dirty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STATEWIDE </a:t>
            </a:r>
            <a:r>
              <a:rPr lang="en-US" sz="3600" b="1" dirty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CDFI</a:t>
            </a:r>
          </a:p>
          <a:p>
            <a:pPr algn="ctr">
              <a:buClr>
                <a:srgbClr val="39933A"/>
              </a:buClr>
            </a:pPr>
            <a:r>
              <a:rPr lang="en-US" sz="1400" dirty="0">
                <a:solidFill>
                  <a:srgbClr val="0069A5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federally certified Community Development Financial Institution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7693" y="2435245"/>
            <a:ext cx="3657600" cy="1508105"/>
          </a:xfrm>
          <a:prstGeom prst="rect">
            <a:avLst/>
          </a:prstGeom>
          <a:noFill/>
          <a:ln>
            <a:solidFill>
              <a:srgbClr val="389239"/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rgbClr val="39933A"/>
              </a:buClr>
            </a:pPr>
            <a:r>
              <a:rPr lang="en-US" sz="2400" b="1" dirty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SINCE </a:t>
            </a:r>
            <a:r>
              <a:rPr lang="en-US" sz="3600" b="1" dirty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1994</a:t>
            </a:r>
          </a:p>
          <a:p>
            <a:pPr algn="ctr">
              <a:buClr>
                <a:srgbClr val="39933A"/>
              </a:buClr>
            </a:pPr>
            <a:r>
              <a:rPr lang="en-US" sz="1400" dirty="0">
                <a:solidFill>
                  <a:srgbClr val="0069A5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founded by community leaders to provide flexible financing for development in Florida’s </a:t>
            </a:r>
            <a:br>
              <a:rPr lang="en-US" sz="1400" dirty="0">
                <a:solidFill>
                  <a:srgbClr val="0069A5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solidFill>
                  <a:srgbClr val="0069A5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low-income communities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537710"/>
            <a:ext cx="1707417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6440" y="1037485"/>
            <a:ext cx="1097280" cy="1097280"/>
          </a:xfrm>
          <a:prstGeom prst="rect">
            <a:avLst/>
          </a:prstGeom>
          <a:ln w="6350">
            <a:solidFill>
              <a:srgbClr val="0069A5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495800" y="2175022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spc="50" dirty="0">
                <a:solidFill>
                  <a:srgbClr val="38923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CAPITAL </a:t>
            </a:r>
            <a:r>
              <a:rPr lang="en-US" sz="3600" spc="50" dirty="0" smtClean="0">
                <a:solidFill>
                  <a:srgbClr val="38923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AND EXPERTISE </a:t>
            </a:r>
            <a:endParaRPr lang="en-US" sz="3600" spc="50" dirty="0">
              <a:solidFill>
                <a:srgbClr val="38923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241822"/>
            <a:ext cx="41148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spc="50" dirty="0">
                <a:solidFill>
                  <a:srgbClr val="38923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HELP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3600" spc="50" dirty="0">
                <a:solidFill>
                  <a:srgbClr val="38923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BUILD STRONG </a:t>
            </a:r>
            <a:r>
              <a:rPr lang="en-US" sz="3600" spc="100" dirty="0" smtClean="0">
                <a:solidFill>
                  <a:srgbClr val="38923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COMMUNITIES</a:t>
            </a:r>
            <a:endParaRPr lang="en-US" sz="3600" spc="100" dirty="0">
              <a:solidFill>
                <a:srgbClr val="38923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7693" y="4095750"/>
            <a:ext cx="3657600" cy="970522"/>
          </a:xfrm>
          <a:prstGeom prst="rect">
            <a:avLst/>
          </a:prstGeom>
          <a:solidFill>
            <a:srgbClr val="389239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Aft>
                <a:spcPts val="400"/>
              </a:spcAft>
              <a:buClr>
                <a:srgbClr val="39933A"/>
              </a:buClr>
            </a:pPr>
            <a:r>
              <a:rPr lang="en-US" sz="1400" b="1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AFFORDABLE HOUSING</a:t>
            </a:r>
          </a:p>
          <a:p>
            <a:pPr algn="ctr">
              <a:lnSpc>
                <a:spcPct val="120000"/>
              </a:lnSpc>
              <a:spcAft>
                <a:spcPts val="400"/>
              </a:spcAft>
              <a:buClr>
                <a:srgbClr val="39933A"/>
              </a:buClr>
            </a:pPr>
            <a:r>
              <a:rPr lang="en-US" sz="1400" b="1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COMMUNITY FACILITIES</a:t>
            </a:r>
          </a:p>
          <a:p>
            <a:pPr algn="ctr">
              <a:lnSpc>
                <a:spcPct val="120000"/>
              </a:lnSpc>
              <a:spcAft>
                <a:spcPts val="400"/>
              </a:spcAft>
              <a:buClr>
                <a:srgbClr val="39933A"/>
              </a:buClr>
            </a:pPr>
            <a:r>
              <a:rPr lang="en-US" sz="1400" b="1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ECONOMIC DEVELOPMENT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209550"/>
            <a:ext cx="8229600" cy="6954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39933A"/>
              </a:buClr>
            </a:pPr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Who is Florida Community Loan Fund?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122" name="Picture 2" descr="S:\Loan Fund Information\FCLF PHOTOS\Photos of Board and Staff\2023 Photos staff-board\2023 08 28 FCLF at FHC Conf\FCLF at FHC Conf 2023 08 28_ 127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63740" y="1037485"/>
            <a:ext cx="1851660" cy="1097280"/>
          </a:xfrm>
          <a:prstGeom prst="rect">
            <a:avLst/>
          </a:prstGeom>
          <a:noFill/>
          <a:ln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037485"/>
            <a:ext cx="1110357" cy="1097280"/>
          </a:xfrm>
          <a:prstGeom prst="rect">
            <a:avLst/>
          </a:prstGeom>
          <a:ln>
            <a:solidFill>
              <a:srgbClr val="0069A5"/>
            </a:solidFill>
          </a:ln>
        </p:spPr>
      </p:pic>
    </p:spTree>
    <p:extLst>
      <p:ext uri="{BB962C8B-B14F-4D97-AF65-F5344CB8AC3E}">
        <p14:creationId xmlns:p14="http://schemas.microsoft.com/office/powerpoint/2010/main" val="223313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767187"/>
              </p:ext>
            </p:extLst>
          </p:nvPr>
        </p:nvGraphicFramePr>
        <p:xfrm>
          <a:off x="533400" y="956310"/>
          <a:ext cx="76962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4953000"/>
              </a:tblGrid>
              <a:tr h="1097280">
                <a:tc>
                  <a:txBody>
                    <a:bodyPr/>
                    <a:lstStyle/>
                    <a:p>
                      <a:pPr algn="r"/>
                      <a:endParaRPr lang="en-US" sz="2000" kern="1200" dirty="0">
                        <a:solidFill>
                          <a:srgbClr val="FFFFFF"/>
                        </a:solidFill>
                        <a:latin typeface="Segoe UI Semibold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F70"/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/>
                      <a: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FCLF exists to maximize opportunities</a:t>
                      </a:r>
                      <a:b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for people and places outside the </a:t>
                      </a:r>
                      <a:b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economic mainstream.</a:t>
                      </a:r>
                      <a:endParaRPr lang="en-US" dirty="0">
                        <a:solidFill>
                          <a:srgbClr val="003F7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2000" b="1" kern="1200" dirty="0">
                        <a:solidFill>
                          <a:srgbClr val="FFFFFF"/>
                        </a:solidFill>
                        <a:latin typeface="Segoe UI Semibold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89239"/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/>
                      <a: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Opportunity and dignity exist for every person and community in Florida.</a:t>
                      </a:r>
                      <a:endParaRPr lang="en-US" dirty="0">
                        <a:solidFill>
                          <a:srgbClr val="003F7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endParaRPr lang="en-US" sz="2000" b="1" kern="1200" dirty="0">
                        <a:solidFill>
                          <a:srgbClr val="FFFFFF"/>
                        </a:solidFill>
                        <a:latin typeface="Segoe UI Semibold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9A5"/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/>
                      <a:r>
                        <a:rPr lang="en-US" sz="180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Our expertise and capital make projects successful and</a:t>
                      </a:r>
                      <a:r>
                        <a:rPr lang="en-US" sz="1800" baseline="0" dirty="0">
                          <a:solidFill>
                            <a:srgbClr val="003F70"/>
                          </a:solidFill>
                          <a:latin typeface="Segoe UI Semibold" panose="020B07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help organizations improve lives and communities.</a:t>
                      </a:r>
                      <a:endParaRPr lang="en-US" dirty="0">
                        <a:solidFill>
                          <a:srgbClr val="003F7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69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5400000">
            <a:off x="6568708" y="2568209"/>
            <a:ext cx="5029200" cy="121383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09550"/>
            <a:ext cx="8229600" cy="6954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39933A"/>
              </a:buClr>
            </a:pPr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Who is Florida Community Loan Fund?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392" y="127635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Segoe UI Semibold"/>
                <a:ea typeface="Segoe UI" panose="020B0502040204020203" pitchFamily="34" charset="0"/>
                <a:cs typeface="Segoe UI" panose="020B0502040204020203" pitchFamily="34" charset="0"/>
              </a:rPr>
              <a:t>CORE </a:t>
            </a:r>
            <a:r>
              <a:rPr lang="en-US" sz="2000" dirty="0" smtClean="0">
                <a:solidFill>
                  <a:srgbClr val="FFFFFF"/>
                </a:solidFill>
                <a:latin typeface="Segoe UI Semibold"/>
                <a:ea typeface="Segoe UI" panose="020B0502040204020203" pitchFamily="34" charset="0"/>
                <a:cs typeface="Segoe UI" panose="020B0502040204020203" pitchFamily="34" charset="0"/>
              </a:rPr>
              <a:t>PURPOSE</a:t>
            </a:r>
            <a:endParaRPr lang="en-US" sz="2000" dirty="0">
              <a:solidFill>
                <a:srgbClr val="EAEAEA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200" y="2428845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egoe UI Semibold"/>
                <a:ea typeface="Segoe UI" panose="020B0502040204020203" pitchFamily="34" charset="0"/>
                <a:cs typeface="Segoe UI" panose="020B0502040204020203" pitchFamily="34" charset="0"/>
              </a:rPr>
              <a:t>OUR VISION</a:t>
            </a:r>
            <a:endParaRPr lang="en-US" sz="2000" dirty="0">
              <a:solidFill>
                <a:srgbClr val="EAEAEA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0600" y="348615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egoe UI Semibold"/>
                <a:ea typeface="Segoe UI" panose="020B0502040204020203" pitchFamily="34" charset="0"/>
                <a:cs typeface="Segoe UI" panose="020B0502040204020203" pitchFamily="34" charset="0"/>
              </a:rPr>
              <a:t>OUR MISSION</a:t>
            </a:r>
            <a:endParaRPr lang="en-US" sz="2000" dirty="0">
              <a:solidFill>
                <a:srgbClr val="EAEAEA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B0FF3AF5-38AA-B09F-6264-45700A0D99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83" y="4400550"/>
            <a:ext cx="1707417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4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rot="5400000">
            <a:off x="6568708" y="2568209"/>
            <a:ext cx="5029200" cy="121383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133869"/>
            <a:ext cx="2817394" cy="2308324"/>
          </a:xfrm>
          <a:prstGeom prst="rect">
            <a:avLst/>
          </a:prstGeom>
          <a:solidFill>
            <a:srgbClr val="389239"/>
          </a:solidFill>
          <a:ln>
            <a:solidFill>
              <a:srgbClr val="FFFFFF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  <a:buClr>
                <a:srgbClr val="39933A"/>
              </a:buClr>
            </a:pPr>
            <a:r>
              <a:rPr lang="en-US" sz="2400" dirty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Must be in low-income communities or for low-income residents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0400" y="2133869"/>
            <a:ext cx="2817394" cy="2308324"/>
          </a:xfrm>
          <a:prstGeom prst="rect">
            <a:avLst/>
          </a:prstGeom>
          <a:solidFill>
            <a:srgbClr val="389239"/>
          </a:solidFill>
          <a:ln>
            <a:solidFill>
              <a:srgbClr val="FFFFFF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  <a:buClr>
                <a:srgbClr val="39933A"/>
              </a:buClr>
            </a:pPr>
            <a:r>
              <a:rPr lang="en-US" sz="2400" dirty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Must have a community development or social services purpose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0462" y="2126990"/>
            <a:ext cx="2817394" cy="2308324"/>
          </a:xfrm>
          <a:prstGeom prst="rect">
            <a:avLst/>
          </a:prstGeom>
          <a:solidFill>
            <a:srgbClr val="389239"/>
          </a:solidFill>
          <a:ln>
            <a:solidFill>
              <a:srgbClr val="FFFFFF"/>
            </a:solidFill>
          </a:ln>
        </p:spPr>
        <p:txBody>
          <a:bodyPr wrap="square" rtlCol="0" anchor="t">
            <a:spAutoFit/>
          </a:bodyPr>
          <a:lstStyle/>
          <a:p>
            <a:pPr algn="ctr">
              <a:spcAft>
                <a:spcPts val="200"/>
              </a:spcAft>
              <a:buClr>
                <a:srgbClr val="39933A"/>
              </a:buClr>
            </a:pPr>
            <a:r>
              <a:rPr lang="en-US" sz="2400" dirty="0" smtClean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Must be to financially viable  </a:t>
            </a:r>
            <a:r>
              <a:rPr lang="en-US" sz="2400" dirty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organizations and businesses </a:t>
            </a:r>
            <a:br>
              <a:rPr lang="en-US" sz="2400" dirty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400" dirty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US" sz="2400" dirty="0" smtClean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 personal</a:t>
            </a:r>
            <a:br>
              <a:rPr lang="en-US" sz="2400" dirty="0" smtClean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400" dirty="0" smtClean="0">
                <a:solidFill>
                  <a:srgbClr val="FFFFFF"/>
                </a:solidFill>
                <a:latin typeface="Segoe UI Semibold" panose="020B07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loan products)</a:t>
            </a:r>
            <a:endParaRPr lang="en-US" sz="2400" dirty="0">
              <a:solidFill>
                <a:srgbClr val="FFFFFF"/>
              </a:solidFill>
              <a:latin typeface="Segoe UI Semibold" panose="020B07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09550"/>
            <a:ext cx="4794351" cy="7571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39933A"/>
              </a:buClr>
            </a:pPr>
            <a:r>
              <a:rPr lang="en-US" sz="3600" dirty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All FCLF Loans…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7784" y="209550"/>
            <a:ext cx="3514216" cy="1752600"/>
          </a:xfrm>
          <a:prstGeom prst="rect">
            <a:avLst/>
          </a:prstGeom>
          <a:ln w="3175">
            <a:solidFill>
              <a:srgbClr val="0069A5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9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5400000">
            <a:off x="6568708" y="2568209"/>
            <a:ext cx="5029200" cy="121383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850" y="209550"/>
            <a:ext cx="5653167" cy="47396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25" y="3077111"/>
            <a:ext cx="3595175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9933A"/>
              </a:buClr>
              <a:buFont typeface="Wingdings" panose="05000000000000000000" pitchFamily="2" charset="2"/>
              <a:buChar char="§"/>
            </a:pPr>
            <a:r>
              <a:rPr lang="en-US" sz="1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8,577 housing units</a:t>
            </a:r>
          </a:p>
          <a:p>
            <a:pPr marL="285750" indent="-285750">
              <a:buClr>
                <a:srgbClr val="39933A"/>
              </a:buClr>
              <a:buFont typeface="Wingdings" panose="05000000000000000000" pitchFamily="2" charset="2"/>
              <a:buChar char="§"/>
            </a:pPr>
            <a:r>
              <a:rPr lang="en-US" sz="1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178 Facilities, </a:t>
            </a:r>
            <a:r>
              <a:rPr lang="en-US" sz="1400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3 million sq ft</a:t>
            </a:r>
          </a:p>
          <a:p>
            <a:pPr marL="285750" indent="-285750">
              <a:buClr>
                <a:srgbClr val="39933A"/>
              </a:buClr>
              <a:buFont typeface="Wingdings" panose="05000000000000000000" pitchFamily="2" charset="2"/>
              <a:buChar char="§"/>
            </a:pPr>
            <a:r>
              <a:rPr lang="en-US" sz="1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26,191 jobs </a:t>
            </a:r>
            <a:r>
              <a:rPr lang="en-US" sz="1400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created or retained</a:t>
            </a:r>
            <a:endParaRPr lang="en-US" sz="1400" b="1" dirty="0">
              <a:solidFill>
                <a:srgbClr val="389239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Clr>
                <a:srgbClr val="39933A"/>
              </a:buClr>
              <a:buFont typeface="Wingdings" panose="05000000000000000000" pitchFamily="2" charset="2"/>
              <a:buChar char="§"/>
            </a:pPr>
            <a:r>
              <a:rPr lang="en-US" sz="1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2.2 million+ FLORIDIANS </a:t>
            </a:r>
            <a:r>
              <a:rPr lang="en-US" sz="1400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receive social services every year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48400" y="4809351"/>
            <a:ext cx="2343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3F7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cumulative through 12/31/2023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246888"/>
            <a:ext cx="3988513" cy="6954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39933A"/>
              </a:buClr>
            </a:pPr>
            <a:r>
              <a:rPr lang="en-US" sz="3600" dirty="0">
                <a:solidFill>
                  <a:srgbClr val="FFFFFF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Our Impact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33A4341-09B1-4DE1-854D-E3CB5D56B9A8}"/>
              </a:ext>
            </a:extLst>
          </p:cNvPr>
          <p:cNvSpPr txBox="1"/>
          <p:nvPr/>
        </p:nvSpPr>
        <p:spPr>
          <a:xfrm>
            <a:off x="157159" y="1115223"/>
            <a:ext cx="4948241" cy="1635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Clr>
                <a:srgbClr val="39933A"/>
              </a:buClr>
            </a:pPr>
            <a:r>
              <a:rPr lang="en-US" sz="2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$663 million </a:t>
            </a:r>
            <a:br>
              <a:rPr lang="en-US" sz="2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600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financing + NMTC transactions</a:t>
            </a:r>
            <a:r>
              <a:rPr lang="en-US" sz="16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endParaRPr lang="en-US" sz="1600" dirty="0">
              <a:solidFill>
                <a:srgbClr val="389239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48640">
              <a:lnSpc>
                <a:spcPct val="90000"/>
              </a:lnSpc>
              <a:spcBef>
                <a:spcPts val="400"/>
              </a:spcBef>
              <a:buClr>
                <a:srgbClr val="39933A"/>
              </a:buClr>
            </a:pPr>
            <a:r>
              <a:rPr lang="en-US" sz="2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475 </a:t>
            </a:r>
            <a:r>
              <a:rPr lang="en-US" sz="20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LOANS</a:t>
            </a:r>
            <a:endParaRPr lang="en-US" dirty="0">
              <a:solidFill>
                <a:srgbClr val="389239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1143000">
              <a:lnSpc>
                <a:spcPct val="90000"/>
              </a:lnSpc>
              <a:spcBef>
                <a:spcPts val="400"/>
              </a:spcBef>
              <a:buClr>
                <a:srgbClr val="39933A"/>
              </a:buClr>
            </a:pPr>
            <a:r>
              <a:rPr lang="en-US" sz="2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$2.1 billion </a:t>
            </a:r>
            <a:br>
              <a:rPr lang="en-US" sz="2400" b="1" cap="all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600" dirty="0">
                <a:solidFill>
                  <a:srgbClr val="389239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total project costs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0FF3AF5-38AA-B09F-6264-45700A0D99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83" y="4400550"/>
            <a:ext cx="1707417" cy="54864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3A55A760-E151-3240-9792-C06817407F6A}"/>
              </a:ext>
            </a:extLst>
          </p:cNvPr>
          <p:cNvCxnSpPr/>
          <p:nvPr/>
        </p:nvCxnSpPr>
        <p:spPr>
          <a:xfrm>
            <a:off x="431087" y="2876550"/>
            <a:ext cx="315031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29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76657" cy="5143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-19050"/>
            <a:ext cx="9235440" cy="5143500"/>
          </a:xfrm>
          <a:prstGeom prst="rect">
            <a:avLst/>
          </a:prstGeom>
          <a:solidFill>
            <a:srgbClr val="38923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EAEAEA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92" y="4436957"/>
            <a:ext cx="1707417" cy="475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970987"/>
            <a:ext cx="7299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FCLF </a:t>
            </a:r>
            <a:b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SUCCESS </a:t>
            </a:r>
            <a:b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660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STORIES</a:t>
            </a:r>
          </a:p>
        </p:txBody>
      </p:sp>
    </p:spTree>
    <p:extLst>
      <p:ext uri="{BB962C8B-B14F-4D97-AF65-F5344CB8AC3E}">
        <p14:creationId xmlns:p14="http://schemas.microsoft.com/office/powerpoint/2010/main" val="73716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1BA71A-AE92-50AF-49AE-40F8227B8BBA}"/>
              </a:ext>
            </a:extLst>
          </p:cNvPr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770" y="249017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Impactful Investment Partners, Tallahassee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123950"/>
            <a:ext cx="4419600" cy="40195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Renovation of 1960s era 7-unit apartment building for affordable rental housing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$510,000 FCLF financing for acquisition &amp; rehab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Located in </a:t>
            </a:r>
            <a:r>
              <a:rPr lang="en-US" sz="1800" dirty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Tallahassee’s </a:t>
            </a: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Bond neighborhood</a:t>
            </a: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2-bedroom units, </a:t>
            </a:r>
            <a:r>
              <a:rPr lang="en-US" sz="1800" dirty="0" smtClean="0">
                <a:solidFill>
                  <a:srgbClr val="0069A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available using various voucher programs </a:t>
            </a:r>
            <a:endParaRPr lang="en-US" sz="1800" dirty="0" smtClean="0">
              <a:solidFill>
                <a:srgbClr val="0069A5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  <p:pic>
        <p:nvPicPr>
          <p:cNvPr id="1026" name="Picture 2" descr="https://fclf.org/images/annual-report-2023/IIP-exterior-bldg-4x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92"/>
          <a:stretch/>
        </p:blipFill>
        <p:spPr bwMode="auto">
          <a:xfrm>
            <a:off x="4962175" y="1016186"/>
            <a:ext cx="3953225" cy="2165164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clf.org/images/annual-report-2023/IIP-exterior-group-sma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57550"/>
            <a:ext cx="1371600" cy="1371600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S:\Loan Fund Information\FCLF PHOTOS\By Borrower CDF-FPF\Impactful Investment Partners\2024 03 IIP pictures\image000001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603" y="3257550"/>
            <a:ext cx="1028397" cy="1371600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:\Loan Fund Information\FCLF PHOTOS\By Borrower CDF-FPF\Impactful Investment Partners\2024 03 IIP pictures\image000003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129" y="3257550"/>
            <a:ext cx="1028271" cy="1371600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24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1BA71A-AE92-50AF-49AE-40F8227B8BBA}"/>
              </a:ext>
            </a:extLst>
          </p:cNvPr>
          <p:cNvSpPr/>
          <p:nvPr/>
        </p:nvSpPr>
        <p:spPr>
          <a:xfrm>
            <a:off x="0" y="0"/>
            <a:ext cx="9144000" cy="971550"/>
          </a:xfrm>
          <a:prstGeom prst="rect">
            <a:avLst/>
          </a:prstGeom>
          <a:solidFill>
            <a:srgbClr val="006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49019"/>
            <a:ext cx="7649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R.E.A.C.H., Tampa and Miami</a:t>
            </a:r>
            <a:endParaRPr lang="en-US" sz="3600" dirty="0">
              <a:solidFill>
                <a:srgbClr val="FFFFFF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074420"/>
            <a:ext cx="4572000" cy="401193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Acquires foreclosed and other homes in disrepair, renovates and offers for sale or rent</a:t>
            </a:r>
            <a:endParaRPr lang="en-US" sz="1800" dirty="0">
              <a:solidFill>
                <a:schemeClr val="accent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$3 </a:t>
            </a:r>
            <a:r>
              <a:rPr lang="en-US" sz="1800" dirty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million FCLF </a:t>
            </a:r>
            <a:r>
              <a:rPr lang="en-US" sz="18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revolving line of credit</a:t>
            </a:r>
            <a:endParaRPr lang="en-US" sz="1800" dirty="0">
              <a:solidFill>
                <a:schemeClr val="accent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75+ homes renovated to date through the LOC; total over $13+million in FCLF financing</a:t>
            </a:r>
            <a:endParaRPr lang="en-US" sz="1800" dirty="0">
              <a:solidFill>
                <a:schemeClr val="accent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525780" lvl="1" indent="-342900" algn="l">
              <a:spcBef>
                <a:spcPts val="0"/>
              </a:spcBef>
              <a:spcAft>
                <a:spcPts val="1000"/>
              </a:spcAft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HUD certified agency to offer homebuyer and budget counseling </a:t>
            </a:r>
          </a:p>
          <a:p>
            <a:pPr marL="525780" lvl="1" indent="-342900" algn="l">
              <a:spcBef>
                <a:spcPts val="0"/>
              </a:spcBef>
              <a:buClr>
                <a:srgbClr val="0069A5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800" dirty="0" smtClean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R.E.A.C.H. = Real Estate Education and Community Housing</a:t>
            </a:r>
            <a:endParaRPr lang="en-US" sz="1800" dirty="0">
              <a:solidFill>
                <a:schemeClr val="accent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629150"/>
            <a:ext cx="457200" cy="457200"/>
          </a:xfrm>
          <a:prstGeom prst="rect">
            <a:avLst/>
          </a:prstGeom>
        </p:spPr>
      </p:pic>
      <p:pic>
        <p:nvPicPr>
          <p:cNvPr id="2050" name="Picture 2" descr="S:\Loan Fund Information\FCLF PHOTOS\By Borrower CDF-FPF\R.E.A.C.H\2018 09 REACH video shoot visit\P914069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00600" y="1097411"/>
            <a:ext cx="4114800" cy="2204476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S:\Loan Fund Information\FCLF PHOTOS\By Borrower CDF-FPF\R.E.A.C.H\2018 09 REACH video shoot visit\P91407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3394710"/>
            <a:ext cx="1950472" cy="1463040"/>
          </a:xfrm>
          <a:prstGeom prst="rect">
            <a:avLst/>
          </a:prstGeom>
          <a:ln w="3175">
            <a:solidFill>
              <a:srgbClr val="0069A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9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33" y="0"/>
            <a:ext cx="9144333" cy="51435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-19050"/>
            <a:ext cx="9144000" cy="5212080"/>
          </a:xfrm>
          <a:prstGeom prst="rect">
            <a:avLst/>
          </a:prstGeom>
          <a:solidFill>
            <a:srgbClr val="38923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EAEAEA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92" y="4436957"/>
            <a:ext cx="1707417" cy="475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895350"/>
            <a:ext cx="72999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6600" dirty="0" smtClean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EYESORE</a:t>
            </a:r>
          </a:p>
          <a:p>
            <a:pPr algn="ctr">
              <a:spcAft>
                <a:spcPts val="1200"/>
              </a:spcAft>
            </a:pPr>
            <a:r>
              <a:rPr lang="en-US" sz="6600" dirty="0" smtClean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 </a:t>
            </a:r>
          </a:p>
          <a:p>
            <a:pPr algn="ctr">
              <a:spcAft>
                <a:spcPts val="1200"/>
              </a:spcAft>
            </a:pPr>
            <a:r>
              <a:rPr lang="en-US" sz="6600" dirty="0" smtClean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ASSET</a:t>
            </a:r>
            <a:endParaRPr lang="en-US" sz="6600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46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FCLF 2015">
      <a:dk1>
        <a:srgbClr val="000000"/>
      </a:dk1>
      <a:lt1>
        <a:srgbClr val="EAEAEA"/>
      </a:lt1>
      <a:dk2>
        <a:srgbClr val="003F70"/>
      </a:dk2>
      <a:lt2>
        <a:srgbClr val="DAE8F2"/>
      </a:lt2>
      <a:accent1>
        <a:srgbClr val="006735"/>
      </a:accent1>
      <a:accent2>
        <a:srgbClr val="389239"/>
      </a:accent2>
      <a:accent3>
        <a:srgbClr val="5DA73C"/>
      </a:accent3>
      <a:accent4>
        <a:srgbClr val="0069A5"/>
      </a:accent4>
      <a:accent5>
        <a:srgbClr val="2899D5"/>
      </a:accent5>
      <a:accent6>
        <a:srgbClr val="AED8AD"/>
      </a:accent6>
      <a:hlink>
        <a:srgbClr val="0000FF"/>
      </a:hlink>
      <a:folHlink>
        <a:srgbClr val="881111"/>
      </a:folHlink>
    </a:clrScheme>
    <a:fontScheme name="FCLF 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CLF 2015">
  <a:themeElements>
    <a:clrScheme name="FCLF 2015">
      <a:dk1>
        <a:srgbClr val="000000"/>
      </a:dk1>
      <a:lt1>
        <a:srgbClr val="EAEAEA"/>
      </a:lt1>
      <a:dk2>
        <a:srgbClr val="003F70"/>
      </a:dk2>
      <a:lt2>
        <a:srgbClr val="DAE8F2"/>
      </a:lt2>
      <a:accent1>
        <a:srgbClr val="006735"/>
      </a:accent1>
      <a:accent2>
        <a:srgbClr val="389239"/>
      </a:accent2>
      <a:accent3>
        <a:srgbClr val="5DA73C"/>
      </a:accent3>
      <a:accent4>
        <a:srgbClr val="0069A5"/>
      </a:accent4>
      <a:accent5>
        <a:srgbClr val="2899D5"/>
      </a:accent5>
      <a:accent6>
        <a:srgbClr val="AED8AD"/>
      </a:accent6>
      <a:hlink>
        <a:srgbClr val="0000FF"/>
      </a:hlink>
      <a:folHlink>
        <a:srgbClr val="881111"/>
      </a:folHlink>
    </a:clrScheme>
    <a:fontScheme name="FCLF 2015">
      <a:majorFont>
        <a:latin typeface="Muli"/>
        <a:ea typeface=""/>
        <a:cs typeface=""/>
      </a:majorFont>
      <a:minorFont>
        <a:latin typeface="Mu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Office Theme">
  <a:themeElements>
    <a:clrScheme name="FCLF 2015">
      <a:dk1>
        <a:srgbClr val="000000"/>
      </a:dk1>
      <a:lt1>
        <a:srgbClr val="EAEAEA"/>
      </a:lt1>
      <a:dk2>
        <a:srgbClr val="003F70"/>
      </a:dk2>
      <a:lt2>
        <a:srgbClr val="DAE8F2"/>
      </a:lt2>
      <a:accent1>
        <a:srgbClr val="006735"/>
      </a:accent1>
      <a:accent2>
        <a:srgbClr val="389239"/>
      </a:accent2>
      <a:accent3>
        <a:srgbClr val="5DA73C"/>
      </a:accent3>
      <a:accent4>
        <a:srgbClr val="0069A5"/>
      </a:accent4>
      <a:accent5>
        <a:srgbClr val="2899D5"/>
      </a:accent5>
      <a:accent6>
        <a:srgbClr val="AED8AD"/>
      </a:accent6>
      <a:hlink>
        <a:srgbClr val="0000FF"/>
      </a:hlink>
      <a:folHlink>
        <a:srgbClr val="88111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Office Theme">
  <a:themeElements>
    <a:clrScheme name="FCLF 2015">
      <a:dk1>
        <a:srgbClr val="000000"/>
      </a:dk1>
      <a:lt1>
        <a:srgbClr val="EAEAEA"/>
      </a:lt1>
      <a:dk2>
        <a:srgbClr val="003F70"/>
      </a:dk2>
      <a:lt2>
        <a:srgbClr val="DAE8F2"/>
      </a:lt2>
      <a:accent1>
        <a:srgbClr val="006735"/>
      </a:accent1>
      <a:accent2>
        <a:srgbClr val="389239"/>
      </a:accent2>
      <a:accent3>
        <a:srgbClr val="5DA73C"/>
      </a:accent3>
      <a:accent4>
        <a:srgbClr val="0069A5"/>
      </a:accent4>
      <a:accent5>
        <a:srgbClr val="2899D5"/>
      </a:accent5>
      <a:accent6>
        <a:srgbClr val="AED8AD"/>
      </a:accent6>
      <a:hlink>
        <a:srgbClr val="0000FF"/>
      </a:hlink>
      <a:folHlink>
        <a:srgbClr val="881111"/>
      </a:folHlink>
    </a:clrScheme>
    <a:fontScheme name="FCLF 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FCLF 2015">
  <a:themeElements>
    <a:clrScheme name="FCLF 2015">
      <a:dk1>
        <a:srgbClr val="000000"/>
      </a:dk1>
      <a:lt1>
        <a:srgbClr val="EAEAEA"/>
      </a:lt1>
      <a:dk2>
        <a:srgbClr val="003F70"/>
      </a:dk2>
      <a:lt2>
        <a:srgbClr val="DAE8F2"/>
      </a:lt2>
      <a:accent1>
        <a:srgbClr val="006735"/>
      </a:accent1>
      <a:accent2>
        <a:srgbClr val="389239"/>
      </a:accent2>
      <a:accent3>
        <a:srgbClr val="5DA73C"/>
      </a:accent3>
      <a:accent4>
        <a:srgbClr val="0069A5"/>
      </a:accent4>
      <a:accent5>
        <a:srgbClr val="2899D5"/>
      </a:accent5>
      <a:accent6>
        <a:srgbClr val="AED8AD"/>
      </a:accent6>
      <a:hlink>
        <a:srgbClr val="0000FF"/>
      </a:hlink>
      <a:folHlink>
        <a:srgbClr val="881111"/>
      </a:folHlink>
    </a:clrScheme>
    <a:fontScheme name="FCLF 2015">
      <a:majorFont>
        <a:latin typeface="Muli"/>
        <a:ea typeface=""/>
        <a:cs typeface=""/>
      </a:majorFont>
      <a:minorFont>
        <a:latin typeface="Mu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32751</TotalTime>
  <Words>587</Words>
  <Application>Microsoft Office PowerPoint</Application>
  <PresentationFormat>On-screen Show (16:9)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1_Office Theme</vt:lpstr>
      <vt:lpstr>FCLF 2015</vt:lpstr>
      <vt:lpstr>7_Office Theme</vt:lpstr>
      <vt:lpstr>6_Office Theme</vt:lpstr>
      <vt:lpstr>1_FCLF 2015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de Guehery</dc:creator>
  <cp:lastModifiedBy>Janet de Guehery</cp:lastModifiedBy>
  <cp:revision>123</cp:revision>
  <cp:lastPrinted>2024-07-23T19:57:10Z</cp:lastPrinted>
  <dcterms:created xsi:type="dcterms:W3CDTF">2022-10-17T13:12:56Z</dcterms:created>
  <dcterms:modified xsi:type="dcterms:W3CDTF">2024-08-15T20:03:05Z</dcterms:modified>
</cp:coreProperties>
</file>