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7"/>
  </p:notesMasterIdLst>
  <p:sldIdLst>
    <p:sldId id="256" r:id="rId5"/>
    <p:sldId id="263" r:id="rId6"/>
    <p:sldId id="283" r:id="rId7"/>
    <p:sldId id="297" r:id="rId8"/>
    <p:sldId id="299" r:id="rId9"/>
    <p:sldId id="300" r:id="rId10"/>
    <p:sldId id="302" r:id="rId11"/>
    <p:sldId id="301" r:id="rId12"/>
    <p:sldId id="308" r:id="rId13"/>
    <p:sldId id="306" r:id="rId14"/>
    <p:sldId id="307" r:id="rId15"/>
    <p:sldId id="309" r:id="rId16"/>
    <p:sldId id="311" r:id="rId17"/>
    <p:sldId id="312" r:id="rId18"/>
    <p:sldId id="313" r:id="rId19"/>
    <p:sldId id="298" r:id="rId20"/>
    <p:sldId id="304" r:id="rId21"/>
    <p:sldId id="305" r:id="rId22"/>
    <p:sldId id="272" r:id="rId23"/>
    <p:sldId id="273" r:id="rId24"/>
    <p:sldId id="274" r:id="rId25"/>
    <p:sldId id="267" r:id="rId26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vid Davenport" initials="DD" lastIdx="1" clrIdx="0">
    <p:extLst>
      <p:ext uri="{19B8F6BF-5375-455C-9EA6-DF929625EA0E}">
        <p15:presenceInfo xmlns:p15="http://schemas.microsoft.com/office/powerpoint/2012/main" userId="65a0c70d1d76ecf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971E7A-8E5E-405F-B0EE-C130E5AEA93E}" v="333" dt="2024-08-14T21:36:13.0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7" autoAdjust="0"/>
  </p:normalViewPr>
  <p:slideViewPr>
    <p:cSldViewPr snapToGrid="0">
      <p:cViewPr>
        <p:scale>
          <a:sx n="69" d="100"/>
          <a:sy n="69" d="100"/>
        </p:scale>
        <p:origin x="564" y="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 Hagstrom" userId="6c5ce625-71b0-44ce-ad65-5eec30b8648e" providerId="ADAL" clId="{9E971E7A-8E5E-405F-B0EE-C130E5AEA93E}"/>
    <pc:docChg chg="undo redo custSel addSld delSld modSld sldOrd">
      <pc:chgData name="Alex Hagstrom" userId="6c5ce625-71b0-44ce-ad65-5eec30b8648e" providerId="ADAL" clId="{9E971E7A-8E5E-405F-B0EE-C130E5AEA93E}" dt="2024-08-14T22:36:59.843" v="2903" actId="20577"/>
      <pc:docMkLst>
        <pc:docMk/>
      </pc:docMkLst>
      <pc:sldChg chg="modSp">
        <pc:chgData name="Alex Hagstrom" userId="6c5ce625-71b0-44ce-ad65-5eec30b8648e" providerId="ADAL" clId="{9E971E7A-8E5E-405F-B0EE-C130E5AEA93E}" dt="2024-08-14T20:35:20.675" v="138" actId="20577"/>
        <pc:sldMkLst>
          <pc:docMk/>
          <pc:sldMk cId="3564088054" sldId="272"/>
        </pc:sldMkLst>
        <pc:spChg chg="mod">
          <ac:chgData name="Alex Hagstrom" userId="6c5ce625-71b0-44ce-ad65-5eec30b8648e" providerId="ADAL" clId="{9E971E7A-8E5E-405F-B0EE-C130E5AEA93E}" dt="2024-08-14T20:35:20.675" v="138" actId="20577"/>
          <ac:spMkLst>
            <pc:docMk/>
            <pc:sldMk cId="3564088054" sldId="272"/>
            <ac:spMk id="3" creationId="{00000000-0000-0000-0000-000000000000}"/>
          </ac:spMkLst>
        </pc:spChg>
      </pc:sldChg>
      <pc:sldChg chg="modSp modAnim">
        <pc:chgData name="Alex Hagstrom" userId="6c5ce625-71b0-44ce-ad65-5eec30b8648e" providerId="ADAL" clId="{9E971E7A-8E5E-405F-B0EE-C130E5AEA93E}" dt="2024-08-14T20:47:13.764" v="176" actId="20577"/>
        <pc:sldMkLst>
          <pc:docMk/>
          <pc:sldMk cId="429647323" sldId="273"/>
        </pc:sldMkLst>
        <pc:spChg chg="mod">
          <ac:chgData name="Alex Hagstrom" userId="6c5ce625-71b0-44ce-ad65-5eec30b8648e" providerId="ADAL" clId="{9E971E7A-8E5E-405F-B0EE-C130E5AEA93E}" dt="2024-08-14T20:47:13.764" v="176" actId="20577"/>
          <ac:spMkLst>
            <pc:docMk/>
            <pc:sldMk cId="429647323" sldId="273"/>
            <ac:spMk id="3" creationId="{00000000-0000-0000-0000-000000000000}"/>
          </ac:spMkLst>
        </pc:spChg>
      </pc:sldChg>
      <pc:sldChg chg="modSp mod modAnim">
        <pc:chgData name="Alex Hagstrom" userId="6c5ce625-71b0-44ce-ad65-5eec30b8648e" providerId="ADAL" clId="{9E971E7A-8E5E-405F-B0EE-C130E5AEA93E}" dt="2024-08-14T20:51:16.645" v="474" actId="27636"/>
        <pc:sldMkLst>
          <pc:docMk/>
          <pc:sldMk cId="2272878433" sldId="274"/>
        </pc:sldMkLst>
        <pc:spChg chg="mod">
          <ac:chgData name="Alex Hagstrom" userId="6c5ce625-71b0-44ce-ad65-5eec30b8648e" providerId="ADAL" clId="{9E971E7A-8E5E-405F-B0EE-C130E5AEA93E}" dt="2024-08-14T20:51:16.645" v="474" actId="27636"/>
          <ac:spMkLst>
            <pc:docMk/>
            <pc:sldMk cId="2272878433" sldId="274"/>
            <ac:spMk id="3" creationId="{00000000-0000-0000-0000-000000000000}"/>
          </ac:spMkLst>
        </pc:spChg>
      </pc:sldChg>
      <pc:sldChg chg="modSp mod">
        <pc:chgData name="Alex Hagstrom" userId="6c5ce625-71b0-44ce-ad65-5eec30b8648e" providerId="ADAL" clId="{9E971E7A-8E5E-405F-B0EE-C130E5AEA93E}" dt="2024-08-14T21:45:24.572" v="1406" actId="113"/>
        <pc:sldMkLst>
          <pc:docMk/>
          <pc:sldMk cId="2461616272" sldId="297"/>
        </pc:sldMkLst>
        <pc:spChg chg="mod">
          <ac:chgData name="Alex Hagstrom" userId="6c5ce625-71b0-44ce-ad65-5eec30b8648e" providerId="ADAL" clId="{9E971E7A-8E5E-405F-B0EE-C130E5AEA93E}" dt="2024-08-14T21:45:24.572" v="1406" actId="113"/>
          <ac:spMkLst>
            <pc:docMk/>
            <pc:sldMk cId="2461616272" sldId="297"/>
            <ac:spMk id="3" creationId="{D7A89042-E87A-FDE5-7F49-C7DC38327209}"/>
          </ac:spMkLst>
        </pc:spChg>
      </pc:sldChg>
      <pc:sldChg chg="modSp mod ord">
        <pc:chgData name="Alex Hagstrom" userId="6c5ce625-71b0-44ce-ad65-5eec30b8648e" providerId="ADAL" clId="{9E971E7A-8E5E-405F-B0EE-C130E5AEA93E}" dt="2024-08-14T21:50:19.205" v="1596" actId="20577"/>
        <pc:sldMkLst>
          <pc:docMk/>
          <pc:sldMk cId="1164263994" sldId="298"/>
        </pc:sldMkLst>
        <pc:spChg chg="mod">
          <ac:chgData name="Alex Hagstrom" userId="6c5ce625-71b0-44ce-ad65-5eec30b8648e" providerId="ADAL" clId="{9E971E7A-8E5E-405F-B0EE-C130E5AEA93E}" dt="2024-08-14T21:50:19.205" v="1596" actId="20577"/>
          <ac:spMkLst>
            <pc:docMk/>
            <pc:sldMk cId="1164263994" sldId="298"/>
            <ac:spMk id="2" creationId="{9512EEC4-FBEB-1DBA-C7E6-1D9C21A5C69D}"/>
          </ac:spMkLst>
        </pc:spChg>
      </pc:sldChg>
      <pc:sldChg chg="modSp mod">
        <pc:chgData name="Alex Hagstrom" userId="6c5ce625-71b0-44ce-ad65-5eec30b8648e" providerId="ADAL" clId="{9E971E7A-8E5E-405F-B0EE-C130E5AEA93E}" dt="2024-08-14T21:44:01.250" v="1386" actId="20577"/>
        <pc:sldMkLst>
          <pc:docMk/>
          <pc:sldMk cId="1489479127" sldId="299"/>
        </pc:sldMkLst>
        <pc:spChg chg="mod">
          <ac:chgData name="Alex Hagstrom" userId="6c5ce625-71b0-44ce-ad65-5eec30b8648e" providerId="ADAL" clId="{9E971E7A-8E5E-405F-B0EE-C130E5AEA93E}" dt="2024-08-14T21:44:01.250" v="1386" actId="20577"/>
          <ac:spMkLst>
            <pc:docMk/>
            <pc:sldMk cId="1489479127" sldId="299"/>
            <ac:spMk id="3" creationId="{D7A89042-E87A-FDE5-7F49-C7DC38327209}"/>
          </ac:spMkLst>
        </pc:spChg>
      </pc:sldChg>
      <pc:sldChg chg="modSp mod">
        <pc:chgData name="Alex Hagstrom" userId="6c5ce625-71b0-44ce-ad65-5eec30b8648e" providerId="ADAL" clId="{9E971E7A-8E5E-405F-B0EE-C130E5AEA93E}" dt="2024-08-14T21:46:26.506" v="1408" actId="20577"/>
        <pc:sldMkLst>
          <pc:docMk/>
          <pc:sldMk cId="830262012" sldId="300"/>
        </pc:sldMkLst>
        <pc:spChg chg="mod">
          <ac:chgData name="Alex Hagstrom" userId="6c5ce625-71b0-44ce-ad65-5eec30b8648e" providerId="ADAL" clId="{9E971E7A-8E5E-405F-B0EE-C130E5AEA93E}" dt="2024-08-14T21:46:26.506" v="1408" actId="20577"/>
          <ac:spMkLst>
            <pc:docMk/>
            <pc:sldMk cId="830262012" sldId="300"/>
            <ac:spMk id="3" creationId="{D7A89042-E87A-FDE5-7F49-C7DC38327209}"/>
          </ac:spMkLst>
        </pc:spChg>
      </pc:sldChg>
      <pc:sldChg chg="addSp modSp mod">
        <pc:chgData name="Alex Hagstrom" userId="6c5ce625-71b0-44ce-ad65-5eec30b8648e" providerId="ADAL" clId="{9E971E7A-8E5E-405F-B0EE-C130E5AEA93E}" dt="2024-08-14T22:32:03.823" v="2790" actId="20577"/>
        <pc:sldMkLst>
          <pc:docMk/>
          <pc:sldMk cId="4236342508" sldId="301"/>
        </pc:sldMkLst>
        <pc:spChg chg="mod">
          <ac:chgData name="Alex Hagstrom" userId="6c5ce625-71b0-44ce-ad65-5eec30b8648e" providerId="ADAL" clId="{9E971E7A-8E5E-405F-B0EE-C130E5AEA93E}" dt="2024-08-14T22:31:55.908" v="2788" actId="20577"/>
          <ac:spMkLst>
            <pc:docMk/>
            <pc:sldMk cId="4236342508" sldId="301"/>
            <ac:spMk id="2" creationId="{9512EEC4-FBEB-1DBA-C7E6-1D9C21A5C69D}"/>
          </ac:spMkLst>
        </pc:spChg>
        <pc:spChg chg="mod">
          <ac:chgData name="Alex Hagstrom" userId="6c5ce625-71b0-44ce-ad65-5eec30b8648e" providerId="ADAL" clId="{9E971E7A-8E5E-405F-B0EE-C130E5AEA93E}" dt="2024-08-14T22:32:03.823" v="2790" actId="20577"/>
          <ac:spMkLst>
            <pc:docMk/>
            <pc:sldMk cId="4236342508" sldId="301"/>
            <ac:spMk id="3" creationId="{D7A89042-E87A-FDE5-7F49-C7DC38327209}"/>
          </ac:spMkLst>
        </pc:spChg>
        <pc:spChg chg="add">
          <ac:chgData name="Alex Hagstrom" userId="6c5ce625-71b0-44ce-ad65-5eec30b8648e" providerId="ADAL" clId="{9E971E7A-8E5E-405F-B0EE-C130E5AEA93E}" dt="2024-08-14T20:58:58.579" v="565"/>
          <ac:spMkLst>
            <pc:docMk/>
            <pc:sldMk cId="4236342508" sldId="301"/>
            <ac:spMk id="5" creationId="{62977A5F-7BE9-5630-DFAA-144BFE001C00}"/>
          </ac:spMkLst>
        </pc:spChg>
        <pc:spChg chg="add mod">
          <ac:chgData name="Alex Hagstrom" userId="6c5ce625-71b0-44ce-ad65-5eec30b8648e" providerId="ADAL" clId="{9E971E7A-8E5E-405F-B0EE-C130E5AEA93E}" dt="2024-08-14T20:59:06.431" v="567"/>
          <ac:spMkLst>
            <pc:docMk/>
            <pc:sldMk cId="4236342508" sldId="301"/>
            <ac:spMk id="6" creationId="{3403198C-6265-302A-C6A6-C97F1739830C}"/>
          </ac:spMkLst>
        </pc:spChg>
      </pc:sldChg>
      <pc:sldChg chg="modSp mod">
        <pc:chgData name="Alex Hagstrom" userId="6c5ce625-71b0-44ce-ad65-5eec30b8648e" providerId="ADAL" clId="{9E971E7A-8E5E-405F-B0EE-C130E5AEA93E}" dt="2024-08-14T21:47:21.596" v="1464" actId="20577"/>
        <pc:sldMkLst>
          <pc:docMk/>
          <pc:sldMk cId="2624380012" sldId="302"/>
        </pc:sldMkLst>
        <pc:spChg chg="mod">
          <ac:chgData name="Alex Hagstrom" userId="6c5ce625-71b0-44ce-ad65-5eec30b8648e" providerId="ADAL" clId="{9E971E7A-8E5E-405F-B0EE-C130E5AEA93E}" dt="2024-08-14T21:47:21.596" v="1464" actId="20577"/>
          <ac:spMkLst>
            <pc:docMk/>
            <pc:sldMk cId="2624380012" sldId="302"/>
            <ac:spMk id="2" creationId="{9512EEC4-FBEB-1DBA-C7E6-1D9C21A5C69D}"/>
          </ac:spMkLst>
        </pc:spChg>
      </pc:sldChg>
      <pc:sldChg chg="modSp mod">
        <pc:chgData name="Alex Hagstrom" userId="6c5ce625-71b0-44ce-ad65-5eec30b8648e" providerId="ADAL" clId="{9E971E7A-8E5E-405F-B0EE-C130E5AEA93E}" dt="2024-08-14T22:05:00.261" v="1924" actId="20577"/>
        <pc:sldMkLst>
          <pc:docMk/>
          <pc:sldMk cId="2849305507" sldId="304"/>
        </pc:sldMkLst>
        <pc:spChg chg="mod">
          <ac:chgData name="Alex Hagstrom" userId="6c5ce625-71b0-44ce-ad65-5eec30b8648e" providerId="ADAL" clId="{9E971E7A-8E5E-405F-B0EE-C130E5AEA93E}" dt="2024-08-14T21:52:03.736" v="1673" actId="20577"/>
          <ac:spMkLst>
            <pc:docMk/>
            <pc:sldMk cId="2849305507" sldId="304"/>
            <ac:spMk id="2" creationId="{9512EEC4-FBEB-1DBA-C7E6-1D9C21A5C69D}"/>
          </ac:spMkLst>
        </pc:spChg>
        <pc:spChg chg="mod">
          <ac:chgData name="Alex Hagstrom" userId="6c5ce625-71b0-44ce-ad65-5eec30b8648e" providerId="ADAL" clId="{9E971E7A-8E5E-405F-B0EE-C130E5AEA93E}" dt="2024-08-14T22:05:00.261" v="1924" actId="20577"/>
          <ac:spMkLst>
            <pc:docMk/>
            <pc:sldMk cId="2849305507" sldId="304"/>
            <ac:spMk id="3" creationId="{D7A89042-E87A-FDE5-7F49-C7DC38327209}"/>
          </ac:spMkLst>
        </pc:spChg>
      </pc:sldChg>
      <pc:sldChg chg="modSp mod">
        <pc:chgData name="Alex Hagstrom" userId="6c5ce625-71b0-44ce-ad65-5eec30b8648e" providerId="ADAL" clId="{9E971E7A-8E5E-405F-B0EE-C130E5AEA93E}" dt="2024-08-14T21:53:08.250" v="1711" actId="5793"/>
        <pc:sldMkLst>
          <pc:docMk/>
          <pc:sldMk cId="1100307845" sldId="305"/>
        </pc:sldMkLst>
        <pc:spChg chg="mod">
          <ac:chgData name="Alex Hagstrom" userId="6c5ce625-71b0-44ce-ad65-5eec30b8648e" providerId="ADAL" clId="{9E971E7A-8E5E-405F-B0EE-C130E5AEA93E}" dt="2024-08-14T21:52:49.228" v="1708" actId="20577"/>
          <ac:spMkLst>
            <pc:docMk/>
            <pc:sldMk cId="1100307845" sldId="305"/>
            <ac:spMk id="2" creationId="{9512EEC4-FBEB-1DBA-C7E6-1D9C21A5C69D}"/>
          </ac:spMkLst>
        </pc:spChg>
        <pc:spChg chg="mod">
          <ac:chgData name="Alex Hagstrom" userId="6c5ce625-71b0-44ce-ad65-5eec30b8648e" providerId="ADAL" clId="{9E971E7A-8E5E-405F-B0EE-C130E5AEA93E}" dt="2024-08-14T21:53:08.250" v="1711" actId="5793"/>
          <ac:spMkLst>
            <pc:docMk/>
            <pc:sldMk cId="1100307845" sldId="305"/>
            <ac:spMk id="3" creationId="{D7A89042-E87A-FDE5-7F49-C7DC38327209}"/>
          </ac:spMkLst>
        </pc:spChg>
      </pc:sldChg>
      <pc:sldChg chg="modSp mod ord">
        <pc:chgData name="Alex Hagstrom" userId="6c5ce625-71b0-44ce-ad65-5eec30b8648e" providerId="ADAL" clId="{9E971E7A-8E5E-405F-B0EE-C130E5AEA93E}" dt="2024-08-14T22:07:34.444" v="1960" actId="115"/>
        <pc:sldMkLst>
          <pc:docMk/>
          <pc:sldMk cId="2332700370" sldId="306"/>
        </pc:sldMkLst>
        <pc:spChg chg="mod">
          <ac:chgData name="Alex Hagstrom" userId="6c5ce625-71b0-44ce-ad65-5eec30b8648e" providerId="ADAL" clId="{9E971E7A-8E5E-405F-B0EE-C130E5AEA93E}" dt="2024-08-14T22:07:34.444" v="1960" actId="115"/>
          <ac:spMkLst>
            <pc:docMk/>
            <pc:sldMk cId="2332700370" sldId="306"/>
            <ac:spMk id="2" creationId="{9512EEC4-FBEB-1DBA-C7E6-1D9C21A5C69D}"/>
          </ac:spMkLst>
        </pc:spChg>
        <pc:spChg chg="mod">
          <ac:chgData name="Alex Hagstrom" userId="6c5ce625-71b0-44ce-ad65-5eec30b8648e" providerId="ADAL" clId="{9E971E7A-8E5E-405F-B0EE-C130E5AEA93E}" dt="2024-08-14T22:06:01.181" v="1928" actId="27636"/>
          <ac:spMkLst>
            <pc:docMk/>
            <pc:sldMk cId="2332700370" sldId="306"/>
            <ac:spMk id="3" creationId="{D7A89042-E87A-FDE5-7F49-C7DC38327209}"/>
          </ac:spMkLst>
        </pc:spChg>
      </pc:sldChg>
      <pc:sldChg chg="ord">
        <pc:chgData name="Alex Hagstrom" userId="6c5ce625-71b0-44ce-ad65-5eec30b8648e" providerId="ADAL" clId="{9E971E7A-8E5E-405F-B0EE-C130E5AEA93E}" dt="2024-08-14T22:07:06.589" v="1933"/>
        <pc:sldMkLst>
          <pc:docMk/>
          <pc:sldMk cId="3669280924" sldId="307"/>
        </pc:sldMkLst>
      </pc:sldChg>
      <pc:sldChg chg="modSp add mod">
        <pc:chgData name="Alex Hagstrom" userId="6c5ce625-71b0-44ce-ad65-5eec30b8648e" providerId="ADAL" clId="{9E971E7A-8E5E-405F-B0EE-C130E5AEA93E}" dt="2024-08-14T22:31:49.462" v="2786" actId="20577"/>
        <pc:sldMkLst>
          <pc:docMk/>
          <pc:sldMk cId="196202508" sldId="308"/>
        </pc:sldMkLst>
        <pc:spChg chg="mod">
          <ac:chgData name="Alex Hagstrom" userId="6c5ce625-71b0-44ce-ad65-5eec30b8648e" providerId="ADAL" clId="{9E971E7A-8E5E-405F-B0EE-C130E5AEA93E}" dt="2024-08-14T22:31:49.462" v="2786" actId="20577"/>
          <ac:spMkLst>
            <pc:docMk/>
            <pc:sldMk cId="196202508" sldId="308"/>
            <ac:spMk id="2" creationId="{9512EEC4-FBEB-1DBA-C7E6-1D9C21A5C69D}"/>
          </ac:spMkLst>
        </pc:spChg>
        <pc:spChg chg="mod">
          <ac:chgData name="Alex Hagstrom" userId="6c5ce625-71b0-44ce-ad65-5eec30b8648e" providerId="ADAL" clId="{9E971E7A-8E5E-405F-B0EE-C130E5AEA93E}" dt="2024-08-14T22:01:22.906" v="1859" actId="20577"/>
          <ac:spMkLst>
            <pc:docMk/>
            <pc:sldMk cId="196202508" sldId="308"/>
            <ac:spMk id="3" creationId="{D7A89042-E87A-FDE5-7F49-C7DC38327209}"/>
          </ac:spMkLst>
        </pc:spChg>
      </pc:sldChg>
      <pc:sldChg chg="modSp add mod">
        <pc:chgData name="Alex Hagstrom" userId="6c5ce625-71b0-44ce-ad65-5eec30b8648e" providerId="ADAL" clId="{9E971E7A-8E5E-405F-B0EE-C130E5AEA93E}" dt="2024-08-14T22:26:41.162" v="2473" actId="20577"/>
        <pc:sldMkLst>
          <pc:docMk/>
          <pc:sldMk cId="2188520945" sldId="309"/>
        </pc:sldMkLst>
        <pc:spChg chg="mod">
          <ac:chgData name="Alex Hagstrom" userId="6c5ce625-71b0-44ce-ad65-5eec30b8648e" providerId="ADAL" clId="{9E971E7A-8E5E-405F-B0EE-C130E5AEA93E}" dt="2024-08-14T22:02:33.640" v="1896" actId="20577"/>
          <ac:spMkLst>
            <pc:docMk/>
            <pc:sldMk cId="2188520945" sldId="309"/>
            <ac:spMk id="2" creationId="{9512EEC4-FBEB-1DBA-C7E6-1D9C21A5C69D}"/>
          </ac:spMkLst>
        </pc:spChg>
        <pc:spChg chg="mod">
          <ac:chgData name="Alex Hagstrom" userId="6c5ce625-71b0-44ce-ad65-5eec30b8648e" providerId="ADAL" clId="{9E971E7A-8E5E-405F-B0EE-C130E5AEA93E}" dt="2024-08-14T22:26:41.162" v="2473" actId="20577"/>
          <ac:spMkLst>
            <pc:docMk/>
            <pc:sldMk cId="2188520945" sldId="309"/>
            <ac:spMk id="3" creationId="{D7A89042-E87A-FDE5-7F49-C7DC38327209}"/>
          </ac:spMkLst>
        </pc:spChg>
      </pc:sldChg>
      <pc:sldChg chg="modSp add del mod">
        <pc:chgData name="Alex Hagstrom" userId="6c5ce625-71b0-44ce-ad65-5eec30b8648e" providerId="ADAL" clId="{9E971E7A-8E5E-405F-B0EE-C130E5AEA93E}" dt="2024-08-14T22:26:54.711" v="2474" actId="2696"/>
        <pc:sldMkLst>
          <pc:docMk/>
          <pc:sldMk cId="652704354" sldId="310"/>
        </pc:sldMkLst>
        <pc:spChg chg="mod">
          <ac:chgData name="Alex Hagstrom" userId="6c5ce625-71b0-44ce-ad65-5eec30b8648e" providerId="ADAL" clId="{9E971E7A-8E5E-405F-B0EE-C130E5AEA93E}" dt="2024-08-14T22:09:36.725" v="1974" actId="113"/>
          <ac:spMkLst>
            <pc:docMk/>
            <pc:sldMk cId="652704354" sldId="310"/>
            <ac:spMk id="2" creationId="{9512EEC4-FBEB-1DBA-C7E6-1D9C21A5C69D}"/>
          </ac:spMkLst>
        </pc:spChg>
        <pc:spChg chg="mod">
          <ac:chgData name="Alex Hagstrom" userId="6c5ce625-71b0-44ce-ad65-5eec30b8648e" providerId="ADAL" clId="{9E971E7A-8E5E-405F-B0EE-C130E5AEA93E}" dt="2024-08-14T22:09:30.235" v="1972" actId="20577"/>
          <ac:spMkLst>
            <pc:docMk/>
            <pc:sldMk cId="652704354" sldId="310"/>
            <ac:spMk id="3" creationId="{D7A89042-E87A-FDE5-7F49-C7DC38327209}"/>
          </ac:spMkLst>
        </pc:spChg>
      </pc:sldChg>
      <pc:sldChg chg="modSp add mod">
        <pc:chgData name="Alex Hagstrom" userId="6c5ce625-71b0-44ce-ad65-5eec30b8648e" providerId="ADAL" clId="{9E971E7A-8E5E-405F-B0EE-C130E5AEA93E}" dt="2024-08-14T22:34:26.593" v="2856" actId="115"/>
        <pc:sldMkLst>
          <pc:docMk/>
          <pc:sldMk cId="2497476529" sldId="311"/>
        </pc:sldMkLst>
        <pc:spChg chg="mod">
          <ac:chgData name="Alex Hagstrom" userId="6c5ce625-71b0-44ce-ad65-5eec30b8648e" providerId="ADAL" clId="{9E971E7A-8E5E-405F-B0EE-C130E5AEA93E}" dt="2024-08-14T22:34:26.593" v="2856" actId="115"/>
          <ac:spMkLst>
            <pc:docMk/>
            <pc:sldMk cId="2497476529" sldId="311"/>
            <ac:spMk id="2" creationId="{9512EEC4-FBEB-1DBA-C7E6-1D9C21A5C69D}"/>
          </ac:spMkLst>
        </pc:spChg>
        <pc:spChg chg="mod">
          <ac:chgData name="Alex Hagstrom" userId="6c5ce625-71b0-44ce-ad65-5eec30b8648e" providerId="ADAL" clId="{9E971E7A-8E5E-405F-B0EE-C130E5AEA93E}" dt="2024-08-14T22:22:27.594" v="2175" actId="20577"/>
          <ac:spMkLst>
            <pc:docMk/>
            <pc:sldMk cId="2497476529" sldId="311"/>
            <ac:spMk id="3" creationId="{D7A89042-E87A-FDE5-7F49-C7DC38327209}"/>
          </ac:spMkLst>
        </pc:spChg>
      </pc:sldChg>
      <pc:sldChg chg="modSp add mod">
        <pc:chgData name="Alex Hagstrom" userId="6c5ce625-71b0-44ce-ad65-5eec30b8648e" providerId="ADAL" clId="{9E971E7A-8E5E-405F-B0EE-C130E5AEA93E}" dt="2024-08-14T22:36:59.843" v="2903" actId="20577"/>
        <pc:sldMkLst>
          <pc:docMk/>
          <pc:sldMk cId="4006031894" sldId="312"/>
        </pc:sldMkLst>
        <pc:spChg chg="mod">
          <ac:chgData name="Alex Hagstrom" userId="6c5ce625-71b0-44ce-ad65-5eec30b8648e" providerId="ADAL" clId="{9E971E7A-8E5E-405F-B0EE-C130E5AEA93E}" dt="2024-08-14T22:31:30.694" v="2780" actId="115"/>
          <ac:spMkLst>
            <pc:docMk/>
            <pc:sldMk cId="4006031894" sldId="312"/>
            <ac:spMk id="2" creationId="{9512EEC4-FBEB-1DBA-C7E6-1D9C21A5C69D}"/>
          </ac:spMkLst>
        </pc:spChg>
        <pc:spChg chg="mod">
          <ac:chgData name="Alex Hagstrom" userId="6c5ce625-71b0-44ce-ad65-5eec30b8648e" providerId="ADAL" clId="{9E971E7A-8E5E-405F-B0EE-C130E5AEA93E}" dt="2024-08-14T22:36:59.843" v="2903" actId="20577"/>
          <ac:spMkLst>
            <pc:docMk/>
            <pc:sldMk cId="4006031894" sldId="312"/>
            <ac:spMk id="3" creationId="{D7A89042-E87A-FDE5-7F49-C7DC38327209}"/>
          </ac:spMkLst>
        </pc:spChg>
      </pc:sldChg>
      <pc:sldChg chg="modSp add mod">
        <pc:chgData name="Alex Hagstrom" userId="6c5ce625-71b0-44ce-ad65-5eec30b8648e" providerId="ADAL" clId="{9E971E7A-8E5E-405F-B0EE-C130E5AEA93E}" dt="2024-08-14T22:36:10.489" v="2865" actId="27636"/>
        <pc:sldMkLst>
          <pc:docMk/>
          <pc:sldMk cId="3745513702" sldId="313"/>
        </pc:sldMkLst>
        <pc:spChg chg="mod">
          <ac:chgData name="Alex Hagstrom" userId="6c5ce625-71b0-44ce-ad65-5eec30b8648e" providerId="ADAL" clId="{9E971E7A-8E5E-405F-B0EE-C130E5AEA93E}" dt="2024-08-14T22:35:36.208" v="2861" actId="20577"/>
          <ac:spMkLst>
            <pc:docMk/>
            <pc:sldMk cId="3745513702" sldId="313"/>
            <ac:spMk id="2" creationId="{9512EEC4-FBEB-1DBA-C7E6-1D9C21A5C69D}"/>
          </ac:spMkLst>
        </pc:spChg>
        <pc:spChg chg="mod">
          <ac:chgData name="Alex Hagstrom" userId="6c5ce625-71b0-44ce-ad65-5eec30b8648e" providerId="ADAL" clId="{9E971E7A-8E5E-405F-B0EE-C130E5AEA93E}" dt="2024-08-14T22:36:10.489" v="2865" actId="27636"/>
          <ac:spMkLst>
            <pc:docMk/>
            <pc:sldMk cId="3745513702" sldId="313"/>
            <ac:spMk id="3" creationId="{D7A89042-E87A-FDE5-7F49-C7DC3832720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1"/>
          </a:xfrm>
          <a:prstGeom prst="rect">
            <a:avLst/>
          </a:prstGeom>
        </p:spPr>
        <p:txBody>
          <a:bodyPr vert="horz" lIns="93317" tIns="46659" rIns="93317" bIns="4665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1"/>
          </a:xfrm>
          <a:prstGeom prst="rect">
            <a:avLst/>
          </a:prstGeom>
        </p:spPr>
        <p:txBody>
          <a:bodyPr vert="horz" lIns="93317" tIns="46659" rIns="93317" bIns="46659" rtlCol="0"/>
          <a:lstStyle>
            <a:lvl1pPr algn="r">
              <a:defRPr sz="1200"/>
            </a:lvl1pPr>
          </a:lstStyle>
          <a:p>
            <a:fld id="{B957E28A-0873-44B4-AE0C-837EBBB78B9E}" type="datetimeFigureOut">
              <a:rPr lang="en-US" smtClean="0"/>
              <a:t>8/14/2024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17" tIns="46659" rIns="93317" bIns="4665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9"/>
          </a:xfrm>
          <a:prstGeom prst="rect">
            <a:avLst/>
          </a:prstGeom>
        </p:spPr>
        <p:txBody>
          <a:bodyPr vert="horz" lIns="93317" tIns="46659" rIns="93317" bIns="4665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0"/>
          </a:xfrm>
          <a:prstGeom prst="rect">
            <a:avLst/>
          </a:prstGeom>
        </p:spPr>
        <p:txBody>
          <a:bodyPr vert="horz" lIns="93317" tIns="46659" rIns="93317" bIns="4665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0"/>
          </a:xfrm>
          <a:prstGeom prst="rect">
            <a:avLst/>
          </a:prstGeom>
        </p:spPr>
        <p:txBody>
          <a:bodyPr vert="horz" lIns="93317" tIns="46659" rIns="93317" bIns="46659" rtlCol="0" anchor="b"/>
          <a:lstStyle>
            <a:lvl1pPr algn="r">
              <a:defRPr sz="1200"/>
            </a:lvl1pPr>
          </a:lstStyle>
          <a:p>
            <a:fld id="{567981D3-07D4-4CCD-A70F-3DEFD3BD788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23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177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223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177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277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1774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516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709F0-BA7D-4A40-B12D-AA6D227D91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37324A-EDB3-4616-9650-F23BE9B276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CD5C87-B89A-48CB-A663-DEDA60951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A10B-5E99-4DFB-98A0-1C6223657953}" type="datetimeFigureOut">
              <a:rPr lang="en-US" smtClean="0"/>
              <a:t>8/14/2024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9E9C24-92F7-468A-BF4D-840C08CD2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87233D-ADE3-4272-B9C1-B2D129CD0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64A02-2E15-45B8-9BA9-DC9C0B96A4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590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A586A-4597-4592-8D41-B75AEB634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C56C2D-CC4C-4323-812C-38B8A1370E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9D4E4B-D652-4283-BB19-0B2EE0351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A10B-5E99-4DFB-98A0-1C6223657953}" type="datetimeFigureOut">
              <a:rPr lang="en-US" smtClean="0"/>
              <a:t>8/14/2024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420736-2B12-44CC-91A4-D6852E5AE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57F33-DFB8-4621-900B-CFAC10E2E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64A02-2E15-45B8-9BA9-DC9C0B96A4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398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D2DA1A-6918-4C8D-BA10-0BC1F412FB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2CD7E5-DE31-483D-B060-6BA211A281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D05B25-4D5E-49B6-B781-05CA40EF3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A10B-5E99-4DFB-98A0-1C6223657953}" type="datetimeFigureOut">
              <a:rPr lang="en-US" smtClean="0"/>
              <a:t>8/14/2024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70F495-3A19-4C2A-BBB2-D72CCFC19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9569E-A307-45F3-B543-F35320432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64A02-2E15-45B8-9BA9-DC9C0B96A4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435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B0A38-C267-46C6-9913-C7982C919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EFCDB-13E3-4EFC-987F-967DC3B96F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BEBDF5-1D22-49AC-830F-17EA7089E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A10B-5E99-4DFB-98A0-1C6223657953}" type="datetimeFigureOut">
              <a:rPr lang="en-US" smtClean="0"/>
              <a:t>8/14/2024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E93C1-A1F5-4086-B925-F7F2EF9FA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065ED-9137-4027-9667-4AD0EBDA5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64A02-2E15-45B8-9BA9-DC9C0B96A4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032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7309F-BE44-41DB-BE7B-6DEE448D2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2783A0-B54C-45C3-A2C8-3B738C55A5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75E9FA-45A8-4005-9755-A177165AC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A10B-5E99-4DFB-98A0-1C6223657953}" type="datetimeFigureOut">
              <a:rPr lang="en-US" smtClean="0"/>
              <a:t>8/14/2024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B0C89-86C5-488E-9EF3-5B68DE0EF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65A124-F820-44C6-A4C8-863D85E84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64A02-2E15-45B8-9BA9-DC9C0B96A4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660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1EF33-C70B-45D3-88F6-868F4F72E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D36EC-104F-48F3-86B4-2601B458DC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39568F-89F9-45AA-AB45-1A79862107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08362E-D630-4D5B-9CCF-217692485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A10B-5E99-4DFB-98A0-1C6223657953}" type="datetimeFigureOut">
              <a:rPr lang="en-US" smtClean="0"/>
              <a:t>8/14/2024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D6C9E9-B4AF-47C1-ABE4-BCD81D7D9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3883F7-828B-4102-A2A4-69F521194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64A02-2E15-45B8-9BA9-DC9C0B96A4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51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9C00F-D2B8-416D-908B-A03C719D7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1C67BA-3C6E-49D5-9761-C65EB2BE01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19CA3E-0A7C-4436-ABD5-1F8BEA6731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84839D-736D-447A-ADED-152A7396A0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CBA1BC-C2A8-400E-A89A-2845DB1BE0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4344A9-D78A-4499-AF79-2D9A0F5A6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A10B-5E99-4DFB-98A0-1C6223657953}" type="datetimeFigureOut">
              <a:rPr lang="en-US" smtClean="0"/>
              <a:t>8/14/2024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50D010-6180-4D96-9C63-0C8A30018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802605-9F18-44F9-9117-97E920CF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64A02-2E15-45B8-9BA9-DC9C0B96A4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964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726DA-9245-4C96-B734-1FD6AFA34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D64E4C-B3FD-4851-8A56-C193AE80C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A10B-5E99-4DFB-98A0-1C6223657953}" type="datetimeFigureOut">
              <a:rPr lang="en-US" smtClean="0"/>
              <a:t>8/14/2024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7D3170-0FDA-4356-A891-1C6880F0E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9CD4EB-12FF-4B26-9B21-827159C74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64A02-2E15-45B8-9BA9-DC9C0B96A4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409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B8646A-154C-44D5-8B99-DDF329B5E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A10B-5E99-4DFB-98A0-1C6223657953}" type="datetimeFigureOut">
              <a:rPr lang="en-US" smtClean="0"/>
              <a:t>8/14/2024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4ECC56-C62F-464F-9B42-FB50E475F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A5E146-5292-4351-ACF8-452943E5F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64A02-2E15-45B8-9BA9-DC9C0B96A4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260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4E826-A7A9-43B9-9C1D-3655D52B3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5CB6A-15F3-471E-AF67-669A8E84F7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B1C20B-74E2-4322-8998-5AA2FDC25C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212375-49B2-4809-9BBF-6B3419476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A10B-5E99-4DFB-98A0-1C6223657953}" type="datetimeFigureOut">
              <a:rPr lang="en-US" smtClean="0"/>
              <a:t>8/14/2024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041934-29DA-4EE9-947F-99473D81B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BD41C9-F453-4CE0-995A-D33CB2A5D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64A02-2E15-45B8-9BA9-DC9C0B96A4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99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81292-6F3F-4C03-BA15-030B92CF0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1F035D-40BE-466E-900F-98DD5B2763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9F2CE2-EAF4-4E4D-84FA-B46E7434A7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63977E-473C-4F8F-9329-219531434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A10B-5E99-4DFB-98A0-1C6223657953}" type="datetimeFigureOut">
              <a:rPr lang="en-US" smtClean="0"/>
              <a:t>8/14/2024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3B0D56-5C75-4454-BBB8-E9C017A5A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27BF53-ADFF-4464-A43A-15F647A0E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64A02-2E15-45B8-9BA9-DC9C0B96A4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898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ED0BBF-14D7-4EAF-97D2-BA12A5D50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49A8A9-40E4-4951-8369-B5FBFD948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19070C-D11C-4C36-A6E5-1B9E59FB84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AA10B-5E99-4DFB-98A0-1C6223657953}" type="datetimeFigureOut">
              <a:rPr lang="en-US" smtClean="0"/>
              <a:t>8/14/2024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110105-D03E-4A33-8433-1226137007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3905C8-B244-4E6C-BD27-57F481121B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64A02-2E15-45B8-9BA9-DC9C0B96A4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487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alex@bcdavenport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8555C5B3-193A-4749-9AFD-682E53CDDE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EAE06A6-F76A-41C9-827A-C561B0044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-3"/>
            <a:ext cx="12192000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9F9D4E8-0639-444B-949B-9518585061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80861" y="0"/>
            <a:ext cx="7661934" cy="685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45000"/>
                </a:schemeClr>
              </a:gs>
              <a:gs pos="100000">
                <a:srgbClr val="000000">
                  <a:alpha val="29000"/>
                </a:srgb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3DA7A2-ED70-4BBA-AB72-00AD461FA4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80862" y="-6"/>
            <a:ext cx="11711138" cy="6410334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rgbClr val="000000">
                  <a:alpha val="41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02C3DA-E6F5-4569-8CC0-B923A3D357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7208" y="857251"/>
            <a:ext cx="4747280" cy="3098061"/>
          </a:xfrm>
        </p:spPr>
        <p:txBody>
          <a:bodyPr anchor="b">
            <a:normAutofit/>
          </a:bodyPr>
          <a:lstStyle/>
          <a:p>
            <a:r>
              <a:rPr lang="en-US" sz="4800" dirty="0">
                <a:solidFill>
                  <a:srgbClr val="FFFFFF"/>
                </a:solidFill>
              </a:rPr>
              <a:t>Year-15: Roadblocks and Solutions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C485432-3647-4218-B5D3-15D3FA222B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4844797" y="-489206"/>
            <a:ext cx="2502408" cy="12191998"/>
          </a:xfrm>
          <a:prstGeom prst="rect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78000">
                <a:schemeClr val="accent1">
                  <a:lumMod val="50000"/>
                  <a:alpha val="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77D2B5-ED0D-4456-8A65-D183379A46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7208" y="4756265"/>
            <a:ext cx="4393278" cy="1244483"/>
          </a:xfrm>
        </p:spPr>
        <p:txBody>
          <a:bodyPr anchor="t">
            <a:normAutofit/>
          </a:bodyPr>
          <a:lstStyle/>
          <a:p>
            <a:pPr algn="l"/>
            <a:endParaRPr lang="en-US" dirty="0">
              <a:solidFill>
                <a:srgbClr val="FFFFFF"/>
              </a:solidFill>
            </a:endParaRPr>
          </a:p>
          <a:p>
            <a:pPr algn="l"/>
            <a:r>
              <a:rPr lang="en-US" i="1" dirty="0">
                <a:solidFill>
                  <a:srgbClr val="FFFFFF"/>
                </a:solidFill>
              </a:rPr>
              <a:t>A conversation on Year-15 Disputes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4AFDDCA-6ABA-4D23-8A5C-1BF0F4308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0589" y="1062544"/>
            <a:ext cx="4756162" cy="47561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698FFB68-134C-4715-917F-96DC65D5C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20559" y="2869160"/>
            <a:ext cx="3737164" cy="113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1996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2EEC4-FBEB-1DBA-C7E6-1D9C21A5C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The Roadblocks: the </a:t>
            </a:r>
            <a:r>
              <a:rPr kumimoji="0" lang="en-US" sz="3600" b="1" i="1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ROFR Price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89042-E87A-FDE5-7F49-C7DC38327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i="1" dirty="0"/>
              <a:t>AMTAX Holdings 227, LLC v. Tenants’ Development II Corp.</a:t>
            </a:r>
            <a:r>
              <a:rPr lang="en-US" dirty="0"/>
              <a:t>, 15 F.4th 551 (1st Cir. 2021) </a:t>
            </a:r>
            <a:r>
              <a:rPr lang="en-US" sz="2800" dirty="0"/>
              <a:t>:</a:t>
            </a:r>
          </a:p>
          <a:p>
            <a:pPr marL="0" indent="0">
              <a:buNone/>
            </a:pPr>
            <a:endParaRPr lang="en-US" sz="2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Section 42(i)(7) does </a:t>
            </a:r>
            <a:r>
              <a:rPr lang="en-US" b="1" u="sng" dirty="0"/>
              <a:t>not</a:t>
            </a:r>
            <a:r>
              <a:rPr lang="en-US" dirty="0"/>
              <a:t> specify how the contractual mechanism must operate, </a:t>
            </a:r>
            <a:r>
              <a:rPr lang="en-US" b="1" u="sng" dirty="0"/>
              <a:t>only</a:t>
            </a:r>
            <a:r>
              <a:rPr lang="en-US" dirty="0"/>
              <a:t>:</a:t>
            </a:r>
          </a:p>
          <a:p>
            <a:pPr marL="457200" lvl="1" indent="0">
              <a:buNone/>
            </a:pPr>
            <a:endParaRPr lang="en-US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</a:rPr>
              <a:t>Who</a:t>
            </a:r>
            <a:r>
              <a:rPr lang="en-US" dirty="0"/>
              <a:t> may hold and exercise the ROFR—</a:t>
            </a:r>
            <a:r>
              <a:rPr lang="en-US" dirty="0">
                <a:solidFill>
                  <a:srgbClr val="FF0000"/>
                </a:solidFill>
              </a:rPr>
              <a:t>a qualified nonprofit, tenants/tenant group, governmental agency</a:t>
            </a:r>
            <a:r>
              <a:rPr lang="en-US" dirty="0"/>
              <a:t>;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US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</a:rPr>
              <a:t>When</a:t>
            </a:r>
            <a:r>
              <a:rPr lang="en-US" dirty="0"/>
              <a:t> the ROFR may be exercised—</a:t>
            </a:r>
            <a:r>
              <a:rPr lang="en-US" dirty="0">
                <a:solidFill>
                  <a:srgbClr val="FF0000"/>
                </a:solidFill>
              </a:rPr>
              <a:t>after the end of the Compliance Period</a:t>
            </a:r>
            <a:r>
              <a:rPr lang="en-US" dirty="0"/>
              <a:t>; and 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US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</a:rPr>
              <a:t>The minimum price</a:t>
            </a:r>
            <a:r>
              <a:rPr lang="en-US" dirty="0"/>
              <a:t>.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E025BE1-EE66-9990-0EC0-FBA77ABBE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820" y="681037"/>
            <a:ext cx="288798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2700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2EEC4-FBEB-1DBA-C7E6-1D9C21A5C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0063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00B050"/>
                </a:solidFill>
              </a:rPr>
              <a:t>The Minimum Price	</a:t>
            </a:r>
            <a:endParaRPr lang="en-US" sz="36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89042-E87A-FDE5-7F49-C7DC38327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endParaRPr lang="en-US" b="0" i="0" dirty="0">
              <a:solidFill>
                <a:srgbClr val="333333"/>
              </a:solidFill>
              <a:effectLst/>
            </a:endParaRPr>
          </a:p>
          <a:p>
            <a:pPr algn="l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b="0" i="0" dirty="0">
                <a:solidFill>
                  <a:srgbClr val="333333"/>
                </a:solidFill>
                <a:effectLst/>
              </a:rPr>
              <a:t>the principal amount of outstanding indebtedness secured by the   building (other than indebtedness incurred within the 5-year period ending on the date of the sale to the tenants); and</a:t>
            </a:r>
          </a:p>
          <a:p>
            <a:pPr marL="0" indent="0" algn="l">
              <a:spcBef>
                <a:spcPts val="300"/>
              </a:spcBef>
              <a:spcAft>
                <a:spcPts val="300"/>
              </a:spcAft>
              <a:buNone/>
            </a:pPr>
            <a:endParaRPr lang="en-US" b="0" i="0" dirty="0">
              <a:solidFill>
                <a:srgbClr val="333333"/>
              </a:solidFill>
              <a:effectLst/>
            </a:endParaRPr>
          </a:p>
          <a:p>
            <a:pPr algn="l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b="0" i="0" dirty="0">
                <a:solidFill>
                  <a:srgbClr val="333333"/>
                </a:solidFill>
                <a:effectLst/>
              </a:rPr>
              <a:t>all Federal, State, and local taxes attributable to such sale.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000" dirty="0">
                <a:solidFill>
                  <a:srgbClr val="FF0000"/>
                </a:solidFill>
              </a:rPr>
              <a:t>The Debt-Plus-Taxes Price.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E025BE1-EE66-9990-0EC0-FBA77ABBE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820" y="681037"/>
            <a:ext cx="288798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9280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2EEC4-FBEB-1DBA-C7E6-1D9C21A5C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00B050"/>
                </a:solidFill>
              </a:rPr>
              <a:t>The Roadblocks: Options</a:t>
            </a:r>
            <a:endParaRPr lang="en-US" sz="36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89042-E87A-FDE5-7F49-C7DC38327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400" dirty="0"/>
              <a:t>Disputing Purchase Options and Option Prices</a:t>
            </a: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endParaRPr lang="en-US" sz="2400" dirty="0">
              <a:effectLst/>
              <a:ea typeface="Calibri" panose="020F0502020204030204" pitchFamily="34" charset="0"/>
            </a:endParaRPr>
          </a:p>
          <a:p>
            <a:pPr marL="742950" lvl="1" indent="-28575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400" dirty="0">
                <a:effectLst/>
                <a:ea typeface="Times New Roman" panose="02020603050405020304" pitchFamily="18" charset="0"/>
              </a:rPr>
              <a:t>Demanding that positive capital accounts be returned as cash through an Option Purchase Price, arguing that Section 704(b) requires such treatment.</a:t>
            </a:r>
          </a:p>
          <a:p>
            <a:pPr marL="457200" marR="0" lvl="1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effectLst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sz="2400" dirty="0">
                <a:effectLst/>
                <a:ea typeface="Times New Roman" panose="02020603050405020304" pitchFamily="18" charset="0"/>
              </a:rPr>
              <a:t>Demanding that valuations assume Partnership dissolution and asset liquidation rather than going concern valuation.  </a:t>
            </a:r>
          </a:p>
          <a:p>
            <a:pPr marL="457200" lvl="1" indent="0" algn="just">
              <a:buNone/>
            </a:pPr>
            <a:endParaRPr lang="en-US" sz="2400" dirty="0">
              <a:effectLst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dirty="0">
                <a:effectLst/>
                <a:ea typeface="Times New Roman" panose="02020603050405020304" pitchFamily="18" charset="0"/>
              </a:rPr>
              <a:t>Demanding that Options to purchase LP Interests in a Partnership be treated the same as Options to purchase the Property.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endParaRPr lang="en-US" sz="2400" dirty="0">
              <a:effectLst/>
              <a:ea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E025BE1-EE66-9990-0EC0-FBA77ABBE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820" y="681037"/>
            <a:ext cx="288798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8520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2EEC4-FBEB-1DBA-C7E6-1D9C21A5C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00B050"/>
                </a:solidFill>
              </a:rPr>
              <a:t>The Roadblocks: the </a:t>
            </a:r>
            <a:r>
              <a:rPr lang="en-US" sz="3600" b="1" i="1" u="sng" dirty="0">
                <a:solidFill>
                  <a:srgbClr val="00B050"/>
                </a:solidFill>
              </a:rPr>
              <a:t>St. Mary’s</a:t>
            </a:r>
            <a:r>
              <a:rPr lang="en-US" sz="3600" b="1" i="1" dirty="0">
                <a:solidFill>
                  <a:srgbClr val="00B050"/>
                </a:solidFill>
              </a:rPr>
              <a:t>,</a:t>
            </a:r>
            <a:br>
              <a:rPr lang="en-US" sz="3600" b="1" i="1" dirty="0">
                <a:solidFill>
                  <a:srgbClr val="00B050"/>
                </a:solidFill>
              </a:rPr>
            </a:br>
            <a:r>
              <a:rPr lang="en-US" sz="3600" b="1" i="1" u="sng" dirty="0">
                <a:solidFill>
                  <a:srgbClr val="00B050"/>
                </a:solidFill>
              </a:rPr>
              <a:t>Hopkins Court</a:t>
            </a:r>
            <a:r>
              <a:rPr lang="en-US" sz="3600" b="1" i="1" dirty="0">
                <a:solidFill>
                  <a:srgbClr val="00B050"/>
                </a:solidFill>
              </a:rPr>
              <a:t>, and </a:t>
            </a:r>
            <a:r>
              <a:rPr lang="en-US" sz="3600" b="1" i="1" u="sng" dirty="0">
                <a:solidFill>
                  <a:srgbClr val="00B050"/>
                </a:solidFill>
              </a:rPr>
              <a:t>Villagebrook</a:t>
            </a:r>
            <a:r>
              <a:rPr lang="en-US" sz="3600" b="1" i="1" dirty="0">
                <a:solidFill>
                  <a:srgbClr val="00B050"/>
                </a:solidFill>
              </a:rPr>
              <a:t> cases</a:t>
            </a:r>
            <a:endParaRPr lang="en-US" sz="2000" b="1" i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89042-E87A-FDE5-7F49-C7DC38327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 fontAlgn="base">
              <a:buFont typeface="Wingdings" panose="05000000000000000000" pitchFamily="2" charset="2"/>
              <a:buChar char="Ø"/>
            </a:pPr>
            <a:r>
              <a:rPr lang="en-US" sz="3600" b="0" dirty="0">
                <a:solidFill>
                  <a:srgbClr val="3D3D3D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 Property sale and a Partnership dissolution are </a:t>
            </a:r>
            <a:r>
              <a:rPr lang="en-US" sz="3600" b="1" i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two separate and distinct events</a:t>
            </a:r>
            <a:r>
              <a:rPr lang="en-US" sz="3600" b="0" dirty="0">
                <a:solidFill>
                  <a:srgbClr val="3D3D3D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.  </a:t>
            </a:r>
          </a:p>
          <a:p>
            <a:pPr algn="just" fontAlgn="base">
              <a:buFont typeface="Wingdings" panose="05000000000000000000" pitchFamily="2" charset="2"/>
              <a:buChar char="Ø"/>
            </a:pPr>
            <a:endParaRPr lang="en-US" sz="3600" b="0" dirty="0">
              <a:solidFill>
                <a:srgbClr val="3D3D3D"/>
              </a:solidFill>
              <a:effectLst/>
            </a:endParaRPr>
          </a:p>
          <a:p>
            <a:pPr algn="just" fontAlgn="base">
              <a:buFont typeface="Wingdings" panose="05000000000000000000" pitchFamily="2" charset="2"/>
              <a:buChar char="Ø"/>
            </a:pPr>
            <a:r>
              <a:rPr lang="en-US" sz="3600" b="0" dirty="0">
                <a:solidFill>
                  <a:srgbClr val="3D3D3D"/>
                </a:solidFill>
                <a:effectLst/>
              </a:rPr>
              <a:t>While a sale triggers a dissolution and </a:t>
            </a:r>
            <a:r>
              <a:rPr lang="en-US" sz="3600" b="1" i="1" dirty="0">
                <a:solidFill>
                  <a:srgbClr val="FF0000"/>
                </a:solidFill>
                <a:effectLst/>
              </a:rPr>
              <a:t>thereafter</a:t>
            </a:r>
            <a:r>
              <a:rPr lang="en-US" sz="3600" b="0" dirty="0">
                <a:solidFill>
                  <a:srgbClr val="3D3D3D"/>
                </a:solidFill>
                <a:effectLst/>
              </a:rPr>
              <a:t> a Partnership liquidation, this </a:t>
            </a:r>
            <a:r>
              <a:rPr lang="en-US" sz="3600" b="1" i="1" dirty="0">
                <a:solidFill>
                  <a:srgbClr val="FF0000"/>
                </a:solidFill>
                <a:effectLst/>
              </a:rPr>
              <a:t>does </a:t>
            </a:r>
            <a:r>
              <a:rPr lang="en-US" sz="3600" b="1" i="1" u="sng" dirty="0">
                <a:solidFill>
                  <a:srgbClr val="FF0000"/>
                </a:solidFill>
                <a:effectLst/>
              </a:rPr>
              <a:t>not</a:t>
            </a:r>
            <a:r>
              <a:rPr lang="en-US" sz="3600" b="1" i="1" dirty="0">
                <a:solidFill>
                  <a:srgbClr val="FF0000"/>
                </a:solidFill>
                <a:effectLst/>
              </a:rPr>
              <a:t> mean</a:t>
            </a:r>
            <a:r>
              <a:rPr lang="en-US" sz="3600" b="0" dirty="0">
                <a:solidFill>
                  <a:srgbClr val="3D3D3D"/>
                </a:solidFill>
                <a:effectLst/>
              </a:rPr>
              <a:t> the sale and its proceeds are automatically included in the subsequent liquidation</a:t>
            </a:r>
            <a:r>
              <a:rPr lang="en-US" sz="4800" b="0" dirty="0">
                <a:solidFill>
                  <a:srgbClr val="3D3D3D"/>
                </a:solidFill>
                <a:effectLst/>
              </a:rPr>
              <a:t>.</a:t>
            </a:r>
            <a:endParaRPr lang="en-US" sz="3600" b="0" dirty="0">
              <a:solidFill>
                <a:srgbClr val="3D3D3D"/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 fontAlgn="base">
              <a:buNone/>
            </a:pPr>
            <a:endParaRPr lang="en-US" sz="3600" b="0" dirty="0">
              <a:solidFill>
                <a:srgbClr val="3D3D3D"/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>
              <a:buFont typeface="Wingdings" panose="05000000000000000000" pitchFamily="2" charset="2"/>
              <a:buChar char="Ø"/>
            </a:pPr>
            <a:r>
              <a:rPr lang="en-US" sz="3600" b="0" dirty="0">
                <a:solidFill>
                  <a:srgbClr val="3D3D3D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Sale / </a:t>
            </a:r>
            <a:r>
              <a:rPr lang="en-US" sz="3600" dirty="0">
                <a:solidFill>
                  <a:srgbClr val="3D3D3D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Capital</a:t>
            </a:r>
            <a:r>
              <a:rPr lang="en-US" sz="3600" b="0" dirty="0">
                <a:solidFill>
                  <a:srgbClr val="3D3D3D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Transaction Waterfalls are </a:t>
            </a:r>
            <a:r>
              <a:rPr lang="en-US" sz="3600" b="1" i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first used</a:t>
            </a:r>
            <a:r>
              <a:rPr lang="en-US" sz="3600" b="0" dirty="0">
                <a:solidFill>
                  <a:srgbClr val="3D3D3D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to distribute proceeds </a:t>
            </a:r>
            <a:r>
              <a:rPr lang="en-US" sz="3600" b="1" i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before</a:t>
            </a:r>
            <a:r>
              <a:rPr lang="en-US" sz="3600" b="0" dirty="0">
                <a:solidFill>
                  <a:srgbClr val="3D3D3D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applying Liquidation Waterfalls to distribute any remaining funds based on capital accounts.</a:t>
            </a:r>
          </a:p>
          <a:p>
            <a:pPr marL="0" indent="0" algn="just" fontAlgn="base">
              <a:buNone/>
            </a:pPr>
            <a:endParaRPr lang="en-US" sz="3600" b="0" dirty="0">
              <a:solidFill>
                <a:srgbClr val="3D3D3D"/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>
              <a:buFont typeface="Wingdings" panose="05000000000000000000" pitchFamily="2" charset="2"/>
              <a:buChar char="Ø"/>
            </a:pPr>
            <a:r>
              <a:rPr kumimoji="0" lang="en-US" sz="3600" b="0" i="1" u="none" strike="noStrike" kern="1200" cap="none" spc="0" normalizeH="0" baseline="0" noProof="0" dirty="0">
                <a:ln>
                  <a:noFill/>
                </a:ln>
                <a:solidFill>
                  <a:srgbClr val="3D3D3D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The fact that a sale waterfall is made </a:t>
            </a:r>
            <a:r>
              <a:rPr kumimoji="0" lang="en-US" sz="3600" b="0" i="1" u="sng" strike="noStrike" kern="1200" cap="none" spc="0" normalizeH="0" baseline="0" noProof="0" dirty="0">
                <a:ln>
                  <a:noFill/>
                </a:ln>
                <a:solidFill>
                  <a:srgbClr val="3D3D3D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“</a:t>
            </a:r>
            <a:r>
              <a:rPr kumimoji="0" lang="en-US" sz="3600" b="1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[s]</a:t>
            </a:r>
            <a:r>
              <a:rPr kumimoji="0" lang="en-US" sz="3600" b="1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ubject</a:t>
            </a:r>
            <a:r>
              <a:rPr kumimoji="0" lang="en-US" sz="3600" b="1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 to the provisions of” a liquidation waterfall simply means that the project could be sold during the dissolution process</a:t>
            </a:r>
            <a:r>
              <a:rPr kumimoji="0" lang="en-US" sz="3600" b="0" i="1" u="none" strike="noStrike" kern="1200" cap="none" spc="0" normalizeH="0" baseline="0" noProof="0" dirty="0">
                <a:ln>
                  <a:noFill/>
                </a:ln>
                <a:solidFill>
                  <a:srgbClr val="3D3D3D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 and provides in that event for the distribution of the proceeds pursuant to section 12.4 (A).</a:t>
            </a:r>
            <a:endParaRPr kumimoji="0" lang="en-US" sz="3200" b="0" i="1" u="none" strike="noStrike" kern="1200" cap="none" spc="0" normalizeH="0" baseline="0" noProof="0" dirty="0">
              <a:ln>
                <a:noFill/>
              </a:ln>
              <a:uLnTx/>
              <a:uFillTx/>
              <a:latin typeface="Source Sans Pro" panose="020B0503030403020204" pitchFamily="34" charset="0"/>
              <a:ea typeface="Calibri" panose="020F0502020204030204" pitchFamily="34" charset="0"/>
            </a:endParaRPr>
          </a:p>
          <a:p>
            <a:pPr algn="just" fontAlgn="base">
              <a:buFont typeface="Wingdings" panose="05000000000000000000" pitchFamily="2" charset="2"/>
              <a:buChar char="Ø"/>
            </a:pPr>
            <a:endParaRPr lang="en-US" sz="3600" dirty="0">
              <a:solidFill>
                <a:srgbClr val="3D3D3D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>
              <a:buFont typeface="Wingdings" panose="05000000000000000000" pitchFamily="2" charset="2"/>
              <a:buChar char="Ø"/>
            </a:pPr>
            <a:r>
              <a:rPr lang="en-US" sz="3600" b="0" dirty="0">
                <a:solidFill>
                  <a:srgbClr val="3D3D3D"/>
                </a:solidFill>
                <a:effectLst/>
              </a:rPr>
              <a:t> </a:t>
            </a:r>
            <a:r>
              <a:rPr lang="en-US" sz="3600" b="1" i="1" dirty="0">
                <a:solidFill>
                  <a:srgbClr val="FF0000"/>
                </a:solidFill>
                <a:effectLst/>
              </a:rPr>
              <a:t>Rejected arguments</a:t>
            </a:r>
            <a:r>
              <a:rPr lang="en-US" sz="3600" b="0" dirty="0">
                <a:solidFill>
                  <a:srgbClr val="3D3D3D"/>
                </a:solidFill>
                <a:effectLst/>
              </a:rPr>
              <a:t> that a distribution of sale proceeds in in this manner violates the tax code</a:t>
            </a:r>
            <a:r>
              <a:rPr lang="en-US" sz="3600" dirty="0">
                <a:solidFill>
                  <a:srgbClr val="3D3D3D"/>
                </a:solidFill>
              </a:rPr>
              <a:t>.</a:t>
            </a:r>
            <a:endParaRPr lang="en-US" sz="2400" dirty="0"/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E025BE1-EE66-9990-0EC0-FBA77ABBE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820" y="681037"/>
            <a:ext cx="288798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7476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2EEC4-FBEB-1DBA-C7E6-1D9C21A5C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00B050"/>
                </a:solidFill>
              </a:rPr>
              <a:t>The Roadblocks: the </a:t>
            </a:r>
            <a:r>
              <a:rPr lang="en-US" sz="3600" b="1" i="1" u="sng" dirty="0">
                <a:solidFill>
                  <a:srgbClr val="00B050"/>
                </a:solidFill>
              </a:rPr>
              <a:t>Berkshire</a:t>
            </a:r>
            <a:r>
              <a:rPr lang="en-US" sz="3600" b="1" i="1" dirty="0">
                <a:solidFill>
                  <a:srgbClr val="00B050"/>
                </a:solidFill>
              </a:rPr>
              <a:t> </a:t>
            </a:r>
            <a:br>
              <a:rPr lang="en-US" sz="3600" b="1" i="1" dirty="0">
                <a:solidFill>
                  <a:srgbClr val="00B050"/>
                </a:solidFill>
              </a:rPr>
            </a:br>
            <a:r>
              <a:rPr lang="en-US" sz="3600" b="1" dirty="0">
                <a:solidFill>
                  <a:srgbClr val="00B050"/>
                </a:solidFill>
              </a:rPr>
              <a:t>and </a:t>
            </a:r>
            <a:r>
              <a:rPr lang="en-US" sz="3600" b="1" i="1" u="sng" dirty="0">
                <a:solidFill>
                  <a:srgbClr val="00B050"/>
                </a:solidFill>
              </a:rPr>
              <a:t>Waterford</a:t>
            </a:r>
            <a:r>
              <a:rPr lang="en-US" sz="3600" b="1" i="1" dirty="0">
                <a:solidFill>
                  <a:srgbClr val="00B050"/>
                </a:solidFill>
              </a:rPr>
              <a:t> cases</a:t>
            </a:r>
            <a:endParaRPr lang="en-US" sz="2000" b="1" i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89042-E87A-FDE5-7F49-C7DC38327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>
                <a:solidFill>
                  <a:srgbClr val="00B050"/>
                </a:solidFill>
              </a:rPr>
              <a:t>Berkshire</a:t>
            </a:r>
            <a:r>
              <a:rPr lang="en-US" dirty="0"/>
              <a:t>: Florida court rejected same arguments where Partnership Agreement specifically required the </a:t>
            </a:r>
            <a:r>
              <a:rPr lang="en-US" b="1" dirty="0">
                <a:solidFill>
                  <a:srgbClr val="FF0000"/>
                </a:solidFill>
              </a:rPr>
              <a:t>Option Purchase Price for LP interests be calculated based on hypothetical sale under Sale Proceeds Waterfall</a:t>
            </a:r>
            <a:r>
              <a:rPr lang="en-US" dirty="0"/>
              <a:t>. </a:t>
            </a:r>
          </a:p>
          <a:p>
            <a:pPr marL="0" indent="0" algn="just">
              <a:buNone/>
            </a:pPr>
            <a:endParaRPr lang="en-US" dirty="0"/>
          </a:p>
          <a:p>
            <a:pPr algn="just"/>
            <a:r>
              <a:rPr lang="en-US" dirty="0">
                <a:solidFill>
                  <a:srgbClr val="00B050"/>
                </a:solidFill>
              </a:rPr>
              <a:t>Waterford</a:t>
            </a:r>
            <a:r>
              <a:rPr lang="en-US" dirty="0"/>
              <a:t>: Florida court reached same conclusion as in Berkshire where Option was to purchase property, not LP interests.</a:t>
            </a:r>
          </a:p>
          <a:p>
            <a:pPr marL="0" indent="0" algn="just">
              <a:buNone/>
            </a:pPr>
            <a:r>
              <a:rPr lang="en-US" dirty="0"/>
              <a:t>  </a:t>
            </a:r>
          </a:p>
          <a:p>
            <a:pPr algn="just"/>
            <a:r>
              <a:rPr lang="en-US" dirty="0"/>
              <a:t>The exercise of the Options and the transactions contemplated by them </a:t>
            </a:r>
            <a:r>
              <a:rPr lang="en-US" b="1" dirty="0">
                <a:solidFill>
                  <a:srgbClr val="FF0000"/>
                </a:solidFill>
              </a:rPr>
              <a:t>did not involve a direct liquidation or dissolution of the Partnership</a:t>
            </a:r>
            <a:r>
              <a:rPr lang="en-US" dirty="0"/>
              <a:t>, thus there is no need to consider capital account balances to determine the Option Purchase Price.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E025BE1-EE66-9990-0EC0-FBA77ABBE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820" y="681037"/>
            <a:ext cx="288798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60318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2EEC4-FBEB-1DBA-C7E6-1D9C21A5C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00B050"/>
                </a:solidFill>
              </a:rPr>
              <a:t>The Roadblocks: the </a:t>
            </a:r>
            <a:r>
              <a:rPr lang="en-US" sz="3600" b="1" i="1" u="sng" dirty="0">
                <a:solidFill>
                  <a:srgbClr val="00B050"/>
                </a:solidFill>
              </a:rPr>
              <a:t>White Settlement</a:t>
            </a:r>
            <a:br>
              <a:rPr lang="en-US" sz="3600" b="1" i="1" u="sng" dirty="0">
                <a:solidFill>
                  <a:srgbClr val="00B050"/>
                </a:solidFill>
              </a:rPr>
            </a:br>
            <a:r>
              <a:rPr lang="en-US" sz="3600" b="1" i="1" dirty="0">
                <a:solidFill>
                  <a:srgbClr val="00B050"/>
                </a:solidFill>
              </a:rPr>
              <a:t> case</a:t>
            </a:r>
            <a:endParaRPr lang="en-US" sz="2000" b="1" i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89042-E87A-FDE5-7F49-C7DC38327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 fontAlgn="base"/>
            <a:r>
              <a:rPr lang="en-US" b="0" dirty="0">
                <a:solidFill>
                  <a:srgbClr val="3D3D3D"/>
                </a:solidFill>
                <a:effectLst/>
                <a:latin typeface="Source Sans Pro" panose="020B0503030403020204" pitchFamily="34" charset="0"/>
              </a:rPr>
              <a:t>GP granted the </a:t>
            </a:r>
            <a:r>
              <a:rPr lang="en-US" b="1" dirty="0">
                <a:solidFill>
                  <a:srgbClr val="FF0000"/>
                </a:solidFill>
                <a:effectLst/>
                <a:latin typeface="Source Sans Pro" panose="020B0503030403020204" pitchFamily="34" charset="0"/>
              </a:rPr>
              <a:t>right to purchase the Interests of the Limited Partners</a:t>
            </a:r>
            <a:r>
              <a:rPr lang="en-US" dirty="0">
                <a:effectLst/>
                <a:latin typeface="Source Sans Pro" panose="020B0503030403020204" pitchFamily="34" charset="0"/>
              </a:rPr>
              <a:t> </a:t>
            </a:r>
            <a:r>
              <a:rPr lang="en-US" b="0" dirty="0">
                <a:solidFill>
                  <a:srgbClr val="3D3D3D"/>
                </a:solidFill>
                <a:effectLst/>
                <a:latin typeface="Source Sans Pro" panose="020B0503030403020204" pitchFamily="34" charset="0"/>
              </a:rPr>
              <a:t>for the “fair market value of the Limited Partner’s Interest </a:t>
            </a:r>
            <a:r>
              <a:rPr lang="en-US" b="0" i="1" dirty="0">
                <a:solidFill>
                  <a:srgbClr val="3D3D3D"/>
                </a:solidFill>
                <a:effectLst/>
                <a:latin typeface="Source Sans Pro" panose="020B0503030403020204" pitchFamily="34" charset="0"/>
              </a:rPr>
              <a:t>. . .</a:t>
            </a:r>
            <a:r>
              <a:rPr lang="en-US" b="0" dirty="0">
                <a:solidFill>
                  <a:srgbClr val="3D3D3D"/>
                </a:solidFill>
                <a:effectLst/>
                <a:latin typeface="Source Sans Pro" panose="020B0503030403020204" pitchFamily="34" charset="0"/>
              </a:rPr>
              <a:t>”</a:t>
            </a:r>
          </a:p>
          <a:p>
            <a:pPr algn="just" fontAlgn="base"/>
            <a:endParaRPr lang="en-US" b="0" i="1" dirty="0">
              <a:solidFill>
                <a:srgbClr val="3D3D3D"/>
              </a:solidFill>
              <a:effectLst/>
              <a:latin typeface="Source Sans Pro" panose="020B0503030403020204" pitchFamily="34" charset="0"/>
            </a:endParaRPr>
          </a:p>
          <a:p>
            <a:pPr algn="just" fontAlgn="base"/>
            <a:r>
              <a:rPr lang="en-US" dirty="0">
                <a:solidFill>
                  <a:srgbClr val="3D3D3D"/>
                </a:solidFill>
                <a:latin typeface="Source Sans Pro" panose="020B0503030403020204" pitchFamily="34" charset="0"/>
              </a:rPr>
              <a:t>As </a:t>
            </a:r>
            <a:r>
              <a:rPr lang="en-US" b="0" dirty="0">
                <a:solidFill>
                  <a:srgbClr val="3D3D3D"/>
                </a:solidFill>
                <a:effectLst/>
                <a:latin typeface="Source Sans Pro" panose="020B0503030403020204" pitchFamily="34" charset="0"/>
              </a:rPr>
              <a:t>confirmed by a Texas district court and appellate court, the arbitrator concluded that the purchase price for the LP interest was to be “</a:t>
            </a:r>
            <a:r>
              <a:rPr lang="en-US" b="1" dirty="0">
                <a:solidFill>
                  <a:srgbClr val="FF0000"/>
                </a:solidFill>
                <a:effectLst/>
                <a:latin typeface="Source Sans Pro" panose="020B0503030403020204" pitchFamily="34" charset="0"/>
              </a:rPr>
              <a:t>determined based on a going concern valuation . . . assuming continued use of the property</a:t>
            </a:r>
            <a:r>
              <a:rPr lang="en-US" i="1" dirty="0">
                <a:effectLst/>
                <a:latin typeface="Source Sans Pro" panose="020B0503030403020204" pitchFamily="34" charset="0"/>
              </a:rPr>
              <a:t> owned by the Partnership (the “Property”) for low-income housing</a:t>
            </a:r>
            <a:r>
              <a:rPr lang="en-US" dirty="0">
                <a:effectLst/>
                <a:latin typeface="Source Sans Pro" panose="020B0503030403020204" pitchFamily="34" charset="0"/>
              </a:rPr>
              <a:t>.” </a:t>
            </a:r>
          </a:p>
          <a:p>
            <a:pPr marL="0" indent="0" algn="just" fontAlgn="base">
              <a:buNone/>
            </a:pPr>
            <a:endParaRPr lang="en-US" dirty="0">
              <a:latin typeface="Source Sans Pro" panose="020B0503030403020204" pitchFamily="34" charset="0"/>
            </a:endParaRPr>
          </a:p>
          <a:p>
            <a:pPr algn="just" fontAlgn="base"/>
            <a:r>
              <a:rPr lang="en-US" b="0" i="1" dirty="0">
                <a:solidFill>
                  <a:srgbClr val="3D3D3D"/>
                </a:solidFill>
                <a:effectLst/>
                <a:latin typeface="Source Sans Pro" panose="020B0503030403020204" pitchFamily="34" charset="0"/>
              </a:rPr>
              <a:t>“</a:t>
            </a:r>
            <a:r>
              <a:rPr lang="en-US" b="1" dirty="0">
                <a:solidFill>
                  <a:srgbClr val="FF0000"/>
                </a:solidFill>
                <a:effectLst/>
                <a:latin typeface="Source Sans Pro" panose="020B0503030403020204" pitchFamily="34" charset="0"/>
              </a:rPr>
              <a:t>[E]</a:t>
            </a:r>
            <a:r>
              <a:rPr lang="en-US" b="1" dirty="0" err="1">
                <a:solidFill>
                  <a:srgbClr val="FF0000"/>
                </a:solidFill>
                <a:effectLst/>
                <a:latin typeface="Source Sans Pro" panose="020B0503030403020204" pitchFamily="34" charset="0"/>
              </a:rPr>
              <a:t>ven</a:t>
            </a:r>
            <a:r>
              <a:rPr lang="en-US" b="1" dirty="0">
                <a:solidFill>
                  <a:srgbClr val="FF0000"/>
                </a:solidFill>
                <a:effectLst/>
                <a:latin typeface="Source Sans Pro" panose="020B0503030403020204" pitchFamily="34" charset="0"/>
              </a:rPr>
              <a:t> if the Limited Partner could force a sale of the Property</a:t>
            </a:r>
            <a:r>
              <a:rPr lang="en-US" b="0" i="1" dirty="0">
                <a:solidFill>
                  <a:srgbClr val="3D3D3D"/>
                </a:solidFill>
                <a:effectLst/>
                <a:latin typeface="Source Sans Pro" panose="020B0503030403020204" pitchFamily="34" charset="0"/>
              </a:rPr>
              <a:t>, it still cannot reasonably expect to benefit from a sale because, in part, Claimant’s Option plainly confirms that a going concern valuation shall be utilized to determine the Option Price regardless of any supposed sale of the Property.”</a:t>
            </a:r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E025BE1-EE66-9990-0EC0-FBA77ABBE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820" y="681037"/>
            <a:ext cx="288798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55137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2EEC4-FBEB-1DBA-C7E6-1D9C21A5C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00B050"/>
                </a:solidFill>
              </a:rPr>
              <a:t>The Solution: Housing Agencies Act	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89042-E87A-FDE5-7F49-C7DC38327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WSHFC, Tax Credit Compliance Procedures Manual, Ch. 9 Property Transfers, at 3-4 (Dec. 2019), (“Commission will consent to a proposed Property Transfer…only if it is determined that:…For [a] limited partner…the </a:t>
            </a:r>
            <a:r>
              <a:rPr lang="en-US" sz="2800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Transferee has not had a claim filed against it in litigation in any jurisdiction concerning a sponsor’s, partner’s, or member’s ownership interest in a project after the initial term of the partnership (year-15 exit)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en-US" dirty="0"/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US" i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Notice of Funding Availability: March/April 2021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Massachusetts Department of Housing and Community Development, (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providing that </a:t>
            </a:r>
            <a:r>
              <a:rPr lang="en-US" sz="2800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to obtain a Housing Credit allocation, the “investor cannot have been involved in any ‘aggregator’ activity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in Massachusetts or in other states, </a:t>
            </a:r>
            <a:r>
              <a:rPr lang="en-US" sz="2800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seeking to undermine the exercise of a LIHTC [ROFR]/right of first option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including, without limitation:…[via a] Lawsuit”)</a:t>
            </a:r>
            <a:endParaRPr lang="en-US" i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E025BE1-EE66-9990-0EC0-FBA77ABBE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820" y="681037"/>
            <a:ext cx="288798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42639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2EEC4-FBEB-1DBA-C7E6-1D9C21A5C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00B050"/>
                </a:solidFill>
              </a:rPr>
              <a:t>The Solution: be educated and</a:t>
            </a:r>
            <a:br>
              <a:rPr lang="en-US" sz="3600" b="1" i="1" dirty="0">
                <a:solidFill>
                  <a:srgbClr val="00B050"/>
                </a:solidFill>
              </a:rPr>
            </a:br>
            <a:r>
              <a:rPr lang="en-US" sz="3600" b="1" i="1" dirty="0">
                <a:solidFill>
                  <a:srgbClr val="00B050"/>
                </a:solidFill>
              </a:rPr>
              <a:t> plan ahead	</a:t>
            </a:r>
            <a:endParaRPr lang="en-US" sz="36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89042-E87A-FDE5-7F49-C7DC38327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FF0000"/>
                </a:solidFill>
              </a:rPr>
              <a:t>Be educated </a:t>
            </a:r>
            <a:r>
              <a:rPr lang="en-US" sz="2800" dirty="0"/>
              <a:t>on the issues that Aggregators target (though this has proven to be an ever-moving target).</a:t>
            </a:r>
          </a:p>
          <a:p>
            <a:pPr marL="0" indent="0">
              <a:buNone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Take steps to </a:t>
            </a:r>
            <a:r>
              <a:rPr lang="en-US" sz="2800" dirty="0">
                <a:solidFill>
                  <a:srgbClr val="FF0000"/>
                </a:solidFill>
              </a:rPr>
              <a:t>address Year 15 issues at the front end </a:t>
            </a:r>
            <a:r>
              <a:rPr lang="en-US" sz="2800" dirty="0"/>
              <a:t>of new deals where possible:</a:t>
            </a:r>
          </a:p>
          <a:p>
            <a:pPr marL="0" indent="0">
              <a:buNone/>
            </a:pPr>
            <a:endParaRPr lang="en-US" sz="2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Begin addressing Year 15 issues early, including in letters of intent, to </a:t>
            </a:r>
            <a:r>
              <a:rPr lang="en-US" dirty="0">
                <a:solidFill>
                  <a:srgbClr val="FF0000"/>
                </a:solidFill>
              </a:rPr>
              <a:t>weed out investors and syndicators likely to instigate Year 15 exit disputes </a:t>
            </a:r>
            <a:r>
              <a:rPr lang="en-US" dirty="0"/>
              <a:t>(then include a requirement that consent must be given to all transfers of LP interests)</a:t>
            </a:r>
          </a:p>
          <a:p>
            <a:pPr marL="457200" lvl="1" indent="0">
              <a:buNone/>
            </a:pP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Make agreements as specific as possible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Reject inclusion of problematic conditions/terms </a:t>
            </a:r>
            <a:r>
              <a:rPr lang="en-US" dirty="0"/>
              <a:t>that are not required by Section 42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E025BE1-EE66-9990-0EC0-FBA77ABBE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820" y="681037"/>
            <a:ext cx="288798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93055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2EEC4-FBEB-1DBA-C7E6-1D9C21A5C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00B050"/>
                </a:solidFill>
              </a:rPr>
              <a:t>The Solution: be educated	</a:t>
            </a:r>
            <a:endParaRPr lang="en-US" sz="36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89042-E87A-FDE5-7F49-C7DC38327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Be able to </a:t>
            </a:r>
            <a:r>
              <a:rPr lang="en-US" dirty="0">
                <a:solidFill>
                  <a:srgbClr val="FF0000"/>
                </a:solidFill>
              </a:rPr>
              <a:t>identify when you might be dealing with an Aggregator </a:t>
            </a:r>
            <a:r>
              <a:rPr lang="en-US" dirty="0"/>
              <a:t>on the backend.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names aren't always the same </a:t>
            </a:r>
            <a:r>
              <a:rPr lang="en-US" dirty="0"/>
              <a:t>and new firms continue to emerge, but the tactics and associated </a:t>
            </a:r>
            <a:r>
              <a:rPr lang="en-US" dirty="0">
                <a:solidFill>
                  <a:srgbClr val="FF0000"/>
                </a:solidFill>
              </a:rPr>
              <a:t>red flags remain largely the same</a:t>
            </a:r>
            <a:r>
              <a:rPr lang="en-US" dirty="0"/>
              <a:t>.</a:t>
            </a:r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E025BE1-EE66-9990-0EC0-FBA77ABBE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820" y="681037"/>
            <a:ext cx="288798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03078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223007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10 </a:t>
            </a:r>
            <a:r>
              <a:rPr lang="en-US" b="1" dirty="0">
                <a:solidFill>
                  <a:srgbClr val="FF0000"/>
                </a:solidFill>
              </a:rPr>
              <a:t>Red</a:t>
            </a:r>
            <a:r>
              <a:rPr lang="en-US" b="1" dirty="0">
                <a:solidFill>
                  <a:srgbClr val="00B050"/>
                </a:solidFill>
              </a:rPr>
              <a:t> Flags in LIHTC Deals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6428" y="2024743"/>
            <a:ext cx="7474172" cy="4205693"/>
          </a:xfrm>
        </p:spPr>
        <p:txBody>
          <a:bodyPr wrap="square" anchor="ctr">
            <a:noAutofit/>
          </a:bodyPr>
          <a:lstStyle/>
          <a:p>
            <a:pPr indent="457200" algn="just">
              <a:spcAft>
                <a:spcPts val="1200"/>
              </a:spcAft>
              <a:buClr>
                <a:srgbClr val="FF0000"/>
              </a:buClr>
              <a:buFont typeface="+mj-lt"/>
              <a:buAutoNum type="arabicPeriod"/>
            </a:pPr>
            <a:r>
              <a:rPr lang="en-US" sz="2400" dirty="0"/>
              <a:t>Investor limited partner interests have changed hands from original investor limited partner. Is your partner today the same as the one you did your deal with at the beginning? </a:t>
            </a:r>
          </a:p>
          <a:p>
            <a:pPr indent="457200" algn="just">
              <a:spcAft>
                <a:spcPts val="1200"/>
              </a:spcAft>
              <a:buClr>
                <a:srgbClr val="FF0000"/>
              </a:buClr>
              <a:buFont typeface="+mj-lt"/>
              <a:buAutoNum type="arabicPeriod"/>
            </a:pPr>
            <a:r>
              <a:rPr lang="en-US" sz="2400" dirty="0"/>
              <a:t>The investor limited partner interests are managed by and/or affiliated with organizations (e.g., asset management firm) that have been involved in litigation concerning LIHTC project partnerships around year-15.</a:t>
            </a:r>
          </a:p>
          <a:p>
            <a:pPr indent="457200" algn="just">
              <a:spcAft>
                <a:spcPts val="1200"/>
              </a:spcAft>
              <a:buClr>
                <a:srgbClr val="FF0000"/>
              </a:buClr>
              <a:buFont typeface="+mj-lt"/>
              <a:buAutoNum type="arabicPeriod"/>
            </a:pPr>
            <a:r>
              <a:rPr lang="en-US" sz="2400" dirty="0"/>
              <a:t>The investor limited partner has a large positive capital account and believes that it should be allowed to monetize that book entry through a “cash-out” process.</a:t>
            </a:r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7617670C-9D03-432E-B1CB-AB70F82E4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54442" y="3207179"/>
            <a:ext cx="1462088" cy="443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408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0EDDD-F957-4EC4-9712-4591DE7DC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8499"/>
            <a:ext cx="10515600" cy="1325563"/>
          </a:xfrm>
        </p:spPr>
        <p:txBody>
          <a:bodyPr>
            <a:normAutofit/>
          </a:bodyPr>
          <a:lstStyle/>
          <a:p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The Problem</a:t>
            </a:r>
            <a:endParaRPr lang="en-US" sz="3600" b="1" i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5CA76-548E-40DF-8987-26DA2D14D8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0036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300" i="1" dirty="0"/>
              <a:t>CED Capital Holdings 2000 EB, LLC  v. CTCW Berkshire Club, L.L.C.</a:t>
            </a:r>
            <a:br>
              <a:rPr lang="en-US" sz="3300" i="1" dirty="0"/>
            </a:br>
            <a:r>
              <a:rPr lang="en-US" sz="3300" dirty="0"/>
              <a:t>2020 WL 6537072 (Fla.Cir.Ct. Nov. 3, 2020): </a:t>
            </a:r>
          </a:p>
          <a:p>
            <a:pPr marL="0" indent="0">
              <a:buNone/>
            </a:pPr>
            <a:endParaRPr lang="en-US" sz="33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3300" i="1" dirty="0"/>
              <a:t>“</a:t>
            </a:r>
            <a:r>
              <a:rPr lang="en-US" sz="3300" i="1" dirty="0">
                <a:solidFill>
                  <a:srgbClr val="FF0000"/>
                </a:solidFill>
              </a:rPr>
              <a:t>a trend in the LIHTC industry in which certain entities, </a:t>
            </a:r>
            <a:r>
              <a:rPr lang="en-US" sz="3300" i="1" dirty="0"/>
              <a:t>like Hunt, are acquiring limited partner interests in LIHTC partnerships – </a:t>
            </a:r>
            <a:r>
              <a:rPr lang="en-US" sz="3300" i="1" dirty="0">
                <a:solidFill>
                  <a:srgbClr val="FF0000"/>
                </a:solidFill>
              </a:rPr>
              <a:t>known as “</a:t>
            </a:r>
            <a:r>
              <a:rPr lang="en-US" sz="3300" b="1" i="1" u="sng" dirty="0">
                <a:solidFill>
                  <a:srgbClr val="FF0000"/>
                </a:solidFill>
              </a:rPr>
              <a:t>Aggregators</a:t>
            </a:r>
            <a:r>
              <a:rPr lang="en-US" sz="3300" i="1" dirty="0">
                <a:solidFill>
                  <a:srgbClr val="FF0000"/>
                </a:solidFill>
              </a:rPr>
              <a:t>” </a:t>
            </a:r>
            <a:r>
              <a:rPr lang="en-US" sz="3300" i="1" dirty="0"/>
              <a:t>– who then attempt to extract value out of such interests that were not intended by the original parties to the partnerships.” </a:t>
            </a:r>
          </a:p>
          <a:p>
            <a:pPr marL="0" indent="0">
              <a:buNone/>
            </a:pPr>
            <a:endParaRPr lang="en-US" sz="3300" i="1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3300" i="1" dirty="0"/>
              <a:t>the “</a:t>
            </a:r>
            <a:r>
              <a:rPr lang="en-US" sz="3300" b="1" i="1" u="sng" dirty="0">
                <a:solidFill>
                  <a:srgbClr val="FF0000"/>
                </a:solidFill>
              </a:rPr>
              <a:t>Aggregator’s playbook</a:t>
            </a:r>
            <a:r>
              <a:rPr lang="en-US" sz="3300" i="1" dirty="0"/>
              <a:t>” is </a:t>
            </a:r>
            <a:r>
              <a:rPr lang="en-US" sz="3300" i="1" dirty="0">
                <a:solidFill>
                  <a:srgbClr val="FF0000"/>
                </a:solidFill>
              </a:rPr>
              <a:t>designed to disrupt year-15 exits “to drive a cash return . . . that was never intended </a:t>
            </a:r>
            <a:r>
              <a:rPr lang="en-US" sz="3300" i="1" dirty="0"/>
              <a:t>by the original tax credit investor or anyone originally involved in the Project.”</a:t>
            </a:r>
          </a:p>
          <a:p>
            <a:endParaRPr lang="en-US" dirty="0"/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CE874A1-AA3F-432D-9A55-AF22BBB84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820" y="681037"/>
            <a:ext cx="288798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11081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027065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10 </a:t>
            </a:r>
            <a:r>
              <a:rPr lang="en-US" b="1" dirty="0">
                <a:solidFill>
                  <a:srgbClr val="FF0000"/>
                </a:solidFill>
              </a:rPr>
              <a:t>Red</a:t>
            </a:r>
            <a:r>
              <a:rPr lang="en-US" b="1" dirty="0">
                <a:solidFill>
                  <a:srgbClr val="00B050"/>
                </a:solidFill>
              </a:rPr>
              <a:t> Flags in LIHTC Deals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6429" y="1654629"/>
            <a:ext cx="7474171" cy="4575807"/>
          </a:xfrm>
        </p:spPr>
        <p:txBody>
          <a:bodyPr anchor="ctr">
            <a:noAutofit/>
          </a:bodyPr>
          <a:lstStyle/>
          <a:p>
            <a:pPr indent="457200" algn="just">
              <a:spcAft>
                <a:spcPts val="1200"/>
              </a:spcAft>
              <a:buClr>
                <a:srgbClr val="FF0000"/>
              </a:buClr>
              <a:buFont typeface="+mj-lt"/>
              <a:buAutoNum type="arabicPeriod" startAt="4"/>
            </a:pPr>
            <a:r>
              <a:rPr lang="en-US" sz="2400" dirty="0"/>
              <a:t>The investor limited partner claims its consent is necessary to consummate a ROFR or offers other roadblocks suggesting an exercise of the ROFR is difficult or cannot occur.</a:t>
            </a:r>
          </a:p>
          <a:p>
            <a:pPr indent="457200" algn="just">
              <a:spcAft>
                <a:spcPts val="1200"/>
              </a:spcAft>
              <a:buClr>
                <a:srgbClr val="FF0000"/>
              </a:buClr>
              <a:buFont typeface="+mj-lt"/>
              <a:buAutoNum type="arabicPeriod" startAt="4"/>
            </a:pPr>
            <a:r>
              <a:rPr lang="en-US" sz="2400" dirty="0"/>
              <a:t>The investor limited partner begins discussing future planning, future values, future circumstances beyond year-15, like refinancing or re-syndication, as a means to generate proceeds to “buy them out” after year-15.</a:t>
            </a:r>
          </a:p>
          <a:p>
            <a:pPr indent="457200" algn="just">
              <a:spcAft>
                <a:spcPts val="1200"/>
              </a:spcAft>
              <a:buClr>
                <a:srgbClr val="FF0000"/>
              </a:buClr>
              <a:buFont typeface="+mj-lt"/>
              <a:buAutoNum type="arabicPeriod" startAt="4"/>
            </a:pPr>
            <a:r>
              <a:rPr lang="en-US" sz="2400" dirty="0"/>
              <a:t>The investor limited partner begins to question otherwise routine financial reports or suggests that a forensic audit of past events is necessary for some reason.</a:t>
            </a:r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B7D089EC-B330-4AC4-93B8-A7D0E9AEB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54442" y="3207179"/>
            <a:ext cx="1462088" cy="443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647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10 </a:t>
            </a:r>
            <a:r>
              <a:rPr lang="en-US" b="1" dirty="0">
                <a:solidFill>
                  <a:srgbClr val="FF0000"/>
                </a:solidFill>
              </a:rPr>
              <a:t>Red</a:t>
            </a:r>
            <a:r>
              <a:rPr lang="en-US" b="1" dirty="0">
                <a:solidFill>
                  <a:srgbClr val="00B050"/>
                </a:solidFill>
              </a:rPr>
              <a:t> Flags in LIHTC Deals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6429" y="1763487"/>
            <a:ext cx="7474171" cy="3965300"/>
          </a:xfrm>
        </p:spPr>
        <p:txBody>
          <a:bodyPr anchor="ctr">
            <a:normAutofit/>
          </a:bodyPr>
          <a:lstStyle/>
          <a:p>
            <a:pPr indent="457200" algn="just">
              <a:spcAft>
                <a:spcPts val="1200"/>
              </a:spcAft>
              <a:buClr>
                <a:srgbClr val="FF0000"/>
              </a:buClr>
              <a:buFont typeface="+mj-lt"/>
              <a:buAutoNum type="arabicPeriod" startAt="7"/>
            </a:pPr>
            <a:r>
              <a:rPr lang="en-US" sz="2400" dirty="0"/>
              <a:t>The investor limited partner suggests that Partnership liquidation should occur with its Year-15 Exit.</a:t>
            </a:r>
          </a:p>
          <a:p>
            <a:pPr indent="457200" algn="just">
              <a:spcAft>
                <a:spcPts val="1200"/>
              </a:spcAft>
              <a:buClr>
                <a:srgbClr val="FF0000"/>
              </a:buClr>
              <a:buFont typeface="+mj-lt"/>
              <a:buAutoNum type="arabicPeriod" startAt="7"/>
            </a:pPr>
            <a:r>
              <a:rPr lang="en-US" sz="2400" dirty="0"/>
              <a:t>Forced Sale or Qualified Contract requests are presented, with suggestions of priority over ROFRs or Purchase Option rights.</a:t>
            </a:r>
          </a:p>
          <a:p>
            <a:pPr indent="457200" algn="just">
              <a:spcAft>
                <a:spcPts val="1200"/>
              </a:spcAft>
              <a:buClr>
                <a:srgbClr val="FF0000"/>
              </a:buClr>
              <a:buFont typeface="+mj-lt"/>
              <a:buAutoNum type="arabicPeriod" startAt="7"/>
            </a:pPr>
            <a:r>
              <a:rPr lang="en-US" sz="2400" dirty="0"/>
              <a:t>Exit negotiations stall or you experience periods of non-responsiveness from your investor limited partner.</a:t>
            </a:r>
          </a:p>
          <a:p>
            <a:pPr indent="457200" algn="just">
              <a:spcAft>
                <a:spcPts val="1200"/>
              </a:spcAft>
              <a:buClr>
                <a:srgbClr val="FF0000"/>
              </a:buClr>
              <a:buFont typeface="+mj-lt"/>
              <a:buAutoNum type="arabicPeriod" startAt="7"/>
            </a:pPr>
            <a:r>
              <a:rPr lang="en-US" sz="2400" dirty="0"/>
              <a:t>You are not adequately familiar with your documents and are discussing the limited partner’s Year-15 Exit.</a:t>
            </a:r>
          </a:p>
        </p:txBody>
      </p:sp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B017D599-2921-4E80-AD7C-3FA53CA05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54442" y="3207179"/>
            <a:ext cx="1462088" cy="443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287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70F32-475C-465A-90ED-C63EB7922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2712C-C0D9-4A50-B92F-FA586FE170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2400" dirty="0"/>
              <a:t>				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2400" dirty="0"/>
              <a:t>								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2400" dirty="0"/>
              <a:t>	        								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2400" dirty="0"/>
              <a:t>		</a:t>
            </a:r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D5BD46CF-385B-439B-BCB2-D584529C39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851" y="1690688"/>
            <a:ext cx="6347636" cy="192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9D88AD9E-1163-DCFF-601A-89467B2B6740}"/>
              </a:ext>
            </a:extLst>
          </p:cNvPr>
          <p:cNvSpPr txBox="1">
            <a:spLocks/>
          </p:cNvSpPr>
          <p:nvPr/>
        </p:nvSpPr>
        <p:spPr>
          <a:xfrm>
            <a:off x="1551709" y="4152521"/>
            <a:ext cx="3932691" cy="20295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Alexander M. Hagstrom, Esq.</a:t>
            </a:r>
            <a:br>
              <a:rPr lang="en-US" sz="2400" dirty="0"/>
            </a:br>
            <a:r>
              <a:rPr lang="en-US" sz="2400" dirty="0"/>
              <a:t>Partner</a:t>
            </a:r>
            <a:br>
              <a:rPr lang="en-US" sz="2400" dirty="0"/>
            </a:br>
            <a:r>
              <a:rPr lang="en-US" sz="2400" dirty="0"/>
              <a:t>(612) 445-8017</a:t>
            </a:r>
            <a:br>
              <a:rPr lang="en-US" sz="2400" dirty="0"/>
            </a:br>
            <a:r>
              <a:rPr lang="en-US" sz="2400" dirty="0">
                <a:hlinkClick r:id="rId3"/>
              </a:rPr>
              <a:t>alex@bcdavenport.com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3DB26D4-AD81-F04E-4684-A44E0D692244}"/>
              </a:ext>
            </a:extLst>
          </p:cNvPr>
          <p:cNvSpPr txBox="1">
            <a:spLocks/>
          </p:cNvSpPr>
          <p:nvPr/>
        </p:nvSpPr>
        <p:spPr>
          <a:xfrm>
            <a:off x="6501164" y="4152521"/>
            <a:ext cx="3629436" cy="20295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Sean M. Zaroogian, Esq.</a:t>
            </a:r>
            <a:br>
              <a:rPr lang="en-US" sz="2400" dirty="0"/>
            </a:br>
            <a:r>
              <a:rPr lang="en-US" sz="2400" dirty="0"/>
              <a:t>Partner</a:t>
            </a:r>
            <a:br>
              <a:rPr lang="en-US" sz="2400" dirty="0"/>
            </a:br>
            <a:r>
              <a:rPr lang="en-US" sz="2400" dirty="0"/>
              <a:t>(612) 445-8013</a:t>
            </a:r>
            <a:br>
              <a:rPr lang="en-US" sz="2400" dirty="0"/>
            </a:br>
            <a:r>
              <a:rPr lang="en-US" sz="2400" dirty="0">
                <a:hlinkClick r:id="rId3"/>
              </a:rPr>
              <a:t>sean@bcdavenport.com</a:t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60448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E28CB-50F1-4A7F-B8C1-104E295E2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00B050"/>
                </a:solidFill>
              </a:rPr>
              <a:t>The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B8259-505D-439A-8FC7-36D726A2A2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/>
              <a:t>JER Hudson GP XXI LLC  v. DLE Invs., LP</a:t>
            </a:r>
            <a:r>
              <a:rPr lang="en-US" dirty="0"/>
              <a:t>,  275 A.3d 755 (Del. Ch. May 2, 2022):</a:t>
            </a:r>
          </a:p>
          <a:p>
            <a:pPr marL="0" indent="0">
              <a:buNone/>
            </a:pPr>
            <a:endParaRPr lang="en-US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i="1" dirty="0"/>
              <a:t>“</a:t>
            </a:r>
            <a:r>
              <a:rPr lang="en-US" b="0" i="1" dirty="0">
                <a:effectLst/>
              </a:rPr>
              <a:t>Recently, </a:t>
            </a:r>
            <a:r>
              <a:rPr lang="en-US" b="0" i="1" dirty="0">
                <a:solidFill>
                  <a:srgbClr val="FF0000"/>
                </a:solidFill>
                <a:effectLst/>
              </a:rPr>
              <a:t>a new type of buyer has emerged</a:t>
            </a:r>
            <a:r>
              <a:rPr lang="en-US" b="0" i="1" dirty="0">
                <a:effectLst/>
              </a:rPr>
              <a:t> to buy the investors’ discounted limited partnership interests. It purchases a limited partnership stake from the initial investor after the investor harvested the property's tax credits. As a new limited partner, </a:t>
            </a:r>
            <a:r>
              <a:rPr lang="en-US" b="0" i="1" dirty="0">
                <a:solidFill>
                  <a:srgbClr val="FF0000"/>
                </a:solidFill>
                <a:effectLst/>
              </a:rPr>
              <a:t>the buyer engages in </a:t>
            </a:r>
            <a:r>
              <a:rPr lang="en-US" b="1" i="1" u="sng" dirty="0">
                <a:solidFill>
                  <a:srgbClr val="FF0000"/>
                </a:solidFill>
                <a:effectLst/>
              </a:rPr>
              <a:t>a now-nationally-familiar pattern of tactics</a:t>
            </a:r>
            <a:r>
              <a:rPr lang="en-US" b="1" i="1" dirty="0">
                <a:solidFill>
                  <a:srgbClr val="FF0000"/>
                </a:solidFill>
                <a:effectLst/>
              </a:rPr>
              <a:t> </a:t>
            </a:r>
            <a:r>
              <a:rPr lang="en-US" b="0" i="1" dirty="0">
                <a:effectLst/>
              </a:rPr>
              <a:t>to prevent the property from being transferred to the nonprofit</a:t>
            </a:r>
            <a:r>
              <a:rPr lang="en-US" b="0" i="1" dirty="0">
                <a:effectLst/>
                <a:latin typeface="Source Sans Pro" panose="020B0503030403020204" pitchFamily="34" charset="0"/>
              </a:rPr>
              <a:t>.”</a:t>
            </a:r>
            <a:endParaRPr lang="en-US" i="1" dirty="0"/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A18AAEBC-F2C6-4C7E-84AA-313D9BB89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820" y="681037"/>
            <a:ext cx="288798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7056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2EEC4-FBEB-1DBA-C7E6-1D9C21A5C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00B050"/>
                </a:solidFill>
              </a:rPr>
              <a:t>The Problem</a:t>
            </a:r>
            <a:r>
              <a:rPr lang="en-US" b="1" i="1" dirty="0">
                <a:solidFill>
                  <a:srgbClr val="00B050"/>
                </a:solidFill>
              </a:rPr>
              <a:t>	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89042-E87A-FDE5-7F49-C7DC38327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i="1" dirty="0"/>
              <a:t>CED Capital Holdings X LTD  v. CTCW Waterford East, L.L.C.</a:t>
            </a:r>
            <a:r>
              <a:rPr lang="en-US" sz="2800" dirty="0"/>
              <a:t>,</a:t>
            </a:r>
            <a:r>
              <a:rPr lang="en-US" dirty="0"/>
              <a:t> </a:t>
            </a:r>
            <a:r>
              <a:rPr lang="en-US" sz="2800" dirty="0"/>
              <a:t>2023 WL 3436906 (Fla.Cir.Ct. May 8, 2023)</a:t>
            </a:r>
          </a:p>
          <a:p>
            <a:pPr marL="0" indent="0">
              <a:buNone/>
            </a:pPr>
            <a:endParaRPr lang="en-US" sz="28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FF0000"/>
                </a:solidFill>
              </a:rPr>
              <a:t>The Aggregator </a:t>
            </a:r>
            <a:r>
              <a:rPr lang="en-US" sz="2800" dirty="0"/>
              <a:t>“</a:t>
            </a:r>
            <a:r>
              <a:rPr lang="en-US" sz="2800" b="1" i="1" dirty="0">
                <a:solidFill>
                  <a:srgbClr val="FF0000"/>
                </a:solidFill>
              </a:rPr>
              <a:t>trend has intensified</a:t>
            </a:r>
            <a:r>
              <a:rPr lang="en-US" sz="2800" dirty="0"/>
              <a:t>” over the last few years as more and more co</a:t>
            </a:r>
            <a:r>
              <a:rPr lang="en-US" dirty="0"/>
              <a:t>urts and tribunals across the country continue to address Year-15 exit disputes.</a:t>
            </a:r>
          </a:p>
          <a:p>
            <a:pPr marL="0" indent="0" algn="just">
              <a:buNone/>
            </a:pPr>
            <a:endParaRPr lang="en-US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/>
              <a:t>Citing a March 2023 Federal Court decision that released records from confidential court filings because the </a:t>
            </a:r>
            <a:r>
              <a:rPr lang="en-US" dirty="0">
                <a:solidFill>
                  <a:srgbClr val="FF0000"/>
                </a:solidFill>
              </a:rPr>
              <a:t>public’s particular interest in Year-15 issues</a:t>
            </a:r>
            <a:r>
              <a:rPr lang="en-US" dirty="0"/>
              <a:t> “</a:t>
            </a:r>
            <a:r>
              <a:rPr lang="en-US" b="1" dirty="0">
                <a:solidFill>
                  <a:srgbClr val="FF0000"/>
                </a:solidFill>
              </a:rPr>
              <a:t>has been well-documented</a:t>
            </a:r>
            <a:r>
              <a:rPr lang="en-US" dirty="0"/>
              <a:t>.”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US" i="1" dirty="0"/>
          </a:p>
          <a:p>
            <a:pPr algn="just">
              <a:buFont typeface="Wingdings" panose="05000000000000000000" pitchFamily="2" charset="2"/>
              <a:buChar char="Ø"/>
            </a:pPr>
            <a:endParaRPr lang="en-US" i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E025BE1-EE66-9990-0EC0-FBA77ABBE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820" y="681037"/>
            <a:ext cx="288798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1616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2EEC4-FBEB-1DBA-C7E6-1D9C21A5C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00B050"/>
                </a:solidFill>
              </a:rPr>
              <a:t>Aggregators: who are they? 	</a:t>
            </a:r>
            <a:endParaRPr lang="en-US" sz="36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89042-E87A-FDE5-7F49-C7DC38327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Often </a:t>
            </a:r>
            <a:r>
              <a:rPr lang="en-US" dirty="0"/>
              <a:t>b</a:t>
            </a:r>
            <a:r>
              <a:rPr lang="en-US" sz="2800" dirty="0"/>
              <a:t>ill themselves as “</a:t>
            </a:r>
            <a:r>
              <a:rPr lang="en-US" dirty="0"/>
              <a:t>a</a:t>
            </a:r>
            <a:r>
              <a:rPr lang="en-US" sz="2800" dirty="0"/>
              <a:t>ffordable housing </a:t>
            </a:r>
            <a:r>
              <a:rPr lang="en-US" sz="2800" dirty="0">
                <a:solidFill>
                  <a:srgbClr val="FF0000"/>
                </a:solidFill>
              </a:rPr>
              <a:t>asset management firms</a:t>
            </a:r>
            <a:r>
              <a:rPr lang="en-US" sz="2800" dirty="0"/>
              <a:t>”</a:t>
            </a:r>
          </a:p>
          <a:p>
            <a:pPr marL="0" indent="0">
              <a:buNone/>
            </a:pPr>
            <a:endParaRPr lang="en-US" sz="2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They </a:t>
            </a:r>
            <a:r>
              <a:rPr lang="en-US" dirty="0">
                <a:solidFill>
                  <a:srgbClr val="FF0000"/>
                </a:solidFill>
              </a:rPr>
              <a:t>aggregate investor/syndicator interests </a:t>
            </a:r>
            <a:r>
              <a:rPr lang="en-US" dirty="0"/>
              <a:t>in LIHTC partnerships/tax credit funds.</a:t>
            </a:r>
          </a:p>
          <a:p>
            <a:pPr marL="457200" lvl="1" indent="0">
              <a:buNone/>
            </a:pP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Their</a:t>
            </a:r>
            <a:r>
              <a:rPr lang="en-US" dirty="0">
                <a:solidFill>
                  <a:srgbClr val="FF0000"/>
                </a:solidFill>
              </a:rPr>
              <a:t> ownership/role is often not apparent </a:t>
            </a:r>
            <a:r>
              <a:rPr lang="en-US" dirty="0"/>
              <a:t>and found in the “upper tier” partnerships.</a:t>
            </a:r>
          </a:p>
          <a:p>
            <a:pPr marL="457200" lvl="1" indent="0">
              <a:buNone/>
            </a:pP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Treat the partnership and their stake in it as an economic interest</a:t>
            </a:r>
            <a:r>
              <a:rPr lang="en-US" sz="2400" dirty="0"/>
              <a:t>—</a:t>
            </a:r>
            <a:r>
              <a:rPr lang="en-US" sz="2400" i="1" dirty="0"/>
              <a:t>i.e.</a:t>
            </a:r>
            <a:r>
              <a:rPr lang="en-US" sz="2400" dirty="0"/>
              <a:t>, an investment in real estate and related cash flows, rather than an investment in tax credits </a:t>
            </a:r>
          </a:p>
          <a:p>
            <a:pPr marL="457200" lvl="1" indent="0">
              <a:buNone/>
            </a:pPr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sz="2400" dirty="0">
                <a:solidFill>
                  <a:srgbClr val="FF0000"/>
                </a:solidFill>
              </a:rPr>
              <a:t>eek to extract maximum cash </a:t>
            </a:r>
            <a:r>
              <a:rPr lang="en-US" sz="2400" dirty="0"/>
              <a:t>at the expense of the program and low-income persons.</a:t>
            </a:r>
          </a:p>
          <a:p>
            <a:pPr marL="457200" lvl="1" indent="0">
              <a:buNone/>
            </a:pPr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Utilize </a:t>
            </a:r>
            <a:r>
              <a:rPr lang="en-US" sz="2400" dirty="0">
                <a:solidFill>
                  <a:srgbClr val="FF0000"/>
                </a:solidFill>
              </a:rPr>
              <a:t>burdensome tactics </a:t>
            </a:r>
            <a:r>
              <a:rPr lang="en-US" sz="2400" dirty="0"/>
              <a:t>to whittle down and outlast opponents.</a:t>
            </a:r>
            <a:br>
              <a:rPr lang="en-US" sz="2400" dirty="0"/>
            </a:br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E025BE1-EE66-9990-0EC0-FBA77ABBE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820" y="681037"/>
            <a:ext cx="288798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9479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2EEC4-FBEB-1DBA-C7E6-1D9C21A5C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00B050"/>
                </a:solidFill>
              </a:rPr>
              <a:t>Aggregators: who are they? 	</a:t>
            </a:r>
            <a:endParaRPr lang="en-US" sz="36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89042-E87A-FDE5-7F49-C7DC38327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The “Aggregator’s Playbook” has begun to spread:</a:t>
            </a:r>
          </a:p>
          <a:p>
            <a:pPr marL="0" indent="0">
              <a:buNone/>
            </a:pPr>
            <a:endParaRPr lang="en-US" sz="2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The growing list of firms making use of the Aggregator’s playbook also includes </a:t>
            </a:r>
            <a:r>
              <a:rPr lang="en-US" dirty="0">
                <a:solidFill>
                  <a:srgbClr val="FF0000"/>
                </a:solidFill>
              </a:rPr>
              <a:t>“[s]</a:t>
            </a:r>
            <a:r>
              <a:rPr lang="en-US" dirty="0" err="1">
                <a:solidFill>
                  <a:srgbClr val="FF0000"/>
                </a:solidFill>
              </a:rPr>
              <a:t>ome</a:t>
            </a:r>
            <a:r>
              <a:rPr lang="en-US" dirty="0">
                <a:solidFill>
                  <a:srgbClr val="FF0000"/>
                </a:solidFill>
              </a:rPr>
              <a:t>…[who] are taking advantage of the investor interests they already hold in LIHTC projects</a:t>
            </a:r>
            <a:r>
              <a:rPr lang="en-US" dirty="0"/>
              <a:t>….” </a:t>
            </a:r>
          </a:p>
          <a:p>
            <a:pPr marL="457200" lvl="1" indent="0">
              <a:buNone/>
            </a:pPr>
            <a:endParaRPr lang="en-US" sz="2400" i="1" dirty="0">
              <a:effectLst/>
              <a:ea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en-US" sz="2400" i="1" dirty="0">
                <a:effectLst/>
                <a:ea typeface="Calibri" panose="020F0502020204030204" pitchFamily="34" charset="0"/>
              </a:rPr>
              <a:t>- Nonprofit Transfer Disputes in the Low Income Housing Tax Credit Program: An Emerging Threat to Affordable Housing</a:t>
            </a:r>
            <a:r>
              <a:rPr lang="en-US" sz="2400" dirty="0">
                <a:effectLst/>
                <a:ea typeface="Calibri" panose="020F0502020204030204" pitchFamily="34" charset="0"/>
              </a:rPr>
              <a:t>, Washington State Housing Finance Commission, at 1 (September 2019)</a:t>
            </a:r>
            <a:br>
              <a:rPr lang="en-US" sz="2400" dirty="0"/>
            </a:br>
            <a:endParaRPr lang="en-US" sz="2400" dirty="0"/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E025BE1-EE66-9990-0EC0-FBA77ABBE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820" y="681037"/>
            <a:ext cx="288798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0262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2EEC4-FBEB-1DBA-C7E6-1D9C21A5C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00B050"/>
                </a:solidFill>
              </a:rPr>
              <a:t>The Roadblocks: where they lurk</a:t>
            </a:r>
            <a:endParaRPr lang="en-US" sz="36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89042-E87A-FDE5-7F49-C7DC38327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dirty="0"/>
              <a:t>Section 42(i)(7) ROFRs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dirty="0"/>
              <a:t>Purchase Options and Option Prices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dirty="0"/>
              <a:t>Fair Market Value / Appraisals / Broker’s Opinion of Value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dirty="0"/>
              <a:t>Capital Accounts / Liquidation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dirty="0"/>
              <a:t>Refinancing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dirty="0"/>
              <a:t>Qualified Contract / Forced Sale Provisions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dirty="0"/>
              <a:t>Limited Partner Removal Initiatives</a:t>
            </a:r>
            <a:endParaRPr lang="en-US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E025BE1-EE66-9990-0EC0-FBA77ABBE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820" y="681037"/>
            <a:ext cx="288798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4380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2EEC4-FBEB-1DBA-C7E6-1D9C21A5C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00B050"/>
                </a:solidFill>
              </a:rPr>
              <a:t>The Roadblocks: the </a:t>
            </a:r>
            <a:r>
              <a:rPr lang="en-US" sz="3600" b="1" i="1" u="sng" dirty="0">
                <a:solidFill>
                  <a:srgbClr val="00B050"/>
                </a:solidFill>
              </a:rPr>
              <a:t>OLCDC</a:t>
            </a:r>
            <a:r>
              <a:rPr lang="en-US" sz="3600" b="1" i="1" dirty="0">
                <a:solidFill>
                  <a:srgbClr val="00B050"/>
                </a:solidFill>
              </a:rPr>
              <a:t> case	</a:t>
            </a:r>
            <a:endParaRPr lang="en-US" sz="36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89042-E87A-FDE5-7F49-C7DC38327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i="1" dirty="0"/>
              <a:t>Opa-Locka Community Development Corp., Inc. v. HK Aswan, LLC, 2020 WL 4381624 (Fla.Cir.Ct. July 7, 2020), aff’d sub nom., 2021 WL 4190914 (Fla. 3d DCA Sept. 15, 2021)</a:t>
            </a:r>
          </a:p>
          <a:p>
            <a:pPr marL="0" indent="0">
              <a:buNone/>
            </a:pPr>
            <a:endParaRPr lang="en-US" sz="2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“</a:t>
            </a:r>
            <a:r>
              <a:rPr lang="en-US" b="1" dirty="0"/>
              <a:t>After the end of the Compliance Period, [Owner] will not sell the Project …</a:t>
            </a:r>
            <a:r>
              <a:rPr lang="en-US" dirty="0"/>
              <a:t> </a:t>
            </a:r>
            <a:r>
              <a:rPr lang="en-US" b="1" dirty="0"/>
              <a:t>to any Person without first offering the Project </a:t>
            </a:r>
            <a:r>
              <a:rPr lang="en-US" dirty="0"/>
              <a:t>for a period of forty-five (45) days to Purchaser”</a:t>
            </a:r>
          </a:p>
          <a:p>
            <a:pPr marL="457200" lvl="1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Argued common law, “enforceable offer” requirement should be imposed onto this Section 42 ROFR:</a:t>
            </a:r>
            <a:r>
              <a:rPr lang="en-US" dirty="0"/>
              <a:t> an accepted Letter of Intent, conditioned on waiver of ROFR rights, was allegedly not sufficient </a:t>
            </a:r>
          </a:p>
          <a:p>
            <a:pPr marL="457200" lvl="1" indent="0"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E025BE1-EE66-9990-0EC0-FBA77ABBE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820" y="681037"/>
            <a:ext cx="288798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6342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2EEC4-FBEB-1DBA-C7E6-1D9C21A5C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00B050"/>
                </a:solidFill>
              </a:rPr>
              <a:t>The Roadblocks: the </a:t>
            </a:r>
            <a:r>
              <a:rPr lang="en-US" sz="3600" b="1" i="1" u="sng" dirty="0">
                <a:solidFill>
                  <a:srgbClr val="00B050"/>
                </a:solidFill>
              </a:rPr>
              <a:t>Pathway</a:t>
            </a:r>
            <a:r>
              <a:rPr lang="en-US" sz="3600" b="1" i="1" dirty="0">
                <a:solidFill>
                  <a:srgbClr val="00B050"/>
                </a:solidFill>
              </a:rPr>
              <a:t> case	</a:t>
            </a:r>
            <a:endParaRPr lang="en-US" sz="36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89042-E87A-FDE5-7F49-C7DC38327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i="1" dirty="0"/>
              <a:t>SunAmerica Hous. Fund 1050 v. Pathway of Pontiac, Inc.</a:t>
            </a:r>
            <a:r>
              <a:rPr lang="en-US" dirty="0"/>
              <a:t>, 33 F.4th 872 (6th Cir. 2022)</a:t>
            </a:r>
            <a:endParaRPr lang="en-US" sz="2800" dirty="0"/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 “</a:t>
            </a:r>
            <a:r>
              <a:rPr lang="en-US" b="1" dirty="0"/>
              <a:t>Upon receipt of a bona fide offer</a:t>
            </a:r>
            <a:r>
              <a:rPr lang="en-US" dirty="0"/>
              <a:t>, </a:t>
            </a:r>
            <a:r>
              <a:rPr lang="en-US" b="1" dirty="0"/>
              <a:t>Partnership shall notify [nonprofit] in writing of the offer, and [nonprofit] shall thereupon exercise its right of first refusal</a:t>
            </a:r>
            <a:r>
              <a:rPr lang="en-US" dirty="0"/>
              <a:t> within thirty (30) days. . . .”</a:t>
            </a:r>
          </a:p>
          <a:p>
            <a:pPr marL="457200" lvl="1" indent="0">
              <a:buNone/>
            </a:pP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Rejected consent of limited partner required to trigger ROFR</a:t>
            </a:r>
            <a:r>
              <a:rPr lang="en-US" dirty="0"/>
              <a:t>: ROFR exception </a:t>
            </a:r>
          </a:p>
          <a:p>
            <a:pPr marL="457200" lvl="1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 Argued common law meaning of “bona fide offer” should be imposed:</a:t>
            </a:r>
            <a:r>
              <a:rPr lang="en-US" dirty="0"/>
              <a:t> again </a:t>
            </a:r>
            <a:r>
              <a:rPr lang="en-US" u="sng" dirty="0"/>
              <a:t>rejected</a:t>
            </a:r>
            <a:r>
              <a:rPr lang="en-US" dirty="0"/>
              <a:t> “enforceable” requirement and </a:t>
            </a:r>
            <a:r>
              <a:rPr lang="en-US" u="sng" dirty="0"/>
              <a:t>could be solicited </a:t>
            </a:r>
            <a:r>
              <a:rPr lang="en-US" dirty="0"/>
              <a:t>to exercise ROFR.</a:t>
            </a:r>
          </a:p>
          <a:p>
            <a:pPr marL="457200" lvl="1" indent="0">
              <a:buNone/>
            </a:pP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Refused to require a “genuine” intent to sell to the third party </a:t>
            </a:r>
            <a:r>
              <a:rPr lang="en-US" dirty="0" err="1">
                <a:solidFill>
                  <a:srgbClr val="FF0000"/>
                </a:solidFill>
              </a:rPr>
              <a:t>offereor</a:t>
            </a:r>
            <a:r>
              <a:rPr lang="en-US" dirty="0">
                <a:solidFill>
                  <a:srgbClr val="FF0000"/>
                </a:solidFill>
              </a:rPr>
              <a:t>.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5E025BE1-EE66-9990-0EC0-FBA77ABBE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820" y="681037"/>
            <a:ext cx="288798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202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A19DAB23F478F4EBE89D61E886DA81E" ma:contentTypeVersion="18" ma:contentTypeDescription="Create a new document." ma:contentTypeScope="" ma:versionID="e9baa8f4ccdce08c68d5e0a2fdd1698a">
  <xsd:schema xmlns:xsd="http://www.w3.org/2001/XMLSchema" xmlns:xs="http://www.w3.org/2001/XMLSchema" xmlns:p="http://schemas.microsoft.com/office/2006/metadata/properties" xmlns:ns2="11756697-c641-4ef6-b96d-d2f28e7c8752" xmlns:ns3="651a35da-1909-42d6-821a-0d5cce848569" targetNamespace="http://schemas.microsoft.com/office/2006/metadata/properties" ma:root="true" ma:fieldsID="ea243edf626528cce2689273899eefb6" ns2:_="" ns3:_="">
    <xsd:import namespace="11756697-c641-4ef6-b96d-d2f28e7c8752"/>
    <xsd:import namespace="651a35da-1909-42d6-821a-0d5cce84856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756697-c641-4ef6-b96d-d2f28e7c87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48f2129-2d32-45fd-9f9b-0665815db87c}" ma:internalName="TaxCatchAll" ma:showField="CatchAllData" ma:web="11756697-c641-4ef6-b96d-d2f28e7c87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1a35da-1909-42d6-821a-0d5cce8485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c38a70f-45c2-4625-baa7-db86ffda79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51a35da-1909-42d6-821a-0d5cce848569">
      <Terms xmlns="http://schemas.microsoft.com/office/infopath/2007/PartnerControls"/>
    </lcf76f155ced4ddcb4097134ff3c332f>
    <TaxCatchAll xmlns="11756697-c641-4ef6-b96d-d2f28e7c8752" xsi:nil="true"/>
  </documentManagement>
</p:properties>
</file>

<file path=customXml/itemProps1.xml><?xml version="1.0" encoding="utf-8"?>
<ds:datastoreItem xmlns:ds="http://schemas.openxmlformats.org/officeDocument/2006/customXml" ds:itemID="{5F5768B3-CA34-4333-8A27-459021A97A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756697-c641-4ef6-b96d-d2f28e7c8752"/>
    <ds:schemaRef ds:uri="651a35da-1909-42d6-821a-0d5cce84856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C0E9EA1-C202-4707-8FC1-8E92FA71B68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819EBD-AE88-4B41-8794-47ADF75C9E24}">
  <ds:schemaRefs>
    <ds:schemaRef ds:uri="http://schemas.microsoft.com/office/2006/metadata/properties"/>
    <ds:schemaRef ds:uri="http://www.w3.org/2000/xmlns/"/>
    <ds:schemaRef ds:uri="651a35da-1909-42d6-821a-0d5cce848569"/>
    <ds:schemaRef ds:uri="http://schemas.microsoft.com/office/infopath/2007/PartnerControls"/>
    <ds:schemaRef ds:uri="11756697-c641-4ef6-b96d-d2f28e7c8752"/>
    <ds:schemaRef ds:uri="http://www.w3.org/2001/XMLSchema-instan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2939</TotalTime>
  <Words>2098</Words>
  <Application>Microsoft Office PowerPoint</Application>
  <PresentationFormat>Widescreen</PresentationFormat>
  <Paragraphs>160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Courier New</vt:lpstr>
      <vt:lpstr>Source Sans Pro</vt:lpstr>
      <vt:lpstr>Times New Roman</vt:lpstr>
      <vt:lpstr>Wingdings</vt:lpstr>
      <vt:lpstr>Office Theme</vt:lpstr>
      <vt:lpstr>Year-15: Roadblocks and Solutions</vt:lpstr>
      <vt:lpstr>The Problem</vt:lpstr>
      <vt:lpstr>The Problem</vt:lpstr>
      <vt:lpstr>The Problem </vt:lpstr>
      <vt:lpstr>Aggregators: who are they?  </vt:lpstr>
      <vt:lpstr>Aggregators: who are they?  </vt:lpstr>
      <vt:lpstr>The Roadblocks: where they lurk</vt:lpstr>
      <vt:lpstr>The Roadblocks: the OLCDC case </vt:lpstr>
      <vt:lpstr>The Roadblocks: the Pathway case </vt:lpstr>
      <vt:lpstr>The Roadblocks: the ROFR Price</vt:lpstr>
      <vt:lpstr>The Minimum Price </vt:lpstr>
      <vt:lpstr>The Roadblocks: Options</vt:lpstr>
      <vt:lpstr>The Roadblocks: the St. Mary’s, Hopkins Court, and Villagebrook cases</vt:lpstr>
      <vt:lpstr>The Roadblocks: the Berkshire  and Waterford cases</vt:lpstr>
      <vt:lpstr>The Roadblocks: the White Settlement  case</vt:lpstr>
      <vt:lpstr>The Solution: Housing Agencies Act </vt:lpstr>
      <vt:lpstr>The Solution: be educated and  plan ahead </vt:lpstr>
      <vt:lpstr>The Solution: be educated </vt:lpstr>
      <vt:lpstr>10 Red Flags in LIHTC Deals</vt:lpstr>
      <vt:lpstr>10 Red Flags in LIHTC Deals</vt:lpstr>
      <vt:lpstr>10 Red Flags in LIHTC Deals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Davenport</dc:creator>
  <cp:lastModifiedBy>Alex Hagstrom</cp:lastModifiedBy>
  <cp:revision>76</cp:revision>
  <cp:lastPrinted>2023-05-02T21:28:26Z</cp:lastPrinted>
  <dcterms:created xsi:type="dcterms:W3CDTF">2021-02-22T12:39:03Z</dcterms:created>
  <dcterms:modified xsi:type="dcterms:W3CDTF">2024-08-14T22:37:09Z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0x0101000A19DAB23F478F4EBE89D61E886DA81E</vt:lpwstr>
  </property>
  <property fmtid="{D5CDD505-2E9C-101B-9397-08002B2CF9AE}" pid="3" name="MediaServiceImageTags">
    <vt:lpwstr/>
  </property>
</Properties>
</file>