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49"/>
  </p:notesMasterIdLst>
  <p:sldIdLst>
    <p:sldId id="259" r:id="rId6"/>
    <p:sldId id="351" r:id="rId7"/>
    <p:sldId id="296" r:id="rId8"/>
    <p:sldId id="352" r:id="rId9"/>
    <p:sldId id="297" r:id="rId10"/>
    <p:sldId id="257" r:id="rId11"/>
    <p:sldId id="300" r:id="rId12"/>
    <p:sldId id="350" r:id="rId13"/>
    <p:sldId id="356" r:id="rId14"/>
    <p:sldId id="347" r:id="rId15"/>
    <p:sldId id="348" r:id="rId16"/>
    <p:sldId id="295" r:id="rId17"/>
    <p:sldId id="331" r:id="rId18"/>
    <p:sldId id="332" r:id="rId19"/>
    <p:sldId id="288" r:id="rId20"/>
    <p:sldId id="302" r:id="rId21"/>
    <p:sldId id="304" r:id="rId22"/>
    <p:sldId id="335" r:id="rId23"/>
    <p:sldId id="349" r:id="rId24"/>
    <p:sldId id="346" r:id="rId25"/>
    <p:sldId id="357" r:id="rId26"/>
    <p:sldId id="360" r:id="rId27"/>
    <p:sldId id="298" r:id="rId28"/>
    <p:sldId id="311" r:id="rId29"/>
    <p:sldId id="291" r:id="rId30"/>
    <p:sldId id="358" r:id="rId31"/>
    <p:sldId id="312" r:id="rId32"/>
    <p:sldId id="363" r:id="rId33"/>
    <p:sldId id="364" r:id="rId34"/>
    <p:sldId id="365" r:id="rId35"/>
    <p:sldId id="330" r:id="rId36"/>
    <p:sldId id="340" r:id="rId37"/>
    <p:sldId id="277" r:id="rId38"/>
    <p:sldId id="313" r:id="rId39"/>
    <p:sldId id="280" r:id="rId40"/>
    <p:sldId id="342" r:id="rId41"/>
    <p:sldId id="343" r:id="rId42"/>
    <p:sldId id="344" r:id="rId43"/>
    <p:sldId id="309" r:id="rId44"/>
    <p:sldId id="354" r:id="rId45"/>
    <p:sldId id="355" r:id="rId46"/>
    <p:sldId id="361" r:id="rId47"/>
    <p:sldId id="314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8B38B0F-C918-0669-A3A0-34E75D4647BD}" name="Jean Salmonsen" initials="JS" userId="S::Jean.Salmonsen@floridahousing.org::cfe8678c-f080-46c4-86e6-dba3699f6b8e" providerId="AD"/>
  <p188:author id="{5F82D883-F089-1920-0A6E-A49069346331}" name="Elizabeth Thorp" initials="ET" userId="S::Elizabeth.Thorp@floridahousing.org::ffc58598-e3c4-4ef4-8df6-4c703b360df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8E6E1E-87B8-499C-A64C-870E09C3D0B9}" v="12" dt="2024-08-14T17:59:29.3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18" autoAdjust="0"/>
    <p:restoredTop sz="75919" autoAdjust="0"/>
  </p:normalViewPr>
  <p:slideViewPr>
    <p:cSldViewPr snapToGrid="0">
      <p:cViewPr varScale="1">
        <p:scale>
          <a:sx n="86" d="100"/>
          <a:sy n="86" d="100"/>
        </p:scale>
        <p:origin x="10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46"/>
    </p:cViewPr>
  </p:sorterViewPr>
  <p:notesViewPr>
    <p:cSldViewPr snapToGrid="0">
      <p:cViewPr>
        <p:scale>
          <a:sx n="130" d="100"/>
          <a:sy n="130" d="100"/>
        </p:scale>
        <p:origin x="1752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8/10/relationships/authors" Target="authors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zabeth Thorp" userId="ffc58598-e3c4-4ef4-8df6-4c703b360dfe" providerId="ADAL" clId="{F18E6E1E-87B8-499C-A64C-870E09C3D0B9}"/>
    <pc:docChg chg="undo custSel addSld delSld modSld sldOrd">
      <pc:chgData name="Elizabeth Thorp" userId="ffc58598-e3c4-4ef4-8df6-4c703b360dfe" providerId="ADAL" clId="{F18E6E1E-87B8-499C-A64C-870E09C3D0B9}" dt="2024-08-14T17:59:29.393" v="170" actId="14100"/>
      <pc:docMkLst>
        <pc:docMk/>
      </pc:docMkLst>
      <pc:sldChg chg="modNotesTx">
        <pc:chgData name="Elizabeth Thorp" userId="ffc58598-e3c4-4ef4-8df6-4c703b360dfe" providerId="ADAL" clId="{F18E6E1E-87B8-499C-A64C-870E09C3D0B9}" dt="2024-08-14T17:19:32.630" v="1" actId="20577"/>
        <pc:sldMkLst>
          <pc:docMk/>
          <pc:sldMk cId="0" sldId="257"/>
        </pc:sldMkLst>
      </pc:sldChg>
      <pc:sldChg chg="modSp modNotesTx">
        <pc:chgData name="Elizabeth Thorp" userId="ffc58598-e3c4-4ef4-8df6-4c703b360dfe" providerId="ADAL" clId="{F18E6E1E-87B8-499C-A64C-870E09C3D0B9}" dt="2024-08-14T17:59:29.393" v="170" actId="14100"/>
        <pc:sldMkLst>
          <pc:docMk/>
          <pc:sldMk cId="0" sldId="259"/>
        </pc:sldMkLst>
        <pc:spChg chg="mod">
          <ac:chgData name="Elizabeth Thorp" userId="ffc58598-e3c4-4ef4-8df6-4c703b360dfe" providerId="ADAL" clId="{F18E6E1E-87B8-499C-A64C-870E09C3D0B9}" dt="2024-08-14T17:59:21.053" v="169" actId="14100"/>
          <ac:spMkLst>
            <pc:docMk/>
            <pc:sldMk cId="0" sldId="259"/>
            <ac:spMk id="4098" creationId="{6BAD024D-E9F0-4630-A53B-F2E234CDF110}"/>
          </ac:spMkLst>
        </pc:spChg>
        <pc:spChg chg="mod">
          <ac:chgData name="Elizabeth Thorp" userId="ffc58598-e3c4-4ef4-8df6-4c703b360dfe" providerId="ADAL" clId="{F18E6E1E-87B8-499C-A64C-870E09C3D0B9}" dt="2024-08-14T17:59:29.393" v="170" actId="14100"/>
          <ac:spMkLst>
            <pc:docMk/>
            <pc:sldMk cId="0" sldId="259"/>
            <ac:spMk id="4099" creationId="{81619FA7-69DA-48B9-A68D-9B6B70361FD9}"/>
          </ac:spMkLst>
        </pc:spChg>
      </pc:sldChg>
      <pc:sldChg chg="modNotesTx">
        <pc:chgData name="Elizabeth Thorp" userId="ffc58598-e3c4-4ef4-8df6-4c703b360dfe" providerId="ADAL" clId="{F18E6E1E-87B8-499C-A64C-870E09C3D0B9}" dt="2024-08-14T17:19:57.728" v="6" actId="20577"/>
        <pc:sldMkLst>
          <pc:docMk/>
          <pc:sldMk cId="0" sldId="288"/>
        </pc:sldMkLst>
      </pc:sldChg>
      <pc:sldChg chg="addSp delSp modSp mod modNotesTx">
        <pc:chgData name="Elizabeth Thorp" userId="ffc58598-e3c4-4ef4-8df6-4c703b360dfe" providerId="ADAL" clId="{F18E6E1E-87B8-499C-A64C-870E09C3D0B9}" dt="2024-08-14T17:28:52.718" v="25" actId="478"/>
        <pc:sldMkLst>
          <pc:docMk/>
          <pc:sldMk cId="1638356749" sldId="295"/>
        </pc:sldMkLst>
        <pc:picChg chg="add del mod">
          <ac:chgData name="Elizabeth Thorp" userId="ffc58598-e3c4-4ef4-8df6-4c703b360dfe" providerId="ADAL" clId="{F18E6E1E-87B8-499C-A64C-870E09C3D0B9}" dt="2024-08-14T17:28:52.718" v="25" actId="478"/>
          <ac:picMkLst>
            <pc:docMk/>
            <pc:sldMk cId="1638356749" sldId="295"/>
            <ac:picMk id="5" creationId="{3055708F-D4C5-0D8D-C5B6-D9ED5A2FDE9E}"/>
          </ac:picMkLst>
        </pc:picChg>
      </pc:sldChg>
      <pc:sldChg chg="modNotesTx">
        <pc:chgData name="Elizabeth Thorp" userId="ffc58598-e3c4-4ef4-8df6-4c703b360dfe" providerId="ADAL" clId="{F18E6E1E-87B8-499C-A64C-870E09C3D0B9}" dt="2024-08-14T17:20:36.200" v="10" actId="20577"/>
        <pc:sldMkLst>
          <pc:docMk/>
          <pc:sldMk cId="2338394368" sldId="298"/>
        </pc:sldMkLst>
      </pc:sldChg>
      <pc:sldChg chg="modNotesTx">
        <pc:chgData name="Elizabeth Thorp" userId="ffc58598-e3c4-4ef4-8df6-4c703b360dfe" providerId="ADAL" clId="{F18E6E1E-87B8-499C-A64C-870E09C3D0B9}" dt="2024-08-14T17:19:37.078" v="2" actId="20577"/>
        <pc:sldMkLst>
          <pc:docMk/>
          <pc:sldMk cId="0" sldId="300"/>
        </pc:sldMkLst>
      </pc:sldChg>
      <pc:sldChg chg="modNotesTx">
        <pc:chgData name="Elizabeth Thorp" userId="ffc58598-e3c4-4ef4-8df6-4c703b360dfe" providerId="ADAL" clId="{F18E6E1E-87B8-499C-A64C-870E09C3D0B9}" dt="2024-08-14T17:20:42.010" v="11" actId="20577"/>
        <pc:sldMkLst>
          <pc:docMk/>
          <pc:sldMk cId="517472413" sldId="312"/>
        </pc:sldMkLst>
      </pc:sldChg>
      <pc:sldChg chg="modNotesTx">
        <pc:chgData name="Elizabeth Thorp" userId="ffc58598-e3c4-4ef4-8df6-4c703b360dfe" providerId="ADAL" clId="{F18E6E1E-87B8-499C-A64C-870E09C3D0B9}" dt="2024-08-14T17:20:50.295" v="13" actId="20577"/>
        <pc:sldMkLst>
          <pc:docMk/>
          <pc:sldMk cId="2446994566" sldId="330"/>
        </pc:sldMkLst>
      </pc:sldChg>
      <pc:sldChg chg="modNotesTx">
        <pc:chgData name="Elizabeth Thorp" userId="ffc58598-e3c4-4ef4-8df6-4c703b360dfe" providerId="ADAL" clId="{F18E6E1E-87B8-499C-A64C-870E09C3D0B9}" dt="2024-08-14T17:19:51.972" v="5" actId="20577"/>
        <pc:sldMkLst>
          <pc:docMk/>
          <pc:sldMk cId="3929860286" sldId="331"/>
        </pc:sldMkLst>
      </pc:sldChg>
      <pc:sldChg chg="addSp delSp modSp mod">
        <pc:chgData name="Elizabeth Thorp" userId="ffc58598-e3c4-4ef4-8df6-4c703b360dfe" providerId="ADAL" clId="{F18E6E1E-87B8-499C-A64C-870E09C3D0B9}" dt="2024-08-14T17:31:19.598" v="53" actId="1076"/>
        <pc:sldMkLst>
          <pc:docMk/>
          <pc:sldMk cId="2463401403" sldId="332"/>
        </pc:sldMkLst>
        <pc:picChg chg="add del mod">
          <ac:chgData name="Elizabeth Thorp" userId="ffc58598-e3c4-4ef4-8df6-4c703b360dfe" providerId="ADAL" clId="{F18E6E1E-87B8-499C-A64C-870E09C3D0B9}" dt="2024-08-14T17:28:34.743" v="19" actId="478"/>
          <ac:picMkLst>
            <pc:docMk/>
            <pc:sldMk cId="2463401403" sldId="332"/>
            <ac:picMk id="4" creationId="{5555DC4F-09C9-2AFA-75BB-763A54516253}"/>
          </ac:picMkLst>
        </pc:picChg>
        <pc:picChg chg="del">
          <ac:chgData name="Elizabeth Thorp" userId="ffc58598-e3c4-4ef4-8df6-4c703b360dfe" providerId="ADAL" clId="{F18E6E1E-87B8-499C-A64C-870E09C3D0B9}" dt="2024-08-14T17:28:13.844" v="15" actId="478"/>
          <ac:picMkLst>
            <pc:docMk/>
            <pc:sldMk cId="2463401403" sldId="332"/>
            <ac:picMk id="6" creationId="{DAA43771-25E4-AAD6-B05E-BC7ACD91FD54}"/>
          </ac:picMkLst>
        </pc:picChg>
        <pc:picChg chg="add del mod">
          <ac:chgData name="Elizabeth Thorp" userId="ffc58598-e3c4-4ef4-8df6-4c703b360dfe" providerId="ADAL" clId="{F18E6E1E-87B8-499C-A64C-870E09C3D0B9}" dt="2024-08-14T17:29:20.439" v="34" actId="478"/>
          <ac:picMkLst>
            <pc:docMk/>
            <pc:sldMk cId="2463401403" sldId="332"/>
            <ac:picMk id="7" creationId="{EDD6A01B-D89F-8414-2EF0-B776FC72FEDA}"/>
          </ac:picMkLst>
        </pc:picChg>
        <pc:picChg chg="add del mod">
          <ac:chgData name="Elizabeth Thorp" userId="ffc58598-e3c4-4ef4-8df6-4c703b360dfe" providerId="ADAL" clId="{F18E6E1E-87B8-499C-A64C-870E09C3D0B9}" dt="2024-08-14T17:30:59.907" v="47" actId="478"/>
          <ac:picMkLst>
            <pc:docMk/>
            <pc:sldMk cId="2463401403" sldId="332"/>
            <ac:picMk id="9" creationId="{47E43937-77DE-449B-AC6B-FB9235D78CDE}"/>
          </ac:picMkLst>
        </pc:picChg>
        <pc:picChg chg="add mod">
          <ac:chgData name="Elizabeth Thorp" userId="ffc58598-e3c4-4ef4-8df6-4c703b360dfe" providerId="ADAL" clId="{F18E6E1E-87B8-499C-A64C-870E09C3D0B9}" dt="2024-08-14T17:31:19.598" v="53" actId="1076"/>
          <ac:picMkLst>
            <pc:docMk/>
            <pc:sldMk cId="2463401403" sldId="332"/>
            <ac:picMk id="11" creationId="{B865E1C9-18A9-700D-673F-7F7336BA802B}"/>
          </ac:picMkLst>
        </pc:picChg>
      </pc:sldChg>
      <pc:sldChg chg="modNotesTx">
        <pc:chgData name="Elizabeth Thorp" userId="ffc58598-e3c4-4ef4-8df6-4c703b360dfe" providerId="ADAL" clId="{F18E6E1E-87B8-499C-A64C-870E09C3D0B9}" dt="2024-08-14T17:20:03.424" v="7" actId="20577"/>
        <pc:sldMkLst>
          <pc:docMk/>
          <pc:sldMk cId="3503252508" sldId="335"/>
        </pc:sldMkLst>
      </pc:sldChg>
      <pc:sldChg chg="addSp delSp modSp mod">
        <pc:chgData name="Elizabeth Thorp" userId="ffc58598-e3c4-4ef4-8df6-4c703b360dfe" providerId="ADAL" clId="{F18E6E1E-87B8-499C-A64C-870E09C3D0B9}" dt="2024-08-14T17:37:53.692" v="106" actId="1076"/>
        <pc:sldMkLst>
          <pc:docMk/>
          <pc:sldMk cId="3413273901" sldId="340"/>
        </pc:sldMkLst>
        <pc:spChg chg="mod ord">
          <ac:chgData name="Elizabeth Thorp" userId="ffc58598-e3c4-4ef4-8df6-4c703b360dfe" providerId="ADAL" clId="{F18E6E1E-87B8-499C-A64C-870E09C3D0B9}" dt="2024-08-14T17:37:53.692" v="106" actId="1076"/>
          <ac:spMkLst>
            <pc:docMk/>
            <pc:sldMk cId="3413273901" sldId="340"/>
            <ac:spMk id="13" creationId="{36F71305-589C-4DFD-AAE0-F1F6CBAFFB72}"/>
          </ac:spMkLst>
        </pc:spChg>
        <pc:picChg chg="add mod">
          <ac:chgData name="Elizabeth Thorp" userId="ffc58598-e3c4-4ef4-8df6-4c703b360dfe" providerId="ADAL" clId="{F18E6E1E-87B8-499C-A64C-870E09C3D0B9}" dt="2024-08-14T17:37:50.949" v="105" actId="1076"/>
          <ac:picMkLst>
            <pc:docMk/>
            <pc:sldMk cId="3413273901" sldId="340"/>
            <ac:picMk id="4" creationId="{97A40EB5-2554-260A-EAC1-472E88837EC9}"/>
          </ac:picMkLst>
        </pc:picChg>
        <pc:picChg chg="del">
          <ac:chgData name="Elizabeth Thorp" userId="ffc58598-e3c4-4ef4-8df6-4c703b360dfe" providerId="ADAL" clId="{F18E6E1E-87B8-499C-A64C-870E09C3D0B9}" dt="2024-08-14T17:37:04.936" v="91" actId="478"/>
          <ac:picMkLst>
            <pc:docMk/>
            <pc:sldMk cId="3413273901" sldId="340"/>
            <ac:picMk id="6" creationId="{22EC6121-7795-EE01-CE1C-A5AB9CE807FD}"/>
          </ac:picMkLst>
        </pc:picChg>
      </pc:sldChg>
      <pc:sldChg chg="addSp delSp modSp mod modNotesTx">
        <pc:chgData name="Elizabeth Thorp" userId="ffc58598-e3c4-4ef4-8df6-4c703b360dfe" providerId="ADAL" clId="{F18E6E1E-87B8-499C-A64C-870E09C3D0B9}" dt="2024-08-14T17:40:08.650" v="125" actId="478"/>
        <pc:sldMkLst>
          <pc:docMk/>
          <pc:sldMk cId="1609042009" sldId="342"/>
        </pc:sldMkLst>
        <pc:spChg chg="add del mod">
          <ac:chgData name="Elizabeth Thorp" userId="ffc58598-e3c4-4ef4-8df6-4c703b360dfe" providerId="ADAL" clId="{F18E6E1E-87B8-499C-A64C-870E09C3D0B9}" dt="2024-08-14T17:40:08.650" v="125" actId="478"/>
          <ac:spMkLst>
            <pc:docMk/>
            <pc:sldMk cId="1609042009" sldId="342"/>
            <ac:spMk id="6" creationId="{41E57171-35E3-FA52-4117-1A0CE762D7B5}"/>
          </ac:spMkLst>
        </pc:spChg>
        <pc:picChg chg="del">
          <ac:chgData name="Elizabeth Thorp" userId="ffc58598-e3c4-4ef4-8df6-4c703b360dfe" providerId="ADAL" clId="{F18E6E1E-87B8-499C-A64C-870E09C3D0B9}" dt="2024-08-14T17:39:02.643" v="107" actId="478"/>
          <ac:picMkLst>
            <pc:docMk/>
            <pc:sldMk cId="1609042009" sldId="342"/>
            <ac:picMk id="4" creationId="{49AC6D31-ED10-2689-DBB9-4389D59D4F23}"/>
          </ac:picMkLst>
        </pc:picChg>
        <pc:picChg chg="add mod">
          <ac:chgData name="Elizabeth Thorp" userId="ffc58598-e3c4-4ef4-8df6-4c703b360dfe" providerId="ADAL" clId="{F18E6E1E-87B8-499C-A64C-870E09C3D0B9}" dt="2024-08-14T17:39:19.389" v="114" actId="1076"/>
          <ac:picMkLst>
            <pc:docMk/>
            <pc:sldMk cId="1609042009" sldId="342"/>
            <ac:picMk id="5" creationId="{EA6FC8A5-E0FC-24DB-C915-202A4A37AF4B}"/>
          </ac:picMkLst>
        </pc:picChg>
      </pc:sldChg>
      <pc:sldChg chg="modNotesTx">
        <pc:chgData name="Elizabeth Thorp" userId="ffc58598-e3c4-4ef4-8df6-4c703b360dfe" providerId="ADAL" clId="{F18E6E1E-87B8-499C-A64C-870E09C3D0B9}" dt="2024-08-14T17:20:06.165" v="8" actId="20577"/>
        <pc:sldMkLst>
          <pc:docMk/>
          <pc:sldMk cId="1579309523" sldId="349"/>
        </pc:sldMkLst>
      </pc:sldChg>
      <pc:sldChg chg="modSp mod">
        <pc:chgData name="Elizabeth Thorp" userId="ffc58598-e3c4-4ef4-8df6-4c703b360dfe" providerId="ADAL" clId="{F18E6E1E-87B8-499C-A64C-870E09C3D0B9}" dt="2024-08-14T17:57:40.992" v="164" actId="14100"/>
        <pc:sldMkLst>
          <pc:docMk/>
          <pc:sldMk cId="2542181279" sldId="355"/>
        </pc:sldMkLst>
        <pc:picChg chg="mod">
          <ac:chgData name="Elizabeth Thorp" userId="ffc58598-e3c4-4ef4-8df6-4c703b360dfe" providerId="ADAL" clId="{F18E6E1E-87B8-499C-A64C-870E09C3D0B9}" dt="2024-08-14T17:57:40.992" v="164" actId="14100"/>
          <ac:picMkLst>
            <pc:docMk/>
            <pc:sldMk cId="2542181279" sldId="355"/>
            <ac:picMk id="5" creationId="{D68789C6-1291-4F1F-9352-CCFE002E5A83}"/>
          </ac:picMkLst>
        </pc:picChg>
      </pc:sldChg>
      <pc:sldChg chg="modNotesTx">
        <pc:chgData name="Elizabeth Thorp" userId="ffc58598-e3c4-4ef4-8df6-4c703b360dfe" providerId="ADAL" clId="{F18E6E1E-87B8-499C-A64C-870E09C3D0B9}" dt="2024-08-14T17:19:42.935" v="3" actId="20577"/>
        <pc:sldMkLst>
          <pc:docMk/>
          <pc:sldMk cId="0" sldId="356"/>
        </pc:sldMkLst>
      </pc:sldChg>
      <pc:sldChg chg="addSp delSp modSp mod modNotesTx">
        <pc:chgData name="Elizabeth Thorp" userId="ffc58598-e3c4-4ef4-8df6-4c703b360dfe" providerId="ADAL" clId="{F18E6E1E-87B8-499C-A64C-870E09C3D0B9}" dt="2024-08-14T17:51:03.830" v="153" actId="1076"/>
        <pc:sldMkLst>
          <pc:docMk/>
          <pc:sldMk cId="757086136" sldId="357"/>
        </pc:sldMkLst>
        <pc:spChg chg="add del mod">
          <ac:chgData name="Elizabeth Thorp" userId="ffc58598-e3c4-4ef4-8df6-4c703b360dfe" providerId="ADAL" clId="{F18E6E1E-87B8-499C-A64C-870E09C3D0B9}" dt="2024-08-14T17:33:47.874" v="66" actId="478"/>
          <ac:spMkLst>
            <pc:docMk/>
            <pc:sldMk cId="757086136" sldId="357"/>
            <ac:spMk id="6" creationId="{A0F34F13-3ED5-2F2D-6B97-D10AFEEB1629}"/>
          </ac:spMkLst>
        </pc:spChg>
        <pc:spChg chg="add del">
          <ac:chgData name="Elizabeth Thorp" userId="ffc58598-e3c4-4ef4-8df6-4c703b360dfe" providerId="ADAL" clId="{F18E6E1E-87B8-499C-A64C-870E09C3D0B9}" dt="2024-08-14T17:34:19.620" v="73" actId="478"/>
          <ac:spMkLst>
            <pc:docMk/>
            <pc:sldMk cId="757086136" sldId="357"/>
            <ac:spMk id="9" creationId="{C970D75E-7425-0FA0-4945-901E84989BC3}"/>
          </ac:spMkLst>
        </pc:spChg>
        <pc:spChg chg="add mod">
          <ac:chgData name="Elizabeth Thorp" userId="ffc58598-e3c4-4ef4-8df6-4c703b360dfe" providerId="ADAL" clId="{F18E6E1E-87B8-499C-A64C-870E09C3D0B9}" dt="2024-08-14T17:51:03.830" v="153" actId="1076"/>
          <ac:spMkLst>
            <pc:docMk/>
            <pc:sldMk cId="757086136" sldId="357"/>
            <ac:spMk id="13" creationId="{7167D3C1-5C48-4BC6-39B5-09865E455FF5}"/>
          </ac:spMkLst>
        </pc:spChg>
        <pc:picChg chg="del">
          <ac:chgData name="Elizabeth Thorp" userId="ffc58598-e3c4-4ef4-8df6-4c703b360dfe" providerId="ADAL" clId="{F18E6E1E-87B8-499C-A64C-870E09C3D0B9}" dt="2024-08-14T17:32:04.285" v="54" actId="478"/>
          <ac:picMkLst>
            <pc:docMk/>
            <pc:sldMk cId="757086136" sldId="357"/>
            <ac:picMk id="3" creationId="{A4DDCA41-2935-13E1-9A53-B9AFB0A6B579}"/>
          </ac:picMkLst>
        </pc:picChg>
        <pc:picChg chg="add del mod">
          <ac:chgData name="Elizabeth Thorp" userId="ffc58598-e3c4-4ef4-8df6-4c703b360dfe" providerId="ADAL" clId="{F18E6E1E-87B8-499C-A64C-870E09C3D0B9}" dt="2024-08-14T17:33:46.688" v="65" actId="478"/>
          <ac:picMkLst>
            <pc:docMk/>
            <pc:sldMk cId="757086136" sldId="357"/>
            <ac:picMk id="5" creationId="{0162773D-AEF0-1DBA-8926-7962BBD3917B}"/>
          </ac:picMkLst>
        </pc:picChg>
        <pc:picChg chg="add mod">
          <ac:chgData name="Elizabeth Thorp" userId="ffc58598-e3c4-4ef4-8df6-4c703b360dfe" providerId="ADAL" clId="{F18E6E1E-87B8-499C-A64C-870E09C3D0B9}" dt="2024-08-14T17:47:23.801" v="150" actId="1076"/>
          <ac:picMkLst>
            <pc:docMk/>
            <pc:sldMk cId="757086136" sldId="357"/>
            <ac:picMk id="8" creationId="{E0F91421-B2C9-386C-CB03-1E327D57EB9E}"/>
          </ac:picMkLst>
        </pc:picChg>
        <pc:cxnChg chg="add mod">
          <ac:chgData name="Elizabeth Thorp" userId="ffc58598-e3c4-4ef4-8df6-4c703b360dfe" providerId="ADAL" clId="{F18E6E1E-87B8-499C-A64C-870E09C3D0B9}" dt="2024-08-14T17:34:38.664" v="78" actId="1582"/>
          <ac:cxnSpMkLst>
            <pc:docMk/>
            <pc:sldMk cId="757086136" sldId="357"/>
            <ac:cxnSpMk id="11" creationId="{2561D4C2-4AAC-2ED9-8D00-85E48BC0EB0F}"/>
          </ac:cxnSpMkLst>
        </pc:cxnChg>
        <pc:cxnChg chg="add mod">
          <ac:chgData name="Elizabeth Thorp" userId="ffc58598-e3c4-4ef4-8df6-4c703b360dfe" providerId="ADAL" clId="{F18E6E1E-87B8-499C-A64C-870E09C3D0B9}" dt="2024-08-14T17:47:34.893" v="152" actId="1076"/>
          <ac:cxnSpMkLst>
            <pc:docMk/>
            <pc:sldMk cId="757086136" sldId="357"/>
            <ac:cxnSpMk id="15" creationId="{32C5BC6F-8984-252C-CE2C-619AA887BFCE}"/>
          </ac:cxnSpMkLst>
        </pc:cxnChg>
      </pc:sldChg>
      <pc:sldChg chg="modSp mod">
        <pc:chgData name="Elizabeth Thorp" userId="ffc58598-e3c4-4ef4-8df6-4c703b360dfe" providerId="ADAL" clId="{F18E6E1E-87B8-499C-A64C-870E09C3D0B9}" dt="2024-08-14T17:58:16.439" v="168" actId="20577"/>
        <pc:sldMkLst>
          <pc:docMk/>
          <pc:sldMk cId="1211571019" sldId="361"/>
        </pc:sldMkLst>
        <pc:spChg chg="mod">
          <ac:chgData name="Elizabeth Thorp" userId="ffc58598-e3c4-4ef4-8df6-4c703b360dfe" providerId="ADAL" clId="{F18E6E1E-87B8-499C-A64C-870E09C3D0B9}" dt="2024-08-14T17:58:16.439" v="168" actId="20577"/>
          <ac:spMkLst>
            <pc:docMk/>
            <pc:sldMk cId="1211571019" sldId="361"/>
            <ac:spMk id="3" creationId="{853B514A-8DC6-608A-23B5-6292898A38DE}"/>
          </ac:spMkLst>
        </pc:spChg>
      </pc:sldChg>
      <pc:sldChg chg="addSp delSp modSp mod">
        <pc:chgData name="Elizabeth Thorp" userId="ffc58598-e3c4-4ef4-8df6-4c703b360dfe" providerId="ADAL" clId="{F18E6E1E-87B8-499C-A64C-870E09C3D0B9}" dt="2024-08-14T17:41:52.193" v="145" actId="14100"/>
        <pc:sldMkLst>
          <pc:docMk/>
          <pc:sldMk cId="1532637650" sldId="363"/>
        </pc:sldMkLst>
        <pc:spChg chg="add del mod">
          <ac:chgData name="Elizabeth Thorp" userId="ffc58598-e3c4-4ef4-8df6-4c703b360dfe" providerId="ADAL" clId="{F18E6E1E-87B8-499C-A64C-870E09C3D0B9}" dt="2024-08-14T17:41:09.027" v="127" actId="931"/>
          <ac:spMkLst>
            <pc:docMk/>
            <pc:sldMk cId="1532637650" sldId="363"/>
            <ac:spMk id="4" creationId="{5F24BD4E-1A24-F65A-14DC-6C62D67259F5}"/>
          </ac:spMkLst>
        </pc:spChg>
        <pc:spChg chg="add mod">
          <ac:chgData name="Elizabeth Thorp" userId="ffc58598-e3c4-4ef4-8df6-4c703b360dfe" providerId="ADAL" clId="{F18E6E1E-87B8-499C-A64C-870E09C3D0B9}" dt="2024-08-14T17:41:52.193" v="145" actId="14100"/>
          <ac:spMkLst>
            <pc:docMk/>
            <pc:sldMk cId="1532637650" sldId="363"/>
            <ac:spMk id="9" creationId="{6E89C853-F18B-9279-2E8C-453BC1EB4909}"/>
          </ac:spMkLst>
        </pc:spChg>
        <pc:picChg chg="del">
          <ac:chgData name="Elizabeth Thorp" userId="ffc58598-e3c4-4ef4-8df6-4c703b360dfe" providerId="ADAL" clId="{F18E6E1E-87B8-499C-A64C-870E09C3D0B9}" dt="2024-08-14T17:40:58.601" v="126" actId="478"/>
          <ac:picMkLst>
            <pc:docMk/>
            <pc:sldMk cId="1532637650" sldId="363"/>
            <ac:picMk id="5" creationId="{57098B5C-9C76-524C-052A-41AC2CD41B62}"/>
          </ac:picMkLst>
        </pc:picChg>
        <pc:picChg chg="add mod">
          <ac:chgData name="Elizabeth Thorp" userId="ffc58598-e3c4-4ef4-8df6-4c703b360dfe" providerId="ADAL" clId="{F18E6E1E-87B8-499C-A64C-870E09C3D0B9}" dt="2024-08-14T17:41:43.986" v="143" actId="1076"/>
          <ac:picMkLst>
            <pc:docMk/>
            <pc:sldMk cId="1532637650" sldId="363"/>
            <ac:picMk id="8" creationId="{B980D9AD-27B7-1DB9-2506-B6FF16F05B32}"/>
          </ac:picMkLst>
        </pc:picChg>
      </pc:sldChg>
      <pc:sldChg chg="modNotesTx">
        <pc:chgData name="Elizabeth Thorp" userId="ffc58598-e3c4-4ef4-8df6-4c703b360dfe" providerId="ADAL" clId="{F18E6E1E-87B8-499C-A64C-870E09C3D0B9}" dt="2024-08-14T17:20:47.624" v="12" actId="20577"/>
        <pc:sldMkLst>
          <pc:docMk/>
          <pc:sldMk cId="3834306213" sldId="365"/>
        </pc:sldMkLst>
      </pc:sldChg>
      <pc:sldChg chg="add del ord">
        <pc:chgData name="Elizabeth Thorp" userId="ffc58598-e3c4-4ef4-8df6-4c703b360dfe" providerId="ADAL" clId="{F18E6E1E-87B8-499C-A64C-870E09C3D0B9}" dt="2024-08-14T17:46:11.273" v="148" actId="47"/>
        <pc:sldMkLst>
          <pc:docMk/>
          <pc:sldMk cId="3268268" sldId="36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1C2A51-B735-44E9-9F6C-7A07ADD683EA}" type="doc">
      <dgm:prSet loTypeId="urn:microsoft.com/office/officeart/2005/8/layout/vList5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7AD189D1-E4B2-44EF-ABB6-95FA366360A1}">
      <dgm:prSet phldrT="[Text]"/>
      <dgm:spPr/>
      <dgm:t>
        <a:bodyPr/>
        <a:lstStyle/>
        <a:p>
          <a:pPr algn="ctr"/>
          <a:r>
            <a:rPr lang="en-US" dirty="0"/>
            <a:t>2023</a:t>
          </a:r>
        </a:p>
      </dgm:t>
    </dgm:pt>
    <dgm:pt modelId="{D5B40953-35FE-421F-9E33-72B2CC7CA74E}" type="parTrans" cxnId="{E0738818-5462-4204-AC18-88B7FD836754}">
      <dgm:prSet/>
      <dgm:spPr/>
      <dgm:t>
        <a:bodyPr/>
        <a:lstStyle/>
        <a:p>
          <a:pPr algn="ctr"/>
          <a:endParaRPr lang="en-US"/>
        </a:p>
      </dgm:t>
    </dgm:pt>
    <dgm:pt modelId="{73F5CC71-EF4A-4705-A487-F5505169F3A5}" type="sibTrans" cxnId="{E0738818-5462-4204-AC18-88B7FD836754}">
      <dgm:prSet/>
      <dgm:spPr/>
      <dgm:t>
        <a:bodyPr/>
        <a:lstStyle/>
        <a:p>
          <a:pPr algn="ctr"/>
          <a:endParaRPr lang="en-US"/>
        </a:p>
      </dgm:t>
    </dgm:pt>
    <dgm:pt modelId="{A94A9645-9077-4624-8DD8-A482A76AEC81}">
      <dgm:prSet phldrT="[Text]" custT="1"/>
      <dgm:spPr/>
      <dgm:t>
        <a:bodyPr/>
        <a:lstStyle/>
        <a:p>
          <a:pPr algn="ctr"/>
          <a:r>
            <a:rPr lang="en-US" sz="1400" dirty="0"/>
            <a:t>15 RFAs</a:t>
          </a:r>
        </a:p>
      </dgm:t>
    </dgm:pt>
    <dgm:pt modelId="{285C99D7-B9CE-4D85-A7FE-D6E36E5CA62E}" type="parTrans" cxnId="{E208460D-019B-4467-8FA2-12B96CD42013}">
      <dgm:prSet/>
      <dgm:spPr/>
      <dgm:t>
        <a:bodyPr/>
        <a:lstStyle/>
        <a:p>
          <a:pPr algn="ctr"/>
          <a:endParaRPr lang="en-US"/>
        </a:p>
      </dgm:t>
    </dgm:pt>
    <dgm:pt modelId="{84F9DD10-904F-43B1-9494-241F903F8821}" type="sibTrans" cxnId="{E208460D-019B-4467-8FA2-12B96CD42013}">
      <dgm:prSet/>
      <dgm:spPr/>
      <dgm:t>
        <a:bodyPr/>
        <a:lstStyle/>
        <a:p>
          <a:pPr algn="ctr"/>
          <a:endParaRPr lang="en-US"/>
        </a:p>
      </dgm:t>
    </dgm:pt>
    <dgm:pt modelId="{379D6FF8-25AF-4E3C-B0BA-CBCD98EE427A}">
      <dgm:prSet phldrT="[Text]"/>
      <dgm:spPr/>
      <dgm:t>
        <a:bodyPr/>
        <a:lstStyle/>
        <a:p>
          <a:pPr algn="ctr"/>
          <a:r>
            <a:rPr lang="en-US" dirty="0"/>
            <a:t>2019</a:t>
          </a:r>
        </a:p>
      </dgm:t>
    </dgm:pt>
    <dgm:pt modelId="{54146652-C364-4B2C-9407-D3961895FDE6}" type="parTrans" cxnId="{2CF1F54D-883F-49E9-B5AA-3EC392A09A88}">
      <dgm:prSet/>
      <dgm:spPr/>
      <dgm:t>
        <a:bodyPr/>
        <a:lstStyle/>
        <a:p>
          <a:pPr algn="ctr"/>
          <a:endParaRPr lang="en-US"/>
        </a:p>
      </dgm:t>
    </dgm:pt>
    <dgm:pt modelId="{A7DE0945-7EB0-4B5A-88EF-D9F49821DCAA}" type="sibTrans" cxnId="{2CF1F54D-883F-49E9-B5AA-3EC392A09A88}">
      <dgm:prSet/>
      <dgm:spPr/>
      <dgm:t>
        <a:bodyPr/>
        <a:lstStyle/>
        <a:p>
          <a:pPr algn="ctr"/>
          <a:endParaRPr lang="en-US"/>
        </a:p>
      </dgm:t>
    </dgm:pt>
    <dgm:pt modelId="{D035A870-FDDD-4C15-8137-014F576E1FE8}">
      <dgm:prSet phldrT="[Text]" custT="1"/>
      <dgm:spPr/>
      <dgm:t>
        <a:bodyPr/>
        <a:lstStyle/>
        <a:p>
          <a:pPr algn="ctr"/>
          <a:r>
            <a:rPr lang="en-US" sz="1400" dirty="0"/>
            <a:t>18 RFAs</a:t>
          </a:r>
        </a:p>
      </dgm:t>
    </dgm:pt>
    <dgm:pt modelId="{29E91B41-529F-4F29-8F54-0DB728BBA030}" type="parTrans" cxnId="{BABFA6EF-ED93-4959-A76F-6AD80539B84C}">
      <dgm:prSet/>
      <dgm:spPr/>
      <dgm:t>
        <a:bodyPr/>
        <a:lstStyle/>
        <a:p>
          <a:pPr algn="ctr"/>
          <a:endParaRPr lang="en-US"/>
        </a:p>
      </dgm:t>
    </dgm:pt>
    <dgm:pt modelId="{F37616E0-6627-4473-91CE-FE8730AF9FBC}" type="sibTrans" cxnId="{BABFA6EF-ED93-4959-A76F-6AD80539B84C}">
      <dgm:prSet/>
      <dgm:spPr/>
      <dgm:t>
        <a:bodyPr/>
        <a:lstStyle/>
        <a:p>
          <a:pPr algn="ctr"/>
          <a:endParaRPr lang="en-US"/>
        </a:p>
      </dgm:t>
    </dgm:pt>
    <dgm:pt modelId="{E7BE7C2C-D46A-40C8-A141-787D68FA23B0}">
      <dgm:prSet phldrT="[Text]"/>
      <dgm:spPr/>
      <dgm:t>
        <a:bodyPr/>
        <a:lstStyle/>
        <a:p>
          <a:pPr algn="ctr"/>
          <a:r>
            <a:rPr lang="en-US" dirty="0"/>
            <a:t>2020</a:t>
          </a:r>
        </a:p>
      </dgm:t>
    </dgm:pt>
    <dgm:pt modelId="{82FE395D-79C8-4660-98D5-E96104BF3067}" type="parTrans" cxnId="{BAB895BA-C043-433C-8CC1-0AF0B0CC98B3}">
      <dgm:prSet/>
      <dgm:spPr/>
      <dgm:t>
        <a:bodyPr/>
        <a:lstStyle/>
        <a:p>
          <a:pPr algn="ctr"/>
          <a:endParaRPr lang="en-US"/>
        </a:p>
      </dgm:t>
    </dgm:pt>
    <dgm:pt modelId="{F4C28389-1186-4A96-A785-594C62B98D93}" type="sibTrans" cxnId="{BAB895BA-C043-433C-8CC1-0AF0B0CC98B3}">
      <dgm:prSet/>
      <dgm:spPr/>
      <dgm:t>
        <a:bodyPr/>
        <a:lstStyle/>
        <a:p>
          <a:pPr algn="ctr"/>
          <a:endParaRPr lang="en-US"/>
        </a:p>
      </dgm:t>
    </dgm:pt>
    <dgm:pt modelId="{3191B8F7-5B79-4F69-A128-B4591200EDF4}">
      <dgm:prSet phldrT="[Text]" custT="1"/>
      <dgm:spPr/>
      <dgm:t>
        <a:bodyPr/>
        <a:lstStyle/>
        <a:p>
          <a:pPr algn="ctr"/>
          <a:r>
            <a:rPr lang="en-US" sz="1400" dirty="0"/>
            <a:t>14 RFAs</a:t>
          </a:r>
        </a:p>
      </dgm:t>
    </dgm:pt>
    <dgm:pt modelId="{4869C96C-AD53-4F95-8E92-7BC6AE0F19E3}" type="parTrans" cxnId="{4A0852EF-DBC8-4B4D-ACCA-4540FDBF0630}">
      <dgm:prSet/>
      <dgm:spPr/>
      <dgm:t>
        <a:bodyPr/>
        <a:lstStyle/>
        <a:p>
          <a:pPr algn="ctr"/>
          <a:endParaRPr lang="en-US"/>
        </a:p>
      </dgm:t>
    </dgm:pt>
    <dgm:pt modelId="{E9C4637A-A014-4066-990A-ACB8D9C47361}" type="sibTrans" cxnId="{4A0852EF-DBC8-4B4D-ACCA-4540FDBF0630}">
      <dgm:prSet/>
      <dgm:spPr/>
      <dgm:t>
        <a:bodyPr/>
        <a:lstStyle/>
        <a:p>
          <a:pPr algn="ctr"/>
          <a:endParaRPr lang="en-US"/>
        </a:p>
      </dgm:t>
    </dgm:pt>
    <dgm:pt modelId="{9C711FF5-175C-4A33-9A49-45E71563F2AD}">
      <dgm:prSet/>
      <dgm:spPr/>
      <dgm:t>
        <a:bodyPr/>
        <a:lstStyle/>
        <a:p>
          <a:pPr algn="ctr"/>
          <a:r>
            <a:rPr lang="en-US" dirty="0"/>
            <a:t>2021</a:t>
          </a:r>
        </a:p>
      </dgm:t>
    </dgm:pt>
    <dgm:pt modelId="{04AA8C3D-C5D2-4219-8396-D6227072CB87}" type="parTrans" cxnId="{CB4F542D-8D0C-4978-8CBE-9590290F11A8}">
      <dgm:prSet/>
      <dgm:spPr/>
      <dgm:t>
        <a:bodyPr/>
        <a:lstStyle/>
        <a:p>
          <a:pPr algn="ctr"/>
          <a:endParaRPr lang="en-US"/>
        </a:p>
      </dgm:t>
    </dgm:pt>
    <dgm:pt modelId="{58066E1C-EE20-4C5D-96A9-4A18A8970F2B}" type="sibTrans" cxnId="{CB4F542D-8D0C-4978-8CBE-9590290F11A8}">
      <dgm:prSet/>
      <dgm:spPr/>
      <dgm:t>
        <a:bodyPr/>
        <a:lstStyle/>
        <a:p>
          <a:pPr algn="ctr"/>
          <a:endParaRPr lang="en-US"/>
        </a:p>
      </dgm:t>
    </dgm:pt>
    <dgm:pt modelId="{E5236943-0611-44B1-9926-B4E2F89A8735}">
      <dgm:prSet custT="1"/>
      <dgm:spPr/>
      <dgm:t>
        <a:bodyPr/>
        <a:lstStyle/>
        <a:p>
          <a:pPr algn="ctr"/>
          <a:r>
            <a:rPr lang="en-US" sz="1400" dirty="0"/>
            <a:t>15 RFAs</a:t>
          </a:r>
        </a:p>
      </dgm:t>
    </dgm:pt>
    <dgm:pt modelId="{5D314F3F-207F-43DC-BE6C-0B3C672622F9}" type="parTrans" cxnId="{CF4B6725-8204-49B4-9447-F37986B11EBD}">
      <dgm:prSet/>
      <dgm:spPr/>
      <dgm:t>
        <a:bodyPr/>
        <a:lstStyle/>
        <a:p>
          <a:pPr algn="ctr"/>
          <a:endParaRPr lang="en-US"/>
        </a:p>
      </dgm:t>
    </dgm:pt>
    <dgm:pt modelId="{4D6499C8-90CB-45B1-BCB6-3F201AC42807}" type="sibTrans" cxnId="{CF4B6725-8204-49B4-9447-F37986B11EBD}">
      <dgm:prSet/>
      <dgm:spPr/>
      <dgm:t>
        <a:bodyPr/>
        <a:lstStyle/>
        <a:p>
          <a:pPr algn="ctr"/>
          <a:endParaRPr lang="en-US"/>
        </a:p>
      </dgm:t>
    </dgm:pt>
    <dgm:pt modelId="{A75A85BE-7840-47E0-ADD5-D4C3CABA3489}">
      <dgm:prSet/>
      <dgm:spPr/>
      <dgm:t>
        <a:bodyPr/>
        <a:lstStyle/>
        <a:p>
          <a:pPr algn="ctr"/>
          <a:r>
            <a:rPr lang="en-US" dirty="0"/>
            <a:t>2022</a:t>
          </a:r>
        </a:p>
      </dgm:t>
    </dgm:pt>
    <dgm:pt modelId="{0EFAEB54-0FC3-4189-8D8E-FF9BAC64BE63}" type="parTrans" cxnId="{B6F45507-BC54-4868-B5F3-2B3B0694FB96}">
      <dgm:prSet/>
      <dgm:spPr/>
      <dgm:t>
        <a:bodyPr/>
        <a:lstStyle/>
        <a:p>
          <a:pPr algn="ctr"/>
          <a:endParaRPr lang="en-US"/>
        </a:p>
      </dgm:t>
    </dgm:pt>
    <dgm:pt modelId="{DFC78801-B475-4690-B645-424F91BA3091}" type="sibTrans" cxnId="{B6F45507-BC54-4868-B5F3-2B3B0694FB96}">
      <dgm:prSet/>
      <dgm:spPr/>
      <dgm:t>
        <a:bodyPr/>
        <a:lstStyle/>
        <a:p>
          <a:pPr algn="ctr"/>
          <a:endParaRPr lang="en-US"/>
        </a:p>
      </dgm:t>
    </dgm:pt>
    <dgm:pt modelId="{45506FB1-B75D-4659-B8E7-C738FEC620AF}">
      <dgm:prSet custT="1"/>
      <dgm:spPr/>
      <dgm:t>
        <a:bodyPr/>
        <a:lstStyle/>
        <a:p>
          <a:pPr algn="ctr"/>
          <a:r>
            <a:rPr lang="en-US" sz="1400" dirty="0"/>
            <a:t>13 Spring Awards and 49 Fall Awards</a:t>
          </a:r>
        </a:p>
      </dgm:t>
    </dgm:pt>
    <dgm:pt modelId="{7394C9FE-106C-47A7-83E5-50D05B6906FC}" type="parTrans" cxnId="{2CC930DE-609B-4F3C-ADB8-72EC0ECD98D3}">
      <dgm:prSet/>
      <dgm:spPr/>
      <dgm:t>
        <a:bodyPr/>
        <a:lstStyle/>
        <a:p>
          <a:endParaRPr lang="en-US"/>
        </a:p>
      </dgm:t>
    </dgm:pt>
    <dgm:pt modelId="{98627867-AC43-4706-90A1-90C295C1523A}" type="sibTrans" cxnId="{2CC930DE-609B-4F3C-ADB8-72EC0ECD98D3}">
      <dgm:prSet/>
      <dgm:spPr/>
      <dgm:t>
        <a:bodyPr/>
        <a:lstStyle/>
        <a:p>
          <a:endParaRPr lang="en-US"/>
        </a:p>
      </dgm:t>
    </dgm:pt>
    <dgm:pt modelId="{932291AF-2711-4786-802D-43D708E309CA}">
      <dgm:prSet custT="1"/>
      <dgm:spPr/>
      <dgm:t>
        <a:bodyPr/>
        <a:lstStyle/>
        <a:p>
          <a:pPr algn="ctr"/>
          <a:r>
            <a:rPr lang="en-US" sz="1400" dirty="0"/>
            <a:t>5,923 Units</a:t>
          </a:r>
        </a:p>
      </dgm:t>
    </dgm:pt>
    <dgm:pt modelId="{7BFA856B-B024-4425-BB62-952F4E05CC7C}" type="parTrans" cxnId="{93FD9BCC-32AE-49D6-8DF9-8C0070106F38}">
      <dgm:prSet/>
      <dgm:spPr/>
      <dgm:t>
        <a:bodyPr/>
        <a:lstStyle/>
        <a:p>
          <a:endParaRPr lang="en-US"/>
        </a:p>
      </dgm:t>
    </dgm:pt>
    <dgm:pt modelId="{F2D3579A-60D6-4DAC-BF43-AB0924E99871}" type="sibTrans" cxnId="{93FD9BCC-32AE-49D6-8DF9-8C0070106F38}">
      <dgm:prSet/>
      <dgm:spPr/>
      <dgm:t>
        <a:bodyPr/>
        <a:lstStyle/>
        <a:p>
          <a:endParaRPr lang="en-US"/>
        </a:p>
      </dgm:t>
    </dgm:pt>
    <dgm:pt modelId="{E0D3D7E7-BC79-4145-B7EA-6E5D4E977B06}">
      <dgm:prSet custT="1"/>
      <dgm:spPr/>
      <dgm:t>
        <a:bodyPr/>
        <a:lstStyle/>
        <a:p>
          <a:pPr algn="ctr"/>
          <a:endParaRPr lang="en-US" sz="1400" dirty="0"/>
        </a:p>
      </dgm:t>
    </dgm:pt>
    <dgm:pt modelId="{CEA50445-F664-40D5-B97B-ED294F342D29}" type="parTrans" cxnId="{0D23BDBD-36F4-46BB-A40E-1964AC8A8651}">
      <dgm:prSet/>
      <dgm:spPr/>
      <dgm:t>
        <a:bodyPr/>
        <a:lstStyle/>
        <a:p>
          <a:endParaRPr lang="en-US"/>
        </a:p>
      </dgm:t>
    </dgm:pt>
    <dgm:pt modelId="{1A812C0B-8B6F-4921-AEA1-0BEC0AE2BE61}" type="sibTrans" cxnId="{0D23BDBD-36F4-46BB-A40E-1964AC8A8651}">
      <dgm:prSet/>
      <dgm:spPr/>
      <dgm:t>
        <a:bodyPr/>
        <a:lstStyle/>
        <a:p>
          <a:endParaRPr lang="en-US"/>
        </a:p>
      </dgm:t>
    </dgm:pt>
    <dgm:pt modelId="{F9D650D6-DE59-41E7-AE43-123354BA8BA3}">
      <dgm:prSet custT="1"/>
      <dgm:spPr/>
      <dgm:t>
        <a:bodyPr/>
        <a:lstStyle/>
        <a:p>
          <a:pPr algn="ctr"/>
          <a:r>
            <a:rPr lang="en-US" sz="1400" dirty="0"/>
            <a:t>21 Spring Awards and 78 Fall Awards</a:t>
          </a:r>
        </a:p>
      </dgm:t>
    </dgm:pt>
    <dgm:pt modelId="{07A4AC30-86A5-4118-B583-5ADF16D7B3DF}" type="parTrans" cxnId="{07F3F585-571B-49A9-AA8E-0F24E63429C4}">
      <dgm:prSet/>
      <dgm:spPr/>
      <dgm:t>
        <a:bodyPr/>
        <a:lstStyle/>
        <a:p>
          <a:endParaRPr lang="en-US"/>
        </a:p>
      </dgm:t>
    </dgm:pt>
    <dgm:pt modelId="{6AEBF958-4D0A-4DB3-8EB4-1275720AEAE3}" type="sibTrans" cxnId="{07F3F585-571B-49A9-AA8E-0F24E63429C4}">
      <dgm:prSet/>
      <dgm:spPr/>
      <dgm:t>
        <a:bodyPr/>
        <a:lstStyle/>
        <a:p>
          <a:endParaRPr lang="en-US"/>
        </a:p>
      </dgm:t>
    </dgm:pt>
    <dgm:pt modelId="{D113910A-C004-4F57-BB34-8299C58A769A}">
      <dgm:prSet custT="1"/>
      <dgm:spPr/>
      <dgm:t>
        <a:bodyPr/>
        <a:lstStyle/>
        <a:p>
          <a:pPr algn="ctr"/>
          <a:r>
            <a:rPr lang="en-US" sz="1400" dirty="0"/>
            <a:t>8,247 units</a:t>
          </a:r>
        </a:p>
      </dgm:t>
    </dgm:pt>
    <dgm:pt modelId="{43E70733-F577-4B11-9516-B1DB538543EF}" type="parTrans" cxnId="{F9D69341-1EB2-41DF-82B4-7E9C65EE6CE0}">
      <dgm:prSet/>
      <dgm:spPr/>
      <dgm:t>
        <a:bodyPr/>
        <a:lstStyle/>
        <a:p>
          <a:endParaRPr lang="en-US"/>
        </a:p>
      </dgm:t>
    </dgm:pt>
    <dgm:pt modelId="{E146A1AD-F0B2-43DF-9F92-4F498D89E6E9}" type="sibTrans" cxnId="{F9D69341-1EB2-41DF-82B4-7E9C65EE6CE0}">
      <dgm:prSet/>
      <dgm:spPr/>
      <dgm:t>
        <a:bodyPr/>
        <a:lstStyle/>
        <a:p>
          <a:endParaRPr lang="en-US"/>
        </a:p>
      </dgm:t>
    </dgm:pt>
    <dgm:pt modelId="{7BBC4E00-7DC0-4D5A-8E1C-E68883015013}">
      <dgm:prSet custT="1"/>
      <dgm:spPr/>
      <dgm:t>
        <a:bodyPr/>
        <a:lstStyle/>
        <a:p>
          <a:pPr algn="ctr"/>
          <a:endParaRPr lang="en-US" sz="1400" dirty="0"/>
        </a:p>
      </dgm:t>
    </dgm:pt>
    <dgm:pt modelId="{694E2F5D-D4DA-4AE4-B059-9EA3312729EC}" type="parTrans" cxnId="{67D09EE6-468B-4FC1-B88F-C729E77235C3}">
      <dgm:prSet/>
      <dgm:spPr/>
      <dgm:t>
        <a:bodyPr/>
        <a:lstStyle/>
        <a:p>
          <a:endParaRPr lang="en-US"/>
        </a:p>
      </dgm:t>
    </dgm:pt>
    <dgm:pt modelId="{C8947095-4872-46D0-9B3D-79A01CF0840B}" type="sibTrans" cxnId="{67D09EE6-468B-4FC1-B88F-C729E77235C3}">
      <dgm:prSet/>
      <dgm:spPr/>
      <dgm:t>
        <a:bodyPr/>
        <a:lstStyle/>
        <a:p>
          <a:endParaRPr lang="en-US"/>
        </a:p>
      </dgm:t>
    </dgm:pt>
    <dgm:pt modelId="{DF5AB289-32EE-47AE-B0CB-465F8190EBCA}">
      <dgm:prSet custT="1"/>
      <dgm:spPr/>
      <dgm:t>
        <a:bodyPr/>
        <a:lstStyle/>
        <a:p>
          <a:pPr algn="ctr"/>
          <a:r>
            <a:rPr lang="en-US" sz="1400" dirty="0"/>
            <a:t>23 Spring Awards and 49 Fall Awards</a:t>
          </a:r>
        </a:p>
      </dgm:t>
    </dgm:pt>
    <dgm:pt modelId="{28B8B99D-4762-4A9C-B7E3-F55C06BBEF2C}" type="parTrans" cxnId="{8ACFB96E-5241-4B6C-8F2B-19379702FA64}">
      <dgm:prSet/>
      <dgm:spPr/>
      <dgm:t>
        <a:bodyPr/>
        <a:lstStyle/>
        <a:p>
          <a:endParaRPr lang="en-US"/>
        </a:p>
      </dgm:t>
    </dgm:pt>
    <dgm:pt modelId="{4A12F195-1598-4C83-AA9B-5FAE9E8800CE}" type="sibTrans" cxnId="{8ACFB96E-5241-4B6C-8F2B-19379702FA64}">
      <dgm:prSet/>
      <dgm:spPr/>
      <dgm:t>
        <a:bodyPr/>
        <a:lstStyle/>
        <a:p>
          <a:endParaRPr lang="en-US"/>
        </a:p>
      </dgm:t>
    </dgm:pt>
    <dgm:pt modelId="{4B49F1FA-438D-4CE9-ACB6-41BB1F11A8BC}">
      <dgm:prSet custT="1"/>
      <dgm:spPr/>
      <dgm:t>
        <a:bodyPr/>
        <a:lstStyle/>
        <a:p>
          <a:pPr algn="ctr"/>
          <a:r>
            <a:rPr lang="en-US" sz="1400" dirty="0"/>
            <a:t>6,765 units</a:t>
          </a:r>
        </a:p>
      </dgm:t>
    </dgm:pt>
    <dgm:pt modelId="{4C71695F-0ADF-4550-92A0-2777F7FA5FC2}" type="parTrans" cxnId="{9240171D-3B55-4855-8B27-C8A3D76E70B2}">
      <dgm:prSet/>
      <dgm:spPr/>
      <dgm:t>
        <a:bodyPr/>
        <a:lstStyle/>
        <a:p>
          <a:endParaRPr lang="en-US"/>
        </a:p>
      </dgm:t>
    </dgm:pt>
    <dgm:pt modelId="{A52A5C8C-2B34-480C-9F57-E04BB5111A1A}" type="sibTrans" cxnId="{9240171D-3B55-4855-8B27-C8A3D76E70B2}">
      <dgm:prSet/>
      <dgm:spPr/>
      <dgm:t>
        <a:bodyPr/>
        <a:lstStyle/>
        <a:p>
          <a:endParaRPr lang="en-US"/>
        </a:p>
      </dgm:t>
    </dgm:pt>
    <dgm:pt modelId="{42808F73-A7A5-45DF-B2D4-D80BA69F8476}">
      <dgm:prSet custT="1"/>
      <dgm:spPr/>
      <dgm:t>
        <a:bodyPr/>
        <a:lstStyle/>
        <a:p>
          <a:pPr algn="ctr"/>
          <a:endParaRPr lang="en-US" sz="1400" dirty="0"/>
        </a:p>
      </dgm:t>
    </dgm:pt>
    <dgm:pt modelId="{1DB0DD1C-48F2-4D8D-80BF-79E5B2C25DE2}" type="parTrans" cxnId="{655B09BF-CCEF-49F7-91B8-4FCFDCCECE1B}">
      <dgm:prSet/>
      <dgm:spPr/>
      <dgm:t>
        <a:bodyPr/>
        <a:lstStyle/>
        <a:p>
          <a:endParaRPr lang="en-US"/>
        </a:p>
      </dgm:t>
    </dgm:pt>
    <dgm:pt modelId="{B76E5DE0-5209-4DC5-B073-7985E46E92CF}" type="sibTrans" cxnId="{655B09BF-CCEF-49F7-91B8-4FCFDCCECE1B}">
      <dgm:prSet/>
      <dgm:spPr/>
      <dgm:t>
        <a:bodyPr/>
        <a:lstStyle/>
        <a:p>
          <a:endParaRPr lang="en-US"/>
        </a:p>
      </dgm:t>
    </dgm:pt>
    <dgm:pt modelId="{9831E9B8-DEB0-4343-B1FD-11785B01E4B6}">
      <dgm:prSet custT="1"/>
      <dgm:spPr/>
      <dgm:t>
        <a:bodyPr/>
        <a:lstStyle/>
        <a:p>
          <a:pPr algn="ctr"/>
          <a:r>
            <a:rPr lang="en-US" sz="1400" dirty="0"/>
            <a:t>16 Spring Awards and 48 Fall Awards</a:t>
          </a:r>
        </a:p>
      </dgm:t>
    </dgm:pt>
    <dgm:pt modelId="{584E333A-1672-4C78-9165-F25C55E77592}" type="parTrans" cxnId="{EFBD3C21-4B34-47EE-AFE4-B916BDDD1BB2}">
      <dgm:prSet/>
      <dgm:spPr/>
      <dgm:t>
        <a:bodyPr/>
        <a:lstStyle/>
        <a:p>
          <a:endParaRPr lang="en-US"/>
        </a:p>
      </dgm:t>
    </dgm:pt>
    <dgm:pt modelId="{5A82DB11-17AB-4CA2-B7A4-D48465CF5AD8}" type="sibTrans" cxnId="{EFBD3C21-4B34-47EE-AFE4-B916BDDD1BB2}">
      <dgm:prSet/>
      <dgm:spPr/>
      <dgm:t>
        <a:bodyPr/>
        <a:lstStyle/>
        <a:p>
          <a:endParaRPr lang="en-US"/>
        </a:p>
      </dgm:t>
    </dgm:pt>
    <dgm:pt modelId="{765987FB-947E-4F5A-B78A-CF7B2FCDA64D}">
      <dgm:prSet custT="1"/>
      <dgm:spPr/>
      <dgm:t>
        <a:bodyPr/>
        <a:lstStyle/>
        <a:p>
          <a:pPr algn="ctr"/>
          <a:r>
            <a:rPr lang="en-US" sz="1400" dirty="0"/>
            <a:t>6,857 units</a:t>
          </a:r>
        </a:p>
      </dgm:t>
    </dgm:pt>
    <dgm:pt modelId="{3451B909-ABE0-477F-AC8A-D7DA1227F900}" type="parTrans" cxnId="{3FE07892-F5D4-488C-A02C-3CDB53C94E2F}">
      <dgm:prSet/>
      <dgm:spPr/>
      <dgm:t>
        <a:bodyPr/>
        <a:lstStyle/>
        <a:p>
          <a:endParaRPr lang="en-US"/>
        </a:p>
      </dgm:t>
    </dgm:pt>
    <dgm:pt modelId="{47971CB3-3499-451D-B863-4162E03385F3}" type="sibTrans" cxnId="{3FE07892-F5D4-488C-A02C-3CDB53C94E2F}">
      <dgm:prSet/>
      <dgm:spPr/>
      <dgm:t>
        <a:bodyPr/>
        <a:lstStyle/>
        <a:p>
          <a:endParaRPr lang="en-US"/>
        </a:p>
      </dgm:t>
    </dgm:pt>
    <dgm:pt modelId="{01013326-C7EB-47AC-8F44-2E3D2FD792F7}">
      <dgm:prSet custT="1"/>
      <dgm:spPr/>
      <dgm:t>
        <a:bodyPr/>
        <a:lstStyle/>
        <a:p>
          <a:pPr algn="ctr"/>
          <a:endParaRPr lang="en-US" sz="1400" dirty="0"/>
        </a:p>
      </dgm:t>
    </dgm:pt>
    <dgm:pt modelId="{82951E32-FEFF-468B-937D-58788FAF5B98}" type="parTrans" cxnId="{83FF7E48-3990-4C40-A289-E0B1179FB49F}">
      <dgm:prSet/>
      <dgm:spPr/>
      <dgm:t>
        <a:bodyPr/>
        <a:lstStyle/>
        <a:p>
          <a:endParaRPr lang="en-US"/>
        </a:p>
      </dgm:t>
    </dgm:pt>
    <dgm:pt modelId="{F6E28156-8229-46A1-A7EC-89F56D2AF9F4}" type="sibTrans" cxnId="{83FF7E48-3990-4C40-A289-E0B1179FB49F}">
      <dgm:prSet/>
      <dgm:spPr/>
      <dgm:t>
        <a:bodyPr/>
        <a:lstStyle/>
        <a:p>
          <a:endParaRPr lang="en-US"/>
        </a:p>
      </dgm:t>
    </dgm:pt>
    <dgm:pt modelId="{6227D9C0-A84C-4487-9345-AFC93DDA17EC}">
      <dgm:prSet custT="1"/>
      <dgm:spPr/>
      <dgm:t>
        <a:bodyPr/>
        <a:lstStyle/>
        <a:p>
          <a:pPr algn="ctr"/>
          <a:endParaRPr lang="en-US" sz="1400" dirty="0"/>
        </a:p>
      </dgm:t>
    </dgm:pt>
    <dgm:pt modelId="{2F8BBFC8-419B-4D85-9618-B3EA74AF3CF6}" type="parTrans" cxnId="{BDC4B671-9CEC-46EE-88EC-50856B9EFCC7}">
      <dgm:prSet/>
      <dgm:spPr/>
      <dgm:t>
        <a:bodyPr/>
        <a:lstStyle/>
        <a:p>
          <a:endParaRPr lang="en-US"/>
        </a:p>
      </dgm:t>
    </dgm:pt>
    <dgm:pt modelId="{CFBA7AAA-23E4-4E7F-9EF2-DEF8E5DA3C8E}" type="sibTrans" cxnId="{BDC4B671-9CEC-46EE-88EC-50856B9EFCC7}">
      <dgm:prSet/>
      <dgm:spPr/>
      <dgm:t>
        <a:bodyPr/>
        <a:lstStyle/>
        <a:p>
          <a:endParaRPr lang="en-US"/>
        </a:p>
      </dgm:t>
    </dgm:pt>
    <dgm:pt modelId="{F91137FE-1CD3-480A-88AB-C8AC49133913}">
      <dgm:prSet phldrT="[Text]" custT="1"/>
      <dgm:spPr/>
      <dgm:t>
        <a:bodyPr/>
        <a:lstStyle/>
        <a:p>
          <a:pPr algn="ctr"/>
          <a:endParaRPr lang="en-US" sz="1400" dirty="0"/>
        </a:p>
      </dgm:t>
    </dgm:pt>
    <dgm:pt modelId="{6311AB46-9E08-4D62-AACE-7788FD08DB43}" type="parTrans" cxnId="{B96AFCDB-B2DF-4B96-84CB-F58AC712999C}">
      <dgm:prSet/>
      <dgm:spPr/>
      <dgm:t>
        <a:bodyPr/>
        <a:lstStyle/>
        <a:p>
          <a:endParaRPr lang="en-US"/>
        </a:p>
      </dgm:t>
    </dgm:pt>
    <dgm:pt modelId="{C23FDE83-36DB-49C9-B23F-9D7058381792}" type="sibTrans" cxnId="{B96AFCDB-B2DF-4B96-84CB-F58AC712999C}">
      <dgm:prSet/>
      <dgm:spPr/>
      <dgm:t>
        <a:bodyPr/>
        <a:lstStyle/>
        <a:p>
          <a:endParaRPr lang="en-US"/>
        </a:p>
      </dgm:t>
    </dgm:pt>
    <dgm:pt modelId="{B726D502-21C0-4649-A2D2-0B0024A149E4}">
      <dgm:prSet phldrT="[Text]" custT="1"/>
      <dgm:spPr/>
      <dgm:t>
        <a:bodyPr/>
        <a:lstStyle/>
        <a:p>
          <a:pPr algn="ctr"/>
          <a:endParaRPr lang="en-US" sz="1400" dirty="0"/>
        </a:p>
      </dgm:t>
    </dgm:pt>
    <dgm:pt modelId="{6D8E6C3A-5251-4685-B4F1-6E56C5E3A8F8}" type="parTrans" cxnId="{4DC47F56-AC8B-4388-A969-3097945DD081}">
      <dgm:prSet/>
      <dgm:spPr/>
      <dgm:t>
        <a:bodyPr/>
        <a:lstStyle/>
        <a:p>
          <a:endParaRPr lang="en-US"/>
        </a:p>
      </dgm:t>
    </dgm:pt>
    <dgm:pt modelId="{C1C85A8F-1A27-4458-BA27-D9E48912397F}" type="sibTrans" cxnId="{4DC47F56-AC8B-4388-A969-3097945DD081}">
      <dgm:prSet/>
      <dgm:spPr/>
      <dgm:t>
        <a:bodyPr/>
        <a:lstStyle/>
        <a:p>
          <a:endParaRPr lang="en-US"/>
        </a:p>
      </dgm:t>
    </dgm:pt>
    <dgm:pt modelId="{2CE5C495-E075-483C-998C-E0C4FAA31641}">
      <dgm:prSet phldrT="[Text]" custT="1"/>
      <dgm:spPr/>
      <dgm:t>
        <a:bodyPr/>
        <a:lstStyle/>
        <a:p>
          <a:pPr algn="ctr"/>
          <a:endParaRPr lang="en-US" sz="1400" dirty="0"/>
        </a:p>
      </dgm:t>
    </dgm:pt>
    <dgm:pt modelId="{AFB6B672-5CCB-4B4B-BD5A-FD7F8FF6C3A4}" type="parTrans" cxnId="{3165E0C0-F5FB-4185-8D4C-CF23210BB5E3}">
      <dgm:prSet/>
      <dgm:spPr/>
      <dgm:t>
        <a:bodyPr/>
        <a:lstStyle/>
        <a:p>
          <a:endParaRPr lang="en-US"/>
        </a:p>
      </dgm:t>
    </dgm:pt>
    <dgm:pt modelId="{63E02D92-A3F9-4040-8C0A-71784DECDBFF}" type="sibTrans" cxnId="{3165E0C0-F5FB-4185-8D4C-CF23210BB5E3}">
      <dgm:prSet/>
      <dgm:spPr/>
      <dgm:t>
        <a:bodyPr/>
        <a:lstStyle/>
        <a:p>
          <a:endParaRPr lang="en-US"/>
        </a:p>
      </dgm:t>
    </dgm:pt>
    <dgm:pt modelId="{EB1EA14A-1479-4581-B9EB-ACED210CEB02}">
      <dgm:prSet custT="1"/>
      <dgm:spPr/>
      <dgm:t>
        <a:bodyPr/>
        <a:lstStyle/>
        <a:p>
          <a:pPr algn="ctr"/>
          <a:r>
            <a:rPr lang="en-US" sz="1400" dirty="0"/>
            <a:t>14 RFAs</a:t>
          </a:r>
        </a:p>
      </dgm:t>
    </dgm:pt>
    <dgm:pt modelId="{5679D3E1-EB60-4B75-BCBB-5EA3035485E3}" type="parTrans" cxnId="{877558DA-6D1B-42B9-92D5-51779445D1B8}">
      <dgm:prSet/>
      <dgm:spPr/>
      <dgm:t>
        <a:bodyPr/>
        <a:lstStyle/>
        <a:p>
          <a:endParaRPr lang="en-US"/>
        </a:p>
      </dgm:t>
    </dgm:pt>
    <dgm:pt modelId="{1FDF3DF6-74CE-4401-92EA-43D173539531}" type="sibTrans" cxnId="{877558DA-6D1B-42B9-92D5-51779445D1B8}">
      <dgm:prSet/>
      <dgm:spPr/>
      <dgm:t>
        <a:bodyPr/>
        <a:lstStyle/>
        <a:p>
          <a:endParaRPr lang="en-US"/>
        </a:p>
      </dgm:t>
    </dgm:pt>
    <dgm:pt modelId="{73E7A2E4-1C31-4579-A6CE-23984FC75697}">
      <dgm:prSet custT="1"/>
      <dgm:spPr/>
      <dgm:t>
        <a:bodyPr/>
        <a:lstStyle/>
        <a:p>
          <a:pPr algn="ctr"/>
          <a:r>
            <a:rPr lang="en-US" sz="1400" dirty="0"/>
            <a:t>13 Spring Awards and 29 Fall Awards</a:t>
          </a:r>
        </a:p>
      </dgm:t>
    </dgm:pt>
    <dgm:pt modelId="{7E694E39-D8F0-417D-91F6-A508946A75AE}" type="parTrans" cxnId="{60B069DD-F90A-48DB-B819-7916211EE60C}">
      <dgm:prSet/>
      <dgm:spPr/>
      <dgm:t>
        <a:bodyPr/>
        <a:lstStyle/>
        <a:p>
          <a:endParaRPr lang="en-US"/>
        </a:p>
      </dgm:t>
    </dgm:pt>
    <dgm:pt modelId="{F91642AD-4E8A-400F-91D7-7C286862D389}" type="sibTrans" cxnId="{60B069DD-F90A-48DB-B819-7916211EE60C}">
      <dgm:prSet/>
      <dgm:spPr/>
      <dgm:t>
        <a:bodyPr/>
        <a:lstStyle/>
        <a:p>
          <a:endParaRPr lang="en-US"/>
        </a:p>
      </dgm:t>
    </dgm:pt>
    <dgm:pt modelId="{149A66E7-B0A4-4E2E-8EFC-EC4125156C21}">
      <dgm:prSet custT="1"/>
      <dgm:spPr/>
      <dgm:t>
        <a:bodyPr/>
        <a:lstStyle/>
        <a:p>
          <a:pPr algn="ctr"/>
          <a:r>
            <a:rPr lang="en-US" sz="1400" dirty="0"/>
            <a:t>3,508 units</a:t>
          </a:r>
        </a:p>
      </dgm:t>
    </dgm:pt>
    <dgm:pt modelId="{D2468C6F-3B14-4646-B3B0-2B9F51B32E29}" type="parTrans" cxnId="{718A75FD-1408-47FC-B44E-B1B43629E698}">
      <dgm:prSet/>
      <dgm:spPr/>
      <dgm:t>
        <a:bodyPr/>
        <a:lstStyle/>
        <a:p>
          <a:endParaRPr lang="en-US"/>
        </a:p>
      </dgm:t>
    </dgm:pt>
    <dgm:pt modelId="{4F31539F-B3E6-42BA-8949-EFE00C1E5151}" type="sibTrans" cxnId="{718A75FD-1408-47FC-B44E-B1B43629E698}">
      <dgm:prSet/>
      <dgm:spPr/>
      <dgm:t>
        <a:bodyPr/>
        <a:lstStyle/>
        <a:p>
          <a:endParaRPr lang="en-US"/>
        </a:p>
      </dgm:t>
    </dgm:pt>
    <dgm:pt modelId="{A2B1875D-3E3C-4EF7-B6DC-3AECE6CA7EE3}" type="pres">
      <dgm:prSet presAssocID="{FA1C2A51-B735-44E9-9F6C-7A07ADD683EA}" presName="Name0" presStyleCnt="0">
        <dgm:presLayoutVars>
          <dgm:dir/>
          <dgm:animLvl val="lvl"/>
          <dgm:resizeHandles val="exact"/>
        </dgm:presLayoutVars>
      </dgm:prSet>
      <dgm:spPr/>
    </dgm:pt>
    <dgm:pt modelId="{4908482C-69B9-4680-AF94-B76BA7D1C8DD}" type="pres">
      <dgm:prSet presAssocID="{7AD189D1-E4B2-44EF-ABB6-95FA366360A1}" presName="linNode" presStyleCnt="0"/>
      <dgm:spPr/>
    </dgm:pt>
    <dgm:pt modelId="{0FBA3905-8637-4BC1-9028-8D4D5A4669B9}" type="pres">
      <dgm:prSet presAssocID="{7AD189D1-E4B2-44EF-ABB6-95FA366360A1}" presName="parentText" presStyleLbl="node1" presStyleIdx="0" presStyleCnt="5" custScaleX="63114" custScaleY="46897" custLinFactY="100000" custLinFactNeighborX="-10110" custLinFactNeighborY="151283">
        <dgm:presLayoutVars>
          <dgm:chMax val="1"/>
          <dgm:bulletEnabled val="1"/>
        </dgm:presLayoutVars>
      </dgm:prSet>
      <dgm:spPr/>
    </dgm:pt>
    <dgm:pt modelId="{838FA6CE-60CC-4C73-96E5-1E0BE7ED1AD1}" type="pres">
      <dgm:prSet presAssocID="{7AD189D1-E4B2-44EF-ABB6-95FA366360A1}" presName="descendantText" presStyleLbl="alignAccFollowNode1" presStyleIdx="0" presStyleCnt="5" custScaleX="94465" custScaleY="53303" custLinFactY="109611" custLinFactNeighborX="-12008" custLinFactNeighborY="200000">
        <dgm:presLayoutVars>
          <dgm:bulletEnabled val="1"/>
        </dgm:presLayoutVars>
      </dgm:prSet>
      <dgm:spPr/>
    </dgm:pt>
    <dgm:pt modelId="{732B3B6A-A9BE-47B2-BFBE-F36F9EA1690B}" type="pres">
      <dgm:prSet presAssocID="{73F5CC71-EF4A-4705-A487-F5505169F3A5}" presName="sp" presStyleCnt="0"/>
      <dgm:spPr/>
    </dgm:pt>
    <dgm:pt modelId="{1F492675-161D-4B10-AF71-CE36912D113E}" type="pres">
      <dgm:prSet presAssocID="{379D6FF8-25AF-4E3C-B0BA-CBCD98EE427A}" presName="linNode" presStyleCnt="0"/>
      <dgm:spPr/>
    </dgm:pt>
    <dgm:pt modelId="{37F5E55A-5A55-46B2-862E-0BA57A15D152}" type="pres">
      <dgm:prSet presAssocID="{379D6FF8-25AF-4E3C-B0BA-CBCD98EE427A}" presName="parentText" presStyleLbl="node1" presStyleIdx="1" presStyleCnt="5" custScaleX="62439" custScaleY="40478" custLinFactNeighborX="-10248" custLinFactNeighborY="-75631">
        <dgm:presLayoutVars>
          <dgm:chMax val="1"/>
          <dgm:bulletEnabled val="1"/>
        </dgm:presLayoutVars>
      </dgm:prSet>
      <dgm:spPr/>
    </dgm:pt>
    <dgm:pt modelId="{FA982B63-64C6-4902-A82D-BD66C32F9503}" type="pres">
      <dgm:prSet presAssocID="{379D6FF8-25AF-4E3C-B0BA-CBCD98EE427A}" presName="descendantText" presStyleLbl="alignAccFollowNode1" presStyleIdx="1" presStyleCnt="5" custScaleX="93829" custScaleY="46948" custLinFactNeighborX="-10950" custLinFactNeighborY="-91093">
        <dgm:presLayoutVars>
          <dgm:bulletEnabled val="1"/>
        </dgm:presLayoutVars>
      </dgm:prSet>
      <dgm:spPr/>
    </dgm:pt>
    <dgm:pt modelId="{20A2A571-7A22-4276-B19A-6B91D298A66D}" type="pres">
      <dgm:prSet presAssocID="{A7DE0945-7EB0-4B5A-88EF-D9F49821DCAA}" presName="sp" presStyleCnt="0"/>
      <dgm:spPr/>
    </dgm:pt>
    <dgm:pt modelId="{794B907B-6724-40A4-9AF0-64082EF3CBD4}" type="pres">
      <dgm:prSet presAssocID="{E7BE7C2C-D46A-40C8-A141-787D68FA23B0}" presName="linNode" presStyleCnt="0"/>
      <dgm:spPr/>
    </dgm:pt>
    <dgm:pt modelId="{B351DF27-9C14-4F0D-BFA3-2416E46A4CF2}" type="pres">
      <dgm:prSet presAssocID="{E7BE7C2C-D46A-40C8-A141-787D68FA23B0}" presName="parentText" presStyleLbl="node1" presStyleIdx="2" presStyleCnt="5" custScaleX="62616" custScaleY="37162" custLinFactNeighborX="-10312" custLinFactNeighborY="-51479">
        <dgm:presLayoutVars>
          <dgm:chMax val="1"/>
          <dgm:bulletEnabled val="1"/>
        </dgm:presLayoutVars>
      </dgm:prSet>
      <dgm:spPr/>
    </dgm:pt>
    <dgm:pt modelId="{CE0A30DF-5D97-47D6-B866-950D5299EFCE}" type="pres">
      <dgm:prSet presAssocID="{E7BE7C2C-D46A-40C8-A141-787D68FA23B0}" presName="descendantText" presStyleLbl="alignAccFollowNode1" presStyleIdx="2" presStyleCnt="5" custScaleX="93332" custScaleY="45859" custLinFactNeighborX="-11271" custLinFactNeighborY="-67483">
        <dgm:presLayoutVars>
          <dgm:bulletEnabled val="1"/>
        </dgm:presLayoutVars>
      </dgm:prSet>
      <dgm:spPr/>
    </dgm:pt>
    <dgm:pt modelId="{52683976-614D-401D-B5E5-69D1325D7315}" type="pres">
      <dgm:prSet presAssocID="{F4C28389-1186-4A96-A785-594C62B98D93}" presName="sp" presStyleCnt="0"/>
      <dgm:spPr/>
    </dgm:pt>
    <dgm:pt modelId="{84EA5588-05AB-45C7-80A0-6A41A926A80F}" type="pres">
      <dgm:prSet presAssocID="{9C711FF5-175C-4A33-9A49-45E71563F2AD}" presName="linNode" presStyleCnt="0"/>
      <dgm:spPr/>
    </dgm:pt>
    <dgm:pt modelId="{146E5C4C-BA4A-4B2E-9FB5-594E72043145}" type="pres">
      <dgm:prSet presAssocID="{9C711FF5-175C-4A33-9A49-45E71563F2AD}" presName="parentText" presStyleLbl="node1" presStyleIdx="3" presStyleCnt="5" custScaleX="62997" custScaleY="38766" custLinFactNeighborX="-10110" custLinFactNeighborY="-53847">
        <dgm:presLayoutVars>
          <dgm:chMax val="1"/>
          <dgm:bulletEnabled val="1"/>
        </dgm:presLayoutVars>
      </dgm:prSet>
      <dgm:spPr/>
    </dgm:pt>
    <dgm:pt modelId="{54BAFAD8-07D7-4165-AD31-0BF175E734D1}" type="pres">
      <dgm:prSet presAssocID="{9C711FF5-175C-4A33-9A49-45E71563F2AD}" presName="descendantText" presStyleLbl="alignAccFollowNode1" presStyleIdx="3" presStyleCnt="5" custScaleX="94126" custScaleY="57712" custLinFactNeighborX="-12355" custLinFactNeighborY="-66592">
        <dgm:presLayoutVars>
          <dgm:bulletEnabled val="1"/>
        </dgm:presLayoutVars>
      </dgm:prSet>
      <dgm:spPr/>
    </dgm:pt>
    <dgm:pt modelId="{FC9D817B-3A90-4EE6-9EA4-23542231C407}" type="pres">
      <dgm:prSet presAssocID="{58066E1C-EE20-4C5D-96A9-4A18A8970F2B}" presName="sp" presStyleCnt="0"/>
      <dgm:spPr/>
    </dgm:pt>
    <dgm:pt modelId="{76802AED-2638-40FE-BFA6-A5D9D1FD3822}" type="pres">
      <dgm:prSet presAssocID="{A75A85BE-7840-47E0-ADD5-D4C3CABA3489}" presName="linNode" presStyleCnt="0"/>
      <dgm:spPr/>
    </dgm:pt>
    <dgm:pt modelId="{6406D8D4-03FD-4826-8400-F73BF6888BF6}" type="pres">
      <dgm:prSet presAssocID="{A75A85BE-7840-47E0-ADD5-D4C3CABA3489}" presName="parentText" presStyleLbl="node1" presStyleIdx="4" presStyleCnt="5" custScaleX="62981" custScaleY="39378" custLinFactNeighborX="-10073" custLinFactNeighborY="-52656">
        <dgm:presLayoutVars>
          <dgm:chMax val="1"/>
          <dgm:bulletEnabled val="1"/>
        </dgm:presLayoutVars>
      </dgm:prSet>
      <dgm:spPr/>
    </dgm:pt>
    <dgm:pt modelId="{CB448DA1-0B99-44CD-A224-EB1273DF2943}" type="pres">
      <dgm:prSet presAssocID="{A75A85BE-7840-47E0-ADD5-D4C3CABA3489}" presName="descendantText" presStyleLbl="alignAccFollowNode1" presStyleIdx="4" presStyleCnt="5" custScaleX="94503" custScaleY="55621" custLinFactNeighborX="-11577" custLinFactNeighborY="-64578">
        <dgm:presLayoutVars>
          <dgm:bulletEnabled val="1"/>
        </dgm:presLayoutVars>
      </dgm:prSet>
      <dgm:spPr/>
    </dgm:pt>
  </dgm:ptLst>
  <dgm:cxnLst>
    <dgm:cxn modelId="{B6F45507-BC54-4868-B5F3-2B3B0694FB96}" srcId="{FA1C2A51-B735-44E9-9F6C-7A07ADD683EA}" destId="{A75A85BE-7840-47E0-ADD5-D4C3CABA3489}" srcOrd="4" destOrd="0" parTransId="{0EFAEB54-0FC3-4189-8D8E-FF9BAC64BE63}" sibTransId="{DFC78801-B475-4690-B645-424F91BA3091}"/>
    <dgm:cxn modelId="{E208460D-019B-4467-8FA2-12B96CD42013}" srcId="{7AD189D1-E4B2-44EF-ABB6-95FA366360A1}" destId="{A94A9645-9077-4624-8DD8-A482A76AEC81}" srcOrd="1" destOrd="0" parTransId="{285C99D7-B9CE-4D85-A7FE-D6E36E5CA62E}" sibTransId="{84F9DD10-904F-43B1-9494-241F903F8821}"/>
    <dgm:cxn modelId="{0AABA510-FD04-4181-A069-05F447EFCAF4}" type="presOf" srcId="{EB1EA14A-1479-4581-B9EB-ACED210CEB02}" destId="{CB448DA1-0B99-44CD-A224-EB1273DF2943}" srcOrd="0" destOrd="0" presId="urn:microsoft.com/office/officeart/2005/8/layout/vList5"/>
    <dgm:cxn modelId="{E04AB013-115F-4835-8A1D-F06AC439E66C}" type="presOf" srcId="{F91137FE-1CD3-480A-88AB-C8AC49133913}" destId="{CE0A30DF-5D97-47D6-B866-950D5299EFCE}" srcOrd="0" destOrd="0" presId="urn:microsoft.com/office/officeart/2005/8/layout/vList5"/>
    <dgm:cxn modelId="{E0738818-5462-4204-AC18-88B7FD836754}" srcId="{FA1C2A51-B735-44E9-9F6C-7A07ADD683EA}" destId="{7AD189D1-E4B2-44EF-ABB6-95FA366360A1}" srcOrd="0" destOrd="0" parTransId="{D5B40953-35FE-421F-9E33-72B2CC7CA74E}" sibTransId="{73F5CC71-EF4A-4705-A487-F5505169F3A5}"/>
    <dgm:cxn modelId="{9240171D-3B55-4855-8B27-C8A3D76E70B2}" srcId="{E7BE7C2C-D46A-40C8-A141-787D68FA23B0}" destId="{4B49F1FA-438D-4CE9-ACB6-41BB1F11A8BC}" srcOrd="3" destOrd="0" parTransId="{4C71695F-0ADF-4550-92A0-2777F7FA5FC2}" sibTransId="{A52A5C8C-2B34-480C-9F57-E04BB5111A1A}"/>
    <dgm:cxn modelId="{11E73E1F-8D51-4BFA-A9ED-230F7F7E9710}" type="presOf" srcId="{379D6FF8-25AF-4E3C-B0BA-CBCD98EE427A}" destId="{37F5E55A-5A55-46B2-862E-0BA57A15D152}" srcOrd="0" destOrd="0" presId="urn:microsoft.com/office/officeart/2005/8/layout/vList5"/>
    <dgm:cxn modelId="{EFBD3C21-4B34-47EE-AFE4-B916BDDD1BB2}" srcId="{9C711FF5-175C-4A33-9A49-45E71563F2AD}" destId="{9831E9B8-DEB0-4343-B1FD-11785B01E4B6}" srcOrd="2" destOrd="0" parTransId="{584E333A-1672-4C78-9165-F25C55E77592}" sibTransId="{5A82DB11-17AB-4CA2-B7A4-D48465CF5AD8}"/>
    <dgm:cxn modelId="{CF4B6725-8204-49B4-9447-F37986B11EBD}" srcId="{9C711FF5-175C-4A33-9A49-45E71563F2AD}" destId="{E5236943-0611-44B1-9926-B4E2F89A8735}" srcOrd="1" destOrd="0" parTransId="{5D314F3F-207F-43DC-BE6C-0B3C672622F9}" sibTransId="{4D6499C8-90CB-45B1-BCB6-3F201AC42807}"/>
    <dgm:cxn modelId="{9BAFA025-F478-454A-9E8A-D72F73123636}" type="presOf" srcId="{7AD189D1-E4B2-44EF-ABB6-95FA366360A1}" destId="{0FBA3905-8637-4BC1-9028-8D4D5A4669B9}" srcOrd="0" destOrd="0" presId="urn:microsoft.com/office/officeart/2005/8/layout/vList5"/>
    <dgm:cxn modelId="{889CA928-6E64-4DA8-9384-C2E3B07AD242}" type="presOf" srcId="{3191B8F7-5B79-4F69-A128-B4591200EDF4}" destId="{CE0A30DF-5D97-47D6-B866-950D5299EFCE}" srcOrd="0" destOrd="1" presId="urn:microsoft.com/office/officeart/2005/8/layout/vList5"/>
    <dgm:cxn modelId="{CB4F542D-8D0C-4978-8CBE-9590290F11A8}" srcId="{FA1C2A51-B735-44E9-9F6C-7A07ADD683EA}" destId="{9C711FF5-175C-4A33-9A49-45E71563F2AD}" srcOrd="3" destOrd="0" parTransId="{04AA8C3D-C5D2-4219-8396-D6227072CB87}" sibTransId="{58066E1C-EE20-4C5D-96A9-4A18A8970F2B}"/>
    <dgm:cxn modelId="{2D081D60-3373-4BAD-BF28-CAF28D2085AB}" type="presOf" srcId="{F9D650D6-DE59-41E7-AE43-123354BA8BA3}" destId="{FA982B63-64C6-4902-A82D-BD66C32F9503}" srcOrd="0" destOrd="2" presId="urn:microsoft.com/office/officeart/2005/8/layout/vList5"/>
    <dgm:cxn modelId="{DDB3D960-F035-4270-B003-2AFA5033F9EB}" type="presOf" srcId="{E5236943-0611-44B1-9926-B4E2F89A8735}" destId="{54BAFAD8-07D7-4165-AD31-0BF175E734D1}" srcOrd="0" destOrd="1" presId="urn:microsoft.com/office/officeart/2005/8/layout/vList5"/>
    <dgm:cxn modelId="{F9D69341-1EB2-41DF-82B4-7E9C65EE6CE0}" srcId="{379D6FF8-25AF-4E3C-B0BA-CBCD98EE427A}" destId="{D113910A-C004-4F57-BB34-8299C58A769A}" srcOrd="3" destOrd="0" parTransId="{43E70733-F577-4B11-9516-B1DB538543EF}" sibTransId="{E146A1AD-F0B2-43DF-9F92-4F498D89E6E9}"/>
    <dgm:cxn modelId="{97991A62-B4B5-457A-B9B6-B1528A3B9379}" type="presOf" srcId="{932291AF-2711-4786-802D-43D708E309CA}" destId="{838FA6CE-60CC-4C73-96E5-1E0BE7ED1AD1}" srcOrd="0" destOrd="3" presId="urn:microsoft.com/office/officeart/2005/8/layout/vList5"/>
    <dgm:cxn modelId="{A9BF7C45-6B0B-455B-8932-D39E98EBF93D}" type="presOf" srcId="{6227D9C0-A84C-4487-9345-AFC93DDA17EC}" destId="{54BAFAD8-07D7-4165-AD31-0BF175E734D1}" srcOrd="0" destOrd="0" presId="urn:microsoft.com/office/officeart/2005/8/layout/vList5"/>
    <dgm:cxn modelId="{83FF7E48-3990-4C40-A289-E0B1179FB49F}" srcId="{9C711FF5-175C-4A33-9A49-45E71563F2AD}" destId="{01013326-C7EB-47AC-8F44-2E3D2FD792F7}" srcOrd="4" destOrd="0" parTransId="{82951E32-FEFF-468B-937D-58788FAF5B98}" sibTransId="{F6E28156-8229-46A1-A7EC-89F56D2AF9F4}"/>
    <dgm:cxn modelId="{2CF1F54D-883F-49E9-B5AA-3EC392A09A88}" srcId="{FA1C2A51-B735-44E9-9F6C-7A07ADD683EA}" destId="{379D6FF8-25AF-4E3C-B0BA-CBCD98EE427A}" srcOrd="1" destOrd="0" parTransId="{54146652-C364-4B2C-9407-D3961895FDE6}" sibTransId="{A7DE0945-7EB0-4B5A-88EF-D9F49821DCAA}"/>
    <dgm:cxn modelId="{8ACFB96E-5241-4B6C-8F2B-19379702FA64}" srcId="{E7BE7C2C-D46A-40C8-A141-787D68FA23B0}" destId="{DF5AB289-32EE-47AE-B0CB-465F8190EBCA}" srcOrd="2" destOrd="0" parTransId="{28B8B99D-4762-4A9C-B7E3-F55C06BBEF2C}" sibTransId="{4A12F195-1598-4C83-AA9B-5FAE9E8800CE}"/>
    <dgm:cxn modelId="{BDC4B671-9CEC-46EE-88EC-50856B9EFCC7}" srcId="{9C711FF5-175C-4A33-9A49-45E71563F2AD}" destId="{6227D9C0-A84C-4487-9345-AFC93DDA17EC}" srcOrd="0" destOrd="0" parTransId="{2F8BBFC8-419B-4D85-9618-B3EA74AF3CF6}" sibTransId="{CFBA7AAA-23E4-4E7F-9EF2-DEF8E5DA3C8E}"/>
    <dgm:cxn modelId="{92E6CC51-2E24-4462-8B46-BDCC3F40F83D}" type="presOf" srcId="{D113910A-C004-4F57-BB34-8299C58A769A}" destId="{FA982B63-64C6-4902-A82D-BD66C32F9503}" srcOrd="0" destOrd="3" presId="urn:microsoft.com/office/officeart/2005/8/layout/vList5"/>
    <dgm:cxn modelId="{9B8D8D73-44FC-47C1-9A96-E48CE339DB18}" type="presOf" srcId="{E7BE7C2C-D46A-40C8-A141-787D68FA23B0}" destId="{B351DF27-9C14-4F0D-BFA3-2416E46A4CF2}" srcOrd="0" destOrd="0" presId="urn:microsoft.com/office/officeart/2005/8/layout/vList5"/>
    <dgm:cxn modelId="{9EE7A974-90C6-4F81-8635-B6B3AD438652}" type="presOf" srcId="{149A66E7-B0A4-4E2E-8EFC-EC4125156C21}" destId="{CB448DA1-0B99-44CD-A224-EB1273DF2943}" srcOrd="0" destOrd="2" presId="urn:microsoft.com/office/officeart/2005/8/layout/vList5"/>
    <dgm:cxn modelId="{4DC47F56-AC8B-4388-A969-3097945DD081}" srcId="{379D6FF8-25AF-4E3C-B0BA-CBCD98EE427A}" destId="{B726D502-21C0-4649-A2D2-0B0024A149E4}" srcOrd="0" destOrd="0" parTransId="{6D8E6C3A-5251-4685-B4F1-6E56C5E3A8F8}" sibTransId="{C1C85A8F-1A27-4458-BA27-D9E48912397F}"/>
    <dgm:cxn modelId="{11F6E977-4A33-42C8-BB46-E722AAC6773A}" type="presOf" srcId="{2CE5C495-E075-483C-998C-E0C4FAA31641}" destId="{838FA6CE-60CC-4C73-96E5-1E0BE7ED1AD1}" srcOrd="0" destOrd="0" presId="urn:microsoft.com/office/officeart/2005/8/layout/vList5"/>
    <dgm:cxn modelId="{4C3F4859-B490-417B-AE9D-57B2B1DC388F}" type="presOf" srcId="{A94A9645-9077-4624-8DD8-A482A76AEC81}" destId="{838FA6CE-60CC-4C73-96E5-1E0BE7ED1AD1}" srcOrd="0" destOrd="1" presId="urn:microsoft.com/office/officeart/2005/8/layout/vList5"/>
    <dgm:cxn modelId="{F73BAA59-A948-4979-98C1-A13876FA39D8}" type="presOf" srcId="{9831E9B8-DEB0-4343-B1FD-11785B01E4B6}" destId="{54BAFAD8-07D7-4165-AD31-0BF175E734D1}" srcOrd="0" destOrd="2" presId="urn:microsoft.com/office/officeart/2005/8/layout/vList5"/>
    <dgm:cxn modelId="{07F3F585-571B-49A9-AA8E-0F24E63429C4}" srcId="{379D6FF8-25AF-4E3C-B0BA-CBCD98EE427A}" destId="{F9D650D6-DE59-41E7-AE43-123354BA8BA3}" srcOrd="2" destOrd="0" parTransId="{07A4AC30-86A5-4118-B583-5ADF16D7B3DF}" sibTransId="{6AEBF958-4D0A-4DB3-8EB4-1275720AEAE3}"/>
    <dgm:cxn modelId="{3FE07892-F5D4-488C-A02C-3CDB53C94E2F}" srcId="{9C711FF5-175C-4A33-9A49-45E71563F2AD}" destId="{765987FB-947E-4F5A-B78A-CF7B2FCDA64D}" srcOrd="3" destOrd="0" parTransId="{3451B909-ABE0-477F-AC8A-D7DA1227F900}" sibTransId="{47971CB3-3499-451D-B863-4162E03385F3}"/>
    <dgm:cxn modelId="{DE305B96-26A0-4C0A-A0B6-A00C57F090E9}" type="presOf" srcId="{765987FB-947E-4F5A-B78A-CF7B2FCDA64D}" destId="{54BAFAD8-07D7-4165-AD31-0BF175E734D1}" srcOrd="0" destOrd="3" presId="urn:microsoft.com/office/officeart/2005/8/layout/vList5"/>
    <dgm:cxn modelId="{FE795098-2DB0-42D8-BC78-8AE7533C29A1}" type="presOf" srcId="{E0D3D7E7-BC79-4145-B7EA-6E5D4E977B06}" destId="{838FA6CE-60CC-4C73-96E5-1E0BE7ED1AD1}" srcOrd="0" destOrd="4" presId="urn:microsoft.com/office/officeart/2005/8/layout/vList5"/>
    <dgm:cxn modelId="{F7D93FA0-5563-4043-85D2-9C7FBFA9002F}" type="presOf" srcId="{A75A85BE-7840-47E0-ADD5-D4C3CABA3489}" destId="{6406D8D4-03FD-4826-8400-F73BF6888BF6}" srcOrd="0" destOrd="0" presId="urn:microsoft.com/office/officeart/2005/8/layout/vList5"/>
    <dgm:cxn modelId="{152F4FA3-AB62-4240-84D8-AD95BA52648F}" type="presOf" srcId="{4B49F1FA-438D-4CE9-ACB6-41BB1F11A8BC}" destId="{CE0A30DF-5D97-47D6-B866-950D5299EFCE}" srcOrd="0" destOrd="3" presId="urn:microsoft.com/office/officeart/2005/8/layout/vList5"/>
    <dgm:cxn modelId="{74556DAC-A5BA-4AE0-838E-E2348F6C09D1}" type="presOf" srcId="{7BBC4E00-7DC0-4D5A-8E1C-E68883015013}" destId="{FA982B63-64C6-4902-A82D-BD66C32F9503}" srcOrd="0" destOrd="4" presId="urn:microsoft.com/office/officeart/2005/8/layout/vList5"/>
    <dgm:cxn modelId="{B7F9D0AD-3A0B-4A69-A87A-869E0ADDF4D5}" type="presOf" srcId="{9C711FF5-175C-4A33-9A49-45E71563F2AD}" destId="{146E5C4C-BA4A-4B2E-9FB5-594E72043145}" srcOrd="0" destOrd="0" presId="urn:microsoft.com/office/officeart/2005/8/layout/vList5"/>
    <dgm:cxn modelId="{DE4968B4-C421-4AF8-9F1B-53366053F07F}" type="presOf" srcId="{B726D502-21C0-4649-A2D2-0B0024A149E4}" destId="{FA982B63-64C6-4902-A82D-BD66C32F9503}" srcOrd="0" destOrd="0" presId="urn:microsoft.com/office/officeart/2005/8/layout/vList5"/>
    <dgm:cxn modelId="{D70C53B6-366A-483C-A4FC-3F59EB529304}" type="presOf" srcId="{42808F73-A7A5-45DF-B2D4-D80BA69F8476}" destId="{CE0A30DF-5D97-47D6-B866-950D5299EFCE}" srcOrd="0" destOrd="4" presId="urn:microsoft.com/office/officeart/2005/8/layout/vList5"/>
    <dgm:cxn modelId="{BAB895BA-C043-433C-8CC1-0AF0B0CC98B3}" srcId="{FA1C2A51-B735-44E9-9F6C-7A07ADD683EA}" destId="{E7BE7C2C-D46A-40C8-A141-787D68FA23B0}" srcOrd="2" destOrd="0" parTransId="{82FE395D-79C8-4660-98D5-E96104BF3067}" sibTransId="{F4C28389-1186-4A96-A785-594C62B98D93}"/>
    <dgm:cxn modelId="{0D23BDBD-36F4-46BB-A40E-1964AC8A8651}" srcId="{7AD189D1-E4B2-44EF-ABB6-95FA366360A1}" destId="{E0D3D7E7-BC79-4145-B7EA-6E5D4E977B06}" srcOrd="4" destOrd="0" parTransId="{CEA50445-F664-40D5-B97B-ED294F342D29}" sibTransId="{1A812C0B-8B6F-4921-AEA1-0BEC0AE2BE61}"/>
    <dgm:cxn modelId="{655B09BF-CCEF-49F7-91B8-4FCFDCCECE1B}" srcId="{E7BE7C2C-D46A-40C8-A141-787D68FA23B0}" destId="{42808F73-A7A5-45DF-B2D4-D80BA69F8476}" srcOrd="4" destOrd="0" parTransId="{1DB0DD1C-48F2-4D8D-80BF-79E5B2C25DE2}" sibTransId="{B76E5DE0-5209-4DC5-B073-7985E46E92CF}"/>
    <dgm:cxn modelId="{3165E0C0-F5FB-4185-8D4C-CF23210BB5E3}" srcId="{7AD189D1-E4B2-44EF-ABB6-95FA366360A1}" destId="{2CE5C495-E075-483C-998C-E0C4FAA31641}" srcOrd="0" destOrd="0" parTransId="{AFB6B672-5CCB-4B4B-BD5A-FD7F8FF6C3A4}" sibTransId="{63E02D92-A3F9-4040-8C0A-71784DECDBFF}"/>
    <dgm:cxn modelId="{7FA692C7-3045-4C6F-8605-4534A8273F36}" type="presOf" srcId="{FA1C2A51-B735-44E9-9F6C-7A07ADD683EA}" destId="{A2B1875D-3E3C-4EF7-B6DC-3AECE6CA7EE3}" srcOrd="0" destOrd="0" presId="urn:microsoft.com/office/officeart/2005/8/layout/vList5"/>
    <dgm:cxn modelId="{54450FCB-3B22-459F-9938-67FE48DB947E}" type="presOf" srcId="{45506FB1-B75D-4659-B8E7-C738FEC620AF}" destId="{838FA6CE-60CC-4C73-96E5-1E0BE7ED1AD1}" srcOrd="0" destOrd="2" presId="urn:microsoft.com/office/officeart/2005/8/layout/vList5"/>
    <dgm:cxn modelId="{93FD9BCC-32AE-49D6-8DF9-8C0070106F38}" srcId="{7AD189D1-E4B2-44EF-ABB6-95FA366360A1}" destId="{932291AF-2711-4786-802D-43D708E309CA}" srcOrd="3" destOrd="0" parTransId="{7BFA856B-B024-4425-BB62-952F4E05CC7C}" sibTransId="{F2D3579A-60D6-4DAC-BF43-AB0924E99871}"/>
    <dgm:cxn modelId="{877558DA-6D1B-42B9-92D5-51779445D1B8}" srcId="{A75A85BE-7840-47E0-ADD5-D4C3CABA3489}" destId="{EB1EA14A-1479-4581-B9EB-ACED210CEB02}" srcOrd="0" destOrd="0" parTransId="{5679D3E1-EB60-4B75-BCBB-5EA3035485E3}" sibTransId="{1FDF3DF6-74CE-4401-92EA-43D173539531}"/>
    <dgm:cxn modelId="{B96AFCDB-B2DF-4B96-84CB-F58AC712999C}" srcId="{E7BE7C2C-D46A-40C8-A141-787D68FA23B0}" destId="{F91137FE-1CD3-480A-88AB-C8AC49133913}" srcOrd="0" destOrd="0" parTransId="{6311AB46-9E08-4D62-AACE-7788FD08DB43}" sibTransId="{C23FDE83-36DB-49C9-B23F-9D7058381792}"/>
    <dgm:cxn modelId="{60B069DD-F90A-48DB-B819-7916211EE60C}" srcId="{A75A85BE-7840-47E0-ADD5-D4C3CABA3489}" destId="{73E7A2E4-1C31-4579-A6CE-23984FC75697}" srcOrd="1" destOrd="0" parTransId="{7E694E39-D8F0-417D-91F6-A508946A75AE}" sibTransId="{F91642AD-4E8A-400F-91D7-7C286862D389}"/>
    <dgm:cxn modelId="{24CFE9DD-8044-4360-8010-CDA9C6156D2E}" type="presOf" srcId="{D035A870-FDDD-4C15-8137-014F576E1FE8}" destId="{FA982B63-64C6-4902-A82D-BD66C32F9503}" srcOrd="0" destOrd="1" presId="urn:microsoft.com/office/officeart/2005/8/layout/vList5"/>
    <dgm:cxn modelId="{2CC930DE-609B-4F3C-ADB8-72EC0ECD98D3}" srcId="{7AD189D1-E4B2-44EF-ABB6-95FA366360A1}" destId="{45506FB1-B75D-4659-B8E7-C738FEC620AF}" srcOrd="2" destOrd="0" parTransId="{7394C9FE-106C-47A7-83E5-50D05B6906FC}" sibTransId="{98627867-AC43-4706-90A1-90C295C1523A}"/>
    <dgm:cxn modelId="{67D09EE6-468B-4FC1-B88F-C729E77235C3}" srcId="{379D6FF8-25AF-4E3C-B0BA-CBCD98EE427A}" destId="{7BBC4E00-7DC0-4D5A-8E1C-E68883015013}" srcOrd="4" destOrd="0" parTransId="{694E2F5D-D4DA-4AE4-B059-9EA3312729EC}" sibTransId="{C8947095-4872-46D0-9B3D-79A01CF0840B}"/>
    <dgm:cxn modelId="{4A0852EF-DBC8-4B4D-ACCA-4540FDBF0630}" srcId="{E7BE7C2C-D46A-40C8-A141-787D68FA23B0}" destId="{3191B8F7-5B79-4F69-A128-B4591200EDF4}" srcOrd="1" destOrd="0" parTransId="{4869C96C-AD53-4F95-8E92-7BC6AE0F19E3}" sibTransId="{E9C4637A-A014-4066-990A-ACB8D9C47361}"/>
    <dgm:cxn modelId="{BABFA6EF-ED93-4959-A76F-6AD80539B84C}" srcId="{379D6FF8-25AF-4E3C-B0BA-CBCD98EE427A}" destId="{D035A870-FDDD-4C15-8137-014F576E1FE8}" srcOrd="1" destOrd="0" parTransId="{29E91B41-529F-4F29-8F54-0DB728BBA030}" sibTransId="{F37616E0-6627-4473-91CE-FE8730AF9FBC}"/>
    <dgm:cxn modelId="{0725F3F0-AEAD-4A14-AF5D-688A34295783}" type="presOf" srcId="{DF5AB289-32EE-47AE-B0CB-465F8190EBCA}" destId="{CE0A30DF-5D97-47D6-B866-950D5299EFCE}" srcOrd="0" destOrd="2" presId="urn:microsoft.com/office/officeart/2005/8/layout/vList5"/>
    <dgm:cxn modelId="{67E827F3-18B1-45DD-9E2A-9F812E0A8959}" type="presOf" srcId="{01013326-C7EB-47AC-8F44-2E3D2FD792F7}" destId="{54BAFAD8-07D7-4165-AD31-0BF175E734D1}" srcOrd="0" destOrd="4" presId="urn:microsoft.com/office/officeart/2005/8/layout/vList5"/>
    <dgm:cxn modelId="{781DF2F8-D9BF-41E0-9277-8C26FC4E80DE}" type="presOf" srcId="{73E7A2E4-1C31-4579-A6CE-23984FC75697}" destId="{CB448DA1-0B99-44CD-A224-EB1273DF2943}" srcOrd="0" destOrd="1" presId="urn:microsoft.com/office/officeart/2005/8/layout/vList5"/>
    <dgm:cxn modelId="{718A75FD-1408-47FC-B44E-B1B43629E698}" srcId="{A75A85BE-7840-47E0-ADD5-D4C3CABA3489}" destId="{149A66E7-B0A4-4E2E-8EFC-EC4125156C21}" srcOrd="2" destOrd="0" parTransId="{D2468C6F-3B14-4646-B3B0-2B9F51B32E29}" sibTransId="{4F31539F-B3E6-42BA-8949-EFE00C1E5151}"/>
    <dgm:cxn modelId="{8506EDA6-CC60-4C5B-B045-B394229F4D5F}" type="presParOf" srcId="{A2B1875D-3E3C-4EF7-B6DC-3AECE6CA7EE3}" destId="{4908482C-69B9-4680-AF94-B76BA7D1C8DD}" srcOrd="0" destOrd="0" presId="urn:microsoft.com/office/officeart/2005/8/layout/vList5"/>
    <dgm:cxn modelId="{62BF3B17-EED6-4198-AC5E-736F9CB2DE3E}" type="presParOf" srcId="{4908482C-69B9-4680-AF94-B76BA7D1C8DD}" destId="{0FBA3905-8637-4BC1-9028-8D4D5A4669B9}" srcOrd="0" destOrd="0" presId="urn:microsoft.com/office/officeart/2005/8/layout/vList5"/>
    <dgm:cxn modelId="{C0389A80-A129-4A03-90D5-0FA83BFB84E4}" type="presParOf" srcId="{4908482C-69B9-4680-AF94-B76BA7D1C8DD}" destId="{838FA6CE-60CC-4C73-96E5-1E0BE7ED1AD1}" srcOrd="1" destOrd="0" presId="urn:microsoft.com/office/officeart/2005/8/layout/vList5"/>
    <dgm:cxn modelId="{9438C610-6D04-40D6-8634-D00256E1B0D4}" type="presParOf" srcId="{A2B1875D-3E3C-4EF7-B6DC-3AECE6CA7EE3}" destId="{732B3B6A-A9BE-47B2-BFBE-F36F9EA1690B}" srcOrd="1" destOrd="0" presId="urn:microsoft.com/office/officeart/2005/8/layout/vList5"/>
    <dgm:cxn modelId="{6D0BDB75-9C6E-468D-AA4B-EBC65CAED028}" type="presParOf" srcId="{A2B1875D-3E3C-4EF7-B6DC-3AECE6CA7EE3}" destId="{1F492675-161D-4B10-AF71-CE36912D113E}" srcOrd="2" destOrd="0" presId="urn:microsoft.com/office/officeart/2005/8/layout/vList5"/>
    <dgm:cxn modelId="{944A20B7-92A9-49BE-88D7-9D2D57F68487}" type="presParOf" srcId="{1F492675-161D-4B10-AF71-CE36912D113E}" destId="{37F5E55A-5A55-46B2-862E-0BA57A15D152}" srcOrd="0" destOrd="0" presId="urn:microsoft.com/office/officeart/2005/8/layout/vList5"/>
    <dgm:cxn modelId="{097FAF72-274F-4507-819D-348E85AB5C37}" type="presParOf" srcId="{1F492675-161D-4B10-AF71-CE36912D113E}" destId="{FA982B63-64C6-4902-A82D-BD66C32F9503}" srcOrd="1" destOrd="0" presId="urn:microsoft.com/office/officeart/2005/8/layout/vList5"/>
    <dgm:cxn modelId="{0870BBFC-8C87-43C4-8EE3-CD6816C1E681}" type="presParOf" srcId="{A2B1875D-3E3C-4EF7-B6DC-3AECE6CA7EE3}" destId="{20A2A571-7A22-4276-B19A-6B91D298A66D}" srcOrd="3" destOrd="0" presId="urn:microsoft.com/office/officeart/2005/8/layout/vList5"/>
    <dgm:cxn modelId="{7144A6D4-B292-47FB-90F8-1472DEDE3E73}" type="presParOf" srcId="{A2B1875D-3E3C-4EF7-B6DC-3AECE6CA7EE3}" destId="{794B907B-6724-40A4-9AF0-64082EF3CBD4}" srcOrd="4" destOrd="0" presId="urn:microsoft.com/office/officeart/2005/8/layout/vList5"/>
    <dgm:cxn modelId="{CAB26B3B-9BA4-40B7-92CE-DDBFD1E6329C}" type="presParOf" srcId="{794B907B-6724-40A4-9AF0-64082EF3CBD4}" destId="{B351DF27-9C14-4F0D-BFA3-2416E46A4CF2}" srcOrd="0" destOrd="0" presId="urn:microsoft.com/office/officeart/2005/8/layout/vList5"/>
    <dgm:cxn modelId="{EA9A604B-344C-4010-A3C8-4A8BF0319F8D}" type="presParOf" srcId="{794B907B-6724-40A4-9AF0-64082EF3CBD4}" destId="{CE0A30DF-5D97-47D6-B866-950D5299EFCE}" srcOrd="1" destOrd="0" presId="urn:microsoft.com/office/officeart/2005/8/layout/vList5"/>
    <dgm:cxn modelId="{88E606F5-A239-4976-A3B8-C49B76A83766}" type="presParOf" srcId="{A2B1875D-3E3C-4EF7-B6DC-3AECE6CA7EE3}" destId="{52683976-614D-401D-B5E5-69D1325D7315}" srcOrd="5" destOrd="0" presId="urn:microsoft.com/office/officeart/2005/8/layout/vList5"/>
    <dgm:cxn modelId="{DE67A2FE-402C-4CCC-B82F-C9D5A974E469}" type="presParOf" srcId="{A2B1875D-3E3C-4EF7-B6DC-3AECE6CA7EE3}" destId="{84EA5588-05AB-45C7-80A0-6A41A926A80F}" srcOrd="6" destOrd="0" presId="urn:microsoft.com/office/officeart/2005/8/layout/vList5"/>
    <dgm:cxn modelId="{8B88E87B-52A9-4E4E-A603-6906A72A8443}" type="presParOf" srcId="{84EA5588-05AB-45C7-80A0-6A41A926A80F}" destId="{146E5C4C-BA4A-4B2E-9FB5-594E72043145}" srcOrd="0" destOrd="0" presId="urn:microsoft.com/office/officeart/2005/8/layout/vList5"/>
    <dgm:cxn modelId="{8EC092EA-618D-4D15-9849-65BCF0737C05}" type="presParOf" srcId="{84EA5588-05AB-45C7-80A0-6A41A926A80F}" destId="{54BAFAD8-07D7-4165-AD31-0BF175E734D1}" srcOrd="1" destOrd="0" presId="urn:microsoft.com/office/officeart/2005/8/layout/vList5"/>
    <dgm:cxn modelId="{1206FFB2-D3DC-4E51-B649-03207AAC850A}" type="presParOf" srcId="{A2B1875D-3E3C-4EF7-B6DC-3AECE6CA7EE3}" destId="{FC9D817B-3A90-4EE6-9EA4-23542231C407}" srcOrd="7" destOrd="0" presId="urn:microsoft.com/office/officeart/2005/8/layout/vList5"/>
    <dgm:cxn modelId="{E416DDAF-0068-43EC-9A43-196BFA37F81D}" type="presParOf" srcId="{A2B1875D-3E3C-4EF7-B6DC-3AECE6CA7EE3}" destId="{76802AED-2638-40FE-BFA6-A5D9D1FD3822}" srcOrd="8" destOrd="0" presId="urn:microsoft.com/office/officeart/2005/8/layout/vList5"/>
    <dgm:cxn modelId="{5D97C047-D16D-414F-9794-2141DAA34B79}" type="presParOf" srcId="{76802AED-2638-40FE-BFA6-A5D9D1FD3822}" destId="{6406D8D4-03FD-4826-8400-F73BF6888BF6}" srcOrd="0" destOrd="0" presId="urn:microsoft.com/office/officeart/2005/8/layout/vList5"/>
    <dgm:cxn modelId="{A523C6A2-5F61-43A1-BECF-528CD617CAA2}" type="presParOf" srcId="{76802AED-2638-40FE-BFA6-A5D9D1FD3822}" destId="{CB448DA1-0B99-44CD-A224-EB1273DF294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CA9492-4C49-4AE4-9079-C3C1A2E4C97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FDA5536-3163-49FB-9A09-687FF8EB646A}">
      <dgm:prSet/>
      <dgm:spPr/>
      <dgm:t>
        <a:bodyPr/>
        <a:lstStyle/>
        <a:p>
          <a:r>
            <a:rPr lang="en-US"/>
            <a:t>Section One – Introduction</a:t>
          </a:r>
        </a:p>
      </dgm:t>
    </dgm:pt>
    <dgm:pt modelId="{8C7D8712-7580-4415-B799-B99B661B76B2}" type="parTrans" cxnId="{E2555B93-FB74-431D-8620-DE521AE5B482}">
      <dgm:prSet/>
      <dgm:spPr/>
      <dgm:t>
        <a:bodyPr/>
        <a:lstStyle/>
        <a:p>
          <a:endParaRPr lang="en-US"/>
        </a:p>
      </dgm:t>
    </dgm:pt>
    <dgm:pt modelId="{DEFA120F-29EA-4361-933C-0C27F8D7BAA2}" type="sibTrans" cxnId="{E2555B93-FB74-431D-8620-DE521AE5B482}">
      <dgm:prSet/>
      <dgm:spPr/>
      <dgm:t>
        <a:bodyPr/>
        <a:lstStyle/>
        <a:p>
          <a:endParaRPr lang="en-US"/>
        </a:p>
      </dgm:t>
    </dgm:pt>
    <dgm:pt modelId="{0DAC27A2-8C6D-47A9-A376-FA5A04736C28}">
      <dgm:prSet/>
      <dgm:spPr/>
      <dgm:t>
        <a:bodyPr/>
        <a:lstStyle/>
        <a:p>
          <a:r>
            <a:rPr lang="en-US"/>
            <a:t>Section Two – Definitions</a:t>
          </a:r>
        </a:p>
      </dgm:t>
    </dgm:pt>
    <dgm:pt modelId="{830A6AEB-BD0C-4ABA-BF28-E294E33B8C35}" type="parTrans" cxnId="{07B0FB92-6C48-4A5F-A88A-FDDF830492F5}">
      <dgm:prSet/>
      <dgm:spPr/>
      <dgm:t>
        <a:bodyPr/>
        <a:lstStyle/>
        <a:p>
          <a:endParaRPr lang="en-US"/>
        </a:p>
      </dgm:t>
    </dgm:pt>
    <dgm:pt modelId="{CA8CBFB7-B682-4E18-8E0A-CE83E0FA6911}" type="sibTrans" cxnId="{07B0FB92-6C48-4A5F-A88A-FDDF830492F5}">
      <dgm:prSet/>
      <dgm:spPr/>
      <dgm:t>
        <a:bodyPr/>
        <a:lstStyle/>
        <a:p>
          <a:endParaRPr lang="en-US"/>
        </a:p>
      </dgm:t>
    </dgm:pt>
    <dgm:pt modelId="{CA260897-DD38-455D-9EE7-C03C8BA0C33C}">
      <dgm:prSet/>
      <dgm:spPr/>
      <dgm:t>
        <a:bodyPr/>
        <a:lstStyle/>
        <a:p>
          <a:r>
            <a:rPr lang="en-US"/>
            <a:t>Section Three – Submission Requirements</a:t>
          </a:r>
        </a:p>
      </dgm:t>
    </dgm:pt>
    <dgm:pt modelId="{C0AEF4B2-2188-46FE-8F36-5AA19EF26452}" type="parTrans" cxnId="{FD5FE47C-95A2-4B1C-AA83-6854413F442B}">
      <dgm:prSet/>
      <dgm:spPr/>
      <dgm:t>
        <a:bodyPr/>
        <a:lstStyle/>
        <a:p>
          <a:endParaRPr lang="en-US"/>
        </a:p>
      </dgm:t>
    </dgm:pt>
    <dgm:pt modelId="{3C3D3B5F-E392-419E-BC6A-CB17975A1375}" type="sibTrans" cxnId="{FD5FE47C-95A2-4B1C-AA83-6854413F442B}">
      <dgm:prSet/>
      <dgm:spPr/>
      <dgm:t>
        <a:bodyPr/>
        <a:lstStyle/>
        <a:p>
          <a:endParaRPr lang="en-US"/>
        </a:p>
      </dgm:t>
    </dgm:pt>
    <dgm:pt modelId="{EE2D8607-B005-487E-8E1F-2CC1B684A504}">
      <dgm:prSet/>
      <dgm:spPr/>
      <dgm:t>
        <a:bodyPr/>
        <a:lstStyle/>
        <a:p>
          <a:r>
            <a:rPr lang="en-US"/>
            <a:t>Section Four – Instructions on how to fill out the Application (Exhibit A)</a:t>
          </a:r>
        </a:p>
      </dgm:t>
    </dgm:pt>
    <dgm:pt modelId="{AD68AA6A-8353-4B83-BF3D-B78014484AC8}" type="parTrans" cxnId="{682EFA69-9856-499A-9E8C-878D65A8E884}">
      <dgm:prSet/>
      <dgm:spPr/>
      <dgm:t>
        <a:bodyPr/>
        <a:lstStyle/>
        <a:p>
          <a:endParaRPr lang="en-US"/>
        </a:p>
      </dgm:t>
    </dgm:pt>
    <dgm:pt modelId="{9A1988C7-B362-4576-9928-8EA89E1B5E5F}" type="sibTrans" cxnId="{682EFA69-9856-499A-9E8C-878D65A8E884}">
      <dgm:prSet/>
      <dgm:spPr/>
      <dgm:t>
        <a:bodyPr/>
        <a:lstStyle/>
        <a:p>
          <a:endParaRPr lang="en-US"/>
        </a:p>
      </dgm:t>
    </dgm:pt>
    <dgm:pt modelId="{7A25853B-8437-446C-8D4A-2785ECB492C0}">
      <dgm:prSet/>
      <dgm:spPr/>
      <dgm:t>
        <a:bodyPr/>
        <a:lstStyle/>
        <a:p>
          <a:r>
            <a:rPr lang="en-US"/>
            <a:t>Section Five – Funding Selection Process, including goals, points awarded, and tie-breakers</a:t>
          </a:r>
        </a:p>
      </dgm:t>
    </dgm:pt>
    <dgm:pt modelId="{44836346-D051-471A-8B0A-FC029763577D}" type="parTrans" cxnId="{BE25FE1E-8127-4997-808D-A6E872134ED7}">
      <dgm:prSet/>
      <dgm:spPr/>
      <dgm:t>
        <a:bodyPr/>
        <a:lstStyle/>
        <a:p>
          <a:endParaRPr lang="en-US"/>
        </a:p>
      </dgm:t>
    </dgm:pt>
    <dgm:pt modelId="{F9AC933E-3251-4B48-BB78-CCE208D498BD}" type="sibTrans" cxnId="{BE25FE1E-8127-4997-808D-A6E872134ED7}">
      <dgm:prSet/>
      <dgm:spPr/>
      <dgm:t>
        <a:bodyPr/>
        <a:lstStyle/>
        <a:p>
          <a:endParaRPr lang="en-US"/>
        </a:p>
      </dgm:t>
    </dgm:pt>
    <dgm:pt modelId="{0E9503C4-6EF8-474C-BFBB-798523DAEAD3}">
      <dgm:prSet/>
      <dgm:spPr/>
      <dgm:t>
        <a:bodyPr/>
        <a:lstStyle/>
        <a:p>
          <a:r>
            <a:rPr lang="en-US"/>
            <a:t>Section Six – Brief Overview of the Award Process</a:t>
          </a:r>
        </a:p>
      </dgm:t>
    </dgm:pt>
    <dgm:pt modelId="{8950F13C-8F42-46F9-84AE-E33AFE64C351}" type="parTrans" cxnId="{19EA6D58-16D7-4E2A-8912-6B9536B0C1B6}">
      <dgm:prSet/>
      <dgm:spPr/>
      <dgm:t>
        <a:bodyPr/>
        <a:lstStyle/>
        <a:p>
          <a:endParaRPr lang="en-US"/>
        </a:p>
      </dgm:t>
    </dgm:pt>
    <dgm:pt modelId="{F9412469-68E5-4B03-A67B-F9C92D03705C}" type="sibTrans" cxnId="{19EA6D58-16D7-4E2A-8912-6B9536B0C1B6}">
      <dgm:prSet/>
      <dgm:spPr/>
      <dgm:t>
        <a:bodyPr/>
        <a:lstStyle/>
        <a:p>
          <a:endParaRPr lang="en-US"/>
        </a:p>
      </dgm:t>
    </dgm:pt>
    <dgm:pt modelId="{24AAABE4-BEBD-49A5-AED2-CB773C2797F9}" type="pres">
      <dgm:prSet presAssocID="{F7CA9492-4C49-4AE4-9079-C3C1A2E4C971}" presName="Name0" presStyleCnt="0">
        <dgm:presLayoutVars>
          <dgm:dir/>
          <dgm:resizeHandles val="exact"/>
        </dgm:presLayoutVars>
      </dgm:prSet>
      <dgm:spPr/>
    </dgm:pt>
    <dgm:pt modelId="{749CAEF2-1A23-4622-9F44-6B135709BDEE}" type="pres">
      <dgm:prSet presAssocID="{8FDA5536-3163-49FB-9A09-687FF8EB646A}" presName="node" presStyleLbl="node1" presStyleIdx="0" presStyleCnt="6">
        <dgm:presLayoutVars>
          <dgm:bulletEnabled val="1"/>
        </dgm:presLayoutVars>
      </dgm:prSet>
      <dgm:spPr/>
    </dgm:pt>
    <dgm:pt modelId="{21BD6BF1-CD63-4962-AD8A-8EE8B9B8792C}" type="pres">
      <dgm:prSet presAssocID="{DEFA120F-29EA-4361-933C-0C27F8D7BAA2}" presName="sibTrans" presStyleLbl="sibTrans2D1" presStyleIdx="0" presStyleCnt="5"/>
      <dgm:spPr/>
    </dgm:pt>
    <dgm:pt modelId="{66DB1FD6-EBA5-4CEB-AEFD-198FDA9C59ED}" type="pres">
      <dgm:prSet presAssocID="{DEFA120F-29EA-4361-933C-0C27F8D7BAA2}" presName="connectorText" presStyleLbl="sibTrans2D1" presStyleIdx="0" presStyleCnt="5"/>
      <dgm:spPr/>
    </dgm:pt>
    <dgm:pt modelId="{AD8955AD-269C-4790-95B0-BE066A888C2A}" type="pres">
      <dgm:prSet presAssocID="{0DAC27A2-8C6D-47A9-A376-FA5A04736C28}" presName="node" presStyleLbl="node1" presStyleIdx="1" presStyleCnt="6">
        <dgm:presLayoutVars>
          <dgm:bulletEnabled val="1"/>
        </dgm:presLayoutVars>
      </dgm:prSet>
      <dgm:spPr/>
    </dgm:pt>
    <dgm:pt modelId="{0F108E81-42A7-4F5A-99FE-B003880F56C9}" type="pres">
      <dgm:prSet presAssocID="{CA8CBFB7-B682-4E18-8E0A-CE83E0FA6911}" presName="sibTrans" presStyleLbl="sibTrans2D1" presStyleIdx="1" presStyleCnt="5"/>
      <dgm:spPr/>
    </dgm:pt>
    <dgm:pt modelId="{2D81893A-EDE8-45BD-ABAE-C2F8D55D29FE}" type="pres">
      <dgm:prSet presAssocID="{CA8CBFB7-B682-4E18-8E0A-CE83E0FA6911}" presName="connectorText" presStyleLbl="sibTrans2D1" presStyleIdx="1" presStyleCnt="5"/>
      <dgm:spPr/>
    </dgm:pt>
    <dgm:pt modelId="{45F7995A-BD8C-4597-ACC3-384E9172CDD3}" type="pres">
      <dgm:prSet presAssocID="{CA260897-DD38-455D-9EE7-C03C8BA0C33C}" presName="node" presStyleLbl="node1" presStyleIdx="2" presStyleCnt="6">
        <dgm:presLayoutVars>
          <dgm:bulletEnabled val="1"/>
        </dgm:presLayoutVars>
      </dgm:prSet>
      <dgm:spPr/>
    </dgm:pt>
    <dgm:pt modelId="{2463E800-D2EB-44C3-8567-8B58DA405B0C}" type="pres">
      <dgm:prSet presAssocID="{3C3D3B5F-E392-419E-BC6A-CB17975A1375}" presName="sibTrans" presStyleLbl="sibTrans2D1" presStyleIdx="2" presStyleCnt="5"/>
      <dgm:spPr/>
    </dgm:pt>
    <dgm:pt modelId="{0428AB1C-64AF-47EC-94F1-58893C3219D0}" type="pres">
      <dgm:prSet presAssocID="{3C3D3B5F-E392-419E-BC6A-CB17975A1375}" presName="connectorText" presStyleLbl="sibTrans2D1" presStyleIdx="2" presStyleCnt="5"/>
      <dgm:spPr/>
    </dgm:pt>
    <dgm:pt modelId="{2926A4EB-5C98-475E-BD2B-C6163E1372CF}" type="pres">
      <dgm:prSet presAssocID="{EE2D8607-B005-487E-8E1F-2CC1B684A504}" presName="node" presStyleLbl="node1" presStyleIdx="3" presStyleCnt="6">
        <dgm:presLayoutVars>
          <dgm:bulletEnabled val="1"/>
        </dgm:presLayoutVars>
      </dgm:prSet>
      <dgm:spPr/>
    </dgm:pt>
    <dgm:pt modelId="{A9B01C0B-3008-4BB0-B57E-C2A3AF041B3D}" type="pres">
      <dgm:prSet presAssocID="{9A1988C7-B362-4576-9928-8EA89E1B5E5F}" presName="sibTrans" presStyleLbl="sibTrans2D1" presStyleIdx="3" presStyleCnt="5"/>
      <dgm:spPr/>
    </dgm:pt>
    <dgm:pt modelId="{7F34CB95-B07A-42FA-83E9-374F174A236F}" type="pres">
      <dgm:prSet presAssocID="{9A1988C7-B362-4576-9928-8EA89E1B5E5F}" presName="connectorText" presStyleLbl="sibTrans2D1" presStyleIdx="3" presStyleCnt="5"/>
      <dgm:spPr/>
    </dgm:pt>
    <dgm:pt modelId="{550D0503-06E7-4FFC-8126-81032A1FE963}" type="pres">
      <dgm:prSet presAssocID="{7A25853B-8437-446C-8D4A-2785ECB492C0}" presName="node" presStyleLbl="node1" presStyleIdx="4" presStyleCnt="6">
        <dgm:presLayoutVars>
          <dgm:bulletEnabled val="1"/>
        </dgm:presLayoutVars>
      </dgm:prSet>
      <dgm:spPr/>
    </dgm:pt>
    <dgm:pt modelId="{CB6AC943-88C7-4083-ABAB-BA3A4491C0E7}" type="pres">
      <dgm:prSet presAssocID="{F9AC933E-3251-4B48-BB78-CCE208D498BD}" presName="sibTrans" presStyleLbl="sibTrans2D1" presStyleIdx="4" presStyleCnt="5"/>
      <dgm:spPr/>
    </dgm:pt>
    <dgm:pt modelId="{313C99FE-2CB2-45DB-AD63-0919718ECC82}" type="pres">
      <dgm:prSet presAssocID="{F9AC933E-3251-4B48-BB78-CCE208D498BD}" presName="connectorText" presStyleLbl="sibTrans2D1" presStyleIdx="4" presStyleCnt="5"/>
      <dgm:spPr/>
    </dgm:pt>
    <dgm:pt modelId="{D5EA6CC4-3CF3-4C0C-8DD2-9C17B7B5AF64}" type="pres">
      <dgm:prSet presAssocID="{0E9503C4-6EF8-474C-BFBB-798523DAEAD3}" presName="node" presStyleLbl="node1" presStyleIdx="5" presStyleCnt="6">
        <dgm:presLayoutVars>
          <dgm:bulletEnabled val="1"/>
        </dgm:presLayoutVars>
      </dgm:prSet>
      <dgm:spPr/>
    </dgm:pt>
  </dgm:ptLst>
  <dgm:cxnLst>
    <dgm:cxn modelId="{BE25FE1E-8127-4997-808D-A6E872134ED7}" srcId="{F7CA9492-4C49-4AE4-9079-C3C1A2E4C971}" destId="{7A25853B-8437-446C-8D4A-2785ECB492C0}" srcOrd="4" destOrd="0" parTransId="{44836346-D051-471A-8B0A-FC029763577D}" sibTransId="{F9AC933E-3251-4B48-BB78-CCE208D498BD}"/>
    <dgm:cxn modelId="{41C9F22C-8C08-4C63-976A-8609FCE7B865}" type="presOf" srcId="{3C3D3B5F-E392-419E-BC6A-CB17975A1375}" destId="{2463E800-D2EB-44C3-8567-8B58DA405B0C}" srcOrd="0" destOrd="0" presId="urn:microsoft.com/office/officeart/2005/8/layout/process1"/>
    <dgm:cxn modelId="{F8C8AC32-59BC-4B0B-9074-7FB5E46427DC}" type="presOf" srcId="{8FDA5536-3163-49FB-9A09-687FF8EB646A}" destId="{749CAEF2-1A23-4622-9F44-6B135709BDEE}" srcOrd="0" destOrd="0" presId="urn:microsoft.com/office/officeart/2005/8/layout/process1"/>
    <dgm:cxn modelId="{BE4C175C-8339-463B-B74B-B9A0DA5A39BB}" type="presOf" srcId="{F9AC933E-3251-4B48-BB78-CCE208D498BD}" destId="{CB6AC943-88C7-4083-ABAB-BA3A4491C0E7}" srcOrd="0" destOrd="0" presId="urn:microsoft.com/office/officeart/2005/8/layout/process1"/>
    <dgm:cxn modelId="{937E6163-51D2-4145-96B1-2E6C6B1DAD5F}" type="presOf" srcId="{9A1988C7-B362-4576-9928-8EA89E1B5E5F}" destId="{7F34CB95-B07A-42FA-83E9-374F174A236F}" srcOrd="1" destOrd="0" presId="urn:microsoft.com/office/officeart/2005/8/layout/process1"/>
    <dgm:cxn modelId="{488DC465-80E0-4013-A511-9A39A6BFD0D4}" type="presOf" srcId="{7A25853B-8437-446C-8D4A-2785ECB492C0}" destId="{550D0503-06E7-4FFC-8126-81032A1FE963}" srcOrd="0" destOrd="0" presId="urn:microsoft.com/office/officeart/2005/8/layout/process1"/>
    <dgm:cxn modelId="{682EFA69-9856-499A-9E8C-878D65A8E884}" srcId="{F7CA9492-4C49-4AE4-9079-C3C1A2E4C971}" destId="{EE2D8607-B005-487E-8E1F-2CC1B684A504}" srcOrd="3" destOrd="0" parTransId="{AD68AA6A-8353-4B83-BF3D-B78014484AC8}" sibTransId="{9A1988C7-B362-4576-9928-8EA89E1B5E5F}"/>
    <dgm:cxn modelId="{1F0DDB53-9155-4C8A-9CC8-5BD3EE061999}" type="presOf" srcId="{3C3D3B5F-E392-419E-BC6A-CB17975A1375}" destId="{0428AB1C-64AF-47EC-94F1-58893C3219D0}" srcOrd="1" destOrd="0" presId="urn:microsoft.com/office/officeart/2005/8/layout/process1"/>
    <dgm:cxn modelId="{CFFEC077-E983-41AD-A97D-4BCBDBE41477}" type="presOf" srcId="{CA260897-DD38-455D-9EE7-C03C8BA0C33C}" destId="{45F7995A-BD8C-4597-ACC3-384E9172CDD3}" srcOrd="0" destOrd="0" presId="urn:microsoft.com/office/officeart/2005/8/layout/process1"/>
    <dgm:cxn modelId="{19EA6D58-16D7-4E2A-8912-6B9536B0C1B6}" srcId="{F7CA9492-4C49-4AE4-9079-C3C1A2E4C971}" destId="{0E9503C4-6EF8-474C-BFBB-798523DAEAD3}" srcOrd="5" destOrd="0" parTransId="{8950F13C-8F42-46F9-84AE-E33AFE64C351}" sibTransId="{F9412469-68E5-4B03-A67B-F9C92D03705C}"/>
    <dgm:cxn modelId="{FD5FE47C-95A2-4B1C-AA83-6854413F442B}" srcId="{F7CA9492-4C49-4AE4-9079-C3C1A2E4C971}" destId="{CA260897-DD38-455D-9EE7-C03C8BA0C33C}" srcOrd="2" destOrd="0" parTransId="{C0AEF4B2-2188-46FE-8F36-5AA19EF26452}" sibTransId="{3C3D3B5F-E392-419E-BC6A-CB17975A1375}"/>
    <dgm:cxn modelId="{1C1CF088-308D-4FB8-B1A5-59332D0A4FD3}" type="presOf" srcId="{EE2D8607-B005-487E-8E1F-2CC1B684A504}" destId="{2926A4EB-5C98-475E-BD2B-C6163E1372CF}" srcOrd="0" destOrd="0" presId="urn:microsoft.com/office/officeart/2005/8/layout/process1"/>
    <dgm:cxn modelId="{07B0FB92-6C48-4A5F-A88A-FDDF830492F5}" srcId="{F7CA9492-4C49-4AE4-9079-C3C1A2E4C971}" destId="{0DAC27A2-8C6D-47A9-A376-FA5A04736C28}" srcOrd="1" destOrd="0" parTransId="{830A6AEB-BD0C-4ABA-BF28-E294E33B8C35}" sibTransId="{CA8CBFB7-B682-4E18-8E0A-CE83E0FA6911}"/>
    <dgm:cxn modelId="{E2555B93-FB74-431D-8620-DE521AE5B482}" srcId="{F7CA9492-4C49-4AE4-9079-C3C1A2E4C971}" destId="{8FDA5536-3163-49FB-9A09-687FF8EB646A}" srcOrd="0" destOrd="0" parTransId="{8C7D8712-7580-4415-B799-B99B661B76B2}" sibTransId="{DEFA120F-29EA-4361-933C-0C27F8D7BAA2}"/>
    <dgm:cxn modelId="{11A7A593-6592-4891-9DBA-18A735A75439}" type="presOf" srcId="{DEFA120F-29EA-4361-933C-0C27F8D7BAA2}" destId="{21BD6BF1-CD63-4962-AD8A-8EE8B9B8792C}" srcOrd="0" destOrd="0" presId="urn:microsoft.com/office/officeart/2005/8/layout/process1"/>
    <dgm:cxn modelId="{7841CB9B-29E5-497D-AE89-A2046BBF0E53}" type="presOf" srcId="{F9AC933E-3251-4B48-BB78-CCE208D498BD}" destId="{313C99FE-2CB2-45DB-AD63-0919718ECC82}" srcOrd="1" destOrd="0" presId="urn:microsoft.com/office/officeart/2005/8/layout/process1"/>
    <dgm:cxn modelId="{8600C2AB-9840-4CE7-A65B-B97800C885F1}" type="presOf" srcId="{0E9503C4-6EF8-474C-BFBB-798523DAEAD3}" destId="{D5EA6CC4-3CF3-4C0C-8DD2-9C17B7B5AF64}" srcOrd="0" destOrd="0" presId="urn:microsoft.com/office/officeart/2005/8/layout/process1"/>
    <dgm:cxn modelId="{057004CC-667C-4346-83EE-6E0062E3BD99}" type="presOf" srcId="{DEFA120F-29EA-4361-933C-0C27F8D7BAA2}" destId="{66DB1FD6-EBA5-4CEB-AEFD-198FDA9C59ED}" srcOrd="1" destOrd="0" presId="urn:microsoft.com/office/officeart/2005/8/layout/process1"/>
    <dgm:cxn modelId="{8F580ACD-185E-4ED1-B4B9-39A3AF4D260E}" type="presOf" srcId="{0DAC27A2-8C6D-47A9-A376-FA5A04736C28}" destId="{AD8955AD-269C-4790-95B0-BE066A888C2A}" srcOrd="0" destOrd="0" presId="urn:microsoft.com/office/officeart/2005/8/layout/process1"/>
    <dgm:cxn modelId="{015664CE-C71F-4B2C-BBF5-70346C0EEAA0}" type="presOf" srcId="{F7CA9492-4C49-4AE4-9079-C3C1A2E4C971}" destId="{24AAABE4-BEBD-49A5-AED2-CB773C2797F9}" srcOrd="0" destOrd="0" presId="urn:microsoft.com/office/officeart/2005/8/layout/process1"/>
    <dgm:cxn modelId="{D0870CCF-6215-4638-BA8D-7FAB27863A0E}" type="presOf" srcId="{9A1988C7-B362-4576-9928-8EA89E1B5E5F}" destId="{A9B01C0B-3008-4BB0-B57E-C2A3AF041B3D}" srcOrd="0" destOrd="0" presId="urn:microsoft.com/office/officeart/2005/8/layout/process1"/>
    <dgm:cxn modelId="{935328E1-5136-457A-97E9-4C8C0BFCB85F}" type="presOf" srcId="{CA8CBFB7-B682-4E18-8E0A-CE83E0FA6911}" destId="{0F108E81-42A7-4F5A-99FE-B003880F56C9}" srcOrd="0" destOrd="0" presId="urn:microsoft.com/office/officeart/2005/8/layout/process1"/>
    <dgm:cxn modelId="{2AFF70F0-BCB2-4B0C-9C73-4B25E8DF31F8}" type="presOf" srcId="{CA8CBFB7-B682-4E18-8E0A-CE83E0FA6911}" destId="{2D81893A-EDE8-45BD-ABAE-C2F8D55D29FE}" srcOrd="1" destOrd="0" presId="urn:microsoft.com/office/officeart/2005/8/layout/process1"/>
    <dgm:cxn modelId="{6DD210E6-59FD-452D-AA32-E119C5773D61}" type="presParOf" srcId="{24AAABE4-BEBD-49A5-AED2-CB773C2797F9}" destId="{749CAEF2-1A23-4622-9F44-6B135709BDEE}" srcOrd="0" destOrd="0" presId="urn:microsoft.com/office/officeart/2005/8/layout/process1"/>
    <dgm:cxn modelId="{B2AB9C51-24BE-4E4A-9ACF-F271116946FA}" type="presParOf" srcId="{24AAABE4-BEBD-49A5-AED2-CB773C2797F9}" destId="{21BD6BF1-CD63-4962-AD8A-8EE8B9B8792C}" srcOrd="1" destOrd="0" presId="urn:microsoft.com/office/officeart/2005/8/layout/process1"/>
    <dgm:cxn modelId="{1F6F95E9-34E8-4BAD-A09A-4A905AEF845E}" type="presParOf" srcId="{21BD6BF1-CD63-4962-AD8A-8EE8B9B8792C}" destId="{66DB1FD6-EBA5-4CEB-AEFD-198FDA9C59ED}" srcOrd="0" destOrd="0" presId="urn:microsoft.com/office/officeart/2005/8/layout/process1"/>
    <dgm:cxn modelId="{5D0E3B34-CC3A-4AAA-B63B-B87440F41F78}" type="presParOf" srcId="{24AAABE4-BEBD-49A5-AED2-CB773C2797F9}" destId="{AD8955AD-269C-4790-95B0-BE066A888C2A}" srcOrd="2" destOrd="0" presId="urn:microsoft.com/office/officeart/2005/8/layout/process1"/>
    <dgm:cxn modelId="{6514EFE8-00A8-4A57-8705-348364946DD9}" type="presParOf" srcId="{24AAABE4-BEBD-49A5-AED2-CB773C2797F9}" destId="{0F108E81-42A7-4F5A-99FE-B003880F56C9}" srcOrd="3" destOrd="0" presId="urn:microsoft.com/office/officeart/2005/8/layout/process1"/>
    <dgm:cxn modelId="{7882DADC-D8BD-4475-9237-D29077F12691}" type="presParOf" srcId="{0F108E81-42A7-4F5A-99FE-B003880F56C9}" destId="{2D81893A-EDE8-45BD-ABAE-C2F8D55D29FE}" srcOrd="0" destOrd="0" presId="urn:microsoft.com/office/officeart/2005/8/layout/process1"/>
    <dgm:cxn modelId="{6AC26C40-7849-48C4-873C-81F8ED773642}" type="presParOf" srcId="{24AAABE4-BEBD-49A5-AED2-CB773C2797F9}" destId="{45F7995A-BD8C-4597-ACC3-384E9172CDD3}" srcOrd="4" destOrd="0" presId="urn:microsoft.com/office/officeart/2005/8/layout/process1"/>
    <dgm:cxn modelId="{53EE2EC9-13F3-4506-8D54-EAD1E5EAE9A4}" type="presParOf" srcId="{24AAABE4-BEBD-49A5-AED2-CB773C2797F9}" destId="{2463E800-D2EB-44C3-8567-8B58DA405B0C}" srcOrd="5" destOrd="0" presId="urn:microsoft.com/office/officeart/2005/8/layout/process1"/>
    <dgm:cxn modelId="{BD22544B-E5A6-4329-BEBD-ADCEBA54D32C}" type="presParOf" srcId="{2463E800-D2EB-44C3-8567-8B58DA405B0C}" destId="{0428AB1C-64AF-47EC-94F1-58893C3219D0}" srcOrd="0" destOrd="0" presId="urn:microsoft.com/office/officeart/2005/8/layout/process1"/>
    <dgm:cxn modelId="{676707A4-3632-4992-A330-E045AD2E014A}" type="presParOf" srcId="{24AAABE4-BEBD-49A5-AED2-CB773C2797F9}" destId="{2926A4EB-5C98-475E-BD2B-C6163E1372CF}" srcOrd="6" destOrd="0" presId="urn:microsoft.com/office/officeart/2005/8/layout/process1"/>
    <dgm:cxn modelId="{A9F31E11-40F2-4C55-AE6A-3CB41172607A}" type="presParOf" srcId="{24AAABE4-BEBD-49A5-AED2-CB773C2797F9}" destId="{A9B01C0B-3008-4BB0-B57E-C2A3AF041B3D}" srcOrd="7" destOrd="0" presId="urn:microsoft.com/office/officeart/2005/8/layout/process1"/>
    <dgm:cxn modelId="{599C6F9D-E358-45EC-8254-60FDCDE6637B}" type="presParOf" srcId="{A9B01C0B-3008-4BB0-B57E-C2A3AF041B3D}" destId="{7F34CB95-B07A-42FA-83E9-374F174A236F}" srcOrd="0" destOrd="0" presId="urn:microsoft.com/office/officeart/2005/8/layout/process1"/>
    <dgm:cxn modelId="{EAFB938A-F985-4A3C-AAF6-A9C0491F450F}" type="presParOf" srcId="{24AAABE4-BEBD-49A5-AED2-CB773C2797F9}" destId="{550D0503-06E7-4FFC-8126-81032A1FE963}" srcOrd="8" destOrd="0" presId="urn:microsoft.com/office/officeart/2005/8/layout/process1"/>
    <dgm:cxn modelId="{19382A36-89AF-4AA0-8516-3032FE57AB51}" type="presParOf" srcId="{24AAABE4-BEBD-49A5-AED2-CB773C2797F9}" destId="{CB6AC943-88C7-4083-ABAB-BA3A4491C0E7}" srcOrd="9" destOrd="0" presId="urn:microsoft.com/office/officeart/2005/8/layout/process1"/>
    <dgm:cxn modelId="{B5307D44-73F4-4EE7-B62C-64FF3104521B}" type="presParOf" srcId="{CB6AC943-88C7-4083-ABAB-BA3A4491C0E7}" destId="{313C99FE-2CB2-45DB-AD63-0919718ECC82}" srcOrd="0" destOrd="0" presId="urn:microsoft.com/office/officeart/2005/8/layout/process1"/>
    <dgm:cxn modelId="{7487765A-501C-49D6-A4A4-B7BD7F1FC299}" type="presParOf" srcId="{24AAABE4-BEBD-49A5-AED2-CB773C2797F9}" destId="{D5EA6CC4-3CF3-4C0C-8DD2-9C17B7B5AF64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8FA6CE-60CC-4C73-96E5-1E0BE7ED1AD1}">
      <dsp:nvSpPr>
        <dsp:cNvPr id="0" name=""/>
        <dsp:cNvSpPr/>
      </dsp:nvSpPr>
      <dsp:spPr>
        <a:xfrm rot="5400000">
          <a:off x="4496421" y="1613055"/>
          <a:ext cx="840323" cy="5211380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15 RFAs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13 Spring Awards and 49 Fall Awards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5,923 Units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/>
        </a:p>
      </dsp:txBody>
      <dsp:txXfrm rot="-5400000">
        <a:off x="2310893" y="3839605"/>
        <a:ext cx="5170359" cy="758281"/>
      </dsp:txXfrm>
    </dsp:sp>
    <dsp:sp modelId="{0FBA3905-8637-4BC1-9028-8D4D5A4669B9}">
      <dsp:nvSpPr>
        <dsp:cNvPr id="0" name=""/>
        <dsp:cNvSpPr/>
      </dsp:nvSpPr>
      <dsp:spPr>
        <a:xfrm>
          <a:off x="167250" y="3714741"/>
          <a:ext cx="1958529" cy="924166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2023</a:t>
          </a:r>
        </a:p>
      </dsp:txBody>
      <dsp:txXfrm>
        <a:off x="212364" y="3759855"/>
        <a:ext cx="1868301" cy="833938"/>
      </dsp:txXfrm>
    </dsp:sp>
    <dsp:sp modelId="{FA982B63-64C6-4902-A82D-BD66C32F9503}">
      <dsp:nvSpPr>
        <dsp:cNvPr id="0" name=""/>
        <dsp:cNvSpPr/>
      </dsp:nvSpPr>
      <dsp:spPr>
        <a:xfrm rot="5400000">
          <a:off x="4540856" y="-2218078"/>
          <a:ext cx="740137" cy="517629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18 RFAs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21 Spring Awards and 78 Fall Awards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8,247 units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/>
        </a:p>
      </dsp:txBody>
      <dsp:txXfrm rot="-5400000">
        <a:off x="2322778" y="36131"/>
        <a:ext cx="5140163" cy="667875"/>
      </dsp:txXfrm>
    </dsp:sp>
    <dsp:sp modelId="{37F5E55A-5A55-46B2-862E-0BA57A15D152}">
      <dsp:nvSpPr>
        <dsp:cNvPr id="0" name=""/>
        <dsp:cNvSpPr/>
      </dsp:nvSpPr>
      <dsp:spPr>
        <a:xfrm>
          <a:off x="159636" y="0"/>
          <a:ext cx="1937582" cy="797671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0000"/>
                <a:satMod val="103000"/>
                <a:lumMod val="102000"/>
                <a:tint val="94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-10000"/>
                <a:satMod val="110000"/>
                <a:lumMod val="100000"/>
                <a:shade val="1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2019</a:t>
          </a:r>
        </a:p>
      </dsp:txBody>
      <dsp:txXfrm>
        <a:off x="198575" y="38939"/>
        <a:ext cx="1859704" cy="719793"/>
      </dsp:txXfrm>
    </dsp:sp>
    <dsp:sp modelId="{CE0A30DF-5D97-47D6-B866-950D5299EFCE}">
      <dsp:nvSpPr>
        <dsp:cNvPr id="0" name=""/>
        <dsp:cNvSpPr/>
      </dsp:nvSpPr>
      <dsp:spPr>
        <a:xfrm rot="5400000">
          <a:off x="4531263" y="-1351286"/>
          <a:ext cx="722968" cy="5148875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14 RFAs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23 Spring Awards and 49 Fall Awards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6,765 units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/>
        </a:p>
      </dsp:txBody>
      <dsp:txXfrm rot="-5400000">
        <a:off x="2318310" y="896959"/>
        <a:ext cx="5113583" cy="652384"/>
      </dsp:txXfrm>
    </dsp:sp>
    <dsp:sp modelId="{B351DF27-9C14-4F0D-BFA3-2416E46A4CF2}">
      <dsp:nvSpPr>
        <dsp:cNvPr id="0" name=""/>
        <dsp:cNvSpPr/>
      </dsp:nvSpPr>
      <dsp:spPr>
        <a:xfrm>
          <a:off x="156106" y="906400"/>
          <a:ext cx="1943075" cy="732325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satMod val="103000"/>
                <a:lumMod val="102000"/>
                <a:tint val="94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-20000"/>
                <a:satMod val="110000"/>
                <a:lumMod val="100000"/>
                <a:shade val="1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2020</a:t>
          </a:r>
        </a:p>
      </dsp:txBody>
      <dsp:txXfrm>
        <a:off x="191855" y="942149"/>
        <a:ext cx="1871577" cy="660827"/>
      </dsp:txXfrm>
    </dsp:sp>
    <dsp:sp modelId="{54BAFAD8-07D7-4165-AD31-0BF175E734D1}">
      <dsp:nvSpPr>
        <dsp:cNvPr id="0" name=""/>
        <dsp:cNvSpPr/>
      </dsp:nvSpPr>
      <dsp:spPr>
        <a:xfrm rot="5400000">
          <a:off x="4437918" y="-439531"/>
          <a:ext cx="909831" cy="519267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15 RFAs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16 Spring Awards and 48 Fall Awards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6,857 units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/>
        </a:p>
      </dsp:txBody>
      <dsp:txXfrm rot="-5400000">
        <a:off x="2296495" y="1746306"/>
        <a:ext cx="5148264" cy="821003"/>
      </dsp:txXfrm>
    </dsp:sp>
    <dsp:sp modelId="{146E5C4C-BA4A-4B2E-9FB5-594E72043145}">
      <dsp:nvSpPr>
        <dsp:cNvPr id="0" name=""/>
        <dsp:cNvSpPr/>
      </dsp:nvSpPr>
      <dsp:spPr>
        <a:xfrm>
          <a:off x="167250" y="1763541"/>
          <a:ext cx="1954898" cy="763934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30000"/>
                <a:satMod val="103000"/>
                <a:lumMod val="102000"/>
                <a:tint val="94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-30000"/>
                <a:satMod val="110000"/>
                <a:lumMod val="100000"/>
                <a:shade val="1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3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2021</a:t>
          </a:r>
        </a:p>
      </dsp:txBody>
      <dsp:txXfrm>
        <a:off x="204542" y="1800833"/>
        <a:ext cx="1880314" cy="689350"/>
      </dsp:txXfrm>
    </dsp:sp>
    <dsp:sp modelId="{CB448DA1-0B99-44CD-A224-EB1273DF2943}">
      <dsp:nvSpPr>
        <dsp:cNvPr id="0" name=""/>
        <dsp:cNvSpPr/>
      </dsp:nvSpPr>
      <dsp:spPr>
        <a:xfrm rot="5400000">
          <a:off x="4488445" y="573701"/>
          <a:ext cx="876867" cy="5213476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14 RFAs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13 Spring Awards and 29 Fall Awards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3,508 units</a:t>
          </a:r>
        </a:p>
      </dsp:txBody>
      <dsp:txXfrm rot="-5400000">
        <a:off x="2320141" y="2784811"/>
        <a:ext cx="5170671" cy="791257"/>
      </dsp:txXfrm>
    </dsp:sp>
    <dsp:sp modelId="{6406D8D4-03FD-4826-8400-F73BF6888BF6}">
      <dsp:nvSpPr>
        <dsp:cNvPr id="0" name=""/>
        <dsp:cNvSpPr/>
      </dsp:nvSpPr>
      <dsp:spPr>
        <a:xfrm>
          <a:off x="169291" y="2772862"/>
          <a:ext cx="1954402" cy="775994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2022</a:t>
          </a:r>
        </a:p>
      </dsp:txBody>
      <dsp:txXfrm>
        <a:off x="207172" y="2810743"/>
        <a:ext cx="1878640" cy="7002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9CAEF2-1A23-4622-9F44-6B135709BDEE}">
      <dsp:nvSpPr>
        <dsp:cNvPr id="0" name=""/>
        <dsp:cNvSpPr/>
      </dsp:nvSpPr>
      <dsp:spPr>
        <a:xfrm>
          <a:off x="0" y="1142809"/>
          <a:ext cx="1416204" cy="1998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Section One – Introduction</a:t>
          </a:r>
        </a:p>
      </dsp:txBody>
      <dsp:txXfrm>
        <a:off x="41479" y="1184288"/>
        <a:ext cx="1333246" cy="1915504"/>
      </dsp:txXfrm>
    </dsp:sp>
    <dsp:sp modelId="{21BD6BF1-CD63-4962-AD8A-8EE8B9B8792C}">
      <dsp:nvSpPr>
        <dsp:cNvPr id="0" name=""/>
        <dsp:cNvSpPr/>
      </dsp:nvSpPr>
      <dsp:spPr>
        <a:xfrm>
          <a:off x="1557825" y="1966431"/>
          <a:ext cx="300235" cy="3512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1557825" y="2036675"/>
        <a:ext cx="210165" cy="210730"/>
      </dsp:txXfrm>
    </dsp:sp>
    <dsp:sp modelId="{AD8955AD-269C-4790-95B0-BE066A888C2A}">
      <dsp:nvSpPr>
        <dsp:cNvPr id="0" name=""/>
        <dsp:cNvSpPr/>
      </dsp:nvSpPr>
      <dsp:spPr>
        <a:xfrm>
          <a:off x="1982686" y="1142809"/>
          <a:ext cx="1416204" cy="1998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Section Two – Definitions</a:t>
          </a:r>
        </a:p>
      </dsp:txBody>
      <dsp:txXfrm>
        <a:off x="2024165" y="1184288"/>
        <a:ext cx="1333246" cy="1915504"/>
      </dsp:txXfrm>
    </dsp:sp>
    <dsp:sp modelId="{0F108E81-42A7-4F5A-99FE-B003880F56C9}">
      <dsp:nvSpPr>
        <dsp:cNvPr id="0" name=""/>
        <dsp:cNvSpPr/>
      </dsp:nvSpPr>
      <dsp:spPr>
        <a:xfrm>
          <a:off x="3540512" y="1966431"/>
          <a:ext cx="300235" cy="3512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3540512" y="2036675"/>
        <a:ext cx="210165" cy="210730"/>
      </dsp:txXfrm>
    </dsp:sp>
    <dsp:sp modelId="{45F7995A-BD8C-4597-ACC3-384E9172CDD3}">
      <dsp:nvSpPr>
        <dsp:cNvPr id="0" name=""/>
        <dsp:cNvSpPr/>
      </dsp:nvSpPr>
      <dsp:spPr>
        <a:xfrm>
          <a:off x="3965373" y="1142809"/>
          <a:ext cx="1416204" cy="1998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Section Three – Submission Requirements</a:t>
          </a:r>
        </a:p>
      </dsp:txBody>
      <dsp:txXfrm>
        <a:off x="4006852" y="1184288"/>
        <a:ext cx="1333246" cy="1915504"/>
      </dsp:txXfrm>
    </dsp:sp>
    <dsp:sp modelId="{2463E800-D2EB-44C3-8567-8B58DA405B0C}">
      <dsp:nvSpPr>
        <dsp:cNvPr id="0" name=""/>
        <dsp:cNvSpPr/>
      </dsp:nvSpPr>
      <dsp:spPr>
        <a:xfrm>
          <a:off x="5523199" y="1966431"/>
          <a:ext cx="300235" cy="3512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5523199" y="2036675"/>
        <a:ext cx="210165" cy="210730"/>
      </dsp:txXfrm>
    </dsp:sp>
    <dsp:sp modelId="{2926A4EB-5C98-475E-BD2B-C6163E1372CF}">
      <dsp:nvSpPr>
        <dsp:cNvPr id="0" name=""/>
        <dsp:cNvSpPr/>
      </dsp:nvSpPr>
      <dsp:spPr>
        <a:xfrm>
          <a:off x="5948060" y="1142809"/>
          <a:ext cx="1416204" cy="1998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Section Four – Instructions on how to fill out the Application (Exhibit A)</a:t>
          </a:r>
        </a:p>
      </dsp:txBody>
      <dsp:txXfrm>
        <a:off x="5989539" y="1184288"/>
        <a:ext cx="1333246" cy="1915504"/>
      </dsp:txXfrm>
    </dsp:sp>
    <dsp:sp modelId="{A9B01C0B-3008-4BB0-B57E-C2A3AF041B3D}">
      <dsp:nvSpPr>
        <dsp:cNvPr id="0" name=""/>
        <dsp:cNvSpPr/>
      </dsp:nvSpPr>
      <dsp:spPr>
        <a:xfrm>
          <a:off x="7505885" y="1966431"/>
          <a:ext cx="300235" cy="3512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7505885" y="2036675"/>
        <a:ext cx="210165" cy="210730"/>
      </dsp:txXfrm>
    </dsp:sp>
    <dsp:sp modelId="{550D0503-06E7-4FFC-8126-81032A1FE963}">
      <dsp:nvSpPr>
        <dsp:cNvPr id="0" name=""/>
        <dsp:cNvSpPr/>
      </dsp:nvSpPr>
      <dsp:spPr>
        <a:xfrm>
          <a:off x="7930747" y="1142809"/>
          <a:ext cx="1416204" cy="1998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Section Five – Funding Selection Process, including goals, points awarded, and tie-breakers</a:t>
          </a:r>
        </a:p>
      </dsp:txBody>
      <dsp:txXfrm>
        <a:off x="7972226" y="1184288"/>
        <a:ext cx="1333246" cy="1915504"/>
      </dsp:txXfrm>
    </dsp:sp>
    <dsp:sp modelId="{CB6AC943-88C7-4083-ABAB-BA3A4491C0E7}">
      <dsp:nvSpPr>
        <dsp:cNvPr id="0" name=""/>
        <dsp:cNvSpPr/>
      </dsp:nvSpPr>
      <dsp:spPr>
        <a:xfrm>
          <a:off x="9488572" y="1966431"/>
          <a:ext cx="300235" cy="3512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9488572" y="2036675"/>
        <a:ext cx="210165" cy="210730"/>
      </dsp:txXfrm>
    </dsp:sp>
    <dsp:sp modelId="{D5EA6CC4-3CF3-4C0C-8DD2-9C17B7B5AF64}">
      <dsp:nvSpPr>
        <dsp:cNvPr id="0" name=""/>
        <dsp:cNvSpPr/>
      </dsp:nvSpPr>
      <dsp:spPr>
        <a:xfrm>
          <a:off x="9913434" y="1142809"/>
          <a:ext cx="1416204" cy="1998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Section Six – Brief Overview of the Award Process</a:t>
          </a:r>
        </a:p>
      </dsp:txBody>
      <dsp:txXfrm>
        <a:off x="9954913" y="1184288"/>
        <a:ext cx="1333246" cy="19155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1F6AA-0804-4EEC-98E0-702B6D64AA54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6247E-8C1C-4C3A-A4A3-F00256616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40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23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E912F6-8F4F-40C6-949D-C36A7BA6288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7746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E912F6-8F4F-40C6-949D-C36A7BA6288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0063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E0CE2B-BECE-4071-92B1-C923A7E3BC0F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79031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1283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3365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C5167988-B380-451A-95DE-8A3AEE236F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0D34D8D-5D9F-455F-AE49-2197257404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E987E05F-354F-49FB-9F40-91296A5E35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0888" indent="-2889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5700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7663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9625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368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940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512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84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B04A76-798D-4BB5-B618-179DA14D7AC8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6295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17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10402180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CEA1AD4E-89FD-448B-94CC-7E3FE5CBB2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ED2A0BC6-4DB1-4DFA-B78A-C00ACD0C5F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CC969B72-3F4F-499E-A9A6-CA941A663D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0888" indent="-2889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5700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7663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9625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368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940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512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84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FF6080F-5B23-451A-A53D-3BE47E9E253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54539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589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4113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9139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353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the banner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3456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9652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018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842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515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5473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6843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104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75361" y="4596324"/>
            <a:ext cx="5364480" cy="4284787"/>
          </a:xfrm>
        </p:spPr>
        <p:txBody>
          <a:bodyPr/>
          <a:lstStyle/>
          <a:p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4570111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5302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0155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0162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6882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1814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4881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313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805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53551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016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E0CE2B-BECE-4071-92B1-C923A7E3BC0F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40194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79558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71914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37891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6247E-8C1C-4C3A-A4A3-F00256616D1E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242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75361" y="4512097"/>
            <a:ext cx="5364480" cy="4369014"/>
          </a:xfrm>
        </p:spPr>
        <p:txBody>
          <a:bodyPr/>
          <a:lstStyle/>
          <a:p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368901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E912F6-8F4F-40C6-949D-C36A7BA6288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021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291F52E6-0422-4FF0-97B4-36C55D59B5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87D7232-A496-4069-A65B-1766844917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F448A49-FC78-4135-BAA0-8A252117EE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0888" indent="-2889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5700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7663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9625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368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940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512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84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66912A-4744-4D87-ACDB-DB1B52F58A7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291F52E6-0422-4FF0-97B4-36C55D59B5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87D7232-A496-4069-A65B-1766844917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F448A49-FC78-4135-BAA0-8A252117EE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0888" indent="-2889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5700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7663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9625" indent="-2301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368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940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512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842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66912A-4744-4D87-ACDB-DB1B52F58A7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3886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2916E8-844D-4E46-B1D6-F9326B76419B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8491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0C085-D46D-4467-A4EB-1A5A748CE7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320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CE8C52-9B1D-444F-89D0-2D04E551B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9D846F-719A-42D7-AA35-C5147B59B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DFED4-5D32-4334-AE11-C549A8029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4C2F7-665D-4033-BE49-840A59165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993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1E322-657E-4766-93B4-86C98A81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083671-F500-42B0-9457-3B18A79ACA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A63AC8-D1AC-4F72-9C5C-233ED84F4C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D7D6AE-9E60-409F-BED7-261C93DF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E0BFC-4D71-465A-BB5D-0C6FB07AD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D72E91-29AC-4FCA-A126-EBE3255F9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606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B77DB-4127-4265-BEF7-8E8540B35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644292-E3C7-4101-A521-0EF9D7E2CF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5C0FD-3866-48CF-9531-A984BCA9F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9530A-E2FF-4394-B756-EF67E7BAD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12C6A3-7952-4882-B5B7-DBA2E167F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88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DC9B59-7FCB-4137-B883-34BFD6AE66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BFF5DB-ACCE-461C-A270-D353788A65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F07B9-E4DD-4DAB-AE07-883068588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761A3-EC5C-4936-ADCC-29930B598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3B892-EE43-4785-9F0E-00A3D947B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610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C59357-36DF-4F3F-ABA1-41AAFE5F7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267200" cy="6858000"/>
          </a:xfrm>
          <a:prstGeom prst="rect">
            <a:avLst/>
          </a:prstGeom>
          <a:solidFill>
            <a:srgbClr val="652D8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800"/>
          </a:p>
        </p:txBody>
      </p:sp>
      <p:pic>
        <p:nvPicPr>
          <p:cNvPr id="5" name="Picture 11">
            <a:extLst>
              <a:ext uri="{FF2B5EF4-FFF2-40B4-BE49-F238E27FC236}">
                <a16:creationId xmlns:a16="http://schemas.microsoft.com/office/drawing/2014/main" id="{DDAC8CB4-C312-4698-8C61-3BD378EEE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1"/>
            <a:ext cx="36576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2">
            <a:extLst>
              <a:ext uri="{FF2B5EF4-FFF2-40B4-BE49-F238E27FC236}">
                <a16:creationId xmlns:a16="http://schemas.microsoft.com/office/drawing/2014/main" id="{8D20BAA8-79FC-4D93-B476-51EE566CE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" y="6248401"/>
            <a:ext cx="40640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000" b="1">
                <a:solidFill>
                  <a:schemeClr val="bg1"/>
                </a:solidFill>
              </a:rPr>
              <a:t>227 North Bronough Street, Suite 5000</a:t>
            </a:r>
          </a:p>
          <a:p>
            <a:pPr algn="ctr" eaLnBrk="1" hangingPunct="1">
              <a:defRPr/>
            </a:pPr>
            <a:r>
              <a:rPr lang="en-US" altLang="en-US" sz="1000" b="1">
                <a:solidFill>
                  <a:schemeClr val="bg1"/>
                </a:solidFill>
              </a:rPr>
              <a:t>Tallahassee, Florida 32301</a:t>
            </a:r>
          </a:p>
          <a:p>
            <a:pPr algn="ctr" eaLnBrk="1" hangingPunct="1">
              <a:defRPr/>
            </a:pPr>
            <a:r>
              <a:rPr lang="en-US" altLang="en-US" sz="1000" b="1">
                <a:solidFill>
                  <a:schemeClr val="bg1"/>
                </a:solidFill>
                <a:cs typeface="Arial" panose="020B0604020202020204" pitchFamily="34" charset="0"/>
              </a:rPr>
              <a:t>850.488.4197 • 850.488.9809 Fax</a:t>
            </a:r>
          </a:p>
        </p:txBody>
      </p:sp>
      <p:sp>
        <p:nvSpPr>
          <p:cNvPr id="7" name="Text Box 13">
            <a:extLst>
              <a:ext uri="{FF2B5EF4-FFF2-40B4-BE49-F238E27FC236}">
                <a16:creationId xmlns:a16="http://schemas.microsoft.com/office/drawing/2014/main" id="{A22D6446-68CE-47E2-8B3D-DA6EC1168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8834" y="6096001"/>
            <a:ext cx="652356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2800" b="1">
                <a:solidFill>
                  <a:srgbClr val="652D89"/>
                </a:solidFill>
              </a:rPr>
              <a:t>www.floridahousing.org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EE7D7495-F5D7-4A96-B212-FC3295045D9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876800" y="685801"/>
            <a:ext cx="66040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5DE8F11-FE2A-424A-AA1B-B7F912D9383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978400" y="3276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717073"/>
                </a:solidFill>
              </a:defRPr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703949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06A2D-E415-4621-84E2-9CE37D5EA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C4E12-5D3D-4020-9EEF-6D5A06A6E1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01D1E11-EB67-4045-975F-23475FE042D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90BA6-59A8-439A-86E1-A42D8A1EB4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555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CD26F-6925-4EEA-BE7D-46F49F8C8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F34C2B-0915-4C78-92F5-E928A39CB3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37D8548-6C18-4613-9548-DBB3F548BE4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5AF40-CB57-4D88-9400-DF5DF52A57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3107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6A9CF-1DC3-4329-8CA1-BFA62983F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DF9DC-80F8-4A35-8DB5-5C353D58C3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B05139-4E6F-49E8-82CA-E8F2CE3308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84703D7-1DE3-42CA-B523-45B894E7086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FBCFE-51FD-4923-8748-C2D4AB50EF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71315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0BE27-4AE2-4D86-A9F7-1E3B5DD46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27EAAF-633D-4E4B-BFBE-849B747216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542A8D-8F21-4D74-8ED4-873A02DB7F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D23F3E-5E5E-434F-ADDC-3980922108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235EEB-5F16-44A4-AE8D-9605710586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CFEF3F-065F-4873-B925-9781363B764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A1D53-9092-4360-807C-3FB013E4C8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3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8FD6C-7EBC-46C2-9A17-120A70D87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82D2043-7B64-4C59-B3B8-9ADF1310F0A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B7C03-8C24-45B3-8BE6-3E94A99803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326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6244B15A-20F8-46B5-8893-8C39180FFC6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221E0-EB67-43DE-8A55-7AF8881E96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7842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ADFEC-4AC3-4188-BF28-C29825F5C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06932-DEC0-4F53-812D-9DC6F15C1A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35983"/>
          </a:xfr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30853-D1F0-400C-A2E8-F31E0EAA1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90A486-340A-4E45-80E9-013D19B11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B65948-2159-473F-8A91-55D266C79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8922B0-C9CD-4414-B721-05DFA8F64597}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993" y="5885895"/>
            <a:ext cx="2743200" cy="8355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22268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BE32B-2ED0-423E-8EA4-688C26789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D7C25-AC90-457A-BEB9-3E7DEED0D1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1800" baseline="0">
                <a:latin typeface="Arial" panose="020B0604020202020204" pitchFamily="34" charset="0"/>
              </a:defRPr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9EC09A-CB97-489C-A47D-3C8B4075C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9FE0F34-3663-4AE0-9795-567316FF6BC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A4A25-57BA-4FE0-B14B-A3E36C9E1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6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CB1A6-EC0C-4ACF-A55B-641A12C50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392287-E949-4F5A-A158-986F186BB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2C340C-197A-4B3D-9012-DACD86CA52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47918F6-F470-42AD-A7A2-F5AB0A2EDA4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82E0D-30A3-462F-9226-CEFC2DFF75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17453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F19AD-A39A-480D-9470-A8382EEF4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D03DFF-95E1-455F-BD50-27F9EE746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3BA67A5-AC67-42C9-95F7-5F8FA7A52B9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8BACD-856A-4824-9D71-36FEC944D1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07947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21EEA6-460F-414C-8D20-185C6DC71A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9737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7DE621-7B84-4AC4-BF6A-41E35B3C6F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9737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14CDFFE-5437-4630-9AAF-D2DCF92FE33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C2D7B1-CB35-4E30-96B3-016A0FFA0A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94028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922">
                <a:solidFill>
                  <a:srgbClr val="D93E2B"/>
                </a:solidFill>
              </a:rP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31">
                <a:solidFill>
                  <a:srgbClr val="414141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531">
                <a:solidFill>
                  <a:srgbClr val="414141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531">
                <a:solidFill>
                  <a:srgbClr val="414141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531">
                <a:solidFill>
                  <a:srgbClr val="414141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531">
                <a:solidFill>
                  <a:srgbClr val="414141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52008730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E2452-6D2B-418F-81C4-9884097D3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2008AB-A10C-4775-8A8B-D7BC3DA48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2F46D5-787D-4BF5-B87B-37806878F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6DFA76-9556-462C-A3DE-C26EF4F74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521407-F360-420D-A0D9-2792872CA66C}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0835" y="6189481"/>
            <a:ext cx="2441357" cy="531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6985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09C4A-1F4D-49C4-870B-318FF5756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6D758A-2F88-43BC-BDA8-BEDC65292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8C73D-D9A0-4EF8-9845-D8970B4DE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6B7735-E5A5-4015-A7C2-72B284AEB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A3395-03ED-44A1-AF63-341CF43EE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333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C22DC-09C2-430E-9EED-A8F962638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3265E-B8B0-45E3-A648-912FB7D6DD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0FA088-0D65-4E6A-BF2E-E508BCE590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D26213-C67A-49F0-87C7-54AA0BDD0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EBDEFF-19BC-4C79-866D-327573119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8D636A-2B7B-420D-9027-D5700F5E0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852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DF576-CBD7-414A-9C08-9CED15468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7AA97C-53D3-4699-BEBC-427EB5004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83E090-F187-4451-9048-B5AA6900CC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CF148F-5B4E-4F14-BE1B-6A7FE723CB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25907E-6EBF-4722-BA70-2E7A1955AF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A16178-3D76-4041-A252-1E60176EA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038A58-F993-43B7-AD55-0551A7794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28F328-2DCE-46DE-A10B-8066EAAE9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231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BF51F-6BC5-4D30-A195-0CCB7733C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EA1CFB-0F0C-4E92-86A9-3C0F0631A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17571D-9811-4362-8073-E037D07C6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22CC2-635E-43AD-BDD7-634DB29D0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0D1082-386A-4419-92DA-3430DB0DE94D}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2059" y="5992427"/>
            <a:ext cx="2530134" cy="729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107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117009-6282-4D89-95C0-54DCF1690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C89E6F-F9FA-41FF-BC94-7721D1744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B2CE41-3D96-4C2C-8322-3B03177AB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4ED418-529A-4126-99D0-8F197C3917EA}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841" y="6189481"/>
            <a:ext cx="2006351" cy="531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7786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E229-C1FD-4819-906E-07F062575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68FF00-32AD-404C-A7CC-C16F4396E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9AE33E-67D0-42E4-AE03-960F7ADEA0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F7F1F7-2AE4-48AD-BD01-DCDB7C31D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1DD32A-A23B-471E-8520-B9EFC340A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F0BB5C-34D3-442A-8284-94CF595A6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80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BA235-8AFC-487B-9933-A9E589F84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1E5312-858B-41C5-897C-AD93206A2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D4012C-31AE-4F3C-8C42-4841EF0352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9F296-7990-4FCB-A82D-A758A1EB64A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A61F45-4638-4663-8CEA-0C60E02E17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E1F90E-777F-4CB0-ABC8-C095DAEAF7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072B0-E72A-41A1-AB91-077C41AC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403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2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fhfc rooftops">
            <a:extLst>
              <a:ext uri="{FF2B5EF4-FFF2-40B4-BE49-F238E27FC236}">
                <a16:creationId xmlns:a16="http://schemas.microsoft.com/office/drawing/2014/main" id="{C05BD875-C381-4F3E-8776-A3DBBE5DB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734" y="2044700"/>
            <a:ext cx="7484533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C3EF669A-FD3B-4319-8FEB-C66D1796D9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1EAD7262-72AA-4AA6-85BB-A017AF173B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6BB18EE-A96F-47A0-B69D-EBBA4935837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6400" y="6457950"/>
            <a:ext cx="284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fld id="{75726517-96E4-4843-970D-722CF82567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2" name="Group 9">
            <a:extLst>
              <a:ext uri="{FF2B5EF4-FFF2-40B4-BE49-F238E27FC236}">
                <a16:creationId xmlns:a16="http://schemas.microsoft.com/office/drawing/2014/main" id="{79203C64-FDB8-464F-93C9-20C4FFD5AC17}"/>
              </a:ext>
            </a:extLst>
          </p:cNvPr>
          <p:cNvGrpSpPr>
            <a:grpSpLocks/>
          </p:cNvGrpSpPr>
          <p:nvPr/>
        </p:nvGrpSpPr>
        <p:grpSpPr bwMode="auto">
          <a:xfrm>
            <a:off x="10058400" y="6278564"/>
            <a:ext cx="1930400" cy="503237"/>
            <a:chOff x="1872" y="2756"/>
            <a:chExt cx="3504" cy="1350"/>
          </a:xfrm>
        </p:grpSpPr>
        <p:pic>
          <p:nvPicPr>
            <p:cNvPr id="1033" name="Picture 10" descr="FHFC-2color-logo">
              <a:extLst>
                <a:ext uri="{FF2B5EF4-FFF2-40B4-BE49-F238E27FC236}">
                  <a16:creationId xmlns:a16="http://schemas.microsoft.com/office/drawing/2014/main" id="{2030122C-B927-463C-B706-F75515218A7C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223"/>
            <a:stretch>
              <a:fillRect/>
            </a:stretch>
          </p:blipFill>
          <p:spPr bwMode="auto">
            <a:xfrm>
              <a:off x="1872" y="2756"/>
              <a:ext cx="3504" cy="1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1" descr="1">
              <a:extLst>
                <a:ext uri="{FF2B5EF4-FFF2-40B4-BE49-F238E27FC236}">
                  <a16:creationId xmlns:a16="http://schemas.microsoft.com/office/drawing/2014/main" id="{ED901503-D453-44B2-BEA3-C34FBBE8954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" y="3769"/>
              <a:ext cx="2663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1" name="Line 12">
            <a:extLst>
              <a:ext uri="{FF2B5EF4-FFF2-40B4-BE49-F238E27FC236}">
                <a16:creationId xmlns:a16="http://schemas.microsoft.com/office/drawing/2014/main" id="{E67B18D2-8AB1-4F13-8B3E-FB3DA84888CE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834" y="6296025"/>
            <a:ext cx="10138833" cy="0"/>
          </a:xfrm>
          <a:prstGeom prst="line">
            <a:avLst/>
          </a:prstGeom>
          <a:noFill/>
          <a:ln w="9525">
            <a:solidFill>
              <a:srgbClr val="652D89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32" name="Line 14">
            <a:extLst>
              <a:ext uri="{FF2B5EF4-FFF2-40B4-BE49-F238E27FC236}">
                <a16:creationId xmlns:a16="http://schemas.microsoft.com/office/drawing/2014/main" id="{88CB966B-FEB9-47D6-880E-4B9FCB1B19D9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371600"/>
            <a:ext cx="11582400" cy="0"/>
          </a:xfrm>
          <a:prstGeom prst="line">
            <a:avLst/>
          </a:prstGeom>
          <a:noFill/>
          <a:ln w="9525">
            <a:solidFill>
              <a:srgbClr val="652D89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42789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652D8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52D89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52D89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52D89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52D89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652D89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652D89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652D89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652D89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rgbClr val="652D89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oridahousing.org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mailto:Zach.Summerlin@floridahousing.org" TargetMode="External"/><Relationship Id="rId13" Type="http://schemas.openxmlformats.org/officeDocument/2006/relationships/hyperlink" Target="mailto:Middle.Market.Cert@Floridahousing.org" TargetMode="External"/><Relationship Id="rId3" Type="http://schemas.openxmlformats.org/officeDocument/2006/relationships/hyperlink" Target="mailto:Melissa.Levy@floridahousing.org" TargetMode="External"/><Relationship Id="rId7" Type="http://schemas.openxmlformats.org/officeDocument/2006/relationships/hyperlink" Target="mailto:Bill.Aldinger@floridahousing.org" TargetMode="External"/><Relationship Id="rId12" Type="http://schemas.openxmlformats.org/officeDocument/2006/relationships/hyperlink" Target="mailto:Charles.White@floridahousing.org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mailto:Jean.Salmonsen@floridahousing.org" TargetMode="External"/><Relationship Id="rId11" Type="http://schemas.openxmlformats.org/officeDocument/2006/relationships/hyperlink" Target="mailto:Nicole.Gibson@floridahousing.org" TargetMode="External"/><Relationship Id="rId5" Type="http://schemas.openxmlformats.org/officeDocument/2006/relationships/hyperlink" Target="mailto:Tim.Kennedy@floridahousing.org" TargetMode="External"/><Relationship Id="rId10" Type="http://schemas.openxmlformats.org/officeDocument/2006/relationships/hyperlink" Target="mailto:David.Westcott@floridahousing.org" TargetMode="External"/><Relationship Id="rId4" Type="http://schemas.openxmlformats.org/officeDocument/2006/relationships/hyperlink" Target="mailto:Lisa.Nickerson@floridahousing.org" TargetMode="External"/><Relationship Id="rId9" Type="http://schemas.openxmlformats.org/officeDocument/2006/relationships/hyperlink" Target="mailto:Robert.Dearduff@floridahousing.or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housing.org/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6BAD024D-E9F0-4630-A53B-F2E234CDF11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181599" y="685800"/>
            <a:ext cx="5802351" cy="2878138"/>
          </a:xfrm>
        </p:spPr>
        <p:txBody>
          <a:bodyPr/>
          <a:lstStyle/>
          <a:p>
            <a:r>
              <a:rPr lang="en-US" altLang="en-US" sz="3200" dirty="0"/>
              <a:t>Funding Opportunities from the Florida Housing Finance Corporation</a:t>
            </a:r>
          </a:p>
        </p:txBody>
      </p:sp>
      <p:sp>
        <p:nvSpPr>
          <p:cNvPr id="4099" name="TextBox 2">
            <a:extLst>
              <a:ext uri="{FF2B5EF4-FFF2-40B4-BE49-F238E27FC236}">
                <a16:creationId xmlns:a16="http://schemas.microsoft.com/office/drawing/2014/main" id="{81619FA7-69DA-48B9-A68D-9B6B70361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7390" y="3997326"/>
            <a:ext cx="636613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7030A0"/>
                </a:solidFill>
              </a:rPr>
              <a:t> Melissa Levy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7030A0"/>
                </a:solidFill>
              </a:rPr>
              <a:t>  Managing Director of Multifamily Programs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solidFill>
                <a:srgbClr val="7030A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7030A0"/>
                </a:solidFill>
              </a:rPr>
              <a:t>Elizabeth Thorp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7030A0"/>
                </a:solidFill>
              </a:rPr>
              <a:t>Multifamily Rules &amp; Special Projects Administrator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4C575935-E34C-463D-B075-BCA961450A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383632"/>
          </a:xfrm>
          <a:solidFill>
            <a:srgbClr val="7030A0"/>
          </a:solidFill>
        </p:spPr>
        <p:txBody>
          <a:bodyPr/>
          <a:lstStyle/>
          <a:p>
            <a:r>
              <a:rPr lang="en-US" sz="2800" b="1" dirty="0">
                <a:solidFill>
                  <a:schemeClr val="bg1"/>
                </a:solidFill>
              </a:rPr>
              <a:t>Overview of the Multifamily Programs Allocations Process</a:t>
            </a:r>
            <a:endParaRPr lang="en-US" altLang="en-US" sz="2800" b="1" dirty="0">
              <a:solidFill>
                <a:schemeClr val="bg1"/>
              </a:solidFill>
            </a:endParaRP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C72D1523-7A9F-42DA-968E-397E469E0F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502228"/>
            <a:ext cx="10355580" cy="46482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FHFC allocates Federal and State Funding for the development and rehabilitation of multifamily affordable rental housing.  Most of the resources are competitively awarded.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FHFC awards funding to Developers to build/rehabilitate affordable housing through Requests for Applications (RFAs).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FHFC awards Non-Competitive Tax Credits and MMRB through an open, non-competitive allocation process.</a:t>
            </a:r>
          </a:p>
        </p:txBody>
      </p:sp>
    </p:spTree>
    <p:extLst>
      <p:ext uri="{BB962C8B-B14F-4D97-AF65-F5344CB8AC3E}">
        <p14:creationId xmlns:p14="http://schemas.microsoft.com/office/powerpoint/2010/main" val="2961943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4C575935-E34C-463D-B075-BCA961450A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422217"/>
          </a:xfrm>
          <a:solidFill>
            <a:srgbClr val="7030A0"/>
          </a:solidFill>
        </p:spPr>
        <p:txBody>
          <a:bodyPr/>
          <a:lstStyle/>
          <a:p>
            <a:r>
              <a:rPr lang="en-US" altLang="en-US" sz="3200" b="1" dirty="0">
                <a:solidFill>
                  <a:schemeClr val="bg1"/>
                </a:solidFill>
              </a:rPr>
              <a:t>What is an RFA?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C72D1523-7A9F-42DA-968E-397E469E0F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2960" y="1422218"/>
            <a:ext cx="10538460" cy="4648200"/>
          </a:xfrm>
        </p:spPr>
        <p:txBody>
          <a:bodyPr/>
          <a:lstStyle/>
          <a:p>
            <a:r>
              <a:rPr lang="en-US" sz="2400" dirty="0">
                <a:latin typeface="+mn-lt"/>
              </a:rPr>
              <a:t>The Multifamily Allocation process = RFAs</a:t>
            </a:r>
          </a:p>
          <a:p>
            <a:r>
              <a:rPr lang="en-US" sz="2400" dirty="0">
                <a:latin typeface="+mn-lt"/>
              </a:rPr>
              <a:t>FHFC issues about 15 – 18 RFAs each year, July 1 through June 30</a:t>
            </a:r>
          </a:p>
          <a:p>
            <a:r>
              <a:rPr lang="en-US" sz="2400" dirty="0">
                <a:latin typeface="+mn-lt"/>
              </a:rPr>
              <a:t>Prior to 2013, FHFC issued all funding in one Application Cycle – One Size Fits All Approach</a:t>
            </a:r>
          </a:p>
          <a:p>
            <a:r>
              <a:rPr lang="en-US" sz="2400" dirty="0">
                <a:latin typeface="+mn-lt"/>
              </a:rPr>
              <a:t>RFAs allow a nuanced approach to target specific demographic and geographic groups</a:t>
            </a:r>
          </a:p>
          <a:p>
            <a:r>
              <a:rPr lang="en-US" sz="2400" dirty="0">
                <a:latin typeface="+mn-lt"/>
              </a:rPr>
              <a:t>RFAs also allow faster reaction times and flexibility to sudden issues that affect housing in Florida</a:t>
            </a:r>
          </a:p>
          <a:p>
            <a:pPr lvl="1"/>
            <a:r>
              <a:rPr lang="en-US" sz="2400" dirty="0"/>
              <a:t>Example</a:t>
            </a:r>
          </a:p>
          <a:p>
            <a:pPr marL="914400" lvl="2" indent="0">
              <a:buNone/>
            </a:pPr>
            <a:r>
              <a:rPr lang="en-US" dirty="0"/>
              <a:t>Hurricane Michael made landfall October 7, 2018, and the first RFA for recovery efforts was issued in February 2019.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39681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F76C0-BE96-47A8-BE21-A83A45449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83632"/>
          </a:xfrm>
          <a:solidFill>
            <a:srgbClr val="7030A0"/>
          </a:solidFill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</a:rPr>
              <a:t>2019-2023 </a:t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RFAs by the Numbers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75E61CA-FCE9-49A1-B314-BE49E36437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7275331"/>
              </p:ext>
            </p:extLst>
          </p:nvPr>
        </p:nvGraphicFramePr>
        <p:xfrm>
          <a:off x="2096429" y="1527717"/>
          <a:ext cx="8619893" cy="4638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38356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2F30E2-A3F0-45AB-8AC1-F056B3E55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3157"/>
            <a:ext cx="10515600" cy="3633537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7500" b="1" dirty="0">
                <a:solidFill>
                  <a:srgbClr val="7030A0"/>
                </a:solidFill>
              </a:rPr>
              <a:t>Sounds Great!!</a:t>
            </a:r>
          </a:p>
          <a:p>
            <a:pPr marL="0" indent="0" algn="ctr">
              <a:buNone/>
            </a:pPr>
            <a:br>
              <a:rPr lang="en-US" sz="7500" b="1" dirty="0">
                <a:solidFill>
                  <a:srgbClr val="7030A0"/>
                </a:solidFill>
              </a:rPr>
            </a:br>
            <a:r>
              <a:rPr lang="en-US" sz="7500" b="1" dirty="0">
                <a:solidFill>
                  <a:srgbClr val="7030A0"/>
                </a:solidFill>
              </a:rPr>
              <a:t>How Do I Get Started?</a:t>
            </a:r>
          </a:p>
        </p:txBody>
      </p:sp>
    </p:spTree>
    <p:extLst>
      <p:ext uri="{BB962C8B-B14F-4D97-AF65-F5344CB8AC3E}">
        <p14:creationId xmlns:p14="http://schemas.microsoft.com/office/powerpoint/2010/main" val="3929860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owchart: Document 12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533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24E630-053F-429D-81A7-5F723A43D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530" y="233305"/>
            <a:ext cx="3248024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5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Go to www.floridahousing.org</a:t>
            </a:r>
          </a:p>
        </p:txBody>
      </p:sp>
      <p:pic>
        <p:nvPicPr>
          <p:cNvPr id="11" name="Picture 10" descr="A picture containing text, building, outdoor, screenshot&#10;&#10;Description automatically generated">
            <a:extLst>
              <a:ext uri="{FF2B5EF4-FFF2-40B4-BE49-F238E27FC236}">
                <a16:creationId xmlns:a16="http://schemas.microsoft.com/office/drawing/2014/main" id="{B865E1C9-18A9-700D-673F-7F7336BA80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952" y="1700213"/>
            <a:ext cx="7756964" cy="367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401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Down Arrow 7">
            <a:extLst>
              <a:ext uri="{FF2B5EF4-FFF2-40B4-BE49-F238E27FC236}">
                <a16:creationId xmlns:a16="http://schemas.microsoft.com/office/drawing/2014/main" id="{73DE2CFE-42F2-48F0-8706-5264E012B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288521" y="381403"/>
            <a:ext cx="2200313" cy="3342508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F483FC93-D076-4DE2-8F04-AFC02D6F6B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66952" y="1204108"/>
            <a:ext cx="2669406" cy="178117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solidFill>
                  <a:srgbClr val="FFFFFF"/>
                </a:solidFill>
              </a:rPr>
              <a:t>First steps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92DC8CD5-E03A-4A44-9B02-4ECB1FB30B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17423" y="3347697"/>
            <a:ext cx="3215385" cy="3257289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1400" dirty="0"/>
              <a:t>Sign-up for Florida Housing’s E-News on </a:t>
            </a:r>
            <a:r>
              <a:rPr lang="en-US" altLang="en-US" sz="1400" dirty="0">
                <a:hlinkClick r:id="rId3"/>
              </a:rPr>
              <a:t>www.floridahousing.org</a:t>
            </a:r>
            <a:endParaRPr lang="en-US" altLang="en-US" sz="1400" dirty="0"/>
          </a:p>
          <a:p>
            <a:r>
              <a:rPr lang="en-US" altLang="en-US" sz="1400" dirty="0"/>
              <a:t>Review Timeline and note which RFAs you may pursue</a:t>
            </a:r>
          </a:p>
          <a:p>
            <a:r>
              <a:rPr lang="en-US" altLang="en-US" sz="1400" dirty="0"/>
              <a:t>Plan to attend workshop or listen to the audio recording after event</a:t>
            </a:r>
          </a:p>
          <a:p>
            <a:r>
              <a:rPr lang="en-US" altLang="en-US" sz="1400" dirty="0"/>
              <a:t>Review similar RFAs from previous years and the applications that were submitted</a:t>
            </a:r>
          </a:p>
          <a:p>
            <a:pPr eaLnBrk="1" hangingPunct="1"/>
            <a:r>
              <a:rPr lang="en-US" altLang="en-US" sz="1400" dirty="0"/>
              <a:t>Review Draft RFAs</a:t>
            </a:r>
          </a:p>
          <a:p>
            <a:pPr eaLnBrk="1" hangingPunct="1"/>
            <a:r>
              <a:rPr lang="en-US" altLang="en-US" sz="1400" dirty="0"/>
              <a:t>Begin preparations for applying and gather required documents</a:t>
            </a:r>
          </a:p>
          <a:p>
            <a:pPr eaLnBrk="1" hangingPunct="1"/>
            <a:endParaRPr lang="en-US" altLang="en-US" sz="1000" dirty="0"/>
          </a:p>
          <a:p>
            <a:pPr eaLnBrk="1" hangingPunct="1"/>
            <a:endParaRPr lang="en-US" altLang="en-US" sz="1000" dirty="0"/>
          </a:p>
          <a:p>
            <a:pPr eaLnBrk="1" hangingPunct="1"/>
            <a:endParaRPr lang="en-US" altLang="en-US" sz="1000" dirty="0"/>
          </a:p>
          <a:p>
            <a:pPr eaLnBrk="1" hangingPunct="1"/>
            <a:endParaRPr lang="en-US" altLang="en-US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BE39B1-536F-4B3A-92F4-CA7CFA8E77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888" t="45079" r="6688" b="17022"/>
          <a:stretch/>
        </p:blipFill>
        <p:spPr>
          <a:xfrm>
            <a:off x="4662102" y="1455937"/>
            <a:ext cx="6903723" cy="394760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FEB2C43-B712-9E5D-8A6D-4E1B37C380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410" y="746864"/>
            <a:ext cx="9018038" cy="48471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975A88-C120-47B1-BF4A-80F81B1C6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479"/>
            <a:ext cx="12192000" cy="764343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sz="3600" b="1" dirty="0">
                <a:solidFill>
                  <a:schemeClr val="bg1"/>
                </a:solidFill>
              </a:rPr>
              <a:t>Finding materials on www.floridahousing.org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6EA444A-919F-4E72-A728-BE47C3D3A23C}"/>
              </a:ext>
            </a:extLst>
          </p:cNvPr>
          <p:cNvSpPr/>
          <p:nvPr/>
        </p:nvSpPr>
        <p:spPr>
          <a:xfrm>
            <a:off x="4861391" y="4057591"/>
            <a:ext cx="1587536" cy="22565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963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75A88-C120-47B1-BF4A-80F81B1C6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70576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sz="3600" b="1" dirty="0">
                <a:solidFill>
                  <a:schemeClr val="bg1"/>
                </a:solidFill>
              </a:rPr>
              <a:t>Finding materials on www.floridahousing.org</a:t>
            </a:r>
          </a:p>
        </p:txBody>
      </p:sp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613EC02-7641-FC7D-E931-34431BF43A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512" y="1045778"/>
            <a:ext cx="6467708" cy="5037554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1716928-9AB7-480A-9E19-6F5E92E951AA}"/>
              </a:ext>
            </a:extLst>
          </p:cNvPr>
          <p:cNvCxnSpPr>
            <a:cxnSpLocks/>
          </p:cNvCxnSpPr>
          <p:nvPr/>
        </p:nvCxnSpPr>
        <p:spPr>
          <a:xfrm>
            <a:off x="1793530" y="3014483"/>
            <a:ext cx="766916" cy="23351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4654DE5-D4E0-4BDC-92D0-759E23DBFFC1}"/>
              </a:ext>
            </a:extLst>
          </p:cNvPr>
          <p:cNvCxnSpPr>
            <a:cxnSpLocks/>
          </p:cNvCxnSpPr>
          <p:nvPr/>
        </p:nvCxnSpPr>
        <p:spPr>
          <a:xfrm>
            <a:off x="1659715" y="4662076"/>
            <a:ext cx="766916" cy="23351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B183AC8-580D-4E61-A62B-526F10BD6A25}"/>
              </a:ext>
            </a:extLst>
          </p:cNvPr>
          <p:cNvCxnSpPr>
            <a:cxnSpLocks/>
          </p:cNvCxnSpPr>
          <p:nvPr/>
        </p:nvCxnSpPr>
        <p:spPr>
          <a:xfrm>
            <a:off x="1630596" y="5099947"/>
            <a:ext cx="766916" cy="23351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38BE349-1D9E-A493-C195-15D0633A3A17}"/>
              </a:ext>
            </a:extLst>
          </p:cNvPr>
          <p:cNvCxnSpPr>
            <a:cxnSpLocks/>
          </p:cNvCxnSpPr>
          <p:nvPr/>
        </p:nvCxnSpPr>
        <p:spPr>
          <a:xfrm>
            <a:off x="1793530" y="1600406"/>
            <a:ext cx="766916" cy="23351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CF1E9285-ED3B-B392-F0DC-2CF7B81DA16F}"/>
              </a:ext>
            </a:extLst>
          </p:cNvPr>
          <p:cNvSpPr/>
          <p:nvPr/>
        </p:nvSpPr>
        <p:spPr>
          <a:xfrm>
            <a:off x="3612995" y="1600406"/>
            <a:ext cx="1817649" cy="56293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9394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73170FD4-5E7D-4ADD-9B67-FD11A69A13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143000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2800" b="1" dirty="0">
                <a:solidFill>
                  <a:schemeClr val="bg1"/>
                </a:solidFill>
              </a:rPr>
              <a:t>RFA Timeline for RFAs issued in 2023-2024 (subject to change)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AF217F9-78B1-4148-A5BE-DFEFE3BFBF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4949255"/>
              </p:ext>
            </p:extLst>
          </p:nvPr>
        </p:nvGraphicFramePr>
        <p:xfrm>
          <a:off x="594360" y="1268731"/>
          <a:ext cx="10972800" cy="4660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5727">
                  <a:extLst>
                    <a:ext uri="{9D8B030D-6E8A-4147-A177-3AD203B41FA5}">
                      <a16:colId xmlns:a16="http://schemas.microsoft.com/office/drawing/2014/main" val="3377915334"/>
                    </a:ext>
                  </a:extLst>
                </a:gridCol>
                <a:gridCol w="1474605">
                  <a:extLst>
                    <a:ext uri="{9D8B030D-6E8A-4147-A177-3AD203B41FA5}">
                      <a16:colId xmlns:a16="http://schemas.microsoft.com/office/drawing/2014/main" val="2598403631"/>
                    </a:ext>
                  </a:extLst>
                </a:gridCol>
                <a:gridCol w="1474606">
                  <a:extLst>
                    <a:ext uri="{9D8B030D-6E8A-4147-A177-3AD203B41FA5}">
                      <a16:colId xmlns:a16="http://schemas.microsoft.com/office/drawing/2014/main" val="4143622917"/>
                    </a:ext>
                  </a:extLst>
                </a:gridCol>
                <a:gridCol w="1561347">
                  <a:extLst>
                    <a:ext uri="{9D8B030D-6E8A-4147-A177-3AD203B41FA5}">
                      <a16:colId xmlns:a16="http://schemas.microsoft.com/office/drawing/2014/main" val="1772885408"/>
                    </a:ext>
                  </a:extLst>
                </a:gridCol>
                <a:gridCol w="1756515">
                  <a:extLst>
                    <a:ext uri="{9D8B030D-6E8A-4147-A177-3AD203B41FA5}">
                      <a16:colId xmlns:a16="http://schemas.microsoft.com/office/drawing/2014/main" val="1904407038"/>
                    </a:ext>
                  </a:extLst>
                </a:gridCol>
              </a:tblGrid>
              <a:tr h="7237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Subject of RFA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RFA Workshop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RFA Issue Date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RFA Due Date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Review Committee (recommendations to Board)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004538"/>
                  </a:ext>
                </a:extLst>
              </a:tr>
              <a:tr h="5559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RFA 2024-204 SAIL Financing for Preservation of Elderly Developments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October 2024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November 2024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December 2024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January 2025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31376919"/>
                  </a:ext>
                </a:extLst>
              </a:tr>
              <a:tr h="7237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RFA 2024-205 SAIL Financing of Affordable Multifamily Housing Developments to be Used in Conjunction with Tax-Exempt Bonds and Non-Competitive Housing Credits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7/17/2024</a:t>
                      </a:r>
                    </a:p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2:00 p.m.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8/20/2024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9/12/2024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10/3/2024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33544339"/>
                  </a:ext>
                </a:extLst>
              </a:tr>
              <a:tr h="7237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RFA 2025-102 SAIL Financing for Smaller Permanent Supportive Housing Developments for Persons with Special Needs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8/13/2024</a:t>
                      </a:r>
                    </a:p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2:00 p.m.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9/5/2024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11/21/2024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1/9/2025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22893394"/>
                  </a:ext>
                </a:extLst>
              </a:tr>
              <a:tr h="5471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RFA 2024-103 Housing Credit and SAIL Financing to Develop Housing for Homeless Persons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9/18/2024</a:t>
                      </a:r>
                    </a:p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2:00 p.m.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10/17/2024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1/21/2025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3/11/2025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47873867"/>
                  </a:ext>
                </a:extLst>
              </a:tr>
              <a:tr h="56333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RFA 2024-104 SAIL Financing Farmworker and Commercial Fishing Worker Housing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March 2025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April 2025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Summer 2025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660123731"/>
                  </a:ext>
                </a:extLst>
              </a:tr>
              <a:tr h="780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RFA 2024-106 Financing to Develop Housing for Persons with Disabling Conditions / Developmental Disabilities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9/18/2024</a:t>
                      </a:r>
                    </a:p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2:00 p.m.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10/17/2024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2/4/2024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3/11/2025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20551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3252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0F2B9E8B-FF65-EC1E-A106-7875E586B7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558" y="1219430"/>
            <a:ext cx="8301985" cy="50410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EF44C7-6732-43BE-968D-2EAD1244F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67064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sz="3200" b="1" dirty="0">
                <a:solidFill>
                  <a:schemeClr val="bg1"/>
                </a:solidFill>
              </a:rPr>
              <a:t>Finding materials on www.floridahousing.org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FC11E36-12C1-40E0-9C15-902D971AA7C3}"/>
              </a:ext>
            </a:extLst>
          </p:cNvPr>
          <p:cNvCxnSpPr>
            <a:cxnSpLocks/>
          </p:cNvCxnSpPr>
          <p:nvPr/>
        </p:nvCxnSpPr>
        <p:spPr>
          <a:xfrm>
            <a:off x="2148541" y="4624366"/>
            <a:ext cx="766916" cy="23351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9309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62DFE-0EAB-4251-8D8C-092CCC556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95663"/>
          </a:xfrm>
          <a:solidFill>
            <a:srgbClr val="7030A0"/>
          </a:solidFill>
        </p:spPr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Topics in this Session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FF94B0-DCAF-4939-BA7B-3DC993FDC2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 of affordable housing in Florida</a:t>
            </a:r>
          </a:p>
          <a:p>
            <a:r>
              <a:rPr lang="en-US" dirty="0"/>
              <a:t>Overview of Florida Housing Finance Corporation (FHFC)</a:t>
            </a:r>
          </a:p>
          <a:p>
            <a:r>
              <a:rPr lang="en-US" dirty="0"/>
              <a:t>Funding opportunities offered by FHFC</a:t>
            </a:r>
          </a:p>
          <a:p>
            <a:r>
              <a:rPr lang="en-US" dirty="0"/>
              <a:t>Finding resources on FHFC’s website</a:t>
            </a:r>
          </a:p>
          <a:p>
            <a:r>
              <a:rPr lang="en-US" dirty="0"/>
              <a:t>Overview of the Catalyst Program</a:t>
            </a:r>
          </a:p>
          <a:p>
            <a:r>
              <a:rPr lang="en-US" dirty="0"/>
              <a:t>Overview of the Predevelopment Loan Program (PLP)</a:t>
            </a:r>
          </a:p>
          <a:p>
            <a:r>
              <a:rPr lang="en-US" dirty="0"/>
              <a:t>Additional resources when getting started with affordable housing</a:t>
            </a:r>
          </a:p>
        </p:txBody>
      </p:sp>
    </p:spTree>
    <p:extLst>
      <p:ext uri="{BB962C8B-B14F-4D97-AF65-F5344CB8AC3E}">
        <p14:creationId xmlns:p14="http://schemas.microsoft.com/office/powerpoint/2010/main" val="16930677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7F338C-6491-AE54-B294-894DEB6B7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056765"/>
            <a:ext cx="8512469" cy="51416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BC5415-BC5E-4F94-936F-416D50A34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18273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Finding materials on www.floridahousing.org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78E0F72-177B-4E35-BC85-5CC56E3F80E3}"/>
              </a:ext>
            </a:extLst>
          </p:cNvPr>
          <p:cNvCxnSpPr>
            <a:cxnSpLocks/>
          </p:cNvCxnSpPr>
          <p:nvPr/>
        </p:nvCxnSpPr>
        <p:spPr>
          <a:xfrm>
            <a:off x="1598577" y="4303582"/>
            <a:ext cx="762000" cy="33849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7275CF2-9F8F-4C99-B803-60D3ECC85411}"/>
              </a:ext>
            </a:extLst>
          </p:cNvPr>
          <p:cNvCxnSpPr>
            <a:cxnSpLocks/>
          </p:cNvCxnSpPr>
          <p:nvPr/>
        </p:nvCxnSpPr>
        <p:spPr>
          <a:xfrm>
            <a:off x="1598577" y="4542074"/>
            <a:ext cx="762000" cy="33849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FD38991-109A-425C-86B2-76FEF3E882C8}"/>
              </a:ext>
            </a:extLst>
          </p:cNvPr>
          <p:cNvCxnSpPr>
            <a:cxnSpLocks/>
          </p:cNvCxnSpPr>
          <p:nvPr/>
        </p:nvCxnSpPr>
        <p:spPr>
          <a:xfrm>
            <a:off x="1418104" y="3297842"/>
            <a:ext cx="762000" cy="33849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697A951-55AD-4DC9-B3B6-1406796F27B9}"/>
              </a:ext>
            </a:extLst>
          </p:cNvPr>
          <p:cNvCxnSpPr>
            <a:cxnSpLocks/>
          </p:cNvCxnSpPr>
          <p:nvPr/>
        </p:nvCxnSpPr>
        <p:spPr>
          <a:xfrm>
            <a:off x="1418104" y="2476344"/>
            <a:ext cx="762000" cy="33849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01684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C5415-BC5E-4F94-936F-416D50A34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18273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Live Local Act materials on www.floridahousing.org</a:t>
            </a:r>
          </a:p>
        </p:txBody>
      </p:sp>
      <p:pic>
        <p:nvPicPr>
          <p:cNvPr id="8" name="Picture 7" descr="A picture containing text, outdoor&#10;&#10;Description automatically generated">
            <a:extLst>
              <a:ext uri="{FF2B5EF4-FFF2-40B4-BE49-F238E27FC236}">
                <a16:creationId xmlns:a16="http://schemas.microsoft.com/office/drawing/2014/main" id="{E0F91421-B2C9-386C-CB03-1E327D57E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71" y="1063343"/>
            <a:ext cx="9612350" cy="4731313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561D4C2-4AAC-2ED9-8D00-85E48BC0EB0F}"/>
              </a:ext>
            </a:extLst>
          </p:cNvPr>
          <p:cNvCxnSpPr>
            <a:cxnSpLocks/>
          </p:cNvCxnSpPr>
          <p:nvPr/>
        </p:nvCxnSpPr>
        <p:spPr>
          <a:xfrm>
            <a:off x="3479180" y="3512634"/>
            <a:ext cx="602166" cy="58184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7167D3C1-5C48-4BC6-39B5-09865E455FF5}"/>
              </a:ext>
            </a:extLst>
          </p:cNvPr>
          <p:cNvSpPr/>
          <p:nvPr/>
        </p:nvSpPr>
        <p:spPr>
          <a:xfrm>
            <a:off x="6677723" y="3341772"/>
            <a:ext cx="2865865" cy="170613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2C5BC6F-8984-252C-CE2C-619AA887BFCE}"/>
              </a:ext>
            </a:extLst>
          </p:cNvPr>
          <p:cNvCxnSpPr>
            <a:cxnSpLocks/>
          </p:cNvCxnSpPr>
          <p:nvPr/>
        </p:nvCxnSpPr>
        <p:spPr>
          <a:xfrm flipH="1">
            <a:off x="8452624" y="3712365"/>
            <a:ext cx="758284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0861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C5415-BC5E-4F94-936F-416D50A34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18273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Live Local Act materials on www.floridahousing.org</a:t>
            </a:r>
          </a:p>
        </p:txBody>
      </p:sp>
      <p:pic>
        <p:nvPicPr>
          <p:cNvPr id="4" name="Picture 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22A94571-0660-F2CC-A640-503DD994E0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8" y="1314638"/>
            <a:ext cx="12072904" cy="3953075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0AD10A1-5574-6F42-5CC6-6AC1C1003E13}"/>
              </a:ext>
            </a:extLst>
          </p:cNvPr>
          <p:cNvCxnSpPr>
            <a:cxnSpLocks/>
          </p:cNvCxnSpPr>
          <p:nvPr/>
        </p:nvCxnSpPr>
        <p:spPr>
          <a:xfrm flipH="1">
            <a:off x="3724507" y="3259754"/>
            <a:ext cx="961785" cy="33849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67759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0">
            <a:extLst>
              <a:ext uri="{FF2B5EF4-FFF2-40B4-BE49-F238E27FC236}">
                <a16:creationId xmlns:a16="http://schemas.microsoft.com/office/drawing/2014/main" id="{96918796-2918-40D6-BE3A-4600C47FCD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7384BC-4D88-47AC-A6F1-F18A659CE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60720"/>
            <a:ext cx="12192000" cy="706588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</a:rPr>
              <a:t>Timeline – from submission of Application to occupancy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411FD3C-49E2-956A-06C8-3C7654E34703}"/>
              </a:ext>
            </a:extLst>
          </p:cNvPr>
          <p:cNvSpPr txBox="1">
            <a:spLocks/>
          </p:cNvSpPr>
          <p:nvPr/>
        </p:nvSpPr>
        <p:spPr>
          <a:xfrm>
            <a:off x="0" y="-42809"/>
            <a:ext cx="12192000" cy="715556"/>
          </a:xfrm>
          <a:prstGeom prst="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7030A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sz="3000" b="1" dirty="0">
              <a:solidFill>
                <a:schemeClr val="bg1"/>
              </a:solidFill>
            </a:endParaRP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E555FD33-076E-16DD-871B-75867568B3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5980" y="1538869"/>
            <a:ext cx="11178645" cy="438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943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F678A-32F9-4CE5-8598-221228EE9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96391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</a:rPr>
              <a:t>Read, Read, Read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763D72-E7B0-4EAB-94EA-01C721252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Credit Underwriting Process</a:t>
            </a:r>
          </a:p>
          <a:p>
            <a:r>
              <a:rPr lang="en-US" sz="3200" dirty="0"/>
              <a:t>Rule 67-21, F.A.C.</a:t>
            </a:r>
          </a:p>
          <a:p>
            <a:r>
              <a:rPr lang="en-US" sz="3200" dirty="0"/>
              <a:t>Rule 67-48, F.A.C.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Overview of Application Process and Litigation Process</a:t>
            </a:r>
          </a:p>
          <a:p>
            <a:r>
              <a:rPr lang="en-US" sz="3200" dirty="0"/>
              <a:t>Rule 67-60, F.A.C.</a:t>
            </a:r>
          </a:p>
        </p:txBody>
      </p:sp>
    </p:spTree>
    <p:extLst>
      <p:ext uri="{BB962C8B-B14F-4D97-AF65-F5344CB8AC3E}">
        <p14:creationId xmlns:p14="http://schemas.microsoft.com/office/powerpoint/2010/main" val="10192987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26B6B-BD52-4F66-9E12-248DBB0B9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9"/>
            <a:ext cx="12192000" cy="1188869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/>
            <a:r>
              <a:rPr lang="en-US" sz="6000" b="1" dirty="0" err="1">
                <a:solidFill>
                  <a:schemeClr val="bg1"/>
                </a:solidFill>
              </a:rPr>
              <a:t>Mythbusting</a:t>
            </a:r>
            <a:endParaRPr lang="en-US" sz="6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62FD3B-2990-43D6-896E-00000E8AEB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632365"/>
            <a:ext cx="12192000" cy="1676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500" b="1" dirty="0">
                <a:solidFill>
                  <a:srgbClr val="7030A0"/>
                </a:solidFill>
              </a:rPr>
              <a:t>It’s not all about lottery!</a:t>
            </a:r>
          </a:p>
        </p:txBody>
      </p:sp>
    </p:spTree>
    <p:extLst>
      <p:ext uri="{BB962C8B-B14F-4D97-AF65-F5344CB8AC3E}">
        <p14:creationId xmlns:p14="http://schemas.microsoft.com/office/powerpoint/2010/main" val="40629228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D0908-E8D7-476C-B7B5-1A9D716B9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227220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What an RFA looks like – Sections One through Six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E53B2A3-A7E4-F640-BCE5-8030F6557F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6729091"/>
              </p:ext>
            </p:extLst>
          </p:nvPr>
        </p:nvGraphicFramePr>
        <p:xfrm>
          <a:off x="367989" y="1492250"/>
          <a:ext cx="11329639" cy="4284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82760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D0908-E8D7-476C-B7B5-1A9D716B9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239252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What an RFA looks like – Exhibits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2546705-0F12-83B2-DD1E-7EF3E8086E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0894" y="1755813"/>
            <a:ext cx="11090212" cy="403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4724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F678A-32F9-4CE5-8598-221228EE9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96391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Non-Competitive Application for 4% Housing Credits and Tax-Exempt Bonds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1988674-2AE0-7A78-5467-C9E9E5469AD1}"/>
              </a:ext>
            </a:extLst>
          </p:cNvPr>
          <p:cNvSpPr/>
          <p:nvPr/>
        </p:nvSpPr>
        <p:spPr>
          <a:xfrm>
            <a:off x="7393259" y="3133493"/>
            <a:ext cx="1516565" cy="4014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7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980D9AD-27B7-1DB9-2506-B6FF16F05B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335" y="1290366"/>
            <a:ext cx="8950393" cy="4682285"/>
          </a:xfr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6E89C853-F18B-9279-2E8C-453BC1EB4909}"/>
              </a:ext>
            </a:extLst>
          </p:cNvPr>
          <p:cNvSpPr/>
          <p:nvPr/>
        </p:nvSpPr>
        <p:spPr>
          <a:xfrm>
            <a:off x="6813397" y="2939519"/>
            <a:ext cx="1516565" cy="29213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376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F678A-32F9-4CE5-8598-221228EE9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96391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Non-Competitive Application for 4% Housing Credits and Tax-Exempt Bonds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1988674-2AE0-7A78-5467-C9E9E5469AD1}"/>
              </a:ext>
            </a:extLst>
          </p:cNvPr>
          <p:cNvSpPr/>
          <p:nvPr/>
        </p:nvSpPr>
        <p:spPr>
          <a:xfrm>
            <a:off x="7393259" y="3133493"/>
            <a:ext cx="1516565" cy="4014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7" descr="Graphical user interface, text, application, email, Teams&#10;&#10;Description automatically generated">
            <a:extLst>
              <a:ext uri="{FF2B5EF4-FFF2-40B4-BE49-F238E27FC236}">
                <a16:creationId xmlns:a16="http://schemas.microsoft.com/office/drawing/2014/main" id="{2512B5E6-714B-7227-2988-7776A16E17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937" y="1204009"/>
            <a:ext cx="8530496" cy="4557029"/>
          </a:xfr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5D879C-60AD-D45B-E8F2-41CDAF4BE5E9}"/>
              </a:ext>
            </a:extLst>
          </p:cNvPr>
          <p:cNvCxnSpPr>
            <a:cxnSpLocks/>
          </p:cNvCxnSpPr>
          <p:nvPr/>
        </p:nvCxnSpPr>
        <p:spPr>
          <a:xfrm flipH="1">
            <a:off x="9500839" y="2341756"/>
            <a:ext cx="747132" cy="2007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773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71600"/>
          </a:xfrm>
          <a:solidFill>
            <a:srgbClr val="7030A0"/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Affordable Housing?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1579789"/>
            <a:ext cx="10172700" cy="370087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Safe, decent housing, focused on households that are income eligible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Typically assisted with federal, state or local programs to decrease mortgage payments and rents to be affordable to these families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Housing that is substandard – in poor condition – does not count as affordable housing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Affordable rental properties are generally owned by private sector/nonprofits; public housing is owned by the government</a:t>
            </a:r>
          </a:p>
        </p:txBody>
      </p:sp>
    </p:spTree>
    <p:extLst>
      <p:ext uri="{BB962C8B-B14F-4D97-AF65-F5344CB8AC3E}">
        <p14:creationId xmlns:p14="http://schemas.microsoft.com/office/powerpoint/2010/main" val="2688942918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F678A-32F9-4CE5-8598-221228EE9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96391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Non-Competitive Application for 4% Housing Credits and Tax-Exempt Bonds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1988674-2AE0-7A78-5467-C9E9E5469AD1}"/>
              </a:ext>
            </a:extLst>
          </p:cNvPr>
          <p:cNvSpPr/>
          <p:nvPr/>
        </p:nvSpPr>
        <p:spPr>
          <a:xfrm>
            <a:off x="7393259" y="3133493"/>
            <a:ext cx="1516565" cy="4014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Graphical user interface, text, application&#10;&#10;Description automatically generated with medium confidence">
            <a:extLst>
              <a:ext uri="{FF2B5EF4-FFF2-40B4-BE49-F238E27FC236}">
                <a16:creationId xmlns:a16="http://schemas.microsoft.com/office/drawing/2014/main" id="{5465BBFB-7AFE-3315-36FA-4B08B1DC71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902" y="1570620"/>
            <a:ext cx="8943278" cy="4227543"/>
          </a:xfr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12B4C3F-2EF8-5A73-86F5-33154A6CA401}"/>
              </a:ext>
            </a:extLst>
          </p:cNvPr>
          <p:cNvCxnSpPr>
            <a:cxnSpLocks/>
          </p:cNvCxnSpPr>
          <p:nvPr/>
        </p:nvCxnSpPr>
        <p:spPr>
          <a:xfrm flipH="1">
            <a:off x="8051180" y="2257821"/>
            <a:ext cx="713678" cy="4014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43062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2F30E2-A3F0-45AB-8AC1-F056B3E55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22543"/>
            <a:ext cx="10515600" cy="5421056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6000" b="1" dirty="0">
                <a:solidFill>
                  <a:srgbClr val="7030A0"/>
                </a:solidFill>
              </a:rPr>
              <a:t>How does a Non-Profit like mine acquire all this technical knowledge to develop housing?</a:t>
            </a:r>
          </a:p>
        </p:txBody>
      </p:sp>
    </p:spTree>
    <p:extLst>
      <p:ext uri="{BB962C8B-B14F-4D97-AF65-F5344CB8AC3E}">
        <p14:creationId xmlns:p14="http://schemas.microsoft.com/office/powerpoint/2010/main" val="24469945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DAB27-08BE-4C60-BA7E-19DCA6561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58788"/>
          </a:xfrm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www.floridahousing.org      Programs	    Special Programs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C8486481-1932-4EF2-9D42-34D05ED2A671}"/>
              </a:ext>
            </a:extLst>
          </p:cNvPr>
          <p:cNvSpPr/>
          <p:nvPr/>
        </p:nvSpPr>
        <p:spPr>
          <a:xfrm>
            <a:off x="4924147" y="372863"/>
            <a:ext cx="346229" cy="213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8B10D54A-8119-42B2-8258-2558321E468E}"/>
              </a:ext>
            </a:extLst>
          </p:cNvPr>
          <p:cNvSpPr/>
          <p:nvPr/>
        </p:nvSpPr>
        <p:spPr>
          <a:xfrm>
            <a:off x="7391718" y="383026"/>
            <a:ext cx="346229" cy="213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97A40EB5-2554-260A-EAC1-472E88837E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49" y="1064479"/>
            <a:ext cx="10024946" cy="4729041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36F71305-589C-4DFD-AAE0-F1F6CBAFFB72}"/>
              </a:ext>
            </a:extLst>
          </p:cNvPr>
          <p:cNvSpPr/>
          <p:nvPr/>
        </p:nvSpPr>
        <p:spPr>
          <a:xfrm>
            <a:off x="6718414" y="4036743"/>
            <a:ext cx="2682314" cy="5742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2739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FC7ED-2987-499E-B556-F365019A1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323473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</a:rPr>
              <a:t>Catalyst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E65134-16F1-44CD-A232-B3CDE1C24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3273"/>
            <a:ext cx="10639887" cy="4301501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800" dirty="0">
                <a:latin typeface="+mn-lt"/>
              </a:rPr>
              <a:t>Free to non-profits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800" dirty="0">
                <a:latin typeface="+mn-lt"/>
              </a:rPr>
              <a:t>Florida Housing contracts with the Florida Housing Coalition to provide training and technical assistance. Coalition is a highly skilled technical assistance organization that provides training to non-profits on: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 </a:t>
            </a:r>
            <a:r>
              <a:rPr lang="en-US" sz="2800" dirty="0">
                <a:cs typeface="Arial" panose="020B0604020202020204" pitchFamily="34" charset="0"/>
              </a:rPr>
              <a:t>Planning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cs typeface="Arial" panose="020B0604020202020204" pitchFamily="34" charset="0"/>
              </a:rPr>
              <a:t> Project financing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cs typeface="Arial" panose="020B0604020202020204" pitchFamily="34" charset="0"/>
              </a:rPr>
              <a:t> Leveraging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cs typeface="Arial" panose="020B0604020202020204" pitchFamily="34" charset="0"/>
              </a:rPr>
              <a:t> Partnerships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cs typeface="Arial" panose="020B0604020202020204" pitchFamily="34" charset="0"/>
              </a:rPr>
              <a:t> Project completion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sz="1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endParaRPr lang="en-US" sz="1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endParaRPr lang="en-US" sz="1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6123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FC7ED-2987-499E-B556-F365019A1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35506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</a:rPr>
              <a:t>Predevelopment Loan Program (PLP)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E65134-16F1-44CD-A232-B3CDE1C24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639887" cy="420408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PLP</a:t>
            </a:r>
            <a:r>
              <a:rPr lang="en-US" sz="2200" dirty="0"/>
              <a:t> Program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helps nonprofit and community-based organizations, local governments, and public housing authorities plan, finance, and develop affordable housing.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Eligible organizations may apply for a loan of up to $750,000. The loan carries a non-amortizing one percent interest rate, with principal and interest deferred until maturity. 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loan generally matures either upon the closing of construction/permanent financing or three years after the original PLP loan closed, whichever occurs first.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endParaRPr lang="en-US" sz="2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endParaRPr lang="en-US" sz="1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3937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FC7ED-2987-499E-B556-F365019A1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07694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</a:rPr>
              <a:t>Predevelopment Loan Program (PLP)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E65134-16F1-44CD-A232-B3CDE1C24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639887" cy="420408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endParaRPr lang="en-US" dirty="0">
              <a:solidFill>
                <a:srgbClr val="7030A0"/>
              </a:solidFill>
            </a:endParaRPr>
          </a:p>
          <a:p>
            <a:pPr marL="457200" lvl="1" indent="0">
              <a:lnSpc>
                <a:spcPct val="10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PLP Loans may be applied toward costs such as: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Rezoning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Soil tests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Engineering fees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Title searches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Appraisals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Earnest money deposits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Acquisition costs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Administrative costs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Technical assistance provider is assigned to </a:t>
            </a:r>
            <a:r>
              <a:rPr lang="en-US" sz="2400" dirty="0"/>
              <a:t>assist on developing strategies for securing construction and permanent financing.</a:t>
            </a:r>
            <a:endParaRPr lang="en-US" sz="24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endParaRPr lang="en-US" sz="1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9217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D801E-3A52-43E3-92AC-385F84190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42211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“Getting Started with Affordable Housing” article</a:t>
            </a:r>
          </a:p>
        </p:txBody>
      </p:sp>
      <p:pic>
        <p:nvPicPr>
          <p:cNvPr id="5" name="Picture 4" descr="A picture containing text, outdoor, screenshot&#10;&#10;Description automatically generated">
            <a:extLst>
              <a:ext uri="{FF2B5EF4-FFF2-40B4-BE49-F238E27FC236}">
                <a16:creationId xmlns:a16="http://schemas.microsoft.com/office/drawing/2014/main" id="{EA6FC8A5-E0FC-24DB-C915-202A4A37A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760" y="1064723"/>
            <a:ext cx="9400479" cy="472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0420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CED74-6D23-4EB6-B2B5-94845F983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284242" cy="1106905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“Getting Started with Affordable Housing” article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249686B-5001-4D7D-8EFA-2CF48353E8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67250" y="1849228"/>
            <a:ext cx="2857500" cy="36957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D070E74D-6230-4046-8305-CA56FA4F0160}"/>
              </a:ext>
            </a:extLst>
          </p:cNvPr>
          <p:cNvSpPr/>
          <p:nvPr/>
        </p:nvSpPr>
        <p:spPr>
          <a:xfrm>
            <a:off x="4494568" y="4441400"/>
            <a:ext cx="3202864" cy="67941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604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7C698-C491-4327-9613-81B6C8F84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03178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“Getting Started with Affordable Housing” article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75CE4A-72FF-44DE-85FA-68EF000088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53" t="10873" r="2083" b="5324"/>
          <a:stretch/>
        </p:blipFill>
        <p:spPr>
          <a:xfrm>
            <a:off x="675248" y="1003178"/>
            <a:ext cx="9631531" cy="4884373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F65087E-4827-4358-B09C-531B7ADD047E}"/>
              </a:ext>
            </a:extLst>
          </p:cNvPr>
          <p:cNvSpPr/>
          <p:nvPr/>
        </p:nvSpPr>
        <p:spPr>
          <a:xfrm>
            <a:off x="675249" y="2957274"/>
            <a:ext cx="1482026" cy="3984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6DEF7F6-2613-4BA9-A596-709D7A417B0A}"/>
              </a:ext>
            </a:extLst>
          </p:cNvPr>
          <p:cNvSpPr/>
          <p:nvPr/>
        </p:nvSpPr>
        <p:spPr>
          <a:xfrm>
            <a:off x="838200" y="5069150"/>
            <a:ext cx="2144697" cy="31071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0517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236B5CE-D60A-416C-BF15-B23B42B31A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933" r="1753" b="5371"/>
          <a:stretch/>
        </p:blipFill>
        <p:spPr>
          <a:xfrm>
            <a:off x="1130968" y="675335"/>
            <a:ext cx="10663756" cy="52162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CD1A03-2E1F-E23A-85C6-512BEC931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13611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“Getting Started with Affordable Housing” article</a:t>
            </a:r>
          </a:p>
        </p:txBody>
      </p:sp>
    </p:spTree>
    <p:extLst>
      <p:ext uri="{BB962C8B-B14F-4D97-AF65-F5344CB8AC3E}">
        <p14:creationId xmlns:p14="http://schemas.microsoft.com/office/powerpoint/2010/main" val="3875533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B4D30-1F98-45DB-8D6A-7643A81FE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239252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Current Trends and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5FB1E4-5121-46B8-8EE4-343D5FA12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ea typeface="Times New Roman" panose="02020603050405020304" pitchFamily="18" charset="0"/>
              </a:rPr>
              <a:t>After several years of increasing costs and interest rates, the market appears to have leveled off, at a “new normal.” Efforts and objectives over the coming year</a:t>
            </a:r>
            <a:r>
              <a:rPr lang="en-US" sz="2800" dirty="0"/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rgbClr val="7030A0"/>
                </a:solidFill>
              </a:rPr>
              <a:t>Incentivize “shovel-ready” developments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rgbClr val="7030A0"/>
                </a:solidFill>
              </a:rPr>
              <a:t>Stretch Florida Housing resources under a higher cost/interest rate environment to produce the maximum number of units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rgbClr val="7030A0"/>
                </a:solidFill>
              </a:rPr>
              <a:t>Balance new construction efforts with preservation objectives</a:t>
            </a:r>
          </a:p>
        </p:txBody>
      </p:sp>
    </p:spTree>
    <p:extLst>
      <p:ext uri="{BB962C8B-B14F-4D97-AF65-F5344CB8AC3E}">
        <p14:creationId xmlns:p14="http://schemas.microsoft.com/office/powerpoint/2010/main" val="31034327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BF2AB-F23A-4A6A-9199-72455008E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30968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Education, Training &amp; Technical Assistance Webpage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A5FB03-7845-4096-ACBB-7467A0218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484" y="1340427"/>
            <a:ext cx="10364088" cy="465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329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33E73-4C1B-4B18-8B39-42B4705F8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916"/>
            <a:ext cx="12192000" cy="1016858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Education, Training &amp; Technical Assistance Webpage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8789C6-1291-4F1F-9352-CCFE002E5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64" y="1410131"/>
            <a:ext cx="10065327" cy="4311361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7876963-2F2C-474D-B0F6-D5AACBB848C1}"/>
              </a:ext>
            </a:extLst>
          </p:cNvPr>
          <p:cNvCxnSpPr>
            <a:cxnSpLocks/>
          </p:cNvCxnSpPr>
          <p:nvPr/>
        </p:nvCxnSpPr>
        <p:spPr>
          <a:xfrm>
            <a:off x="1155050" y="1942072"/>
            <a:ext cx="762000" cy="33849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015C82C-E425-403D-9357-1F7C05F15608}"/>
              </a:ext>
            </a:extLst>
          </p:cNvPr>
          <p:cNvCxnSpPr>
            <a:cxnSpLocks/>
          </p:cNvCxnSpPr>
          <p:nvPr/>
        </p:nvCxnSpPr>
        <p:spPr>
          <a:xfrm>
            <a:off x="1399309" y="2198411"/>
            <a:ext cx="762000" cy="33849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4F98C9D-72CF-4689-AA4D-EF8884709F2D}"/>
              </a:ext>
            </a:extLst>
          </p:cNvPr>
          <p:cNvCxnSpPr>
            <a:cxnSpLocks/>
          </p:cNvCxnSpPr>
          <p:nvPr/>
        </p:nvCxnSpPr>
        <p:spPr>
          <a:xfrm>
            <a:off x="1286668" y="3703612"/>
            <a:ext cx="762000" cy="33849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7864BBC-9042-4B9A-A9F6-7DA32BD13555}"/>
              </a:ext>
            </a:extLst>
          </p:cNvPr>
          <p:cNvCxnSpPr>
            <a:cxnSpLocks/>
          </p:cNvCxnSpPr>
          <p:nvPr/>
        </p:nvCxnSpPr>
        <p:spPr>
          <a:xfrm>
            <a:off x="1399309" y="4448294"/>
            <a:ext cx="762000" cy="33849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1812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B64E1-4CF4-D382-C5F9-531575FEE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Corporation Contacts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B514A-8DC6-608A-23B5-6292898A3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06754"/>
            <a:ext cx="10972800" cy="4782534"/>
          </a:xfrm>
        </p:spPr>
        <p:txBody>
          <a:bodyPr/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b="1" dirty="0">
                <a:solidFill>
                  <a:srgbClr val="7030A0"/>
                </a:solidFill>
              </a:rPr>
              <a:t>Multifamily Programs</a:t>
            </a:r>
            <a:r>
              <a:rPr lang="en-US" altLang="en-US" sz="1400" dirty="0">
                <a:solidFill>
                  <a:srgbClr val="7030A0"/>
                </a:solidFill>
              </a:rPr>
              <a:t>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dirty="0">
                <a:solidFill>
                  <a:srgbClr val="7030A0"/>
                </a:solidFill>
              </a:rPr>
              <a:t>	Melissa Levy (</a:t>
            </a:r>
            <a:r>
              <a:rPr lang="en-US" altLang="en-US" sz="1400" dirty="0">
                <a:solidFill>
                  <a:srgbClr val="7030A0"/>
                </a:solidFill>
                <a:hlinkClick r:id="rId3"/>
              </a:rPr>
              <a:t>Melissa.Levy@floridahousing.org</a:t>
            </a:r>
            <a:r>
              <a:rPr lang="en-US" altLang="en-US" sz="1400" dirty="0">
                <a:solidFill>
                  <a:srgbClr val="7030A0"/>
                </a:solidFill>
              </a:rPr>
              <a:t>), Managing Director of Multifamily Programs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dirty="0">
                <a:solidFill>
                  <a:srgbClr val="7030A0"/>
                </a:solidFill>
              </a:rPr>
              <a:t>	Lisa Nickerson (</a:t>
            </a:r>
            <a:r>
              <a:rPr lang="en-US" altLang="en-US" sz="1400" dirty="0">
                <a:solidFill>
                  <a:srgbClr val="7030A0"/>
                </a:solidFill>
                <a:hlinkClick r:id="rId4"/>
              </a:rPr>
              <a:t>Lisa.Nickerson@floridahousing.org</a:t>
            </a:r>
            <a:r>
              <a:rPr lang="en-US" altLang="en-US" sz="1400" dirty="0">
                <a:solidFill>
                  <a:srgbClr val="7030A0"/>
                </a:solidFill>
              </a:rPr>
              <a:t>), Multifamily Tax Credits Director – Housing Credits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dirty="0">
                <a:solidFill>
                  <a:srgbClr val="7030A0"/>
                </a:solidFill>
              </a:rPr>
              <a:t>	Tim Kennedy (</a:t>
            </a:r>
            <a:r>
              <a:rPr lang="en-US" altLang="en-US" sz="1400" dirty="0">
                <a:solidFill>
                  <a:srgbClr val="7030A0"/>
                </a:solidFill>
                <a:hlinkClick r:id="rId5"/>
              </a:rPr>
              <a:t>Tim.Kennedy@floridahousing.org</a:t>
            </a:r>
            <a:r>
              <a:rPr lang="en-US" altLang="en-US" sz="1400" dirty="0">
                <a:solidFill>
                  <a:srgbClr val="7030A0"/>
                </a:solidFill>
              </a:rPr>
              <a:t>), Multifamily Loans/Bonds Director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dirty="0">
                <a:solidFill>
                  <a:srgbClr val="7030A0"/>
                </a:solidFill>
              </a:rPr>
              <a:t>	Jean Salmonsen (</a:t>
            </a:r>
            <a:r>
              <a:rPr lang="en-US" altLang="en-US" sz="1400" dirty="0">
                <a:solidFill>
                  <a:srgbClr val="7030A0"/>
                </a:solidFill>
                <a:hlinkClick r:id="rId6"/>
              </a:rPr>
              <a:t>Jean.Salmonsen@floridahousing.org</a:t>
            </a:r>
            <a:r>
              <a:rPr lang="en-US" altLang="en-US" sz="1400" dirty="0">
                <a:solidFill>
                  <a:srgbClr val="7030A0"/>
                </a:solidFill>
              </a:rPr>
              <a:t>), Multifamily Allocations Director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400" b="1" dirty="0">
              <a:solidFill>
                <a:srgbClr val="7030A0"/>
              </a:solidFill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b="1" dirty="0">
                <a:solidFill>
                  <a:srgbClr val="7030A0"/>
                </a:solidFill>
              </a:rPr>
              <a:t>Policy and Special Programs: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dirty="0">
                <a:solidFill>
                  <a:srgbClr val="7030A0"/>
                </a:solidFill>
              </a:rPr>
              <a:t>	Bill Aldinger (</a:t>
            </a:r>
            <a:r>
              <a:rPr lang="en-US" altLang="en-US" sz="1400" dirty="0">
                <a:solidFill>
                  <a:srgbClr val="7030A0"/>
                </a:solidFill>
                <a:hlinkClick r:id="rId7"/>
              </a:rPr>
              <a:t>Bill.Aldinger@floridahousing.org</a:t>
            </a:r>
            <a:r>
              <a:rPr lang="en-US" altLang="en-US" sz="1400" dirty="0">
                <a:solidFill>
                  <a:srgbClr val="7030A0"/>
                </a:solidFill>
              </a:rPr>
              <a:t>), Director of Policy and Special Programs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dirty="0">
                <a:solidFill>
                  <a:srgbClr val="7030A0"/>
                </a:solidFill>
              </a:rPr>
              <a:t>	Zach Summerlin (</a:t>
            </a:r>
            <a:r>
              <a:rPr lang="en-US" altLang="en-US" sz="1400" dirty="0">
                <a:solidFill>
                  <a:srgbClr val="7030A0"/>
                </a:solidFill>
                <a:hlinkClick r:id="rId8"/>
              </a:rPr>
              <a:t>Zach.Summerlin@floridahousing.org</a:t>
            </a:r>
            <a:r>
              <a:rPr lang="en-US" altLang="en-US" sz="1400" dirty="0">
                <a:solidFill>
                  <a:srgbClr val="7030A0"/>
                </a:solidFill>
              </a:rPr>
              <a:t>), Policy Director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dirty="0">
                <a:solidFill>
                  <a:srgbClr val="7030A0"/>
                </a:solidFill>
              </a:rPr>
              <a:t>	</a:t>
            </a:r>
            <a:r>
              <a:rPr lang="en-US" altLang="en-US" sz="1400" b="1" dirty="0">
                <a:solidFill>
                  <a:srgbClr val="7030A0"/>
                </a:solidFill>
              </a:rPr>
              <a:t>Predevelopment Loan Program (PLP), State Housing Initiatives Partnership Program (SHIP)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dirty="0">
                <a:solidFill>
                  <a:srgbClr val="7030A0"/>
                </a:solidFill>
              </a:rPr>
              <a:t>		Rob Dearduff (</a:t>
            </a:r>
            <a:r>
              <a:rPr lang="en-US" altLang="en-US" sz="1400" dirty="0">
                <a:solidFill>
                  <a:srgbClr val="7030A0"/>
                </a:solidFill>
                <a:hlinkClick r:id="rId9"/>
              </a:rPr>
              <a:t>Robert.Dearduff@floridahousing.org</a:t>
            </a:r>
            <a:r>
              <a:rPr lang="en-US" altLang="en-US" sz="1400" dirty="0">
                <a:solidFill>
                  <a:srgbClr val="7030A0"/>
                </a:solidFill>
              </a:rPr>
              <a:t>), Special Programs Director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400" dirty="0">
              <a:solidFill>
                <a:srgbClr val="7030A0"/>
              </a:solidFill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b="1" dirty="0">
                <a:solidFill>
                  <a:srgbClr val="7030A0"/>
                </a:solidFill>
              </a:rPr>
              <a:t>Homeownership and Federal Programs (HOME, CDBG-DR):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b="1" dirty="0">
                <a:solidFill>
                  <a:srgbClr val="7030A0"/>
                </a:solidFill>
              </a:rPr>
              <a:t>	</a:t>
            </a:r>
            <a:r>
              <a:rPr lang="en-US" altLang="en-US" sz="1400" dirty="0">
                <a:solidFill>
                  <a:srgbClr val="7030A0"/>
                </a:solidFill>
              </a:rPr>
              <a:t>David Westcott (</a:t>
            </a:r>
            <a:r>
              <a:rPr lang="en-US" altLang="en-US" sz="1400" dirty="0">
                <a:solidFill>
                  <a:srgbClr val="7030A0"/>
                </a:solidFill>
                <a:hlinkClick r:id="rId10"/>
              </a:rPr>
              <a:t>David.Westcott@floridahousing.org</a:t>
            </a:r>
            <a:r>
              <a:rPr lang="en-US" altLang="en-US" sz="1400" dirty="0">
                <a:solidFill>
                  <a:srgbClr val="7030A0"/>
                </a:solidFill>
              </a:rPr>
              <a:t>), Managing Director of Homeownership Program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dirty="0">
                <a:solidFill>
                  <a:srgbClr val="7030A0"/>
                </a:solidFill>
              </a:rPr>
              <a:t>	Nicole Gibson (</a:t>
            </a:r>
            <a:r>
              <a:rPr lang="en-US" altLang="en-US" sz="1400" dirty="0">
                <a:solidFill>
                  <a:srgbClr val="7030A0"/>
                </a:solidFill>
                <a:hlinkClick r:id="rId11"/>
              </a:rPr>
              <a:t>Nicole.Gibson@floridahousing.org</a:t>
            </a:r>
            <a:r>
              <a:rPr lang="en-US" altLang="en-US" sz="1400" dirty="0">
                <a:solidFill>
                  <a:srgbClr val="7030A0"/>
                </a:solidFill>
              </a:rPr>
              <a:t>), Federal Loan Programs Director </a:t>
            </a:r>
            <a:endParaRPr lang="en-US" altLang="en-US" sz="1400" b="1" dirty="0">
              <a:solidFill>
                <a:srgbClr val="7030A0"/>
              </a:solidFill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b="1" dirty="0">
                <a:solidFill>
                  <a:srgbClr val="7030A0"/>
                </a:solidFill>
              </a:rPr>
              <a:t>First Time Homebuyer Program and Hometown Heroes Program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altLang="en-US" sz="1400" b="1" dirty="0">
                <a:solidFill>
                  <a:srgbClr val="7030A0"/>
                </a:solidFill>
              </a:rPr>
              <a:t>	</a:t>
            </a:r>
            <a:r>
              <a:rPr lang="en-US" altLang="en-US" sz="1400" dirty="0">
                <a:solidFill>
                  <a:srgbClr val="7030A0"/>
                </a:solidFill>
              </a:rPr>
              <a:t>Chip White (</a:t>
            </a:r>
            <a:r>
              <a:rPr lang="en-US" altLang="en-US" sz="1400" dirty="0">
                <a:solidFill>
                  <a:srgbClr val="7030A0"/>
                </a:solidFill>
                <a:hlinkClick r:id="rId12"/>
              </a:rPr>
              <a:t>Charles.White@floridahousing.org</a:t>
            </a:r>
            <a:r>
              <a:rPr lang="en-US" altLang="en-US" sz="1400" dirty="0">
                <a:solidFill>
                  <a:srgbClr val="7030A0"/>
                </a:solidFill>
              </a:rPr>
              <a:t>), Homebuyer Loan Programs Director 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400" b="1" dirty="0">
              <a:solidFill>
                <a:srgbClr val="7030A0"/>
              </a:solidFill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b="1" dirty="0">
                <a:solidFill>
                  <a:srgbClr val="7030A0"/>
                </a:solidFill>
              </a:rPr>
              <a:t>Multifamily Middle Market Certification Program: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400" dirty="0">
                <a:solidFill>
                  <a:srgbClr val="7030A0"/>
                </a:solidFill>
              </a:rPr>
              <a:t>	</a:t>
            </a:r>
            <a:r>
              <a:rPr lang="en-US" sz="1400" b="1" i="0" u="sng" dirty="0">
                <a:solidFill>
                  <a:srgbClr val="805791"/>
                </a:solidFill>
                <a:effectLst/>
                <a:hlinkClick r:id="rId13" tooltip="Middle.Market.Cert@Floridahousing.org"/>
              </a:rPr>
              <a:t>Middle.Market.Cert@Floridahousing.org</a:t>
            </a:r>
            <a:br>
              <a:rPr lang="en-US" sz="1600" dirty="0"/>
            </a:br>
            <a:endParaRPr lang="en-US" altLang="en-US" sz="1600" dirty="0">
              <a:solidFill>
                <a:srgbClr val="7030A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44233C-50D3-E1E2-B152-2458117B9DD3}"/>
              </a:ext>
            </a:extLst>
          </p:cNvPr>
          <p:cNvSpPr txBox="1">
            <a:spLocks/>
          </p:cNvSpPr>
          <p:nvPr/>
        </p:nvSpPr>
        <p:spPr bwMode="auto">
          <a:xfrm>
            <a:off x="0" y="-12916"/>
            <a:ext cx="12192000" cy="1384516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652D89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52D89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52D89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52D89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52D89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52D89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52D89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52D89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52D89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chemeClr val="bg1"/>
                </a:solidFill>
              </a:rPr>
              <a:t>Corporation Contacts</a:t>
            </a:r>
          </a:p>
        </p:txBody>
      </p:sp>
    </p:spTree>
    <p:extLst>
      <p:ext uri="{BB962C8B-B14F-4D97-AF65-F5344CB8AC3E}">
        <p14:creationId xmlns:p14="http://schemas.microsoft.com/office/powerpoint/2010/main" val="12115710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6BAD024D-E9F0-4630-A53B-F2E234CDF11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096000" y="680223"/>
            <a:ext cx="4091866" cy="791759"/>
          </a:xfrm>
        </p:spPr>
        <p:txBody>
          <a:bodyPr/>
          <a:lstStyle/>
          <a:p>
            <a:r>
              <a:rPr lang="en-US" altLang="en-US" sz="6000" dirty="0"/>
              <a:t>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5121F5-C1E9-40C1-923E-68D3E4315490}"/>
              </a:ext>
            </a:extLst>
          </p:cNvPr>
          <p:cNvSpPr txBox="1"/>
          <p:nvPr/>
        </p:nvSpPr>
        <p:spPr>
          <a:xfrm>
            <a:off x="4371874" y="2209807"/>
            <a:ext cx="5815992" cy="1524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sz="1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Catalyst Contact Info </a:t>
            </a:r>
          </a:p>
          <a:p>
            <a:pPr lvl="1">
              <a:lnSpc>
                <a:spcPct val="150000"/>
              </a:lnSpc>
            </a:pPr>
            <a:r>
              <a:rPr lang="en-US" sz="1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Florida Housing Coalition; </a:t>
            </a:r>
            <a:r>
              <a:rPr lang="en-US" sz="1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www.flhousing.org</a:t>
            </a:r>
            <a:r>
              <a:rPr lang="en-US" sz="1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850-878-4219</a:t>
            </a:r>
          </a:p>
          <a:p>
            <a:pPr lvl="1">
              <a:lnSpc>
                <a:spcPct val="150000"/>
              </a:lnSpc>
            </a:pPr>
            <a:endParaRPr lang="en-US" sz="16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5315616B-D741-4410-821E-704F27AE1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4471638"/>
            <a:ext cx="555330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7030A0"/>
                </a:solidFill>
              </a:rPr>
              <a:t>Melissa Levy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7030A0"/>
                </a:solidFill>
              </a:rPr>
              <a:t>         Managing Director of Multifamily Programs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7030A0"/>
                </a:solidFill>
              </a:rPr>
              <a:t>Elizabeth Thorp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7030A0"/>
                </a:solidFill>
              </a:rPr>
              <a:t>         Multifamily Rules and Special Projects Administrator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944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71600"/>
          </a:xfrm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en-US" sz="421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Florida’s Affordable Housing Approach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4450" y="1878386"/>
            <a:ext cx="10161270" cy="45651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Provide a continuum of housing, with focus on assisting those with greatest need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private sector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is the primary delivery system; use public/private partnerships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Preserve the existing affordable housing stock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Provide programs for construction of new housing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Programs should be flexible &amp; consider regional/local needs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When possible, use state funds as loans rather than grants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978F9606-B92B-41AA-B38A-71DE6C18A3D4}"/>
              </a:ext>
            </a:extLst>
          </p:cNvPr>
          <p:cNvSpPr txBox="1">
            <a:spLocks/>
          </p:cNvSpPr>
          <p:nvPr/>
        </p:nvSpPr>
        <p:spPr>
          <a:xfrm>
            <a:off x="9944009" y="6400800"/>
            <a:ext cx="266792" cy="304800"/>
          </a:xfrm>
          <a:prstGeom prst="rect">
            <a:avLst/>
          </a:prstGeom>
        </p:spPr>
        <p:txBody>
          <a:bodyPr/>
          <a:lstStyle>
            <a:lvl1pPr algn="ctr" defTabSz="584200">
              <a:defRPr sz="2400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228600" algn="ctr" defTabSz="584200">
              <a:defRPr sz="2400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457200" algn="ctr" defTabSz="584200">
              <a:defRPr sz="2400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685800" algn="ctr" defTabSz="584200">
              <a:defRPr sz="2400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914400" algn="ctr" defTabSz="584200">
              <a:defRPr sz="2400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1143000" algn="ctr" defTabSz="584200">
              <a:defRPr sz="2400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1371600" algn="ctr" defTabSz="584200">
              <a:defRPr sz="2400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1600200" algn="ctr" defTabSz="584200">
              <a:defRPr sz="2400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1828800" algn="ctr" defTabSz="584200">
              <a:defRPr sz="2400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>
            <a:pPr algn="r">
              <a:defRPr/>
            </a:pPr>
            <a:fld id="{9DE14F7C-43D2-4B5C-983F-B224CFC2BC34}" type="slidenum">
              <a:rPr lang="en-US" altLang="en-US" sz="1687">
                <a:latin typeface="Arial" panose="020B0604020202020204" pitchFamily="34" charset="0"/>
                <a:cs typeface="Arial" panose="020B0604020202020204" pitchFamily="34" charset="0"/>
              </a:rPr>
              <a:pPr algn="r">
                <a:defRPr/>
              </a:pPr>
              <a:t>5</a:t>
            </a:fld>
            <a:endParaRPr lang="en-US" altLang="en-US" sz="1687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87024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4C575935-E34C-463D-B075-BCA961450A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2192000" cy="1407695"/>
          </a:xfrm>
          <a:solidFill>
            <a:srgbClr val="7030A0"/>
          </a:solidFill>
        </p:spPr>
        <p:txBody>
          <a:bodyPr/>
          <a:lstStyle/>
          <a:p>
            <a:r>
              <a:rPr lang="en-US" altLang="en-US" sz="2800" b="1" dirty="0">
                <a:solidFill>
                  <a:schemeClr val="bg1"/>
                </a:solidFill>
              </a:rPr>
              <a:t>Overview of Florida Housing Finance Corporation (FHFC)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C72D1523-7A9F-42DA-968E-397E469E0F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5190" y="1502228"/>
            <a:ext cx="10604810" cy="46482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+mj-lt"/>
              </a:rPr>
              <a:t>FHFC funds the development of affordable multifamily rental housing through competitive or noncompetitive allocation of state and federal resources.</a:t>
            </a:r>
          </a:p>
          <a:p>
            <a:pPr lvl="0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  <a:latin typeface="+mj-lt"/>
              </a:rPr>
              <a:t>Low Income Housing Tax Credits (LIHTC)</a:t>
            </a:r>
          </a:p>
          <a:p>
            <a:pPr lvl="0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  <a:latin typeface="+mj-lt"/>
              </a:rPr>
              <a:t>State Apartment Incentive Loan Program (SAIL)</a:t>
            </a:r>
          </a:p>
          <a:p>
            <a:pPr lvl="0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  <a:latin typeface="+mj-lt"/>
              </a:rPr>
              <a:t>Grants</a:t>
            </a:r>
          </a:p>
          <a:p>
            <a:pPr lvl="0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  <a:latin typeface="+mj-lt"/>
              </a:rPr>
              <a:t>HOME Investment Partnership Program/HOME-ARP</a:t>
            </a:r>
          </a:p>
          <a:p>
            <a:pPr lvl="0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  <a:latin typeface="+mj-lt"/>
              </a:rPr>
              <a:t>National Housing Trust Fund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  <a:latin typeface="+mj-lt"/>
              </a:rPr>
              <a:t>Tax-Exempt Bonds (FHFC or Local HFA) used in conjunction with 4% LIHTC &amp; SAIL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  <a:latin typeface="+mj-lt"/>
              </a:rPr>
              <a:t>Community Development Block Grant – Disaster Recovery (CDBG-DR)</a:t>
            </a:r>
          </a:p>
          <a:p>
            <a:endParaRPr lang="en-US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5314D1A-F920-4165-86EA-B20B72FD15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239253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altLang="en-US" sz="3600" b="1" dirty="0">
                <a:solidFill>
                  <a:schemeClr val="bg1"/>
                </a:solidFill>
              </a:rPr>
              <a:t>SAIL Funding Breakdown - Demographic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00ECE178-4A2B-491D-A30B-9E3D4D114DD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2737799"/>
              </p:ext>
            </p:extLst>
          </p:nvPr>
        </p:nvGraphicFramePr>
        <p:xfrm>
          <a:off x="955964" y="1565564"/>
          <a:ext cx="10397835" cy="4166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5945">
                  <a:extLst>
                    <a:ext uri="{9D8B030D-6E8A-4147-A177-3AD203B41FA5}">
                      <a16:colId xmlns:a16="http://schemas.microsoft.com/office/drawing/2014/main" val="2421882734"/>
                    </a:ext>
                  </a:extLst>
                </a:gridCol>
                <a:gridCol w="3465945">
                  <a:extLst>
                    <a:ext uri="{9D8B030D-6E8A-4147-A177-3AD203B41FA5}">
                      <a16:colId xmlns:a16="http://schemas.microsoft.com/office/drawing/2014/main" val="3083648231"/>
                    </a:ext>
                  </a:extLst>
                </a:gridCol>
                <a:gridCol w="3465945">
                  <a:extLst>
                    <a:ext uri="{9D8B030D-6E8A-4147-A177-3AD203B41FA5}">
                      <a16:colId xmlns:a16="http://schemas.microsoft.com/office/drawing/2014/main" val="956436275"/>
                    </a:ext>
                  </a:extLst>
                </a:gridCol>
              </a:tblGrid>
              <a:tr h="646336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Demographic Category</a:t>
                      </a:r>
                    </a:p>
                  </a:txBody>
                  <a:tcPr marT="45724" marB="45724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2022, 2023 and 2024 percentage to be Allocated, per Ch. 420.5087(3) F.S.</a:t>
                      </a:r>
                    </a:p>
                  </a:txBody>
                  <a:tcPr marT="45724" marB="45724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2024 Funding made available</a:t>
                      </a:r>
                    </a:p>
                  </a:txBody>
                  <a:tcPr marT="45724" marB="45724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170603"/>
                  </a:ext>
                </a:extLst>
              </a:tr>
              <a:tr h="923337"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Commercial Fishing Workers and  Farmworkers</a:t>
                      </a: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5.0%</a:t>
                      </a: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  $6,250,000</a:t>
                      </a:r>
                    </a:p>
                  </a:txBody>
                  <a:tcPr marT="45724" marB="45724" anchor="ctr"/>
                </a:tc>
                <a:extLst>
                  <a:ext uri="{0D108BD9-81ED-4DB2-BD59-A6C34878D82A}">
                    <a16:rowId xmlns:a16="http://schemas.microsoft.com/office/drawing/2014/main" val="2820958028"/>
                  </a:ext>
                </a:extLst>
              </a:tr>
              <a:tr h="374465"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Families</a:t>
                      </a: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43.8%</a:t>
                      </a: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$54,750,000</a:t>
                      </a:r>
                    </a:p>
                  </a:txBody>
                  <a:tcPr marT="45724" marB="45724" anchor="ctr"/>
                </a:tc>
                <a:extLst>
                  <a:ext uri="{0D108BD9-81ED-4DB2-BD59-A6C34878D82A}">
                    <a16:rowId xmlns:a16="http://schemas.microsoft.com/office/drawing/2014/main" val="4078255893"/>
                  </a:ext>
                </a:extLst>
              </a:tr>
              <a:tr h="646336"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Persons who are Homeless</a:t>
                      </a: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 $12,500,000</a:t>
                      </a:r>
                    </a:p>
                  </a:txBody>
                  <a:tcPr marT="45724" marB="45724" anchor="ctr"/>
                </a:tc>
                <a:extLst>
                  <a:ext uri="{0D108BD9-81ED-4DB2-BD59-A6C34878D82A}">
                    <a16:rowId xmlns:a16="http://schemas.microsoft.com/office/drawing/2014/main" val="3210790837"/>
                  </a:ext>
                </a:extLst>
              </a:tr>
              <a:tr h="646336"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Persons with Special Needs</a:t>
                      </a: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11.8%</a:t>
                      </a: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 $14,750,000</a:t>
                      </a:r>
                    </a:p>
                  </a:txBody>
                  <a:tcPr marT="45724" marB="45724" anchor="ctr"/>
                </a:tc>
                <a:extLst>
                  <a:ext uri="{0D108BD9-81ED-4DB2-BD59-A6C34878D82A}">
                    <a16:rowId xmlns:a16="http://schemas.microsoft.com/office/drawing/2014/main" val="1166378633"/>
                  </a:ext>
                </a:extLst>
              </a:tr>
              <a:tr h="374465"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Elderly Persons</a:t>
                      </a: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29.4%</a:t>
                      </a:r>
                    </a:p>
                  </a:txBody>
                  <a:tcPr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$36,750,000</a:t>
                      </a:r>
                    </a:p>
                  </a:txBody>
                  <a:tcPr marT="45724" marB="45724" anchor="ctr"/>
                </a:tc>
                <a:extLst>
                  <a:ext uri="{0D108BD9-81ED-4DB2-BD59-A6C34878D82A}">
                    <a16:rowId xmlns:a16="http://schemas.microsoft.com/office/drawing/2014/main" val="266353569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5314D1A-F920-4165-86EA-B20B72FD15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12192000" cy="1179094"/>
          </a:xfrm>
          <a:solidFill>
            <a:srgbClr val="7030A0"/>
          </a:solidFill>
        </p:spPr>
        <p:txBody>
          <a:bodyPr/>
          <a:lstStyle/>
          <a:p>
            <a:pPr algn="ctr"/>
            <a:r>
              <a:rPr lang="en-US" altLang="en-US" sz="3600" b="1" dirty="0">
                <a:solidFill>
                  <a:schemeClr val="bg1"/>
                </a:solidFill>
              </a:rPr>
              <a:t>SAIL Funding Breakdown - Geographic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00ECE178-4A2B-491D-A30B-9E3D4D114DD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126823"/>
              </p:ext>
            </p:extLst>
          </p:nvPr>
        </p:nvGraphicFramePr>
        <p:xfrm>
          <a:off x="973123" y="1565564"/>
          <a:ext cx="10380676" cy="2906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8786">
                  <a:extLst>
                    <a:ext uri="{9D8B030D-6E8A-4147-A177-3AD203B41FA5}">
                      <a16:colId xmlns:a16="http://schemas.microsoft.com/office/drawing/2014/main" val="2421882734"/>
                    </a:ext>
                  </a:extLst>
                </a:gridCol>
                <a:gridCol w="3465945">
                  <a:extLst>
                    <a:ext uri="{9D8B030D-6E8A-4147-A177-3AD203B41FA5}">
                      <a16:colId xmlns:a16="http://schemas.microsoft.com/office/drawing/2014/main" val="3083648231"/>
                    </a:ext>
                  </a:extLst>
                </a:gridCol>
                <a:gridCol w="3465945">
                  <a:extLst>
                    <a:ext uri="{9D8B030D-6E8A-4147-A177-3AD203B41FA5}">
                      <a16:colId xmlns:a16="http://schemas.microsoft.com/office/drawing/2014/main" val="956436275"/>
                    </a:ext>
                  </a:extLst>
                </a:gridCol>
              </a:tblGrid>
              <a:tr h="646336"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solidFill>
                            <a:schemeClr val="tx1"/>
                          </a:solidFill>
                        </a:rPr>
                        <a:t>Geographic 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Category</a:t>
                      </a:r>
                    </a:p>
                  </a:txBody>
                  <a:tcPr marT="45724" marB="45724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2022, 2023 and 2024 percentage to be Allocated, per Ch. 420.5087(3) F.S.</a:t>
                      </a:r>
                    </a:p>
                  </a:txBody>
                  <a:tcPr marT="45724" marB="45724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2024 Funding made available</a:t>
                      </a:r>
                    </a:p>
                  </a:txBody>
                  <a:tcPr marT="45724" marB="45724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170603"/>
                  </a:ext>
                </a:extLst>
              </a:tr>
              <a:tr h="573643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Small Counties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$12,500,000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20958028"/>
                  </a:ext>
                </a:extLst>
              </a:tr>
              <a:tr h="589547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Medium Counties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$47,125,000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78255893"/>
                  </a:ext>
                </a:extLst>
              </a:tr>
              <a:tr h="646336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Large Counties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$65,375,000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10790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6117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CAE575A6-1F90-5CF2-F4D6-CAD03B877B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359568"/>
          </a:xfrm>
          <a:solidFill>
            <a:srgbClr val="7030A0"/>
          </a:solidFill>
        </p:spPr>
        <p:txBody>
          <a:bodyPr/>
          <a:lstStyle/>
          <a:p>
            <a:r>
              <a:rPr lang="en-US" altLang="en-US" b="1" dirty="0">
                <a:solidFill>
                  <a:schemeClr val="bg1"/>
                </a:solidFill>
              </a:rPr>
              <a:t>Live Local Programs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8E69D88E-EA8F-3454-5F92-AF14F59A9C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Live Local Corporate Tax Credit Program </a:t>
            </a:r>
          </a:p>
          <a:p>
            <a:pPr lvl="1"/>
            <a:r>
              <a:rPr lang="en-US" altLang="en-US" dirty="0"/>
              <a:t>RFA 2024-216 Live Local SAIL Financing for the Construction of Large-Scale Developments of Significant Regional Impact</a:t>
            </a:r>
          </a:p>
          <a:p>
            <a:r>
              <a:rPr lang="en-US" altLang="en-US" dirty="0"/>
              <a:t>Additional Live Local SAIL Funding Opportunities</a:t>
            </a:r>
          </a:p>
          <a:p>
            <a:pPr lvl="1"/>
            <a:r>
              <a:rPr lang="en-US" b="0" i="0" dirty="0">
                <a:solidFill>
                  <a:srgbClr val="805791"/>
                </a:solidFill>
                <a:effectLst/>
                <a:latin typeface="arial" panose="020B0604020202020204" pitchFamily="34" charset="0"/>
              </a:rPr>
              <a:t>RFA 2024-214 Live Local SAIL Financing to be used for Developing and Reconstructing Affordable Multifamily Housing Developments</a:t>
            </a:r>
          </a:p>
          <a:p>
            <a:pPr lvl="1"/>
            <a:r>
              <a:rPr lang="en-US" b="0" i="0" dirty="0">
                <a:solidFill>
                  <a:srgbClr val="805791"/>
                </a:solidFill>
                <a:effectLst/>
                <a:latin typeface="arial" panose="020B0604020202020204" pitchFamily="34" charset="0"/>
              </a:rPr>
              <a:t>RFA 2024-215 Live Local SAIL Financing for Developments Near Military Installations</a:t>
            </a:r>
            <a:endParaRPr lang="en-US" dirty="0">
              <a:solidFill>
                <a:srgbClr val="805791"/>
              </a:solidFill>
              <a:latin typeface="arial" panose="020B0604020202020204" pitchFamily="34" charset="0"/>
            </a:endParaRPr>
          </a:p>
          <a:p>
            <a:pPr lvl="1"/>
            <a:r>
              <a:rPr lang="en-US" b="0" i="0" dirty="0">
                <a:solidFill>
                  <a:srgbClr val="805791"/>
                </a:solidFill>
                <a:effectLst/>
                <a:latin typeface="arial" panose="020B0604020202020204" pitchFamily="34" charset="0"/>
              </a:rPr>
              <a:t>RFA 2023-213 SAIL Funding for Live Local Mixed Income, Mixed-Use, and Urban Infill Developments</a:t>
            </a:r>
            <a:endParaRPr lang="en-US" altLang="en-US" dirty="0"/>
          </a:p>
          <a:p>
            <a:r>
              <a:rPr lang="en-US" altLang="en-US" dirty="0"/>
              <a:t>Multifamily Middle Market Certification</a:t>
            </a:r>
          </a:p>
          <a:p>
            <a:r>
              <a:rPr lang="en-US" altLang="en-US" dirty="0"/>
              <a:t>Florida Hometown Heroes Program</a:t>
            </a:r>
          </a:p>
          <a:p>
            <a:endParaRPr lang="en-US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st">
  <a:themeElements>
    <a:clrScheme name="tes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s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0C3FEDFDE0B04D9A11CE9157C630C3" ma:contentTypeVersion="29" ma:contentTypeDescription="Create a new document." ma:contentTypeScope="" ma:versionID="9aead16230d6b5994477e61c98154d81">
  <xsd:schema xmlns:xsd="http://www.w3.org/2001/XMLSchema" xmlns:xs="http://www.w3.org/2001/XMLSchema" xmlns:p="http://schemas.microsoft.com/office/2006/metadata/properties" xmlns:ns2="a84349eb-4374-47bc-83f0-36d288636098" xmlns:ns3="68dfe011-c19e-4dbd-a5cd-00e4d25ab099" xmlns:ns4="ee2a4f69-3a29-4b24-b170-d37fab3647f8" targetNamespace="http://schemas.microsoft.com/office/2006/metadata/properties" ma:root="true" ma:fieldsID="5bf21836404508aa3566aceed6a044a8" ns2:_="" ns3:_="" ns4:_="">
    <xsd:import namespace="a84349eb-4374-47bc-83f0-36d288636098"/>
    <xsd:import namespace="68dfe011-c19e-4dbd-a5cd-00e4d25ab099"/>
    <xsd:import namespace="ee2a4f69-3a29-4b24-b170-d37fab3647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4349eb-4374-47bc-83f0-36d2886360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c035b14-10e1-45a3-86e5-864d942af61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dfe011-c19e-4dbd-a5cd-00e4d25ab09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2a4f69-3a29-4b24-b170-d37fab3647f8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26460509-29a3-433c-8ae4-97b4f58da4b5}" ma:internalName="TaxCatchAll" ma:showField="CatchAllData" ma:web="ee2a4f69-3a29-4b24-b170-d37fab3647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a84349eb-4374-47bc-83f0-36d288636098" xsi:nil="true"/>
    <TaxCatchAll xmlns="ee2a4f69-3a29-4b24-b170-d37fab3647f8" xsi:nil="true"/>
    <lcf76f155ced4ddcb4097134ff3c332f xmlns="a84349eb-4374-47bc-83f0-36d28863609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9071DB3-73CC-4225-BA0F-B0C5FF959E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AA89FE1-4078-4BC4-94CB-2C2CCA7CC9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4349eb-4374-47bc-83f0-36d288636098"/>
    <ds:schemaRef ds:uri="68dfe011-c19e-4dbd-a5cd-00e4d25ab099"/>
    <ds:schemaRef ds:uri="ee2a4f69-3a29-4b24-b170-d37fab3647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43D602-778C-42D9-9A98-1AB478D2A345}">
  <ds:schemaRefs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ee2a4f69-3a29-4b24-b170-d37fab3647f8"/>
    <ds:schemaRef ds:uri="68dfe011-c19e-4dbd-a5cd-00e4d25ab099"/>
    <ds:schemaRef ds:uri="http://purl.org/dc/elements/1.1/"/>
    <ds:schemaRef ds:uri="a84349eb-4374-47bc-83f0-36d288636098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19219</TotalTime>
  <Words>1808</Words>
  <Application>Microsoft Office PowerPoint</Application>
  <PresentationFormat>Widescreen</PresentationFormat>
  <Paragraphs>309</Paragraphs>
  <Slides>43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51" baseType="lpstr">
      <vt:lpstr>Arial</vt:lpstr>
      <vt:lpstr>Arial</vt:lpstr>
      <vt:lpstr>Calibri</vt:lpstr>
      <vt:lpstr>Calibri Light</vt:lpstr>
      <vt:lpstr>Times New Roman</vt:lpstr>
      <vt:lpstr>Wingdings</vt:lpstr>
      <vt:lpstr>Office Theme</vt:lpstr>
      <vt:lpstr>test</vt:lpstr>
      <vt:lpstr>Funding Opportunities from the Florida Housing Finance Corporation</vt:lpstr>
      <vt:lpstr>Topics in this Session</vt:lpstr>
      <vt:lpstr>What is Affordable Housing?</vt:lpstr>
      <vt:lpstr>Current Trends and Conditions</vt:lpstr>
      <vt:lpstr>Florida’s Affordable Housing Approach</vt:lpstr>
      <vt:lpstr>Overview of Florida Housing Finance Corporation (FHFC)</vt:lpstr>
      <vt:lpstr>SAIL Funding Breakdown - Demographic</vt:lpstr>
      <vt:lpstr>SAIL Funding Breakdown - Geographic</vt:lpstr>
      <vt:lpstr>Live Local Programs</vt:lpstr>
      <vt:lpstr>Overview of the Multifamily Programs Allocations Process</vt:lpstr>
      <vt:lpstr>What is an RFA?</vt:lpstr>
      <vt:lpstr>2019-2023  RFAs by the Numbers</vt:lpstr>
      <vt:lpstr>PowerPoint Presentation</vt:lpstr>
      <vt:lpstr>Go to www.floridahousing.org</vt:lpstr>
      <vt:lpstr>First steps</vt:lpstr>
      <vt:lpstr> Finding materials on www.floridahousing.org</vt:lpstr>
      <vt:lpstr> Finding materials on www.floridahousing.org</vt:lpstr>
      <vt:lpstr>RFA Timeline for RFAs issued in 2023-2024 (subject to change)</vt:lpstr>
      <vt:lpstr> Finding materials on www.floridahousing.org</vt:lpstr>
      <vt:lpstr>Finding materials on www.floridahousing.org</vt:lpstr>
      <vt:lpstr>Live Local Act materials on www.floridahousing.org</vt:lpstr>
      <vt:lpstr>Live Local Act materials on www.floridahousing.org</vt:lpstr>
      <vt:lpstr>Timeline – from submission of Application to occupancy</vt:lpstr>
      <vt:lpstr>Read, Read, Read</vt:lpstr>
      <vt:lpstr>Mythbusting</vt:lpstr>
      <vt:lpstr>What an RFA looks like – Sections One through Six</vt:lpstr>
      <vt:lpstr>What an RFA looks like – Exhibits</vt:lpstr>
      <vt:lpstr>Non-Competitive Application for 4% Housing Credits and Tax-Exempt Bonds</vt:lpstr>
      <vt:lpstr>Non-Competitive Application for 4% Housing Credits and Tax-Exempt Bonds</vt:lpstr>
      <vt:lpstr>Non-Competitive Application for 4% Housing Credits and Tax-Exempt Bonds</vt:lpstr>
      <vt:lpstr>PowerPoint Presentation</vt:lpstr>
      <vt:lpstr>www.floridahousing.org      Programs     Special Programs</vt:lpstr>
      <vt:lpstr>Catalyst Program</vt:lpstr>
      <vt:lpstr>Predevelopment Loan Program (PLP) Program</vt:lpstr>
      <vt:lpstr>Predevelopment Loan Program (PLP) Program</vt:lpstr>
      <vt:lpstr>“Getting Started with Affordable Housing” article</vt:lpstr>
      <vt:lpstr>“Getting Started with Affordable Housing” article</vt:lpstr>
      <vt:lpstr>“Getting Started with Affordable Housing” article</vt:lpstr>
      <vt:lpstr>“Getting Started with Affordable Housing” article</vt:lpstr>
      <vt:lpstr>Education, Training &amp; Technical Assistance Webpage</vt:lpstr>
      <vt:lpstr>Education, Training &amp; Technical Assistance Webpage</vt:lpstr>
      <vt:lpstr>Corporation Contacts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Elaine Roberts</dc:creator>
  <cp:lastModifiedBy>Elizabeth Thorp</cp:lastModifiedBy>
  <cp:revision>96</cp:revision>
  <dcterms:created xsi:type="dcterms:W3CDTF">2019-09-18T13:46:40Z</dcterms:created>
  <dcterms:modified xsi:type="dcterms:W3CDTF">2024-08-14T17:59:29Z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0x0101001A0C3FEDFDE0B04D9A11CE9157C630C3</vt:lpwstr>
  </property>
  <property fmtid="{D5CDD505-2E9C-101B-9397-08002B2CF9AE}" pid="3" name="Order">
    <vt:r8>478100</vt:r8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  <property fmtid="{D5CDD505-2E9C-101B-9397-08002B2CF9AE}" pid="10" name="MediaServiceImageTags">
    <vt:lpwstr/>
  </property>
</Properties>
</file>