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1" r:id="rId2"/>
    <p:sldMasterId id="2147483742" r:id="rId3"/>
  </p:sldMasterIdLst>
  <p:notesMasterIdLst>
    <p:notesMasterId r:id="rId16"/>
  </p:notesMasterIdLst>
  <p:sldIdLst>
    <p:sldId id="2034" r:id="rId4"/>
    <p:sldId id="2035" r:id="rId5"/>
    <p:sldId id="2036" r:id="rId6"/>
    <p:sldId id="2037" r:id="rId7"/>
    <p:sldId id="2042" r:id="rId8"/>
    <p:sldId id="2052" r:id="rId9"/>
    <p:sldId id="2056" r:id="rId10"/>
    <p:sldId id="2057" r:id="rId11"/>
    <p:sldId id="2058" r:id="rId12"/>
    <p:sldId id="2053" r:id="rId13"/>
    <p:sldId id="2054" r:id="rId14"/>
    <p:sldId id="462" r:id="rId15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A29A"/>
    <a:srgbClr val="3C7E8C"/>
    <a:srgbClr val="46A0AA"/>
    <a:srgbClr val="24A299"/>
    <a:srgbClr val="4EA08A"/>
    <a:srgbClr val="8D644B"/>
    <a:srgbClr val="3B78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DD265B-071B-449E-AB6B-EBA6619B8502}" v="24" dt="2024-08-21T16:49:40.1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79419" autoAdjust="0"/>
  </p:normalViewPr>
  <p:slideViewPr>
    <p:cSldViewPr snapToGrid="0">
      <p:cViewPr varScale="1">
        <p:scale>
          <a:sx n="88" d="100"/>
          <a:sy n="88" d="100"/>
        </p:scale>
        <p:origin x="1548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50" d="100"/>
          <a:sy n="150" d="100"/>
        </p:scale>
        <p:origin x="2400" y="-18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dsey Touchette" userId="feb6f5d5-c2be-473d-9fe1-592872fa4bc5" providerId="ADAL" clId="{36DD265B-071B-449E-AB6B-EBA6619B8502}"/>
    <pc:docChg chg="undo redo custSel modSld">
      <pc:chgData name="Lindsey Touchette" userId="feb6f5d5-c2be-473d-9fe1-592872fa4bc5" providerId="ADAL" clId="{36DD265B-071B-449E-AB6B-EBA6619B8502}" dt="2024-08-21T17:04:56.423" v="191" actId="115"/>
      <pc:docMkLst>
        <pc:docMk/>
      </pc:docMkLst>
      <pc:sldChg chg="modSp mod">
        <pc:chgData name="Lindsey Touchette" userId="feb6f5d5-c2be-473d-9fe1-592872fa4bc5" providerId="ADAL" clId="{36DD265B-071B-449E-AB6B-EBA6619B8502}" dt="2024-08-21T16:49:46.545" v="99" actId="1038"/>
        <pc:sldMkLst>
          <pc:docMk/>
          <pc:sldMk cId="2104299191" sldId="462"/>
        </pc:sldMkLst>
        <pc:spChg chg="mod">
          <ac:chgData name="Lindsey Touchette" userId="feb6f5d5-c2be-473d-9fe1-592872fa4bc5" providerId="ADAL" clId="{36DD265B-071B-449E-AB6B-EBA6619B8502}" dt="2024-08-21T16:49:34.074" v="88" actId="6549"/>
          <ac:spMkLst>
            <pc:docMk/>
            <pc:sldMk cId="2104299191" sldId="462"/>
            <ac:spMk id="3" creationId="{8EB88938-9A80-9454-8BAE-D21DC3412818}"/>
          </ac:spMkLst>
        </pc:spChg>
        <pc:spChg chg="mod">
          <ac:chgData name="Lindsey Touchette" userId="feb6f5d5-c2be-473d-9fe1-592872fa4bc5" providerId="ADAL" clId="{36DD265B-071B-449E-AB6B-EBA6619B8502}" dt="2024-08-21T16:49:46.545" v="99" actId="1038"/>
          <ac:spMkLst>
            <pc:docMk/>
            <pc:sldMk cId="2104299191" sldId="462"/>
            <ac:spMk id="14" creationId="{9B220E12-AF84-61C5-2A17-CF0AB5240667}"/>
          </ac:spMkLst>
        </pc:spChg>
        <pc:spChg chg="mod">
          <ac:chgData name="Lindsey Touchette" userId="feb6f5d5-c2be-473d-9fe1-592872fa4bc5" providerId="ADAL" clId="{36DD265B-071B-449E-AB6B-EBA6619B8502}" dt="2024-08-21T16:49:40.183" v="90" actId="14100"/>
          <ac:spMkLst>
            <pc:docMk/>
            <pc:sldMk cId="2104299191" sldId="462"/>
            <ac:spMk id="15" creationId="{D94546A6-B0C1-F3B4-4217-D8D0F41C7330}"/>
          </ac:spMkLst>
        </pc:spChg>
        <pc:picChg chg="mod">
          <ac:chgData name="Lindsey Touchette" userId="feb6f5d5-c2be-473d-9fe1-592872fa4bc5" providerId="ADAL" clId="{36DD265B-071B-449E-AB6B-EBA6619B8502}" dt="2024-08-21T16:48:47.886" v="46" actId="1076"/>
          <ac:picMkLst>
            <pc:docMk/>
            <pc:sldMk cId="2104299191" sldId="462"/>
            <ac:picMk id="4" creationId="{5509B998-412B-71DB-A8A7-5F4E7A0E6ACA}"/>
          </ac:picMkLst>
        </pc:picChg>
      </pc:sldChg>
      <pc:sldChg chg="modSp mod">
        <pc:chgData name="Lindsey Touchette" userId="feb6f5d5-c2be-473d-9fe1-592872fa4bc5" providerId="ADAL" clId="{36DD265B-071B-449E-AB6B-EBA6619B8502}" dt="2024-08-21T16:45:59.749" v="0" actId="1038"/>
        <pc:sldMkLst>
          <pc:docMk/>
          <pc:sldMk cId="3517165170" sldId="2035"/>
        </pc:sldMkLst>
        <pc:picChg chg="mod">
          <ac:chgData name="Lindsey Touchette" userId="feb6f5d5-c2be-473d-9fe1-592872fa4bc5" providerId="ADAL" clId="{36DD265B-071B-449E-AB6B-EBA6619B8502}" dt="2024-08-21T16:45:59.749" v="0" actId="1038"/>
          <ac:picMkLst>
            <pc:docMk/>
            <pc:sldMk cId="3517165170" sldId="2035"/>
            <ac:picMk id="4" creationId="{A4C58F3F-3DFF-9480-F70C-3FD5F2C5A809}"/>
          </ac:picMkLst>
        </pc:picChg>
      </pc:sldChg>
      <pc:sldChg chg="modSp mod">
        <pc:chgData name="Lindsey Touchette" userId="feb6f5d5-c2be-473d-9fe1-592872fa4bc5" providerId="ADAL" clId="{36DD265B-071B-449E-AB6B-EBA6619B8502}" dt="2024-08-21T16:47:08.132" v="6"/>
        <pc:sldMkLst>
          <pc:docMk/>
          <pc:sldMk cId="99709945" sldId="2036"/>
        </pc:sldMkLst>
        <pc:spChg chg="mod">
          <ac:chgData name="Lindsey Touchette" userId="feb6f5d5-c2be-473d-9fe1-592872fa4bc5" providerId="ADAL" clId="{36DD265B-071B-449E-AB6B-EBA6619B8502}" dt="2024-08-21T16:47:08.132" v="6"/>
          <ac:spMkLst>
            <pc:docMk/>
            <pc:sldMk cId="99709945" sldId="2036"/>
            <ac:spMk id="8" creationId="{2AF53B8B-C9B6-BE27-0999-91BD2DCEA41F}"/>
          </ac:spMkLst>
        </pc:spChg>
      </pc:sldChg>
      <pc:sldChg chg="modSp mod">
        <pc:chgData name="Lindsey Touchette" userId="feb6f5d5-c2be-473d-9fe1-592872fa4bc5" providerId="ADAL" clId="{36DD265B-071B-449E-AB6B-EBA6619B8502}" dt="2024-08-21T16:47:19.949" v="15"/>
        <pc:sldMkLst>
          <pc:docMk/>
          <pc:sldMk cId="2370251147" sldId="2037"/>
        </pc:sldMkLst>
        <pc:spChg chg="mod">
          <ac:chgData name="Lindsey Touchette" userId="feb6f5d5-c2be-473d-9fe1-592872fa4bc5" providerId="ADAL" clId="{36DD265B-071B-449E-AB6B-EBA6619B8502}" dt="2024-08-21T16:47:19.949" v="15"/>
          <ac:spMkLst>
            <pc:docMk/>
            <pc:sldMk cId="2370251147" sldId="2037"/>
            <ac:spMk id="6" creationId="{38C5EAA4-0788-39E8-FD15-B28B5FC7276E}"/>
          </ac:spMkLst>
        </pc:spChg>
      </pc:sldChg>
      <pc:sldChg chg="modSp mod modNotesTx">
        <pc:chgData name="Lindsey Touchette" userId="feb6f5d5-c2be-473d-9fe1-592872fa4bc5" providerId="ADAL" clId="{36DD265B-071B-449E-AB6B-EBA6619B8502}" dt="2024-08-21T17:03:38.543" v="159" actId="255"/>
        <pc:sldMkLst>
          <pc:docMk/>
          <pc:sldMk cId="1170029894" sldId="2042"/>
        </pc:sldMkLst>
        <pc:spChg chg="mod">
          <ac:chgData name="Lindsey Touchette" userId="feb6f5d5-c2be-473d-9fe1-592872fa4bc5" providerId="ADAL" clId="{36DD265B-071B-449E-AB6B-EBA6619B8502}" dt="2024-08-21T16:47:24.142" v="16"/>
          <ac:spMkLst>
            <pc:docMk/>
            <pc:sldMk cId="1170029894" sldId="2042"/>
            <ac:spMk id="28" creationId="{FE3FD3E9-318F-B41C-52D6-F861CE62AC61}"/>
          </ac:spMkLst>
        </pc:spChg>
      </pc:sldChg>
      <pc:sldChg chg="modSp mod modNotesTx">
        <pc:chgData name="Lindsey Touchette" userId="feb6f5d5-c2be-473d-9fe1-592872fa4bc5" providerId="ADAL" clId="{36DD265B-071B-449E-AB6B-EBA6619B8502}" dt="2024-08-21T17:03:54.316" v="176" actId="20577"/>
        <pc:sldMkLst>
          <pc:docMk/>
          <pc:sldMk cId="1422501748" sldId="2052"/>
        </pc:sldMkLst>
        <pc:spChg chg="mod">
          <ac:chgData name="Lindsey Touchette" userId="feb6f5d5-c2be-473d-9fe1-592872fa4bc5" providerId="ADAL" clId="{36DD265B-071B-449E-AB6B-EBA6619B8502}" dt="2024-08-21T16:47:27.236" v="17"/>
          <ac:spMkLst>
            <pc:docMk/>
            <pc:sldMk cId="1422501748" sldId="2052"/>
            <ac:spMk id="28" creationId="{FE3FD3E9-318F-B41C-52D6-F861CE62AC61}"/>
          </ac:spMkLst>
        </pc:spChg>
      </pc:sldChg>
      <pc:sldChg chg="modSp mod">
        <pc:chgData name="Lindsey Touchette" userId="feb6f5d5-c2be-473d-9fe1-592872fa4bc5" providerId="ADAL" clId="{36DD265B-071B-449E-AB6B-EBA6619B8502}" dt="2024-08-21T16:50:09.814" v="112" actId="20577"/>
        <pc:sldMkLst>
          <pc:docMk/>
          <pc:sldMk cId="3484569905" sldId="2053"/>
        </pc:sldMkLst>
        <pc:spChg chg="mod">
          <ac:chgData name="Lindsey Touchette" userId="feb6f5d5-c2be-473d-9fe1-592872fa4bc5" providerId="ADAL" clId="{36DD265B-071B-449E-AB6B-EBA6619B8502}" dt="2024-08-21T16:50:09.814" v="112" actId="20577"/>
          <ac:spMkLst>
            <pc:docMk/>
            <pc:sldMk cId="3484569905" sldId="2053"/>
            <ac:spMk id="14" creationId="{04D80603-3087-5D47-F74D-9885E90C88D1}"/>
          </ac:spMkLst>
        </pc:spChg>
        <pc:spChg chg="mod">
          <ac:chgData name="Lindsey Touchette" userId="feb6f5d5-c2be-473d-9fe1-592872fa4bc5" providerId="ADAL" clId="{36DD265B-071B-449E-AB6B-EBA6619B8502}" dt="2024-08-21T16:47:42.267" v="21"/>
          <ac:spMkLst>
            <pc:docMk/>
            <pc:sldMk cId="3484569905" sldId="2053"/>
            <ac:spMk id="28" creationId="{FE3FD3E9-318F-B41C-52D6-F861CE62AC61}"/>
          </ac:spMkLst>
        </pc:spChg>
      </pc:sldChg>
      <pc:sldChg chg="modSp mod">
        <pc:chgData name="Lindsey Touchette" userId="feb6f5d5-c2be-473d-9fe1-592872fa4bc5" providerId="ADAL" clId="{36DD265B-071B-449E-AB6B-EBA6619B8502}" dt="2024-08-21T16:47:46.271" v="22"/>
        <pc:sldMkLst>
          <pc:docMk/>
          <pc:sldMk cId="3403025069" sldId="2054"/>
        </pc:sldMkLst>
        <pc:spChg chg="mod">
          <ac:chgData name="Lindsey Touchette" userId="feb6f5d5-c2be-473d-9fe1-592872fa4bc5" providerId="ADAL" clId="{36DD265B-071B-449E-AB6B-EBA6619B8502}" dt="2024-08-21T16:47:46.271" v="22"/>
          <ac:spMkLst>
            <pc:docMk/>
            <pc:sldMk cId="3403025069" sldId="2054"/>
            <ac:spMk id="28" creationId="{FE3FD3E9-318F-B41C-52D6-F861CE62AC61}"/>
          </ac:spMkLst>
        </pc:spChg>
      </pc:sldChg>
      <pc:sldChg chg="modSp mod modNotesTx">
        <pc:chgData name="Lindsey Touchette" userId="feb6f5d5-c2be-473d-9fe1-592872fa4bc5" providerId="ADAL" clId="{36DD265B-071B-449E-AB6B-EBA6619B8502}" dt="2024-08-21T17:04:19.830" v="187" actId="20577"/>
        <pc:sldMkLst>
          <pc:docMk/>
          <pc:sldMk cId="2888124292" sldId="2056"/>
        </pc:sldMkLst>
        <pc:spChg chg="mod">
          <ac:chgData name="Lindsey Touchette" userId="feb6f5d5-c2be-473d-9fe1-592872fa4bc5" providerId="ADAL" clId="{36DD265B-071B-449E-AB6B-EBA6619B8502}" dt="2024-08-21T16:58:02.691" v="158" actId="27636"/>
          <ac:spMkLst>
            <pc:docMk/>
            <pc:sldMk cId="2888124292" sldId="2056"/>
            <ac:spMk id="2" creationId="{F2DB3684-5F29-539A-5711-541F6A016141}"/>
          </ac:spMkLst>
        </pc:spChg>
        <pc:spChg chg="mod">
          <ac:chgData name="Lindsey Touchette" userId="feb6f5d5-c2be-473d-9fe1-592872fa4bc5" providerId="ADAL" clId="{36DD265B-071B-449E-AB6B-EBA6619B8502}" dt="2024-08-21T16:47:32.451" v="18"/>
          <ac:spMkLst>
            <pc:docMk/>
            <pc:sldMk cId="2888124292" sldId="2056"/>
            <ac:spMk id="28" creationId="{FE3FD3E9-318F-B41C-52D6-F861CE62AC61}"/>
          </ac:spMkLst>
        </pc:spChg>
      </pc:sldChg>
      <pc:sldChg chg="modSp mod modNotesTx">
        <pc:chgData name="Lindsey Touchette" userId="feb6f5d5-c2be-473d-9fe1-592872fa4bc5" providerId="ADAL" clId="{36DD265B-071B-449E-AB6B-EBA6619B8502}" dt="2024-08-21T17:04:56.423" v="191" actId="115"/>
        <pc:sldMkLst>
          <pc:docMk/>
          <pc:sldMk cId="2127868506" sldId="2057"/>
        </pc:sldMkLst>
        <pc:spChg chg="mod">
          <ac:chgData name="Lindsey Touchette" userId="feb6f5d5-c2be-473d-9fe1-592872fa4bc5" providerId="ADAL" clId="{36DD265B-071B-449E-AB6B-EBA6619B8502}" dt="2024-08-21T16:52:55.220" v="147" actId="20577"/>
          <ac:spMkLst>
            <pc:docMk/>
            <pc:sldMk cId="2127868506" sldId="2057"/>
            <ac:spMk id="2" creationId="{F2DB3684-5F29-539A-5711-541F6A016141}"/>
          </ac:spMkLst>
        </pc:spChg>
        <pc:spChg chg="mod">
          <ac:chgData name="Lindsey Touchette" userId="feb6f5d5-c2be-473d-9fe1-592872fa4bc5" providerId="ADAL" clId="{36DD265B-071B-449E-AB6B-EBA6619B8502}" dt="2024-08-21T16:47:35.796" v="19"/>
          <ac:spMkLst>
            <pc:docMk/>
            <pc:sldMk cId="2127868506" sldId="2057"/>
            <ac:spMk id="28" creationId="{FE3FD3E9-318F-B41C-52D6-F861CE62AC61}"/>
          </ac:spMkLst>
        </pc:spChg>
      </pc:sldChg>
      <pc:sldChg chg="modSp mod">
        <pc:chgData name="Lindsey Touchette" userId="feb6f5d5-c2be-473d-9fe1-592872fa4bc5" providerId="ADAL" clId="{36DD265B-071B-449E-AB6B-EBA6619B8502}" dt="2024-08-21T16:47:39.048" v="20"/>
        <pc:sldMkLst>
          <pc:docMk/>
          <pc:sldMk cId="4158178274" sldId="2058"/>
        </pc:sldMkLst>
        <pc:spChg chg="mod">
          <ac:chgData name="Lindsey Touchette" userId="feb6f5d5-c2be-473d-9fe1-592872fa4bc5" providerId="ADAL" clId="{36DD265B-071B-449E-AB6B-EBA6619B8502}" dt="2024-08-21T16:47:39.048" v="20"/>
          <ac:spMkLst>
            <pc:docMk/>
            <pc:sldMk cId="4158178274" sldId="2058"/>
            <ac:spMk id="28" creationId="{FE3FD3E9-318F-B41C-52D6-F861CE62AC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57F3BF4-8801-4F60-BE08-2C33B42C2AB7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BA1E5A6-E598-469C-817A-752EEDB59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87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325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concept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300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721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8BD8E7-1312-41F3-99C4-6DA5AF8919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320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210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35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201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Someone earning a $45,000 salary should be able to afford a housing payment of </a:t>
            </a:r>
            <a:r>
              <a:rPr lang="en-US" sz="1200" b="1" dirty="0"/>
              <a:t>$1,125 per month </a:t>
            </a:r>
            <a:r>
              <a:rPr lang="en-US" sz="1200" dirty="0"/>
              <a:t>but the </a:t>
            </a:r>
            <a:r>
              <a:rPr lang="en-US" sz="1200" b="1" dirty="0"/>
              <a:t>2023 median monthly rent is almost double that at $2,230</a:t>
            </a:r>
            <a:r>
              <a:rPr lang="en-US" sz="1200" dirty="0"/>
              <a:t>.</a:t>
            </a:r>
          </a:p>
          <a:p>
            <a:endParaRPr lang="en-US" sz="1200" dirty="0"/>
          </a:p>
          <a:p>
            <a:r>
              <a:rPr lang="en-US" sz="1200" dirty="0"/>
              <a:t>The 50% rent increase is the highest increase in the United States.</a:t>
            </a:r>
          </a:p>
          <a:p>
            <a:endParaRPr lang="en-US" sz="1200" dirty="0"/>
          </a:p>
          <a:p>
            <a:r>
              <a:rPr lang="en-US" sz="1200" b="1" dirty="0"/>
              <a:t>2023 reports have captured the following rent and home sales data: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/>
              <a:t> the median rent in Collier County is $2,230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/>
              <a:t> market rent is $3,922 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/>
              <a:t> the median home sales price in Collier County is $571,500 (Single Family Homes- $765,000, Condos- $465,000)</a:t>
            </a:r>
          </a:p>
          <a:p>
            <a:r>
              <a:rPr lang="en-US" sz="1000" i="1" dirty="0"/>
              <a:t>Sources: University of Florida </a:t>
            </a:r>
            <a:r>
              <a:rPr lang="en-US" sz="1000" i="1" dirty="0" err="1"/>
              <a:t>Shimberg</a:t>
            </a:r>
            <a:r>
              <a:rPr lang="en-US" sz="1000" i="1" dirty="0"/>
              <a:t> Center for Housing Studies, Zillow Research, and Apartment List Methodology, 2023, and NABOR Market Report, October 2023</a:t>
            </a:r>
            <a:endParaRPr lang="en-US" sz="10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796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Prioritized focus: RENTAL and WORKFORCE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06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This would become our </a:t>
            </a:r>
            <a:r>
              <a:rPr lang="en-US" sz="1200" b="1" dirty="0"/>
              <a:t>FIRST public/private partnership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prstClr val="black"/>
                </a:solidFill>
              </a:rPr>
              <a:t>In 2019</a:t>
            </a:r>
            <a:r>
              <a:rPr lang="en-US" sz="1200" dirty="0">
                <a:solidFill>
                  <a:prstClr val="black"/>
                </a:solidFill>
              </a:rPr>
              <a:t>, Collier County purchased 165-acre golf course for $29 M after 2-years of trying to identify parcels.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prstClr val="black"/>
                </a:solidFill>
              </a:rPr>
              <a:t>In 2020, </a:t>
            </a:r>
            <a:r>
              <a:rPr lang="en-US" sz="1200" dirty="0">
                <a:solidFill>
                  <a:prstClr val="black"/>
                </a:solidFill>
              </a:rPr>
              <a:t>the vision started to become a reality.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36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solidFill>
                  <a:schemeClr val="tx1"/>
                </a:solidFill>
                <a:latin typeface="+mn-lt"/>
              </a:rPr>
              <a:t>Phase 1:</a:t>
            </a:r>
          </a:p>
          <a:p>
            <a:endParaRPr lang="en-US" sz="1200" dirty="0">
              <a:solidFill>
                <a:schemeClr val="tx1"/>
              </a:solidFill>
              <a:latin typeface="+mn-lt"/>
            </a:endParaRPr>
          </a:p>
          <a:p>
            <a:pPr marL="5715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kern="1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50% AMI   	INCOME AND RENT LIMIT   22 UNITS or 9%</a:t>
            </a:r>
            <a:endParaRPr lang="en-US" sz="1200" b="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5715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kern="1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80% AMI  	INCOME AND RENT LIMIT  28 UNITS or 11%</a:t>
            </a:r>
            <a:endParaRPr lang="en-US" sz="1200" b="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14300" marR="0" indent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0" kern="1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120% AMI 	INCOME LIMIT – </a:t>
            </a:r>
            <a:r>
              <a:rPr lang="en-US" sz="1200" b="0" u="sng" kern="1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RENT LIMIT = 100% AMI  </a:t>
            </a:r>
            <a:r>
              <a:rPr lang="en-US" sz="1200" b="0" kern="1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202 UNITS OR 80%</a:t>
            </a:r>
            <a:endParaRPr lang="en-US" sz="1200" b="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Units will be one, two and three bedrooms. </a:t>
            </a: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9 residential buildings, three stories each.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There will also be several amenities that include a club house, exercise room, community rooms, pools, and playground.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Phase 2: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Units will be primarily one bedroom. 1 mid-rise building.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**Funded with HUD, SHIP, block grants, and other local and state grants.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670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1E5A6-E598-469C-817A-752EEDB59C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813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7D917-78DE-0B4A-80FA-FA3402807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038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1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30BD6CD-DF3E-BB29-FD40-770B9CC474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887816" cy="6858000"/>
          </a:xfrm>
          <a:custGeom>
            <a:avLst/>
            <a:gdLst>
              <a:gd name="connsiteX0" fmla="*/ 3521984 w 6887816"/>
              <a:gd name="connsiteY0" fmla="*/ 1574331 h 6858000"/>
              <a:gd name="connsiteX1" fmla="*/ 6887816 w 6887816"/>
              <a:gd name="connsiteY1" fmla="*/ 3712092 h 6858000"/>
              <a:gd name="connsiteX2" fmla="*/ 4889736 w 6887816"/>
              <a:gd name="connsiteY2" fmla="*/ 6858000 h 6858000"/>
              <a:gd name="connsiteX3" fmla="*/ 166136 w 6887816"/>
              <a:gd name="connsiteY3" fmla="*/ 6858000 h 6858000"/>
              <a:gd name="connsiteX4" fmla="*/ 0 w 6887816"/>
              <a:gd name="connsiteY4" fmla="*/ 0 h 6858000"/>
              <a:gd name="connsiteX5" fmla="*/ 4320156 w 6887816"/>
              <a:gd name="connsiteY5" fmla="*/ 0 h 6858000"/>
              <a:gd name="connsiteX6" fmla="*/ 0 w 6887816"/>
              <a:gd name="connsiteY6" fmla="*/ 68019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7816" h="6858000">
                <a:moveTo>
                  <a:pt x="3521984" y="1574331"/>
                </a:moveTo>
                <a:lnTo>
                  <a:pt x="6887816" y="3712092"/>
                </a:lnTo>
                <a:lnTo>
                  <a:pt x="4889736" y="6858000"/>
                </a:lnTo>
                <a:lnTo>
                  <a:pt x="166136" y="6858000"/>
                </a:lnTo>
                <a:close/>
                <a:moveTo>
                  <a:pt x="0" y="0"/>
                </a:moveTo>
                <a:lnTo>
                  <a:pt x="4320156" y="0"/>
                </a:lnTo>
                <a:lnTo>
                  <a:pt x="0" y="6801939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720000" rIns="720000"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8465519-65CA-14C2-D52A-8D5ECB6A8B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69765" y="778100"/>
            <a:ext cx="4932708" cy="1361109"/>
          </a:xfrm>
        </p:spPr>
        <p:txBody>
          <a:bodyPr anchor="b">
            <a:noAutofit/>
          </a:bodyPr>
          <a:lstStyle>
            <a:lvl1pPr>
              <a:defRPr sz="5400" b="1">
                <a:latin typeface="+mj-lt"/>
                <a:ea typeface="Segoe UI Black" panose="020B0A02040204020203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2827A05-7435-AA45-C41C-D8B3ADD6DC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69765" y="2322207"/>
            <a:ext cx="4932708" cy="345024"/>
          </a:xfrm>
        </p:spPr>
        <p:txBody>
          <a:bodyPr>
            <a:noAutofit/>
          </a:bodyPr>
          <a:lstStyle>
            <a:lvl1pPr>
              <a:defRPr sz="28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078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2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FF9B54-E8FD-C3A9-680D-E4642C7D1CE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858000"/>
          </a:xfrm>
          <a:solidFill>
            <a:schemeClr val="accent3"/>
          </a:solidFill>
        </p:spPr>
        <p:txBody>
          <a:bodyPr lIns="720000" rIns="720000" anchor="ctr">
            <a:norm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8465519-65CA-14C2-D52A-8D5ECB6A8B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87817" y="1990673"/>
            <a:ext cx="4932708" cy="1361109"/>
          </a:xfrm>
        </p:spPr>
        <p:txBody>
          <a:bodyPr anchor="b">
            <a:noAutofit/>
          </a:bodyPr>
          <a:lstStyle>
            <a:lvl1pPr>
              <a:defRPr sz="5400">
                <a:latin typeface="+mj-lt"/>
                <a:ea typeface="Segoe UI Black" panose="020B0A02040204020203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2827A05-7435-AA45-C41C-D8B3ADD6DC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7817" y="3534780"/>
            <a:ext cx="4932708" cy="345024"/>
          </a:xfrm>
        </p:spPr>
        <p:txBody>
          <a:bodyPr>
            <a:noAutofit/>
          </a:bodyPr>
          <a:lstStyle>
            <a:lvl1pPr>
              <a:defRPr sz="28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78588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3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A808CD6-AA48-37BC-127F-F6C3A0C8D2C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36096" y="0"/>
            <a:ext cx="6655904" cy="6858000"/>
          </a:xfrm>
          <a:custGeom>
            <a:avLst/>
            <a:gdLst>
              <a:gd name="connsiteX0" fmla="*/ 3327952 w 6655904"/>
              <a:gd name="connsiteY0" fmla="*/ 0 h 6858000"/>
              <a:gd name="connsiteX1" fmla="*/ 3429000 w 6655904"/>
              <a:gd name="connsiteY1" fmla="*/ 0 h 6858000"/>
              <a:gd name="connsiteX2" fmla="*/ 6655904 w 6655904"/>
              <a:gd name="connsiteY2" fmla="*/ 0 h 6858000"/>
              <a:gd name="connsiteX3" fmla="*/ 6655904 w 6655904"/>
              <a:gd name="connsiteY3" fmla="*/ 2267653 h 6858000"/>
              <a:gd name="connsiteX4" fmla="*/ 6655904 w 6655904"/>
              <a:gd name="connsiteY4" fmla="*/ 4590347 h 6858000"/>
              <a:gd name="connsiteX5" fmla="*/ 6655904 w 6655904"/>
              <a:gd name="connsiteY5" fmla="*/ 6858000 h 6858000"/>
              <a:gd name="connsiteX6" fmla="*/ 3429000 w 6655904"/>
              <a:gd name="connsiteY6" fmla="*/ 6858000 h 6858000"/>
              <a:gd name="connsiteX7" fmla="*/ 3327952 w 6655904"/>
              <a:gd name="connsiteY7" fmla="*/ 6858000 h 6858000"/>
              <a:gd name="connsiteX8" fmla="*/ 3327952 w 6655904"/>
              <a:gd name="connsiteY8" fmla="*/ 6855445 h 6858000"/>
              <a:gd name="connsiteX9" fmla="*/ 3252544 w 6655904"/>
              <a:gd name="connsiteY9" fmla="*/ 6853538 h 6858000"/>
              <a:gd name="connsiteX10" fmla="*/ 0 w 6655904"/>
              <a:gd name="connsiteY10" fmla="*/ 3429000 h 6858000"/>
              <a:gd name="connsiteX11" fmla="*/ 3252544 w 6655904"/>
              <a:gd name="connsiteY11" fmla="*/ 4462 h 6858000"/>
              <a:gd name="connsiteX12" fmla="*/ 3327952 w 6655904"/>
              <a:gd name="connsiteY12" fmla="*/ 25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55904" h="6858000">
                <a:moveTo>
                  <a:pt x="3327952" y="0"/>
                </a:moveTo>
                <a:lnTo>
                  <a:pt x="3429000" y="0"/>
                </a:lnTo>
                <a:lnTo>
                  <a:pt x="6655904" y="0"/>
                </a:lnTo>
                <a:lnTo>
                  <a:pt x="6655904" y="2267653"/>
                </a:lnTo>
                <a:lnTo>
                  <a:pt x="6655904" y="4590347"/>
                </a:lnTo>
                <a:lnTo>
                  <a:pt x="6655904" y="6858000"/>
                </a:lnTo>
                <a:lnTo>
                  <a:pt x="3429000" y="6858000"/>
                </a:lnTo>
                <a:lnTo>
                  <a:pt x="3327952" y="6858000"/>
                </a:lnTo>
                <a:lnTo>
                  <a:pt x="3327952" y="6855445"/>
                </a:lnTo>
                <a:lnTo>
                  <a:pt x="3252544" y="6853538"/>
                </a:lnTo>
                <a:cubicBezTo>
                  <a:pt x="1440764" y="6761699"/>
                  <a:pt x="0" y="5263603"/>
                  <a:pt x="0" y="3429000"/>
                </a:cubicBezTo>
                <a:cubicBezTo>
                  <a:pt x="0" y="1594397"/>
                  <a:pt x="1440764" y="96301"/>
                  <a:pt x="3252544" y="4462"/>
                </a:cubicBezTo>
                <a:lnTo>
                  <a:pt x="3327952" y="2555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720000" rIns="720000"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B2951D5-6D1F-BBF8-4867-7202F463BC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1475" y="1990673"/>
            <a:ext cx="4932708" cy="1361109"/>
          </a:xfrm>
        </p:spPr>
        <p:txBody>
          <a:bodyPr anchor="b">
            <a:noAutofit/>
          </a:bodyPr>
          <a:lstStyle>
            <a:lvl1pPr>
              <a:defRPr sz="5400">
                <a:latin typeface="+mj-lt"/>
                <a:ea typeface="Segoe UI Black" panose="020B0A02040204020203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04D6951-8BA0-2AD4-91CF-1B28DDA767D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3534780"/>
            <a:ext cx="4932708" cy="345024"/>
          </a:xfrm>
        </p:spPr>
        <p:txBody>
          <a:bodyPr>
            <a:noAutofit/>
          </a:bodyPr>
          <a:lstStyle>
            <a:lvl1pPr>
              <a:defRPr sz="28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451866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4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FF9B54-E8FD-C3A9-680D-E4642C7D1CE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68300"/>
            <a:ext cx="6096000" cy="6121400"/>
          </a:xfrm>
          <a:solidFill>
            <a:schemeClr val="accent3"/>
          </a:solidFill>
        </p:spPr>
        <p:txBody>
          <a:bodyPr lIns="720000" rIns="720000" anchor="ctr">
            <a:norm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B2951D5-6D1F-BBF8-4867-7202F463BC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87817" y="1990673"/>
            <a:ext cx="4932708" cy="1361109"/>
          </a:xfrm>
        </p:spPr>
        <p:txBody>
          <a:bodyPr anchor="b">
            <a:noAutofit/>
          </a:bodyPr>
          <a:lstStyle>
            <a:lvl1pPr>
              <a:defRPr sz="5400">
                <a:latin typeface="+mj-lt"/>
                <a:ea typeface="Segoe UI Black" panose="020B0A02040204020203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04D6951-8BA0-2AD4-91CF-1B28DDA767D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7817" y="3534780"/>
            <a:ext cx="4932708" cy="345024"/>
          </a:xfrm>
        </p:spPr>
        <p:txBody>
          <a:bodyPr>
            <a:noAutofit/>
          </a:bodyPr>
          <a:lstStyle>
            <a:lvl1pPr>
              <a:defRPr sz="28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279003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5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B2951D5-6D1F-BBF8-4867-7202F463BC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87817" y="2398177"/>
            <a:ext cx="4234070" cy="1361109"/>
          </a:xfrm>
        </p:spPr>
        <p:txBody>
          <a:bodyPr anchor="b">
            <a:noAutofit/>
          </a:bodyPr>
          <a:lstStyle>
            <a:lvl1pPr>
              <a:defRPr sz="5400">
                <a:latin typeface="+mj-lt"/>
                <a:ea typeface="Segoe UI Black" panose="020B0A02040204020203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04D6951-8BA0-2AD4-91CF-1B28DDA767D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7817" y="3942284"/>
            <a:ext cx="4234070" cy="345024"/>
          </a:xfrm>
        </p:spPr>
        <p:txBody>
          <a:bodyPr>
            <a:noAutofit/>
          </a:bodyPr>
          <a:lstStyle>
            <a:lvl1pPr>
              <a:defRPr sz="28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E8DC7DC-17B2-B573-424D-F0232D9FAE4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295322" cy="6858000"/>
          </a:xfrm>
          <a:custGeom>
            <a:avLst/>
            <a:gdLst>
              <a:gd name="connsiteX0" fmla="*/ 0 w 7295322"/>
              <a:gd name="connsiteY0" fmla="*/ 0 h 6858000"/>
              <a:gd name="connsiteX1" fmla="*/ 7295322 w 7295322"/>
              <a:gd name="connsiteY1" fmla="*/ 0 h 6858000"/>
              <a:gd name="connsiteX2" fmla="*/ 7295322 w 7295322"/>
              <a:gd name="connsiteY2" fmla="*/ 705678 h 6858000"/>
              <a:gd name="connsiteX3" fmla="*/ 6096000 w 7295322"/>
              <a:gd name="connsiteY3" fmla="*/ 705678 h 6858000"/>
              <a:gd name="connsiteX4" fmla="*/ 6096000 w 7295322"/>
              <a:gd name="connsiteY4" fmla="*/ 6152322 h 6858000"/>
              <a:gd name="connsiteX5" fmla="*/ 7295322 w 7295322"/>
              <a:gd name="connsiteY5" fmla="*/ 6152322 h 6858000"/>
              <a:gd name="connsiteX6" fmla="*/ 7295322 w 7295322"/>
              <a:gd name="connsiteY6" fmla="*/ 6858000 h 6858000"/>
              <a:gd name="connsiteX7" fmla="*/ 0 w 72953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95322" h="6858000">
                <a:moveTo>
                  <a:pt x="0" y="0"/>
                </a:moveTo>
                <a:lnTo>
                  <a:pt x="7295322" y="0"/>
                </a:lnTo>
                <a:lnTo>
                  <a:pt x="7295322" y="705678"/>
                </a:lnTo>
                <a:lnTo>
                  <a:pt x="6096000" y="705678"/>
                </a:lnTo>
                <a:lnTo>
                  <a:pt x="6096000" y="6152322"/>
                </a:lnTo>
                <a:lnTo>
                  <a:pt x="7295322" y="6152322"/>
                </a:lnTo>
                <a:lnTo>
                  <a:pt x="729532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720000" rIns="2052000"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53840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6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FF9B54-E8FD-C3A9-680D-E4642C7D1CE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210339" cy="6858000"/>
          </a:xfrm>
          <a:solidFill>
            <a:schemeClr val="accent3"/>
          </a:solidFill>
        </p:spPr>
        <p:txBody>
          <a:bodyPr lIns="720000" rIns="720000" anchor="ctr">
            <a:norm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clicking on the icon or dragging a picture from outside of PowerPoint into this container</a:t>
            </a:r>
            <a:endParaRPr lang="en-AU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25E205D-D329-C9DA-3A49-9CBBA27578E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99183" y="0"/>
            <a:ext cx="3210339" cy="6858000"/>
          </a:xfrm>
          <a:solidFill>
            <a:schemeClr val="accent3"/>
          </a:solidFill>
        </p:spPr>
        <p:txBody>
          <a:bodyPr lIns="720000" rIns="720000" anchor="ctr">
            <a:norm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clicking on the icon or dragging a picture from outside of PowerPoint into this container</a:t>
            </a:r>
            <a:endParaRPr lang="en-AU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9F435778-AAA4-8E5D-40D5-DBD8E583F9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87817" y="2398177"/>
            <a:ext cx="4932708" cy="1361109"/>
          </a:xfrm>
        </p:spPr>
        <p:txBody>
          <a:bodyPr anchor="b">
            <a:noAutofit/>
          </a:bodyPr>
          <a:lstStyle>
            <a:lvl1pPr>
              <a:defRPr sz="5400">
                <a:latin typeface="+mj-lt"/>
                <a:ea typeface="Segoe UI Black" panose="020B0A02040204020203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256560FC-284A-3CE7-1B35-DE8E17A63C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7817" y="3942284"/>
            <a:ext cx="4932708" cy="345024"/>
          </a:xfrm>
        </p:spPr>
        <p:txBody>
          <a:bodyPr>
            <a:noAutofit/>
          </a:bodyPr>
          <a:lstStyle>
            <a:lvl1pPr>
              <a:defRPr sz="28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585598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7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AB323-718C-3166-1427-FD9C66D81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980" y="3429000"/>
            <a:ext cx="10865766" cy="53671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F55EE9-D3AB-4B5F-AAAF-534CB7D312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832" y="4105275"/>
            <a:ext cx="5224255" cy="201771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951CCD-B162-7EE1-732F-0AD1D376A34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756991"/>
          </a:xfrm>
          <a:custGeom>
            <a:avLst/>
            <a:gdLst>
              <a:gd name="connsiteX0" fmla="*/ 0 w 12192000"/>
              <a:gd name="connsiteY0" fmla="*/ 0 h 3756991"/>
              <a:gd name="connsiteX1" fmla="*/ 12192000 w 12192000"/>
              <a:gd name="connsiteY1" fmla="*/ 0 h 3756991"/>
              <a:gd name="connsiteX2" fmla="*/ 12192000 w 12192000"/>
              <a:gd name="connsiteY2" fmla="*/ 3756991 h 3756991"/>
              <a:gd name="connsiteX3" fmla="*/ 11820525 w 12192000"/>
              <a:gd name="connsiteY3" fmla="*/ 3756991 h 3756991"/>
              <a:gd name="connsiteX4" fmla="*/ 11820525 w 12192000"/>
              <a:gd name="connsiteY4" fmla="*/ 3200400 h 3756991"/>
              <a:gd name="connsiteX5" fmla="*/ 371475 w 12192000"/>
              <a:gd name="connsiteY5" fmla="*/ 3200400 h 3756991"/>
              <a:gd name="connsiteX6" fmla="*/ 371475 w 12192000"/>
              <a:gd name="connsiteY6" fmla="*/ 3756991 h 3756991"/>
              <a:gd name="connsiteX7" fmla="*/ 0 w 12192000"/>
              <a:gd name="connsiteY7" fmla="*/ 3756991 h 375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756991">
                <a:moveTo>
                  <a:pt x="0" y="0"/>
                </a:moveTo>
                <a:lnTo>
                  <a:pt x="12192000" y="0"/>
                </a:lnTo>
                <a:lnTo>
                  <a:pt x="12192000" y="3756991"/>
                </a:lnTo>
                <a:lnTo>
                  <a:pt x="11820525" y="3756991"/>
                </a:lnTo>
                <a:lnTo>
                  <a:pt x="11820525" y="3200400"/>
                </a:lnTo>
                <a:lnTo>
                  <a:pt x="371475" y="3200400"/>
                </a:lnTo>
                <a:lnTo>
                  <a:pt x="371475" y="3756991"/>
                </a:lnTo>
                <a:lnTo>
                  <a:pt x="0" y="375699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720000" rIns="720000"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E5F07C0-F678-8EDA-7E80-AB8811C374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81491" y="4105275"/>
            <a:ext cx="5224255" cy="201771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554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4CD3A-627F-0279-2168-0BF802723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982" y="1160900"/>
            <a:ext cx="4949687" cy="1184735"/>
          </a:xfrm>
        </p:spPr>
        <p:txBody>
          <a:bodyPr anchor="b" anchorCtr="0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A8E7824-B92B-BAE4-23F1-F45B231559C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379304" y="0"/>
            <a:ext cx="8812696" cy="6858000"/>
          </a:xfrm>
          <a:custGeom>
            <a:avLst/>
            <a:gdLst>
              <a:gd name="connsiteX0" fmla="*/ 0 w 8812696"/>
              <a:gd name="connsiteY0" fmla="*/ 0 h 6858000"/>
              <a:gd name="connsiteX1" fmla="*/ 8812696 w 8812696"/>
              <a:gd name="connsiteY1" fmla="*/ 0 h 6858000"/>
              <a:gd name="connsiteX2" fmla="*/ 8812696 w 8812696"/>
              <a:gd name="connsiteY2" fmla="*/ 6858000 h 6858000"/>
              <a:gd name="connsiteX3" fmla="*/ 0 w 8812696"/>
              <a:gd name="connsiteY3" fmla="*/ 6858000 h 6858000"/>
              <a:gd name="connsiteX4" fmla="*/ 0 w 8812696"/>
              <a:gd name="connsiteY4" fmla="*/ 6489700 h 6858000"/>
              <a:gd name="connsiteX5" fmla="*/ 2716696 w 8812696"/>
              <a:gd name="connsiteY5" fmla="*/ 6489700 h 6858000"/>
              <a:gd name="connsiteX6" fmla="*/ 2716696 w 8812696"/>
              <a:gd name="connsiteY6" fmla="*/ 368300 h 6858000"/>
              <a:gd name="connsiteX7" fmla="*/ 0 w 8812696"/>
              <a:gd name="connsiteY7" fmla="*/ 3683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12696" h="6858000">
                <a:moveTo>
                  <a:pt x="0" y="0"/>
                </a:moveTo>
                <a:lnTo>
                  <a:pt x="8812696" y="0"/>
                </a:lnTo>
                <a:lnTo>
                  <a:pt x="8812696" y="6858000"/>
                </a:lnTo>
                <a:lnTo>
                  <a:pt x="0" y="6858000"/>
                </a:lnTo>
                <a:lnTo>
                  <a:pt x="0" y="6489700"/>
                </a:lnTo>
                <a:lnTo>
                  <a:pt x="2716696" y="6489700"/>
                </a:lnTo>
                <a:lnTo>
                  <a:pt x="2716696" y="368300"/>
                </a:lnTo>
                <a:lnTo>
                  <a:pt x="0" y="36830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3456000" rIns="720000"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C911B277-0A03-59C0-57F0-B9FCD2D1268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5982" y="2474844"/>
            <a:ext cx="4949687" cy="32271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82268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9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AB323-718C-3166-1427-FD9C66D81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623" y="368300"/>
            <a:ext cx="3951900" cy="222581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F55EE9-D3AB-4B5F-AAAF-534CB7D312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1390" y="368300"/>
            <a:ext cx="7149135" cy="2225814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4BB30-21C1-73FA-3718-CB3439A9F60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961860"/>
            <a:ext cx="12192000" cy="3896139"/>
          </a:xfrm>
          <a:solidFill>
            <a:schemeClr val="accent3"/>
          </a:solidFill>
        </p:spPr>
        <p:txBody>
          <a:bodyPr lIns="720000" rIns="720000" anchor="ctr">
            <a:norm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20037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0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3C5A7-450E-4F4B-E1B9-3BCE8F46A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0E722FC-391B-3EF8-60CC-CE3A67F26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475" y="1520825"/>
            <a:ext cx="5625960" cy="46085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6D48FD01-DB92-1B3B-0F4D-8C4CDB7E7EC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194567" y="1520825"/>
            <a:ext cx="5625960" cy="46085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806452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8">
          <p15:clr>
            <a:srgbClr val="FBAE40"/>
          </p15:clr>
        </p15:guide>
        <p15:guide id="2" orient="horz" pos="386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572F63-6247-45CC-8261-C35627F32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7912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34C5AE-52E2-DD4C-B372-E5592E3EB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351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3C5A7-450E-4F4B-E1B9-3BCE8F46A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487247D-731C-1FB8-FC0C-01BC1CA2E0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475" y="1520825"/>
            <a:ext cx="3730485" cy="46085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0A238666-C8B7-BFDB-F7AD-D0EC92C7097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230758" y="1520825"/>
            <a:ext cx="3730485" cy="46085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D79DCE4D-BB93-909D-E533-BDF3320289E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090040" y="1520825"/>
            <a:ext cx="3730485" cy="46085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064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8">
          <p15:clr>
            <a:srgbClr val="FBAE40"/>
          </p15:clr>
        </p15:guide>
        <p15:guide id="2" orient="horz" pos="386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2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0B5419FD-25E4-0FC1-FFE6-3603FF61AC41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  <a:solidFill>
            <a:schemeClr val="accent3"/>
          </a:solidFill>
        </p:spPr>
        <p:txBody>
          <a:bodyPr anchor="ctr" anchorCtr="0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Click on the icon to insert a Video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23689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3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0B5419FD-25E4-0FC1-FFE6-3603FF61AC41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2664178" y="1284011"/>
            <a:ext cx="6863644" cy="4289978"/>
          </a:xfrm>
          <a:solidFill>
            <a:schemeClr val="accent3"/>
          </a:solidFill>
        </p:spPr>
        <p:txBody>
          <a:bodyPr anchor="ctr" anchorCtr="0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Click on the icon to insert a Video</a:t>
            </a:r>
            <a:endParaRPr lang="en-AU" dirty="0"/>
          </a:p>
        </p:txBody>
      </p:sp>
      <p:pic>
        <p:nvPicPr>
          <p:cNvPr id="3" name="Picture 2" descr="A picture containing text, computer, computer, monitor&#10;&#10;Description automatically generated">
            <a:extLst>
              <a:ext uri="{FF2B5EF4-FFF2-40B4-BE49-F238E27FC236}">
                <a16:creationId xmlns:a16="http://schemas.microsoft.com/office/drawing/2014/main" id="{F6D93B23-3C61-5923-35B3-4BD197684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7000" y="801511"/>
            <a:ext cx="9398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34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4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A86B4C7-74A5-4421-622A-B5CE974E9DC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accent3"/>
          </a:solidFill>
        </p:spPr>
        <p:txBody>
          <a:bodyPr vert="horz" lIns="0" tIns="0" rIns="0" bIns="0" rtlCol="0" anchor="ctr" anchorCtr="0">
            <a:noAutofit/>
          </a:bodyPr>
          <a:lstStyle>
            <a:lvl1pPr algn="l">
              <a:defRPr lang="en-AU"/>
            </a:lvl1pPr>
          </a:lstStyle>
          <a:p>
            <a:pPr lvl="0" algn="ctr"/>
            <a:r>
              <a:rPr lang="en-US" dirty="0"/>
              <a:t>Click on the Icon to insert a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692391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5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A86B4C7-74A5-4421-622A-B5CE974E9DC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71475" y="824948"/>
            <a:ext cx="3705072" cy="5208104"/>
          </a:xfrm>
          <a:solidFill>
            <a:schemeClr val="accent3"/>
          </a:solidFill>
        </p:spPr>
        <p:txBody>
          <a:bodyPr vert="horz" lIns="0" tIns="0" rIns="0" bIns="0" rtlCol="0" anchor="ctr" anchorCtr="0">
            <a:noAutofit/>
          </a:bodyPr>
          <a:lstStyle>
            <a:lvl1pPr algn="l">
              <a:defRPr lang="en-AU"/>
            </a:lvl1pPr>
          </a:lstStyle>
          <a:p>
            <a:pPr lvl="0" algn="ctr"/>
            <a:r>
              <a:rPr lang="en-US" dirty="0"/>
              <a:t>Click on the Icon to insert a Picture</a:t>
            </a:r>
            <a:endParaRPr lang="en-AU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36CD3F01-1AB9-CE17-18CD-9A657DC192B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43464" y="824948"/>
            <a:ext cx="3705072" cy="5208104"/>
          </a:xfrm>
          <a:solidFill>
            <a:schemeClr val="accent3"/>
          </a:solidFill>
        </p:spPr>
        <p:txBody>
          <a:bodyPr vert="horz" lIns="0" tIns="0" rIns="0" bIns="0" rtlCol="0" anchor="ctr" anchorCtr="0">
            <a:noAutofit/>
          </a:bodyPr>
          <a:lstStyle>
            <a:lvl1pPr algn="l">
              <a:defRPr lang="en-AU"/>
            </a:lvl1pPr>
          </a:lstStyle>
          <a:p>
            <a:pPr lvl="0" algn="ctr"/>
            <a:r>
              <a:rPr lang="en-US" dirty="0"/>
              <a:t>Click on the Icon to insert a Picture</a:t>
            </a:r>
            <a:endParaRPr lang="en-AU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A8C29CF9-EE43-E5F9-3041-A823F54C31F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15453" y="824948"/>
            <a:ext cx="3705072" cy="5208104"/>
          </a:xfrm>
          <a:solidFill>
            <a:schemeClr val="accent3"/>
          </a:solidFill>
        </p:spPr>
        <p:txBody>
          <a:bodyPr vert="horz" lIns="0" tIns="0" rIns="0" bIns="0" rtlCol="0" anchor="ctr" anchorCtr="0">
            <a:noAutofit/>
          </a:bodyPr>
          <a:lstStyle>
            <a:lvl1pPr algn="l">
              <a:defRPr lang="en-AU"/>
            </a:lvl1pPr>
          </a:lstStyle>
          <a:p>
            <a:pPr lvl="0" algn="ctr"/>
            <a:r>
              <a:rPr lang="en-US" dirty="0"/>
              <a:t>Click on the Icon to insert a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1657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6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487247D-731C-1FB8-FC0C-01BC1CA2E0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476" y="1726086"/>
            <a:ext cx="2958133" cy="1868418"/>
          </a:xfrm>
        </p:spPr>
        <p:txBody>
          <a:bodyPr anchor="ctr">
            <a:normAutofit/>
          </a:bodyPr>
          <a:lstStyle>
            <a:lvl1pPr algn="r">
              <a:defRPr sz="1600"/>
            </a:lvl1pPr>
            <a:lvl2pPr algn="r">
              <a:defRPr sz="1400"/>
            </a:lvl2pPr>
            <a:lvl3pPr algn="r">
              <a:defRPr sz="1200"/>
            </a:lvl3pPr>
            <a:lvl4pPr algn="r">
              <a:defRPr sz="1100"/>
            </a:lvl4pPr>
            <a:lvl5pPr algn="r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" name="Content Placeholder 8">
            <a:extLst>
              <a:ext uri="{FF2B5EF4-FFF2-40B4-BE49-F238E27FC236}">
                <a16:creationId xmlns:a16="http://schemas.microsoft.com/office/drawing/2014/main" id="{6E7F6DDC-DA4F-A52B-5D1B-B3600B1D45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71476" y="4396116"/>
            <a:ext cx="2958133" cy="1868418"/>
          </a:xfrm>
        </p:spPr>
        <p:txBody>
          <a:bodyPr anchor="ctr">
            <a:normAutofit/>
          </a:bodyPr>
          <a:lstStyle>
            <a:lvl1pPr algn="r">
              <a:defRPr sz="1600"/>
            </a:lvl1pPr>
            <a:lvl2pPr algn="r">
              <a:defRPr sz="1400"/>
            </a:lvl2pPr>
            <a:lvl3pPr algn="r">
              <a:defRPr sz="1200"/>
            </a:lvl3pPr>
            <a:lvl4pPr algn="r">
              <a:defRPr sz="1100"/>
            </a:lvl4pPr>
            <a:lvl5pPr algn="r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3915A91-A5D0-DFF0-A6AB-F5D584F2460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588025" y="1510884"/>
            <a:ext cx="2300400" cy="2298823"/>
          </a:xfrm>
          <a:prstGeom prst="ellipse">
            <a:avLst/>
          </a:prstGeom>
          <a:solidFill>
            <a:schemeClr val="accent3"/>
          </a:solidFill>
        </p:spPr>
        <p:txBody>
          <a:bodyPr lIns="36000" rIns="36000" anchor="ctr">
            <a:noAutofit/>
          </a:bodyPr>
          <a:lstStyle>
            <a:lvl1pPr algn="ctr">
              <a:defRPr sz="12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EE940028-E607-D147-CB59-B0D8558B2BA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862393" y="1726086"/>
            <a:ext cx="2958133" cy="1868418"/>
          </a:xfrm>
        </p:spPr>
        <p:txBody>
          <a:bodyPr anchor="ctr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F51E5F6D-2614-C98D-0418-8DACF8B53EA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862393" y="4396116"/>
            <a:ext cx="2958133" cy="1868418"/>
          </a:xfrm>
        </p:spPr>
        <p:txBody>
          <a:bodyPr anchor="ctr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0A0FC72-6D49-28E4-2782-ED2BD5E2E7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03577" y="1510884"/>
            <a:ext cx="2300400" cy="2298823"/>
          </a:xfrm>
          <a:prstGeom prst="ellipse">
            <a:avLst/>
          </a:prstGeom>
          <a:solidFill>
            <a:schemeClr val="accent3"/>
          </a:solidFill>
        </p:spPr>
        <p:txBody>
          <a:bodyPr lIns="36000" rIns="36000" anchor="ctr">
            <a:noAutofit/>
          </a:bodyPr>
          <a:lstStyle>
            <a:lvl1pPr algn="ctr">
              <a:defRPr sz="12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F8260ED4-643A-3A05-3240-222819C2BFC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588025" y="4180914"/>
            <a:ext cx="2300400" cy="2298823"/>
          </a:xfrm>
          <a:prstGeom prst="ellipse">
            <a:avLst/>
          </a:prstGeom>
          <a:solidFill>
            <a:schemeClr val="accent3"/>
          </a:solidFill>
        </p:spPr>
        <p:txBody>
          <a:bodyPr lIns="36000" rIns="36000" anchor="ctr">
            <a:noAutofit/>
          </a:bodyPr>
          <a:lstStyle>
            <a:lvl1pPr algn="ctr">
              <a:defRPr sz="12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857C8E7-08C2-643E-090E-077761049F3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303577" y="4180914"/>
            <a:ext cx="2300400" cy="2298823"/>
          </a:xfrm>
          <a:prstGeom prst="ellipse">
            <a:avLst/>
          </a:prstGeom>
          <a:solidFill>
            <a:schemeClr val="accent3"/>
          </a:solidFill>
        </p:spPr>
        <p:txBody>
          <a:bodyPr lIns="36000" rIns="36000" anchor="ctr">
            <a:noAutofit/>
          </a:bodyPr>
          <a:lstStyle>
            <a:lvl1pPr algn="ctr">
              <a:defRPr sz="12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AFEEC7-92D2-7052-5D97-634E4A290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375708"/>
            <a:ext cx="11449050" cy="7644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87126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8">
          <p15:clr>
            <a:srgbClr val="FBAE40"/>
          </p15:clr>
        </p15:guide>
        <p15:guide id="2" orient="horz" pos="386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7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8021F-4AAC-23AB-D2AD-58555943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494791"/>
            <a:ext cx="3872532" cy="18684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6E3AED5A-D81D-11BD-3C14-CEFC4240106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022984" y="1311965"/>
            <a:ext cx="2958133" cy="1557484"/>
          </a:xfrm>
        </p:spPr>
        <p:txBody>
          <a:bodyPr anchor="t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5FCBE96E-63CB-AEC7-C3E0-2C10C7657D7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91131" y="1311965"/>
            <a:ext cx="2958133" cy="1557484"/>
          </a:xfrm>
        </p:spPr>
        <p:txBody>
          <a:bodyPr anchor="t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EE9F82A4-164E-A661-3D0F-C056366FEF6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22984" y="4086516"/>
            <a:ext cx="2958133" cy="1557484"/>
          </a:xfrm>
        </p:spPr>
        <p:txBody>
          <a:bodyPr anchor="t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C72E1504-3B65-50E2-75C1-AD22BF66459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1131" y="4086516"/>
            <a:ext cx="2958133" cy="1557484"/>
          </a:xfrm>
        </p:spPr>
        <p:txBody>
          <a:bodyPr anchor="t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482013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8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6E3AED5A-D81D-11BD-3C14-CEFC4240106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71476" y="2961861"/>
            <a:ext cx="2716706" cy="2375452"/>
          </a:xfrm>
        </p:spPr>
        <p:txBody>
          <a:bodyPr anchor="t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5FCBE96E-63CB-AEC7-C3E0-2C10C7657D7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193038" y="2961861"/>
            <a:ext cx="2716706" cy="2375452"/>
          </a:xfrm>
        </p:spPr>
        <p:txBody>
          <a:bodyPr anchor="t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EE9F82A4-164E-A661-3D0F-C056366FEF6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82257" y="2961861"/>
            <a:ext cx="2716706" cy="2375452"/>
          </a:xfrm>
        </p:spPr>
        <p:txBody>
          <a:bodyPr anchor="t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C72E1504-3B65-50E2-75C1-AD22BF66459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03818" y="2961861"/>
            <a:ext cx="2716706" cy="2375452"/>
          </a:xfrm>
        </p:spPr>
        <p:txBody>
          <a:bodyPr anchor="t">
            <a:normAutofit/>
          </a:bodyPr>
          <a:lstStyle>
            <a:lvl1pPr algn="l">
              <a:defRPr sz="1600"/>
            </a:lvl1pPr>
            <a:lvl2pPr algn="l">
              <a:defRPr sz="1400"/>
            </a:lvl2pPr>
            <a:lvl3pPr algn="l">
              <a:defRPr sz="1200"/>
            </a:lvl3pPr>
            <a:lvl4pPr algn="l">
              <a:defRPr sz="1100"/>
            </a:lvl4pPr>
            <a:lvl5pPr algn="l"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CCF0224-ECE2-76FB-7D66-DD9A7F0B0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375708"/>
            <a:ext cx="11449050" cy="7644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44112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35FBC-9858-2DF5-4608-C27395AFD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8479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839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0C09E15-C368-49A4-8CBC-155FB96079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8000" y="0"/>
            <a:ext cx="4686300" cy="6858000"/>
          </a:xfrm>
          <a:custGeom>
            <a:avLst/>
            <a:gdLst>
              <a:gd name="connsiteX0" fmla="*/ 0 w 4686300"/>
              <a:gd name="connsiteY0" fmla="*/ 0 h 6858000"/>
              <a:gd name="connsiteX1" fmla="*/ 4686300 w 4686300"/>
              <a:gd name="connsiteY1" fmla="*/ 0 h 6858000"/>
              <a:gd name="connsiteX2" fmla="*/ 4686300 w 4686300"/>
              <a:gd name="connsiteY2" fmla="*/ 6858000 h 6858000"/>
              <a:gd name="connsiteX3" fmla="*/ 0 w 4686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6300" h="6858000">
                <a:moveTo>
                  <a:pt x="0" y="0"/>
                </a:moveTo>
                <a:lnTo>
                  <a:pt x="4686300" y="0"/>
                </a:lnTo>
                <a:lnTo>
                  <a:pt x="46863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79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2C04-F963-4389-B31A-EA0B9C69512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858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24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2C04-F963-4389-B31A-EA0B9C69512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11949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71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63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1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2C04-F963-4389-B31A-EA0B9C695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9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45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2C04-F963-4389-B31A-EA0B9C69512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99700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02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B9E9EE1-F9FF-4195-8FD9-6191FD9A50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5143500" cy="6858000"/>
          </a:xfrm>
          <a:custGeom>
            <a:avLst/>
            <a:gdLst>
              <a:gd name="connsiteX0" fmla="*/ 4169181 w 5143500"/>
              <a:gd name="connsiteY0" fmla="*/ 1695450 h 6858000"/>
              <a:gd name="connsiteX1" fmla="*/ 5143500 w 5143500"/>
              <a:gd name="connsiteY1" fmla="*/ 1695450 h 6858000"/>
              <a:gd name="connsiteX2" fmla="*/ 5143500 w 5143500"/>
              <a:gd name="connsiteY2" fmla="*/ 6057900 h 6858000"/>
              <a:gd name="connsiteX3" fmla="*/ 4169181 w 5143500"/>
              <a:gd name="connsiteY3" fmla="*/ 6057900 h 6858000"/>
              <a:gd name="connsiteX4" fmla="*/ 1042295 w 5143500"/>
              <a:gd name="connsiteY4" fmla="*/ 800100 h 6858000"/>
              <a:gd name="connsiteX5" fmla="*/ 2016615 w 5143500"/>
              <a:gd name="connsiteY5" fmla="*/ 800100 h 6858000"/>
              <a:gd name="connsiteX6" fmla="*/ 2016615 w 5143500"/>
              <a:gd name="connsiteY6" fmla="*/ 6858000 h 6858000"/>
              <a:gd name="connsiteX7" fmla="*/ 1042295 w 5143500"/>
              <a:gd name="connsiteY7" fmla="*/ 6858000 h 6858000"/>
              <a:gd name="connsiteX8" fmla="*/ 3126886 w 5143500"/>
              <a:gd name="connsiteY8" fmla="*/ 571500 h 6858000"/>
              <a:gd name="connsiteX9" fmla="*/ 4101205 w 5143500"/>
              <a:gd name="connsiteY9" fmla="*/ 571500 h 6858000"/>
              <a:gd name="connsiteX10" fmla="*/ 4101205 w 5143500"/>
              <a:gd name="connsiteY10" fmla="*/ 6629400 h 6858000"/>
              <a:gd name="connsiteX11" fmla="*/ 3126886 w 5143500"/>
              <a:gd name="connsiteY11" fmla="*/ 6629400 h 6858000"/>
              <a:gd name="connsiteX12" fmla="*/ 2084590 w 5143500"/>
              <a:gd name="connsiteY12" fmla="*/ 400050 h 6858000"/>
              <a:gd name="connsiteX13" fmla="*/ 3058910 w 5143500"/>
              <a:gd name="connsiteY13" fmla="*/ 400050 h 6858000"/>
              <a:gd name="connsiteX14" fmla="*/ 3058910 w 5143500"/>
              <a:gd name="connsiteY14" fmla="*/ 6457950 h 6858000"/>
              <a:gd name="connsiteX15" fmla="*/ 2084590 w 5143500"/>
              <a:gd name="connsiteY15" fmla="*/ 6457950 h 6858000"/>
              <a:gd name="connsiteX16" fmla="*/ 0 w 5143500"/>
              <a:gd name="connsiteY16" fmla="*/ 0 h 6858000"/>
              <a:gd name="connsiteX17" fmla="*/ 974320 w 5143500"/>
              <a:gd name="connsiteY17" fmla="*/ 0 h 6858000"/>
              <a:gd name="connsiteX18" fmla="*/ 974320 w 5143500"/>
              <a:gd name="connsiteY18" fmla="*/ 6057900 h 6858000"/>
              <a:gd name="connsiteX19" fmla="*/ 0 w 5143500"/>
              <a:gd name="connsiteY19" fmla="*/ 6057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143500" h="6858000">
                <a:moveTo>
                  <a:pt x="4169181" y="1695450"/>
                </a:moveTo>
                <a:lnTo>
                  <a:pt x="5143500" y="1695450"/>
                </a:lnTo>
                <a:lnTo>
                  <a:pt x="5143500" y="6057900"/>
                </a:lnTo>
                <a:lnTo>
                  <a:pt x="4169181" y="6057900"/>
                </a:lnTo>
                <a:close/>
                <a:moveTo>
                  <a:pt x="1042295" y="800100"/>
                </a:moveTo>
                <a:lnTo>
                  <a:pt x="2016615" y="800100"/>
                </a:lnTo>
                <a:lnTo>
                  <a:pt x="2016615" y="6858000"/>
                </a:lnTo>
                <a:lnTo>
                  <a:pt x="1042295" y="6858000"/>
                </a:lnTo>
                <a:close/>
                <a:moveTo>
                  <a:pt x="3126886" y="571500"/>
                </a:moveTo>
                <a:lnTo>
                  <a:pt x="4101205" y="571500"/>
                </a:lnTo>
                <a:lnTo>
                  <a:pt x="4101205" y="6629400"/>
                </a:lnTo>
                <a:lnTo>
                  <a:pt x="3126886" y="6629400"/>
                </a:lnTo>
                <a:close/>
                <a:moveTo>
                  <a:pt x="2084590" y="400050"/>
                </a:moveTo>
                <a:lnTo>
                  <a:pt x="3058910" y="400050"/>
                </a:lnTo>
                <a:lnTo>
                  <a:pt x="3058910" y="6457950"/>
                </a:lnTo>
                <a:lnTo>
                  <a:pt x="2084590" y="6457950"/>
                </a:lnTo>
                <a:close/>
                <a:moveTo>
                  <a:pt x="0" y="0"/>
                </a:moveTo>
                <a:lnTo>
                  <a:pt x="974320" y="0"/>
                </a:lnTo>
                <a:lnTo>
                  <a:pt x="974320" y="6057900"/>
                </a:lnTo>
                <a:lnTo>
                  <a:pt x="0" y="6057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04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3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49" y="2514600"/>
            <a:ext cx="105156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49" y="5257800"/>
            <a:ext cx="105156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107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1814" y="1714498"/>
            <a:ext cx="3506788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0353" y="457200"/>
            <a:ext cx="7242111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51814" y="4590288"/>
            <a:ext cx="3514564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3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813" y="1714500"/>
            <a:ext cx="3125787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0" y="2"/>
            <a:ext cx="8101584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6973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663468"/>
      </p:ext>
    </p:extLst>
  </p:cSld>
  <p:clrMapOvr>
    <a:masterClrMapping/>
  </p:clrMapOvr>
  <p:transition spd="slow" advClick="0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0C09E15-C368-49A4-8CBC-155FB96079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8000" y="0"/>
            <a:ext cx="4686300" cy="6858000"/>
          </a:xfrm>
          <a:custGeom>
            <a:avLst/>
            <a:gdLst>
              <a:gd name="connsiteX0" fmla="*/ 0 w 4686300"/>
              <a:gd name="connsiteY0" fmla="*/ 0 h 6858000"/>
              <a:gd name="connsiteX1" fmla="*/ 4686300 w 4686300"/>
              <a:gd name="connsiteY1" fmla="*/ 0 h 6858000"/>
              <a:gd name="connsiteX2" fmla="*/ 4686300 w 4686300"/>
              <a:gd name="connsiteY2" fmla="*/ 6858000 h 6858000"/>
              <a:gd name="connsiteX3" fmla="*/ 0 w 4686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6300" h="6858000">
                <a:moveTo>
                  <a:pt x="0" y="0"/>
                </a:moveTo>
                <a:lnTo>
                  <a:pt x="4686300" y="0"/>
                </a:lnTo>
                <a:lnTo>
                  <a:pt x="46863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770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F805F42-564D-41D2-97F7-6EC41B2D4A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100" y="514350"/>
            <a:ext cx="5676900" cy="2609850"/>
          </a:xfrm>
          <a:custGeom>
            <a:avLst/>
            <a:gdLst>
              <a:gd name="connsiteX0" fmla="*/ 0 w 5676900"/>
              <a:gd name="connsiteY0" fmla="*/ 0 h 2609850"/>
              <a:gd name="connsiteX1" fmla="*/ 5676900 w 5676900"/>
              <a:gd name="connsiteY1" fmla="*/ 0 h 2609850"/>
              <a:gd name="connsiteX2" fmla="*/ 5676900 w 5676900"/>
              <a:gd name="connsiteY2" fmla="*/ 2609850 h 2609850"/>
              <a:gd name="connsiteX3" fmla="*/ 0 w 5676900"/>
              <a:gd name="connsiteY3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6900" h="2609850">
                <a:moveTo>
                  <a:pt x="0" y="0"/>
                </a:moveTo>
                <a:lnTo>
                  <a:pt x="5676900" y="0"/>
                </a:lnTo>
                <a:lnTo>
                  <a:pt x="5676900" y="2609850"/>
                </a:lnTo>
                <a:lnTo>
                  <a:pt x="0" y="26098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1D81874-ECC2-44F2-86B6-22233FCD6E6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3143250"/>
            <a:ext cx="2590800" cy="3219450"/>
          </a:xfrm>
          <a:custGeom>
            <a:avLst/>
            <a:gdLst>
              <a:gd name="connsiteX0" fmla="*/ 0 w 2590800"/>
              <a:gd name="connsiteY0" fmla="*/ 0 h 3219450"/>
              <a:gd name="connsiteX1" fmla="*/ 2590800 w 2590800"/>
              <a:gd name="connsiteY1" fmla="*/ 0 h 3219450"/>
              <a:gd name="connsiteX2" fmla="*/ 2590800 w 2590800"/>
              <a:gd name="connsiteY2" fmla="*/ 3219450 h 3219450"/>
              <a:gd name="connsiteX3" fmla="*/ 0 w 2590800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0800" h="3219450">
                <a:moveTo>
                  <a:pt x="0" y="0"/>
                </a:moveTo>
                <a:lnTo>
                  <a:pt x="2590800" y="0"/>
                </a:lnTo>
                <a:lnTo>
                  <a:pt x="2590800" y="3219450"/>
                </a:lnTo>
                <a:lnTo>
                  <a:pt x="0" y="32194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82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B42816-A932-B24C-978C-07DF932816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4944" y="886968"/>
            <a:ext cx="5134247" cy="5134798"/>
          </a:xfrm>
          <a:prstGeom prst="ellipse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8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1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09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AB323-718C-3166-1427-FD9C66D81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623" y="368300"/>
            <a:ext cx="3951900" cy="222581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F55EE9-D3AB-4B5F-AAAF-534CB7D312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1390" y="368300"/>
            <a:ext cx="7149135" cy="2225814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4BB30-21C1-73FA-3718-CB3439A9F60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961860"/>
            <a:ext cx="12192000" cy="3896139"/>
          </a:xfrm>
          <a:solidFill>
            <a:schemeClr val="accent3"/>
          </a:solidFill>
        </p:spPr>
        <p:txBody>
          <a:bodyPr lIns="720000" rIns="720000" anchor="ctr">
            <a:norm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053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07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AB323-718C-3166-1427-FD9C66D81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980" y="3429000"/>
            <a:ext cx="10865766" cy="53671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F55EE9-D3AB-4B5F-AAAF-534CB7D312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832" y="4105275"/>
            <a:ext cx="5224255" cy="201771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951CCD-B162-7EE1-732F-0AD1D376A34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756991"/>
          </a:xfrm>
          <a:custGeom>
            <a:avLst/>
            <a:gdLst>
              <a:gd name="connsiteX0" fmla="*/ 0 w 12192000"/>
              <a:gd name="connsiteY0" fmla="*/ 0 h 3756991"/>
              <a:gd name="connsiteX1" fmla="*/ 12192000 w 12192000"/>
              <a:gd name="connsiteY1" fmla="*/ 0 h 3756991"/>
              <a:gd name="connsiteX2" fmla="*/ 12192000 w 12192000"/>
              <a:gd name="connsiteY2" fmla="*/ 3756991 h 3756991"/>
              <a:gd name="connsiteX3" fmla="*/ 11820525 w 12192000"/>
              <a:gd name="connsiteY3" fmla="*/ 3756991 h 3756991"/>
              <a:gd name="connsiteX4" fmla="*/ 11820525 w 12192000"/>
              <a:gd name="connsiteY4" fmla="*/ 3200400 h 3756991"/>
              <a:gd name="connsiteX5" fmla="*/ 371475 w 12192000"/>
              <a:gd name="connsiteY5" fmla="*/ 3200400 h 3756991"/>
              <a:gd name="connsiteX6" fmla="*/ 371475 w 12192000"/>
              <a:gd name="connsiteY6" fmla="*/ 3756991 h 3756991"/>
              <a:gd name="connsiteX7" fmla="*/ 0 w 12192000"/>
              <a:gd name="connsiteY7" fmla="*/ 3756991 h 375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756991">
                <a:moveTo>
                  <a:pt x="0" y="0"/>
                </a:moveTo>
                <a:lnTo>
                  <a:pt x="12192000" y="0"/>
                </a:lnTo>
                <a:lnTo>
                  <a:pt x="12192000" y="3756991"/>
                </a:lnTo>
                <a:lnTo>
                  <a:pt x="11820525" y="3756991"/>
                </a:lnTo>
                <a:lnTo>
                  <a:pt x="11820525" y="3200400"/>
                </a:lnTo>
                <a:lnTo>
                  <a:pt x="371475" y="3200400"/>
                </a:lnTo>
                <a:lnTo>
                  <a:pt x="371475" y="3756991"/>
                </a:lnTo>
                <a:lnTo>
                  <a:pt x="0" y="375699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720000" rIns="720000"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Insert an image by dragging a picture from outside of PowerPoint into this container</a:t>
            </a:r>
            <a:endParaRPr lang="en-AU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E5F07C0-F678-8EDA-7E80-AB8811C374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81491" y="4105275"/>
            <a:ext cx="5224255" cy="201771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68330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2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25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1" r:id="rId5"/>
    <p:sldLayoutId id="2147483673" r:id="rId6"/>
    <p:sldLayoutId id="2147483672" r:id="rId7"/>
    <p:sldLayoutId id="2147483759" r:id="rId8"/>
    <p:sldLayoutId id="2147483760" r:id="rId9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720113-917F-4894-85E7-1AFBD0C79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375708"/>
            <a:ext cx="11449050" cy="76447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38B4A5-D54A-470D-BDAC-1A484DAC96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5" y="1253330"/>
            <a:ext cx="11449050" cy="496684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78BB24-FF80-4622-BD26-6D850349BB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83675" y="6366933"/>
            <a:ext cx="2743200" cy="11535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20F9A-CA79-4B6E-89F5-1586AF949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018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Segoe UI Black" panose="020B0A02040204020203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4">
          <p15:clr>
            <a:srgbClr val="F26B43"/>
          </p15:clr>
        </p15:guide>
        <p15:guide id="2" orient="horz" pos="232">
          <p15:clr>
            <a:srgbClr val="F26B43"/>
          </p15:clr>
        </p15:guide>
        <p15:guide id="3" orient="horz" pos="4088">
          <p15:clr>
            <a:srgbClr val="F26B43"/>
          </p15:clr>
        </p15:guide>
        <p15:guide id="4" pos="7446">
          <p15:clr>
            <a:srgbClr val="F26B43"/>
          </p15:clr>
        </p15:guide>
        <p15:guide id="5" pos="3840">
          <p15:clr>
            <a:srgbClr val="F26B43"/>
          </p15:clr>
        </p15:guide>
        <p15:guide id="6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640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2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LTouchette@colliercf.or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28.emf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hyperlink" Target="https://www.publicdomainpictures.net/en/view-image.php?image=293724&amp;picture=naples-pier-florid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0.pn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64FD9361-C113-4069-837D-922C21F1E995}"/>
              </a:ext>
            </a:extLst>
          </p:cNvPr>
          <p:cNvSpPr/>
          <p:nvPr/>
        </p:nvSpPr>
        <p:spPr>
          <a:xfrm>
            <a:off x="3276600" y="609600"/>
            <a:ext cx="5638800" cy="563880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1"/>
          </a:gradFill>
          <a:ln w="152400">
            <a:solidFill>
              <a:schemeClr val="bg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AC43CF7A-10CF-4488-A3E6-088985A5AB66}"/>
              </a:ext>
            </a:extLst>
          </p:cNvPr>
          <p:cNvSpPr/>
          <p:nvPr/>
        </p:nvSpPr>
        <p:spPr>
          <a:xfrm>
            <a:off x="-1032639" y="2065377"/>
            <a:ext cx="2305050" cy="2305050"/>
          </a:xfrm>
          <a:prstGeom prst="donut">
            <a:avLst/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Circle: Hollow 18">
            <a:extLst>
              <a:ext uri="{FF2B5EF4-FFF2-40B4-BE49-F238E27FC236}">
                <a16:creationId xmlns:a16="http://schemas.microsoft.com/office/drawing/2014/main" id="{4EFD484C-BE8A-416B-8B4C-CED2877CEFF4}"/>
              </a:ext>
            </a:extLst>
          </p:cNvPr>
          <p:cNvSpPr/>
          <p:nvPr/>
        </p:nvSpPr>
        <p:spPr>
          <a:xfrm>
            <a:off x="10721211" y="5265777"/>
            <a:ext cx="2305050" cy="2305050"/>
          </a:xfrm>
          <a:prstGeom prst="donut">
            <a:avLst/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0004645-3603-492D-B7DD-3AEB0FB47671}"/>
              </a:ext>
            </a:extLst>
          </p:cNvPr>
          <p:cNvSpPr/>
          <p:nvPr/>
        </p:nvSpPr>
        <p:spPr>
          <a:xfrm>
            <a:off x="2743200" y="5791200"/>
            <a:ext cx="247650" cy="2476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CC0A999-5AE9-4F80-8520-3FB12D989D7C}"/>
              </a:ext>
            </a:extLst>
          </p:cNvPr>
          <p:cNvSpPr/>
          <p:nvPr/>
        </p:nvSpPr>
        <p:spPr>
          <a:xfrm>
            <a:off x="10473561" y="2570202"/>
            <a:ext cx="247650" cy="2476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BFB812B-38C5-473A-AC11-4E7A45490CD5}"/>
              </a:ext>
            </a:extLst>
          </p:cNvPr>
          <p:cNvSpPr/>
          <p:nvPr/>
        </p:nvSpPr>
        <p:spPr>
          <a:xfrm>
            <a:off x="9323005" y="589002"/>
            <a:ext cx="247650" cy="2476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B50245-179D-2D42-A9CA-22566B61A7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72" y="2249424"/>
            <a:ext cx="3918856" cy="1714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838" y="4370427"/>
            <a:ext cx="2112323" cy="533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0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>
            <a:extLst>
              <a:ext uri="{FF2B5EF4-FFF2-40B4-BE49-F238E27FC236}">
                <a16:creationId xmlns:a16="http://schemas.microsoft.com/office/drawing/2014/main" id="{9BA87C2C-A258-84A7-321C-CA034CA12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61" b="36027"/>
          <a:stretch/>
        </p:blipFill>
        <p:spPr>
          <a:xfrm>
            <a:off x="20" y="-172518"/>
            <a:ext cx="12191980" cy="2166141"/>
          </a:xfrm>
          <a:prstGeom prst="rect">
            <a:avLst/>
          </a:prstGeom>
          <a:noFill/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04D80603-3087-5D47-F74D-9885E90C8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42" y="2288086"/>
            <a:ext cx="5050962" cy="764470"/>
          </a:xfrm>
        </p:spPr>
        <p:txBody>
          <a:bodyPr>
            <a:normAutofit/>
          </a:bodyPr>
          <a:lstStyle/>
          <a:p>
            <a:r>
              <a:rPr lang="en-AU" sz="3600" dirty="0">
                <a:solidFill>
                  <a:srgbClr val="3C7E8C"/>
                </a:solidFill>
              </a:rPr>
              <a:t>Housing Alliance </a:t>
            </a:r>
          </a:p>
        </p:txBody>
      </p:sp>
      <p:sp>
        <p:nvSpPr>
          <p:cNvPr id="25" name="Rectangle: Rounded Corners 35">
            <a:extLst>
              <a:ext uri="{FF2B5EF4-FFF2-40B4-BE49-F238E27FC236}">
                <a16:creationId xmlns:a16="http://schemas.microsoft.com/office/drawing/2014/main" id="{4A4034BA-614D-65BB-1B50-7E5712382521}"/>
              </a:ext>
            </a:extLst>
          </p:cNvPr>
          <p:cNvSpPr/>
          <p:nvPr/>
        </p:nvSpPr>
        <p:spPr>
          <a:xfrm>
            <a:off x="0" y="6493413"/>
            <a:ext cx="12192000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3FD3E9-318F-B41C-52D6-F861CE62AC61}"/>
              </a:ext>
            </a:extLst>
          </p:cNvPr>
          <p:cNvSpPr txBox="1"/>
          <p:nvPr/>
        </p:nvSpPr>
        <p:spPr>
          <a:xfrm>
            <a:off x="7929612" y="6546577"/>
            <a:ext cx="416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F2DB3684-5F29-539A-5711-541F6A016141}"/>
              </a:ext>
            </a:extLst>
          </p:cNvPr>
          <p:cNvSpPr txBox="1">
            <a:spLocks/>
          </p:cNvSpPr>
          <p:nvPr/>
        </p:nvSpPr>
        <p:spPr>
          <a:xfrm>
            <a:off x="162942" y="2918987"/>
            <a:ext cx="6587232" cy="336206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46A0AA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The Housing Alliance: creating a “hub” for housing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Strong network enables CCF to tap other 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</a:b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communities for innovative ideas and solutions: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National Housing Committee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Austin / Atlanta / Black Hills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</a:b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Investing in the Housing Alliance: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$75,000 for consultant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$200,000 for operations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4636D4-56F9-0A1E-180A-AE499220F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9683" y="1757205"/>
            <a:ext cx="3953245" cy="3047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8CE109-96F5-BD1B-9F85-B819ECF6C82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028" t="13254" r="17242" b="4557"/>
          <a:stretch/>
        </p:blipFill>
        <p:spPr>
          <a:xfrm>
            <a:off x="5213904" y="3617128"/>
            <a:ext cx="3195725" cy="2247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782CE7-E397-E0E6-6020-F1DB625FEE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3538" y="3392479"/>
            <a:ext cx="2937935" cy="2042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4569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>
            <a:extLst>
              <a:ext uri="{FF2B5EF4-FFF2-40B4-BE49-F238E27FC236}">
                <a16:creationId xmlns:a16="http://schemas.microsoft.com/office/drawing/2014/main" id="{9BA87C2C-A258-84A7-321C-CA034CA12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14" b="41676"/>
          <a:stretch/>
        </p:blipFill>
        <p:spPr>
          <a:xfrm>
            <a:off x="20" y="-172518"/>
            <a:ext cx="12191980" cy="2166141"/>
          </a:xfrm>
          <a:prstGeom prst="rect">
            <a:avLst/>
          </a:prstGeom>
          <a:noFill/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04D80603-3087-5D47-F74D-9885E90C8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41" y="2288086"/>
            <a:ext cx="9201775" cy="764470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3C7E8C"/>
                </a:solidFill>
              </a:rPr>
              <a:t>Collier Housing Impact Investment Fund</a:t>
            </a:r>
            <a:endParaRPr lang="en-AU" sz="3600" dirty="0">
              <a:solidFill>
                <a:srgbClr val="3C7E8C"/>
              </a:solidFill>
            </a:endParaRPr>
          </a:p>
        </p:txBody>
      </p:sp>
      <p:sp>
        <p:nvSpPr>
          <p:cNvPr id="25" name="Rectangle: Rounded Corners 35">
            <a:extLst>
              <a:ext uri="{FF2B5EF4-FFF2-40B4-BE49-F238E27FC236}">
                <a16:creationId xmlns:a16="http://schemas.microsoft.com/office/drawing/2014/main" id="{4A4034BA-614D-65BB-1B50-7E5712382521}"/>
              </a:ext>
            </a:extLst>
          </p:cNvPr>
          <p:cNvSpPr/>
          <p:nvPr/>
        </p:nvSpPr>
        <p:spPr>
          <a:xfrm>
            <a:off x="0" y="6493413"/>
            <a:ext cx="12192000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3FD3E9-318F-B41C-52D6-F861CE62AC61}"/>
              </a:ext>
            </a:extLst>
          </p:cNvPr>
          <p:cNvSpPr txBox="1"/>
          <p:nvPr/>
        </p:nvSpPr>
        <p:spPr>
          <a:xfrm>
            <a:off x="7929612" y="6546577"/>
            <a:ext cx="416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F2DB3684-5F29-539A-5711-541F6A016141}"/>
              </a:ext>
            </a:extLst>
          </p:cNvPr>
          <p:cNvSpPr txBox="1">
            <a:spLocks/>
          </p:cNvSpPr>
          <p:nvPr/>
        </p:nvSpPr>
        <p:spPr>
          <a:xfrm>
            <a:off x="290527" y="2917861"/>
            <a:ext cx="6587232" cy="327803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A revolving loan fund, for developers, designed to achieve a social and financial return by closing funding gaps that can inhibit housing affordability.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Through impact investing, this innovative model provides short-term, low-interest loan capital to both nonprofit and for-profit developers.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When the loans are repaid, the monies are reinvested to fund new initiatives.</a:t>
            </a:r>
          </a:p>
          <a:p>
            <a:pPr algn="l">
              <a:lnSpc>
                <a:spcPct val="110000"/>
              </a:lnSpc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GOAL: $10- $20 million housing impact fund</a:t>
            </a:r>
          </a:p>
          <a:p>
            <a:pPr algn="l">
              <a:lnSpc>
                <a:spcPct val="110000"/>
              </a:lnSpc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6A0AA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First loan to McDowell Housing Partners for EKOS Allegro! </a:t>
            </a:r>
          </a:p>
          <a:p>
            <a:pPr algn="l">
              <a:lnSpc>
                <a:spcPct val="110000"/>
              </a:lnSpc>
              <a:defRPr/>
            </a:pP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1DC222-69F2-C6EA-6E98-B06E10BA660E}"/>
              </a:ext>
            </a:extLst>
          </p:cNvPr>
          <p:cNvSpPr txBox="1"/>
          <p:nvPr/>
        </p:nvSpPr>
        <p:spPr>
          <a:xfrm>
            <a:off x="8293680" y="5569018"/>
            <a:ext cx="1717171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4A29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NOW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 about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Impact investing!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D488B0A-A712-1A2C-72A8-B183FF271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347" y="5427224"/>
            <a:ext cx="918333" cy="9183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EAFB90-15B3-3F0A-DFC2-898F0C88DD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45714">
            <a:off x="9135920" y="2370438"/>
            <a:ext cx="2417761" cy="3116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3025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35">
            <a:extLst>
              <a:ext uri="{FF2B5EF4-FFF2-40B4-BE49-F238E27FC236}">
                <a16:creationId xmlns:a16="http://schemas.microsoft.com/office/drawing/2014/main" id="{F366EAAB-6FAA-EAB8-8E20-0CB66EA21E1C}"/>
              </a:ext>
            </a:extLst>
          </p:cNvPr>
          <p:cNvSpPr/>
          <p:nvPr/>
        </p:nvSpPr>
        <p:spPr>
          <a:xfrm>
            <a:off x="0" y="6495068"/>
            <a:ext cx="12192000" cy="362932"/>
          </a:xfrm>
          <a:prstGeom prst="roundRect">
            <a:avLst>
              <a:gd name="adj" fmla="val 897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4546A6-B0C1-F3B4-4217-D8D0F41C7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1222" y="1532528"/>
            <a:ext cx="65679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6D6D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 charset="0"/>
              </a:rPr>
              <a:t>For additional information, or to get involved with housing affordability solutions in Collier County –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6D6D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 charset="0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6D6D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 charset="0"/>
              </a:rPr>
              <a:t>contact the Collier Community Foundation.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DD61190-7765-A0CC-E1EB-EE1D566AC564}"/>
              </a:ext>
            </a:extLst>
          </p:cNvPr>
          <p:cNvSpPr/>
          <p:nvPr/>
        </p:nvSpPr>
        <p:spPr>
          <a:xfrm>
            <a:off x="-237535" y="5351209"/>
            <a:ext cx="2219618" cy="221961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1"/>
          </a:gradFill>
          <a:ln w="152400">
            <a:solidFill>
              <a:schemeClr val="bg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985901-7DAB-25AC-91E8-9312DF9DFAF9}"/>
              </a:ext>
            </a:extLst>
          </p:cNvPr>
          <p:cNvSpPr txBox="1"/>
          <p:nvPr/>
        </p:nvSpPr>
        <p:spPr>
          <a:xfrm>
            <a:off x="4758925" y="826602"/>
            <a:ext cx="2652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9CA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Thank you!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ircle: Hollow 15">
            <a:extLst>
              <a:ext uri="{FF2B5EF4-FFF2-40B4-BE49-F238E27FC236}">
                <a16:creationId xmlns:a16="http://schemas.microsoft.com/office/drawing/2014/main" id="{1218E082-FA03-1559-1743-6EE80C5738D6}"/>
              </a:ext>
            </a:extLst>
          </p:cNvPr>
          <p:cNvSpPr/>
          <p:nvPr/>
        </p:nvSpPr>
        <p:spPr>
          <a:xfrm>
            <a:off x="-1032639" y="2065377"/>
            <a:ext cx="2305050" cy="2305050"/>
          </a:xfrm>
          <a:prstGeom prst="donut">
            <a:avLst/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Circle: Hollow 16">
            <a:extLst>
              <a:ext uri="{FF2B5EF4-FFF2-40B4-BE49-F238E27FC236}">
                <a16:creationId xmlns:a16="http://schemas.microsoft.com/office/drawing/2014/main" id="{D747FD9A-F6C8-9F92-6D2B-A7E2958F72D5}"/>
              </a:ext>
            </a:extLst>
          </p:cNvPr>
          <p:cNvSpPr/>
          <p:nvPr/>
        </p:nvSpPr>
        <p:spPr>
          <a:xfrm>
            <a:off x="10721211" y="5265777"/>
            <a:ext cx="2305050" cy="2305050"/>
          </a:xfrm>
          <a:prstGeom prst="donut">
            <a:avLst/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8D7254D-C4C5-87B1-DE8D-E884A57D1C79}"/>
              </a:ext>
            </a:extLst>
          </p:cNvPr>
          <p:cNvSpPr/>
          <p:nvPr/>
        </p:nvSpPr>
        <p:spPr>
          <a:xfrm>
            <a:off x="2743200" y="5791200"/>
            <a:ext cx="247650" cy="2476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DB81B1B-6953-A1C9-6E0B-3185A7CEB027}"/>
              </a:ext>
            </a:extLst>
          </p:cNvPr>
          <p:cNvSpPr/>
          <p:nvPr/>
        </p:nvSpPr>
        <p:spPr>
          <a:xfrm>
            <a:off x="10830177" y="2277597"/>
            <a:ext cx="247650" cy="2476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D31C98A-F71E-0E88-2CC2-0BB55DA9489D}"/>
              </a:ext>
            </a:extLst>
          </p:cNvPr>
          <p:cNvSpPr/>
          <p:nvPr/>
        </p:nvSpPr>
        <p:spPr>
          <a:xfrm>
            <a:off x="9021253" y="-99224"/>
            <a:ext cx="247650" cy="2476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B88938-9A80-9454-8BAE-D21DC3412818}"/>
              </a:ext>
            </a:extLst>
          </p:cNvPr>
          <p:cNvSpPr txBox="1"/>
          <p:nvPr/>
        </p:nvSpPr>
        <p:spPr>
          <a:xfrm>
            <a:off x="4904239" y="3143950"/>
            <a:ext cx="65679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6D6D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Lindsey Touchette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6D6D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Vice P</a:t>
            </a:r>
            <a:r>
              <a:rPr lang="en-US" sz="2400" dirty="0">
                <a:solidFill>
                  <a:srgbClr val="D6D6D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resident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6D6D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Community Engagement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6D6D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D6D6D6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9CA8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LTouchette@colliercf.org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9CA8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6D6D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(239) 307-4529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09B998-412B-71DB-A8A7-5F4E7A0E6AC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" b="6140"/>
          <a:stretch/>
        </p:blipFill>
        <p:spPr>
          <a:xfrm>
            <a:off x="2170458" y="2960921"/>
            <a:ext cx="2119159" cy="230505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B220E12-AF84-61C5-2A17-CF0AB5240667}"/>
              </a:ext>
            </a:extLst>
          </p:cNvPr>
          <p:cNvSpPr txBox="1"/>
          <p:nvPr/>
        </p:nvSpPr>
        <p:spPr>
          <a:xfrm>
            <a:off x="7856405" y="6538034"/>
            <a:ext cx="416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BFC62B-D4B8-587B-B63B-4BD76E57B4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6" y="6019906"/>
            <a:ext cx="1616805" cy="69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29919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CCE8738-D55B-33A7-3F0F-435BB49EA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622" y="650382"/>
            <a:ext cx="3951900" cy="747178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solidFill>
                  <a:srgbClr val="3C7E8C"/>
                </a:solidFill>
                <a:effectLst/>
                <a:uLnTx/>
                <a:uFillTx/>
                <a:ea typeface="Segoe UI Black" panose="020B0A02040204020203" pitchFamily="34" charset="0"/>
                <a:cs typeface="+mj-cs"/>
              </a:rPr>
              <a:t>Who we are</a:t>
            </a:r>
          </a:p>
        </p:txBody>
      </p:sp>
      <p:pic>
        <p:nvPicPr>
          <p:cNvPr id="4" name="Picture Placeholder 5">
            <a:extLst>
              <a:ext uri="{FF2B5EF4-FFF2-40B4-BE49-F238E27FC236}">
                <a16:creationId xmlns:a16="http://schemas.microsoft.com/office/drawing/2014/main" id="{A4C58F3F-3DFF-9480-F70C-3FD5F2C5A80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8" b="12918"/>
          <a:stretch/>
        </p:blipFill>
        <p:spPr>
          <a:xfrm>
            <a:off x="1361" y="2962275"/>
            <a:ext cx="12192000" cy="3895725"/>
          </a:xfrm>
          <a:prstGeom prst="rect">
            <a:avLst/>
          </a:prstGeom>
          <a:noFill/>
          <a:ln w="174625">
            <a:noFill/>
          </a:ln>
        </p:spPr>
      </p:pic>
      <p:sp>
        <p:nvSpPr>
          <p:cNvPr id="6" name="Rectangle: Rounded Corners 35">
            <a:extLst>
              <a:ext uri="{FF2B5EF4-FFF2-40B4-BE49-F238E27FC236}">
                <a16:creationId xmlns:a16="http://schemas.microsoft.com/office/drawing/2014/main" id="{4B9FBB61-E055-2DC5-F59E-A7EA105E9531}"/>
              </a:ext>
            </a:extLst>
          </p:cNvPr>
          <p:cNvSpPr/>
          <p:nvPr/>
        </p:nvSpPr>
        <p:spPr>
          <a:xfrm>
            <a:off x="0" y="6493413"/>
            <a:ext cx="12192000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algn="ctr" defTabSz="457200"/>
            <a:endParaRPr lang="en-US" kern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" name="Circle: Hollow 1">
            <a:extLst>
              <a:ext uri="{FF2B5EF4-FFF2-40B4-BE49-F238E27FC236}">
                <a16:creationId xmlns:a16="http://schemas.microsoft.com/office/drawing/2014/main" id="{7F38D8ED-01D2-BD33-FF91-7E01565E2E1F}"/>
              </a:ext>
            </a:extLst>
          </p:cNvPr>
          <p:cNvSpPr/>
          <p:nvPr/>
        </p:nvSpPr>
        <p:spPr>
          <a:xfrm>
            <a:off x="-1032639" y="2065377"/>
            <a:ext cx="2305050" cy="2305050"/>
          </a:xfrm>
          <a:prstGeom prst="donut">
            <a:avLst/>
          </a:prstGeom>
          <a:solidFill>
            <a:srgbClr val="4EA08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4EDE341D-ADB8-D14A-9FBA-BB441A4DDB3E}"/>
              </a:ext>
            </a:extLst>
          </p:cNvPr>
          <p:cNvSpPr/>
          <p:nvPr/>
        </p:nvSpPr>
        <p:spPr>
          <a:xfrm>
            <a:off x="10790807" y="5502849"/>
            <a:ext cx="2305050" cy="2305050"/>
          </a:xfrm>
          <a:prstGeom prst="donut">
            <a:avLst/>
          </a:prstGeom>
          <a:solidFill>
            <a:srgbClr val="009CA8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A3F86A-900D-70C8-6164-1ED77C803FBD}"/>
              </a:ext>
            </a:extLst>
          </p:cNvPr>
          <p:cNvSpPr/>
          <p:nvPr/>
        </p:nvSpPr>
        <p:spPr>
          <a:xfrm>
            <a:off x="-140672" y="6122988"/>
            <a:ext cx="247650" cy="247650"/>
          </a:xfrm>
          <a:prstGeom prst="ellipse">
            <a:avLst/>
          </a:prstGeom>
          <a:gradFill>
            <a:gsLst>
              <a:gs pos="0">
                <a:srgbClr val="28A38C"/>
              </a:gs>
              <a:gs pos="100000">
                <a:srgbClr val="009CA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888A3F6-79EA-7DB5-456D-9401DAB062F0}"/>
              </a:ext>
            </a:extLst>
          </p:cNvPr>
          <p:cNvSpPr/>
          <p:nvPr/>
        </p:nvSpPr>
        <p:spPr>
          <a:xfrm>
            <a:off x="11725048" y="3797156"/>
            <a:ext cx="247650" cy="247650"/>
          </a:xfrm>
          <a:prstGeom prst="ellipse">
            <a:avLst/>
          </a:prstGeom>
          <a:gradFill>
            <a:gsLst>
              <a:gs pos="0">
                <a:srgbClr val="28A38C"/>
              </a:gs>
              <a:gs pos="100000">
                <a:srgbClr val="009CA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A457933-3659-6553-5771-63FB9B1FF740}"/>
              </a:ext>
            </a:extLst>
          </p:cNvPr>
          <p:cNvSpPr/>
          <p:nvPr/>
        </p:nvSpPr>
        <p:spPr>
          <a:xfrm>
            <a:off x="10126310" y="3080716"/>
            <a:ext cx="247650" cy="247650"/>
          </a:xfrm>
          <a:prstGeom prst="ellipse">
            <a:avLst/>
          </a:prstGeom>
          <a:gradFill>
            <a:gsLst>
              <a:gs pos="0">
                <a:srgbClr val="28A38C"/>
              </a:gs>
              <a:gs pos="100000">
                <a:srgbClr val="009CA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F53B8B-C9B6-BE27-0999-91BD2DCEA41F}"/>
              </a:ext>
            </a:extLst>
          </p:cNvPr>
          <p:cNvSpPr txBox="1"/>
          <p:nvPr/>
        </p:nvSpPr>
        <p:spPr>
          <a:xfrm>
            <a:off x="7924445" y="6544929"/>
            <a:ext cx="416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F44FE4A-8F23-37A5-92B1-D32E63D8332A}"/>
              </a:ext>
            </a:extLst>
          </p:cNvPr>
          <p:cNvSpPr txBox="1">
            <a:spLocks/>
          </p:cNvSpPr>
          <p:nvPr/>
        </p:nvSpPr>
        <p:spPr>
          <a:xfrm>
            <a:off x="2183907" y="1504464"/>
            <a:ext cx="7942403" cy="9448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Collier Community Foundation was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established in 1985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and serves areas including: Naples, Marco Island, Immokalee, Everglades City, Chokoloskee, Copeland and Goodland.</a:t>
            </a:r>
          </a:p>
        </p:txBody>
      </p:sp>
    </p:spTree>
    <p:extLst>
      <p:ext uri="{BB962C8B-B14F-4D97-AF65-F5344CB8AC3E}">
        <p14:creationId xmlns:p14="http://schemas.microsoft.com/office/powerpoint/2010/main" val="3517165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CCE8738-D55B-33A7-3F0F-435BB49EA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622" y="650382"/>
            <a:ext cx="3951900" cy="747178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solidFill>
                  <a:srgbClr val="3C7E8C"/>
                </a:solidFill>
                <a:effectLst/>
                <a:uLnTx/>
                <a:uFillTx/>
                <a:latin typeface="Arial Black" panose="020B0A04020102020204" pitchFamily="34" charset="0"/>
                <a:ea typeface="Segoe UI Black" panose="020B0A02040204020203" pitchFamily="34" charset="0"/>
              </a:rPr>
              <a:t>Who we are</a:t>
            </a:r>
          </a:p>
        </p:txBody>
      </p:sp>
      <p:pic>
        <p:nvPicPr>
          <p:cNvPr id="4" name="Picture Placeholder 5">
            <a:extLst>
              <a:ext uri="{FF2B5EF4-FFF2-40B4-BE49-F238E27FC236}">
                <a16:creationId xmlns:a16="http://schemas.microsoft.com/office/drawing/2014/main" id="{A4C58F3F-3DFF-9480-F70C-3FD5F2C5A80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t="28878" r="469" b="23244"/>
          <a:stretch/>
        </p:blipFill>
        <p:spPr>
          <a:xfrm>
            <a:off x="-9525" y="2938509"/>
            <a:ext cx="12201525" cy="3919491"/>
          </a:xfrm>
          <a:prstGeom prst="rect">
            <a:avLst/>
          </a:prstGeom>
          <a:noFill/>
          <a:ln w="174625">
            <a:noFill/>
          </a:ln>
        </p:spPr>
      </p:pic>
      <p:sp>
        <p:nvSpPr>
          <p:cNvPr id="6" name="Rectangle: Rounded Corners 35">
            <a:extLst>
              <a:ext uri="{FF2B5EF4-FFF2-40B4-BE49-F238E27FC236}">
                <a16:creationId xmlns:a16="http://schemas.microsoft.com/office/drawing/2014/main" id="{4B9FBB61-E055-2DC5-F59E-A7EA105E9531}"/>
              </a:ext>
            </a:extLst>
          </p:cNvPr>
          <p:cNvSpPr/>
          <p:nvPr/>
        </p:nvSpPr>
        <p:spPr>
          <a:xfrm>
            <a:off x="-9525" y="6493413"/>
            <a:ext cx="12201525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algn="ctr" defTabSz="457200"/>
            <a:endParaRPr lang="en-US" kern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" name="Circle: Hollow 1">
            <a:extLst>
              <a:ext uri="{FF2B5EF4-FFF2-40B4-BE49-F238E27FC236}">
                <a16:creationId xmlns:a16="http://schemas.microsoft.com/office/drawing/2014/main" id="{7F38D8ED-01D2-BD33-FF91-7E01565E2E1F}"/>
              </a:ext>
            </a:extLst>
          </p:cNvPr>
          <p:cNvSpPr/>
          <p:nvPr/>
        </p:nvSpPr>
        <p:spPr>
          <a:xfrm>
            <a:off x="-1032639" y="2065377"/>
            <a:ext cx="2305050" cy="2305050"/>
          </a:xfrm>
          <a:prstGeom prst="donut">
            <a:avLst/>
          </a:prstGeom>
          <a:solidFill>
            <a:srgbClr val="4EA08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4EDE341D-ADB8-D14A-9FBA-BB441A4DDB3E}"/>
              </a:ext>
            </a:extLst>
          </p:cNvPr>
          <p:cNvSpPr/>
          <p:nvPr/>
        </p:nvSpPr>
        <p:spPr>
          <a:xfrm>
            <a:off x="10790807" y="5502849"/>
            <a:ext cx="2305050" cy="2305050"/>
          </a:xfrm>
          <a:prstGeom prst="donut">
            <a:avLst/>
          </a:prstGeom>
          <a:solidFill>
            <a:srgbClr val="009CA8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A3F86A-900D-70C8-6164-1ED77C803FBD}"/>
              </a:ext>
            </a:extLst>
          </p:cNvPr>
          <p:cNvSpPr/>
          <p:nvPr/>
        </p:nvSpPr>
        <p:spPr>
          <a:xfrm>
            <a:off x="-140672" y="6122988"/>
            <a:ext cx="247650" cy="247650"/>
          </a:xfrm>
          <a:prstGeom prst="ellipse">
            <a:avLst/>
          </a:prstGeom>
          <a:gradFill>
            <a:gsLst>
              <a:gs pos="0">
                <a:srgbClr val="28A38C"/>
              </a:gs>
              <a:gs pos="100000">
                <a:srgbClr val="009CA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888A3F6-79EA-7DB5-456D-9401DAB062F0}"/>
              </a:ext>
            </a:extLst>
          </p:cNvPr>
          <p:cNvSpPr/>
          <p:nvPr/>
        </p:nvSpPr>
        <p:spPr>
          <a:xfrm>
            <a:off x="11725048" y="3797156"/>
            <a:ext cx="247650" cy="247650"/>
          </a:xfrm>
          <a:prstGeom prst="ellipse">
            <a:avLst/>
          </a:prstGeom>
          <a:gradFill>
            <a:gsLst>
              <a:gs pos="0">
                <a:srgbClr val="28A38C"/>
              </a:gs>
              <a:gs pos="100000">
                <a:srgbClr val="009CA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A457933-3659-6553-5771-63FB9B1FF740}"/>
              </a:ext>
            </a:extLst>
          </p:cNvPr>
          <p:cNvSpPr/>
          <p:nvPr/>
        </p:nvSpPr>
        <p:spPr>
          <a:xfrm>
            <a:off x="10126310" y="3080716"/>
            <a:ext cx="247650" cy="247650"/>
          </a:xfrm>
          <a:prstGeom prst="ellipse">
            <a:avLst/>
          </a:prstGeom>
          <a:gradFill>
            <a:gsLst>
              <a:gs pos="0">
                <a:srgbClr val="28A38C"/>
              </a:gs>
              <a:gs pos="100000">
                <a:srgbClr val="009CA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F53B8B-C9B6-BE27-0999-91BD2DCEA41F}"/>
              </a:ext>
            </a:extLst>
          </p:cNvPr>
          <p:cNvSpPr txBox="1"/>
          <p:nvPr/>
        </p:nvSpPr>
        <p:spPr>
          <a:xfrm>
            <a:off x="7903606" y="6544929"/>
            <a:ext cx="4211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F44FE4A-8F23-37A5-92B1-D32E63D8332A}"/>
              </a:ext>
            </a:extLst>
          </p:cNvPr>
          <p:cNvSpPr txBox="1">
            <a:spLocks/>
          </p:cNvSpPr>
          <p:nvPr/>
        </p:nvSpPr>
        <p:spPr>
          <a:xfrm>
            <a:off x="2124793" y="1498902"/>
            <a:ext cx="7640644" cy="9448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EA08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Our mission is: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Working with donors, we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inspire ideas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ignite action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and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mobilize resources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0E0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address community needs in Collier County.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E0E0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09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100DF8-460A-1B5C-33B2-1743460FF9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4932" y="4244499"/>
            <a:ext cx="6198436" cy="2017713"/>
          </a:xfrm>
        </p:spPr>
        <p:txBody>
          <a:bodyPr>
            <a:norm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850+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funds managed</a:t>
            </a:r>
          </a:p>
          <a:p>
            <a:pPr marL="285750" marR="0" lvl="0" indent="-28575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More than </a:t>
            </a:r>
            <a:r>
              <a:rPr lang="en-US" sz="2000" b="1" dirty="0">
                <a:solidFill>
                  <a:schemeClr val="bg2"/>
                </a:solidFill>
              </a:rPr>
              <a:t>$300 million </a:t>
            </a:r>
            <a:r>
              <a:rPr lang="en-US" sz="2000" dirty="0">
                <a:solidFill>
                  <a:schemeClr val="bg2"/>
                </a:solidFill>
              </a:rPr>
              <a:t>in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total assets</a:t>
            </a:r>
          </a:p>
          <a:p>
            <a:pPr marL="285750" marR="0" lvl="0" indent="-28575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$328 million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 total grants awarded since 1985 </a:t>
            </a:r>
            <a:b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</a:b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($62 million in FY 2023)</a:t>
            </a:r>
          </a:p>
          <a:p>
            <a:pPr marL="285750" marR="0" lvl="0" indent="-28575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="1" dirty="0">
                <a:solidFill>
                  <a:schemeClr val="bg2"/>
                </a:solidFill>
              </a:rPr>
              <a:t>761 </a:t>
            </a:r>
            <a:r>
              <a:rPr lang="en-US" sz="2000" dirty="0">
                <a:solidFill>
                  <a:schemeClr val="bg2"/>
                </a:solidFill>
              </a:rPr>
              <a:t>organizations supported in FY 2023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  <p:pic>
        <p:nvPicPr>
          <p:cNvPr id="10" name="Picture Placeholder 9" descr="A long pier with buildings in the water&#10;&#10;Description automatically generated">
            <a:extLst>
              <a:ext uri="{FF2B5EF4-FFF2-40B4-BE49-F238E27FC236}">
                <a16:creationId xmlns:a16="http://schemas.microsoft.com/office/drawing/2014/main" id="{F8050606-7297-2A21-3A94-7B08D4306B5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4703" b="9699"/>
          <a:stretch/>
        </p:blipFill>
        <p:spPr>
          <a:xfrm>
            <a:off x="20" y="10"/>
            <a:ext cx="12191980" cy="3756981"/>
          </a:xfrm>
          <a:noFill/>
        </p:spPr>
      </p:pic>
      <p:sp>
        <p:nvSpPr>
          <p:cNvPr id="4" name="Rectangle: Rounded Corners 35">
            <a:extLst>
              <a:ext uri="{FF2B5EF4-FFF2-40B4-BE49-F238E27FC236}">
                <a16:creationId xmlns:a16="http://schemas.microsoft.com/office/drawing/2014/main" id="{0E0BAB69-5196-4EFF-3595-1478C2AC9D8C}"/>
              </a:ext>
            </a:extLst>
          </p:cNvPr>
          <p:cNvSpPr/>
          <p:nvPr/>
        </p:nvSpPr>
        <p:spPr>
          <a:xfrm>
            <a:off x="0" y="6493413"/>
            <a:ext cx="12192000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2" name="Circle: Hollow 21">
            <a:extLst>
              <a:ext uri="{FF2B5EF4-FFF2-40B4-BE49-F238E27FC236}">
                <a16:creationId xmlns:a16="http://schemas.microsoft.com/office/drawing/2014/main" id="{6D4BBC12-81A9-5F05-09C1-3EC168CC537A}"/>
              </a:ext>
            </a:extLst>
          </p:cNvPr>
          <p:cNvSpPr/>
          <p:nvPr/>
        </p:nvSpPr>
        <p:spPr>
          <a:xfrm>
            <a:off x="-1032639" y="2065377"/>
            <a:ext cx="2305050" cy="2305050"/>
          </a:xfrm>
          <a:prstGeom prst="donut">
            <a:avLst/>
          </a:prstGeom>
          <a:solidFill>
            <a:srgbClr val="4EA08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65F4A86-CE39-AF65-ADC6-047E057B138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496"/>
          <a:stretch/>
        </p:blipFill>
        <p:spPr>
          <a:xfrm>
            <a:off x="7830476" y="4191097"/>
            <a:ext cx="2960331" cy="2047874"/>
          </a:xfrm>
          <a:prstGeom prst="rect">
            <a:avLst/>
          </a:prstGeom>
        </p:spPr>
      </p:pic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879D9B58-FEC4-984F-32C6-24E240ACCBA9}"/>
              </a:ext>
            </a:extLst>
          </p:cNvPr>
          <p:cNvSpPr/>
          <p:nvPr/>
        </p:nvSpPr>
        <p:spPr>
          <a:xfrm>
            <a:off x="10790807" y="5502849"/>
            <a:ext cx="2305050" cy="2305050"/>
          </a:xfrm>
          <a:prstGeom prst="donut">
            <a:avLst/>
          </a:prstGeom>
          <a:solidFill>
            <a:srgbClr val="009CA8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2E2E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1B85AC2-2105-57B4-18B6-2C6B075F3B97}"/>
              </a:ext>
            </a:extLst>
          </p:cNvPr>
          <p:cNvSpPr/>
          <p:nvPr/>
        </p:nvSpPr>
        <p:spPr>
          <a:xfrm>
            <a:off x="-140672" y="6122988"/>
            <a:ext cx="247650" cy="247650"/>
          </a:xfrm>
          <a:prstGeom prst="ellipse">
            <a:avLst/>
          </a:prstGeom>
          <a:gradFill>
            <a:gsLst>
              <a:gs pos="0">
                <a:srgbClr val="28A38C"/>
              </a:gs>
              <a:gs pos="100000">
                <a:srgbClr val="009CA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10DB309-1178-DA38-7E95-70A044C3CFBE}"/>
              </a:ext>
            </a:extLst>
          </p:cNvPr>
          <p:cNvSpPr/>
          <p:nvPr/>
        </p:nvSpPr>
        <p:spPr>
          <a:xfrm>
            <a:off x="11725048" y="3797156"/>
            <a:ext cx="247650" cy="247650"/>
          </a:xfrm>
          <a:prstGeom prst="ellipse">
            <a:avLst/>
          </a:prstGeom>
          <a:gradFill>
            <a:gsLst>
              <a:gs pos="0">
                <a:srgbClr val="28A38C"/>
              </a:gs>
              <a:gs pos="100000">
                <a:srgbClr val="009CA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8B7BE52-E4E6-A283-CFB5-60F29FDC14C6}"/>
              </a:ext>
            </a:extLst>
          </p:cNvPr>
          <p:cNvSpPr/>
          <p:nvPr/>
        </p:nvSpPr>
        <p:spPr>
          <a:xfrm>
            <a:off x="10126310" y="3080716"/>
            <a:ext cx="247650" cy="247650"/>
          </a:xfrm>
          <a:prstGeom prst="ellipse">
            <a:avLst/>
          </a:prstGeom>
          <a:gradFill>
            <a:gsLst>
              <a:gs pos="0">
                <a:srgbClr val="28A38C"/>
              </a:gs>
              <a:gs pos="100000">
                <a:srgbClr val="009CA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C5EAA4-0788-39E8-FD15-B28B5FC7276E}"/>
              </a:ext>
            </a:extLst>
          </p:cNvPr>
          <p:cNvSpPr txBox="1"/>
          <p:nvPr/>
        </p:nvSpPr>
        <p:spPr>
          <a:xfrm>
            <a:off x="6871151" y="6557939"/>
            <a:ext cx="5224255" cy="62804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algn="r">
              <a:spcBef>
                <a:spcPts val="1000"/>
              </a:spcBef>
            </a:pPr>
            <a:r>
              <a:rPr lang="en-US" sz="1200" b="1" kern="1200" spc="300" dirty="0">
                <a:solidFill>
                  <a:schemeClr val="bg1"/>
                </a:solidFill>
              </a:rPr>
              <a:t>Informed giving. Powerful results.®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CCE8738-D55B-33A7-3F0F-435BB49EA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980" y="3429000"/>
            <a:ext cx="10865766" cy="536713"/>
          </a:xfrm>
        </p:spPr>
        <p:txBody>
          <a:bodyPr anchor="t">
            <a:noAutofit/>
          </a:bodyPr>
          <a:lstStyle/>
          <a:p>
            <a:r>
              <a:rPr lang="en-AU" sz="4400" dirty="0">
                <a:solidFill>
                  <a:srgbClr val="3C7E8C"/>
                </a:solidFill>
              </a:rPr>
              <a:t>Our Impact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B7149701-F713-388D-9BCC-67535D245ECE}"/>
              </a:ext>
            </a:extLst>
          </p:cNvPr>
          <p:cNvSpPr txBox="1">
            <a:spLocks/>
          </p:cNvSpPr>
          <p:nvPr/>
        </p:nvSpPr>
        <p:spPr>
          <a:xfrm>
            <a:off x="4338735" y="3374756"/>
            <a:ext cx="6707260" cy="7644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dirty="0">
                <a:solidFill>
                  <a:schemeClr val="bg2"/>
                </a:solidFill>
              </a:rPr>
              <a:t>For nearly 40 years, the Collier Community Foundation has played a unique, and essential role that has led to real action:</a:t>
            </a:r>
          </a:p>
        </p:txBody>
      </p:sp>
    </p:spTree>
    <p:extLst>
      <p:ext uri="{BB962C8B-B14F-4D97-AF65-F5344CB8AC3E}">
        <p14:creationId xmlns:p14="http://schemas.microsoft.com/office/powerpoint/2010/main" val="2370251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>
            <a:extLst>
              <a:ext uri="{FF2B5EF4-FFF2-40B4-BE49-F238E27FC236}">
                <a16:creationId xmlns:a16="http://schemas.microsoft.com/office/drawing/2014/main" id="{9BA87C2C-A258-84A7-321C-CA034CA12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07" b="24907"/>
          <a:stretch/>
        </p:blipFill>
        <p:spPr>
          <a:xfrm>
            <a:off x="20" y="10"/>
            <a:ext cx="12191980" cy="2166141"/>
          </a:xfrm>
          <a:prstGeom prst="rect">
            <a:avLst/>
          </a:prstGeom>
          <a:noFill/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04D80603-3087-5D47-F74D-9885E90C8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41" y="2346593"/>
            <a:ext cx="11071115" cy="764470"/>
          </a:xfrm>
        </p:spPr>
        <p:txBody>
          <a:bodyPr>
            <a:normAutofit/>
          </a:bodyPr>
          <a:lstStyle/>
          <a:p>
            <a:r>
              <a:rPr lang="en-AU" sz="3600" dirty="0">
                <a:solidFill>
                  <a:srgbClr val="3C7E8C"/>
                </a:solidFill>
              </a:rPr>
              <a:t>Our Community Needs</a:t>
            </a:r>
          </a:p>
        </p:txBody>
      </p:sp>
      <p:sp>
        <p:nvSpPr>
          <p:cNvPr id="25" name="Rectangle: Rounded Corners 35">
            <a:extLst>
              <a:ext uri="{FF2B5EF4-FFF2-40B4-BE49-F238E27FC236}">
                <a16:creationId xmlns:a16="http://schemas.microsoft.com/office/drawing/2014/main" id="{4A4034BA-614D-65BB-1B50-7E5712382521}"/>
              </a:ext>
            </a:extLst>
          </p:cNvPr>
          <p:cNvSpPr/>
          <p:nvPr/>
        </p:nvSpPr>
        <p:spPr>
          <a:xfrm>
            <a:off x="0" y="6493413"/>
            <a:ext cx="12192000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3FD3E9-318F-B41C-52D6-F861CE62AC61}"/>
              </a:ext>
            </a:extLst>
          </p:cNvPr>
          <p:cNvSpPr txBox="1"/>
          <p:nvPr/>
        </p:nvSpPr>
        <p:spPr>
          <a:xfrm>
            <a:off x="7929612" y="6546577"/>
            <a:ext cx="416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F2DB3684-5F29-539A-5711-541F6A016141}"/>
              </a:ext>
            </a:extLst>
          </p:cNvPr>
          <p:cNvSpPr txBox="1">
            <a:spLocks/>
          </p:cNvSpPr>
          <p:nvPr/>
        </p:nvSpPr>
        <p:spPr>
          <a:xfrm>
            <a:off x="162940" y="3008652"/>
            <a:ext cx="6847459" cy="343407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</a:rPr>
              <a:t>In 2017, and again in 2023 – our community has ranked </a:t>
            </a:r>
            <a:r>
              <a:rPr lang="en-US" b="1" dirty="0">
                <a:solidFill>
                  <a:prstClr val="black"/>
                </a:solidFill>
              </a:rPr>
              <a:t>housing affordability as the #1 issue affecting Collier County</a:t>
            </a:r>
            <a:r>
              <a:rPr lang="en-US" dirty="0">
                <a:solidFill>
                  <a:prstClr val="black"/>
                </a:solidFill>
              </a:rPr>
              <a:t>. 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prstClr val="black"/>
                </a:solidFill>
              </a:rPr>
              <a:t>49,399 </a:t>
            </a:r>
            <a:r>
              <a:rPr lang="en-US" dirty="0">
                <a:solidFill>
                  <a:prstClr val="black"/>
                </a:solidFill>
              </a:rPr>
              <a:t>households, spend more than 30% of their income on housing. 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prstClr val="black"/>
                </a:solidFill>
              </a:rPr>
              <a:t>35%</a:t>
            </a:r>
            <a:r>
              <a:rPr lang="en-US" dirty="0">
                <a:solidFill>
                  <a:prstClr val="black"/>
                </a:solidFill>
              </a:rPr>
              <a:t> of the jobs in Collier County </a:t>
            </a:r>
            <a:r>
              <a:rPr lang="en-US" b="1" dirty="0">
                <a:solidFill>
                  <a:prstClr val="black"/>
                </a:solidFill>
              </a:rPr>
              <a:t>pay less than $35,000 per year </a:t>
            </a:r>
            <a:r>
              <a:rPr lang="en-US" dirty="0">
                <a:solidFill>
                  <a:prstClr val="black"/>
                </a:solidFill>
              </a:rPr>
              <a:t>and </a:t>
            </a:r>
            <a:r>
              <a:rPr lang="en-US" b="1" dirty="0">
                <a:solidFill>
                  <a:prstClr val="black"/>
                </a:solidFill>
              </a:rPr>
              <a:t>58%</a:t>
            </a:r>
            <a:r>
              <a:rPr lang="en-US" dirty="0">
                <a:solidFill>
                  <a:prstClr val="black"/>
                </a:solidFill>
              </a:rPr>
              <a:t> pay less than </a:t>
            </a:r>
            <a:r>
              <a:rPr lang="en-US" b="1" dirty="0">
                <a:solidFill>
                  <a:prstClr val="black"/>
                </a:solidFill>
              </a:rPr>
              <a:t>$45,000 per year</a:t>
            </a:r>
            <a:r>
              <a:rPr lang="en-US" dirty="0">
                <a:solidFill>
                  <a:prstClr val="black"/>
                </a:solidFill>
              </a:rPr>
              <a:t>.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Segoe UI" panose="020B0502040204020203" pitchFamily="34" charset="0"/>
              </a:rPr>
              <a:t>Rent has increased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Segoe UI" panose="020B0502040204020203" pitchFamily="34" charset="0"/>
              </a:rPr>
              <a:t>50% in the past two years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Segoe UI" panose="020B0502040204020203" pitchFamily="34" charset="0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Segoe UI" panose="020B0502040204020203" pitchFamily="34" charset="0"/>
              </a:rPr>
              <a:t>Approximately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Segoe UI" panose="020B0502040204020203" pitchFamily="34" charset="0"/>
              </a:rPr>
              <a:t>10,000 rentals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Segoe UI" panose="020B0502040204020203" pitchFamily="34" charset="0"/>
              </a:rPr>
              <a:t>are needed to meet the gap for affordable workforce housing units.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Segoe UI" panose="020B0502040204020203" pitchFamily="34" charset="0"/>
              </a:rPr>
              <a:t>52,749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Segoe UI" panose="020B0502040204020203" pitchFamily="34" charset="0"/>
              </a:rPr>
              <a:t> people commute to work from outside Collier County.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4" name="Picture 3" descr="A circular chart of people in different professions&#10;&#10;Description automatically generated">
            <a:extLst>
              <a:ext uri="{FF2B5EF4-FFF2-40B4-BE49-F238E27FC236}">
                <a16:creationId xmlns:a16="http://schemas.microsoft.com/office/drawing/2014/main" id="{95DF976E-D0ED-C754-70E1-D0638D5C85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2" t="8972" r="3929"/>
          <a:stretch/>
        </p:blipFill>
        <p:spPr>
          <a:xfrm>
            <a:off x="7341833" y="2405849"/>
            <a:ext cx="3892223" cy="350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9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>
            <a:extLst>
              <a:ext uri="{FF2B5EF4-FFF2-40B4-BE49-F238E27FC236}">
                <a16:creationId xmlns:a16="http://schemas.microsoft.com/office/drawing/2014/main" id="{9BA87C2C-A258-84A7-321C-CA034CA12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57" b="47887"/>
          <a:stretch/>
        </p:blipFill>
        <p:spPr>
          <a:xfrm>
            <a:off x="20" y="-172518"/>
            <a:ext cx="12191980" cy="2166141"/>
          </a:xfrm>
          <a:prstGeom prst="rect">
            <a:avLst/>
          </a:prstGeom>
          <a:noFill/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04D80603-3087-5D47-F74D-9885E90C8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41" y="2288086"/>
            <a:ext cx="8875955" cy="764470"/>
          </a:xfrm>
        </p:spPr>
        <p:txBody>
          <a:bodyPr>
            <a:noAutofit/>
          </a:bodyPr>
          <a:lstStyle/>
          <a:p>
            <a:r>
              <a:rPr lang="en-AU" sz="3200" dirty="0">
                <a:solidFill>
                  <a:srgbClr val="3C7E8C"/>
                </a:solidFill>
              </a:rPr>
              <a:t>Advocating and Educating for Change</a:t>
            </a:r>
          </a:p>
        </p:txBody>
      </p:sp>
      <p:sp>
        <p:nvSpPr>
          <p:cNvPr id="25" name="Rectangle: Rounded Corners 35">
            <a:extLst>
              <a:ext uri="{FF2B5EF4-FFF2-40B4-BE49-F238E27FC236}">
                <a16:creationId xmlns:a16="http://schemas.microsoft.com/office/drawing/2014/main" id="{4A4034BA-614D-65BB-1B50-7E5712382521}"/>
              </a:ext>
            </a:extLst>
          </p:cNvPr>
          <p:cNvSpPr/>
          <p:nvPr/>
        </p:nvSpPr>
        <p:spPr>
          <a:xfrm>
            <a:off x="0" y="6493413"/>
            <a:ext cx="12192000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3FD3E9-318F-B41C-52D6-F861CE62AC61}"/>
              </a:ext>
            </a:extLst>
          </p:cNvPr>
          <p:cNvSpPr txBox="1"/>
          <p:nvPr/>
        </p:nvSpPr>
        <p:spPr>
          <a:xfrm>
            <a:off x="7929612" y="6546577"/>
            <a:ext cx="416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F2DB3684-5F29-539A-5711-541F6A016141}"/>
              </a:ext>
            </a:extLst>
          </p:cNvPr>
          <p:cNvSpPr txBox="1">
            <a:spLocks/>
          </p:cNvSpPr>
          <p:nvPr/>
        </p:nvSpPr>
        <p:spPr>
          <a:xfrm>
            <a:off x="162941" y="2890345"/>
            <a:ext cx="6789683" cy="340575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prstClr val="black"/>
                </a:solidFill>
              </a:rPr>
              <a:t>In 2018</a:t>
            </a:r>
            <a:r>
              <a:rPr lang="en-US" sz="2000" dirty="0">
                <a:solidFill>
                  <a:prstClr val="black"/>
                </a:solidFill>
              </a:rPr>
              <a:t>, the Collier Community Foundation began to lead conversations and advocacy efforts regarding the need for workforce housing. 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</a:rPr>
              <a:t>Simultaneously, we began working with Ability Housing to determine what we could do as a Foundation.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</a:rPr>
              <a:t>The Collier Community Foundation and the Richard M. Schulze Family Foundation approached the County with a vision – and a request for land. </a:t>
            </a:r>
          </a:p>
        </p:txBody>
      </p:sp>
      <p:pic>
        <p:nvPicPr>
          <p:cNvPr id="11" name="Picture Placeholder 8">
            <a:extLst>
              <a:ext uri="{FF2B5EF4-FFF2-40B4-BE49-F238E27FC236}">
                <a16:creationId xmlns:a16="http://schemas.microsoft.com/office/drawing/2014/main" id="{622EA8BA-0BA9-B150-86B7-DDA8CD7D6F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4" r="16624"/>
          <a:stretch/>
        </p:blipFill>
        <p:spPr>
          <a:xfrm>
            <a:off x="8620967" y="2288086"/>
            <a:ext cx="3408092" cy="3405756"/>
          </a:xfrm>
          <a:prstGeom prst="ellipse">
            <a:avLst/>
          </a:prstGeom>
          <a:solidFill>
            <a:schemeClr val="accent3"/>
          </a:solidFill>
        </p:spPr>
      </p:pic>
      <p:pic>
        <p:nvPicPr>
          <p:cNvPr id="3" name="Picture Placeholder 8">
            <a:extLst>
              <a:ext uri="{FF2B5EF4-FFF2-40B4-BE49-F238E27FC236}">
                <a16:creationId xmlns:a16="http://schemas.microsoft.com/office/drawing/2014/main" id="{CD2C86B7-F8F6-108B-642E-270EF7B557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1" r="34544"/>
          <a:stretch/>
        </p:blipFill>
        <p:spPr>
          <a:xfrm>
            <a:off x="7281479" y="3852127"/>
            <a:ext cx="2395921" cy="2394278"/>
          </a:xfrm>
          <a:prstGeom prst="ellipse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1422501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>
            <a:extLst>
              <a:ext uri="{FF2B5EF4-FFF2-40B4-BE49-F238E27FC236}">
                <a16:creationId xmlns:a16="http://schemas.microsoft.com/office/drawing/2014/main" id="{9BA87C2C-A258-84A7-321C-CA034CA12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57" b="47887"/>
          <a:stretch/>
        </p:blipFill>
        <p:spPr>
          <a:xfrm>
            <a:off x="20" y="-172518"/>
            <a:ext cx="12191980" cy="2166141"/>
          </a:xfrm>
          <a:prstGeom prst="rect">
            <a:avLst/>
          </a:prstGeom>
          <a:noFill/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04D80603-3087-5D47-F74D-9885E90C8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41" y="2288086"/>
            <a:ext cx="8875955" cy="764470"/>
          </a:xfrm>
        </p:spPr>
        <p:txBody>
          <a:bodyPr>
            <a:noAutofit/>
          </a:bodyPr>
          <a:lstStyle/>
          <a:p>
            <a:r>
              <a:rPr lang="en-AU" sz="3200" dirty="0">
                <a:solidFill>
                  <a:srgbClr val="3C7E8C"/>
                </a:solidFill>
              </a:rPr>
              <a:t>Innovative Public/Private Partnership </a:t>
            </a:r>
          </a:p>
        </p:txBody>
      </p:sp>
      <p:sp>
        <p:nvSpPr>
          <p:cNvPr id="25" name="Rectangle: Rounded Corners 35">
            <a:extLst>
              <a:ext uri="{FF2B5EF4-FFF2-40B4-BE49-F238E27FC236}">
                <a16:creationId xmlns:a16="http://schemas.microsoft.com/office/drawing/2014/main" id="{4A4034BA-614D-65BB-1B50-7E5712382521}"/>
              </a:ext>
            </a:extLst>
          </p:cNvPr>
          <p:cNvSpPr/>
          <p:nvPr/>
        </p:nvSpPr>
        <p:spPr>
          <a:xfrm>
            <a:off x="0" y="6493413"/>
            <a:ext cx="12192000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3FD3E9-318F-B41C-52D6-F861CE62AC61}"/>
              </a:ext>
            </a:extLst>
          </p:cNvPr>
          <p:cNvSpPr txBox="1"/>
          <p:nvPr/>
        </p:nvSpPr>
        <p:spPr>
          <a:xfrm>
            <a:off x="7929612" y="6546577"/>
            <a:ext cx="416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F2DB3684-5F29-539A-5711-541F6A016141}"/>
              </a:ext>
            </a:extLst>
          </p:cNvPr>
          <p:cNvSpPr txBox="1">
            <a:spLocks/>
          </p:cNvSpPr>
          <p:nvPr/>
        </p:nvSpPr>
        <p:spPr>
          <a:xfrm>
            <a:off x="163780" y="2909844"/>
            <a:ext cx="7913420" cy="338625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Segoe UI" panose="020B0502040204020203" pitchFamily="34" charset="0"/>
              </a:rPr>
              <a:t>The </a:t>
            </a:r>
            <a:r>
              <a:rPr lang="en-US" sz="1900" b="1" dirty="0"/>
              <a:t>vision at the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Segoe UI" panose="020B0502040204020203" pitchFamily="34" charset="0"/>
              </a:rPr>
              <a:t>Golden Gate golf course property was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Segoe UI" panose="020B0502040204020203" pitchFamily="34" charset="0"/>
              </a:rPr>
              <a:t>t</a:t>
            </a:r>
            <a:r>
              <a:rPr lang="en-US" sz="1800" b="1" dirty="0"/>
              <a:t>o build a </a:t>
            </a:r>
            <a:br>
              <a:rPr lang="en-US" sz="1800" b="1" dirty="0"/>
            </a:br>
            <a:r>
              <a:rPr lang="en-US" sz="1800" b="1" dirty="0"/>
              <a:t>352-unit apartment complex for essential workforce.</a:t>
            </a:r>
            <a:endParaRPr lang="en-US" sz="1800" b="1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b="1" dirty="0">
                <a:solidFill>
                  <a:prstClr val="black"/>
                </a:solidFill>
              </a:rPr>
              <a:t>The terms: 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black"/>
                </a:solidFill>
              </a:rPr>
              <a:t>The foundations will commit </a:t>
            </a:r>
            <a:r>
              <a:rPr lang="en-US" sz="1600" b="1" dirty="0">
                <a:solidFill>
                  <a:prstClr val="black"/>
                </a:solidFill>
              </a:rPr>
              <a:t>$10 million </a:t>
            </a:r>
            <a:r>
              <a:rPr lang="en-US" sz="1600" dirty="0">
                <a:solidFill>
                  <a:prstClr val="black"/>
                </a:solidFill>
              </a:rPr>
              <a:t>towards the development to defray costs so that rents will not exceed 30 percent of the residents’ income </a:t>
            </a:r>
            <a:r>
              <a:rPr lang="en-US" sz="1600" i="1" dirty="0">
                <a:solidFill>
                  <a:prstClr val="black"/>
                </a:solidFill>
              </a:rPr>
              <a:t>IF </a:t>
            </a:r>
            <a:r>
              <a:rPr lang="en-US" sz="1600" dirty="0">
                <a:solidFill>
                  <a:prstClr val="black"/>
                </a:solidFill>
              </a:rPr>
              <a:t>a non-profit developer is selected.</a:t>
            </a:r>
            <a:endParaRPr lang="en-US" dirty="0">
              <a:solidFill>
                <a:prstClr val="black"/>
              </a:solidFill>
            </a:endParaRP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black"/>
                </a:solidFill>
              </a:rPr>
              <a:t>The County will provide </a:t>
            </a:r>
            <a:r>
              <a:rPr lang="en-US" sz="1600" b="1" dirty="0">
                <a:solidFill>
                  <a:prstClr val="black"/>
                </a:solidFill>
              </a:rPr>
              <a:t>25-30 acres </a:t>
            </a:r>
            <a:r>
              <a:rPr lang="en-US" sz="1600" dirty="0">
                <a:solidFill>
                  <a:prstClr val="black"/>
                </a:solidFill>
              </a:rPr>
              <a:t>through </a:t>
            </a:r>
            <a:r>
              <a:rPr lang="en-US" dirty="0">
                <a:solidFill>
                  <a:prstClr val="black"/>
                </a:solidFill>
              </a:rPr>
              <a:t>a </a:t>
            </a:r>
            <a:r>
              <a:rPr lang="en-US" b="1" dirty="0">
                <a:solidFill>
                  <a:prstClr val="black"/>
                </a:solidFill>
              </a:rPr>
              <a:t>99-year land </a:t>
            </a:r>
            <a:r>
              <a:rPr lang="en-US" sz="1600" b="1" dirty="0">
                <a:solidFill>
                  <a:prstClr val="black"/>
                </a:solidFill>
              </a:rPr>
              <a:t>lease for a cost of $1</a:t>
            </a:r>
            <a:r>
              <a:rPr lang="en-US" sz="1600" dirty="0">
                <a:solidFill>
                  <a:prstClr val="black"/>
                </a:solidFill>
              </a:rPr>
              <a:t>.</a:t>
            </a:r>
            <a:endParaRPr lang="en-US" dirty="0">
              <a:solidFill>
                <a:prstClr val="black"/>
              </a:solidFill>
            </a:endParaRP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black"/>
                </a:solidFill>
              </a:rPr>
              <a:t>Once the development has a positive net cash flow, a percentage of earnings will be held in a fund at the Community Foundation for </a:t>
            </a:r>
            <a:r>
              <a:rPr lang="en-US" sz="1600" b="1" dirty="0">
                <a:solidFill>
                  <a:prstClr val="black"/>
                </a:solidFill>
              </a:rPr>
              <a:t>future affordable housing projects</a:t>
            </a:r>
            <a:r>
              <a:rPr lang="en-US" sz="1600" dirty="0">
                <a:solidFill>
                  <a:prstClr val="black"/>
                </a:solidFill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0" name="Picture Placeholder 8">
            <a:extLst>
              <a:ext uri="{FF2B5EF4-FFF2-40B4-BE49-F238E27FC236}">
                <a16:creationId xmlns:a16="http://schemas.microsoft.com/office/drawing/2014/main" id="{12ACFF8F-41B6-3E53-7DB0-6E8F7C2915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3" t="-1323" r="5081" b="1323"/>
          <a:stretch/>
        </p:blipFill>
        <p:spPr>
          <a:xfrm>
            <a:off x="8298038" y="2288086"/>
            <a:ext cx="3801305" cy="3798699"/>
          </a:xfrm>
          <a:prstGeom prst="ellipse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2888124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>
            <a:extLst>
              <a:ext uri="{FF2B5EF4-FFF2-40B4-BE49-F238E27FC236}">
                <a16:creationId xmlns:a16="http://schemas.microsoft.com/office/drawing/2014/main" id="{9BA87C2C-A258-84A7-321C-CA034CA12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57" b="47887"/>
          <a:stretch/>
        </p:blipFill>
        <p:spPr>
          <a:xfrm>
            <a:off x="20" y="-172518"/>
            <a:ext cx="12191980" cy="2166141"/>
          </a:xfrm>
          <a:prstGeom prst="rect">
            <a:avLst/>
          </a:prstGeom>
          <a:noFill/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04D80603-3087-5D47-F74D-9885E90C8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41" y="2288086"/>
            <a:ext cx="8875955" cy="764470"/>
          </a:xfrm>
        </p:spPr>
        <p:txBody>
          <a:bodyPr>
            <a:noAutofit/>
          </a:bodyPr>
          <a:lstStyle/>
          <a:p>
            <a:r>
              <a:rPr lang="en-AU" sz="3200" dirty="0">
                <a:solidFill>
                  <a:srgbClr val="3C7E8C"/>
                </a:solidFill>
              </a:rPr>
              <a:t>Project: Renaissance Hall</a:t>
            </a:r>
          </a:p>
        </p:txBody>
      </p:sp>
      <p:sp>
        <p:nvSpPr>
          <p:cNvPr id="25" name="Rectangle: Rounded Corners 35">
            <a:extLst>
              <a:ext uri="{FF2B5EF4-FFF2-40B4-BE49-F238E27FC236}">
                <a16:creationId xmlns:a16="http://schemas.microsoft.com/office/drawing/2014/main" id="{4A4034BA-614D-65BB-1B50-7E5712382521}"/>
              </a:ext>
            </a:extLst>
          </p:cNvPr>
          <p:cNvSpPr/>
          <p:nvPr/>
        </p:nvSpPr>
        <p:spPr>
          <a:xfrm>
            <a:off x="0" y="6493413"/>
            <a:ext cx="12192000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3FD3E9-318F-B41C-52D6-F861CE62AC61}"/>
              </a:ext>
            </a:extLst>
          </p:cNvPr>
          <p:cNvSpPr txBox="1"/>
          <p:nvPr/>
        </p:nvSpPr>
        <p:spPr>
          <a:xfrm>
            <a:off x="7929612" y="6546577"/>
            <a:ext cx="416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F2DB3684-5F29-539A-5711-541F6A016141}"/>
              </a:ext>
            </a:extLst>
          </p:cNvPr>
          <p:cNvSpPr txBox="1">
            <a:spLocks/>
          </p:cNvSpPr>
          <p:nvPr/>
        </p:nvSpPr>
        <p:spPr>
          <a:xfrm>
            <a:off x="162941" y="2888823"/>
            <a:ext cx="7282887" cy="3378989"/>
          </a:xfrm>
          <a:prstGeom prst="rect">
            <a:avLst/>
          </a:prstGeom>
        </p:spPr>
        <p:txBody>
          <a:bodyPr vert="horz" lIns="0" tIns="0" rIns="0" bIns="0" rtlCol="0" anchor="t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700" b="1" dirty="0">
                <a:solidFill>
                  <a:prstClr val="black"/>
                </a:solidFill>
                <a:latin typeface="Arial"/>
              </a:rPr>
              <a:t>In 2019, </a:t>
            </a:r>
            <a:r>
              <a:rPr lang="en-US" sz="1700" dirty="0">
                <a:solidFill>
                  <a:prstClr val="black"/>
                </a:solidFill>
                <a:latin typeface="Arial"/>
              </a:rPr>
              <a:t>Collier County purchased 165-acre golf course for $29 M</a:t>
            </a:r>
            <a:r>
              <a:rPr lang="en-US" sz="1700" b="1" dirty="0">
                <a:solidFill>
                  <a:prstClr val="black"/>
                </a:solidFill>
                <a:latin typeface="Arial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700" b="1" dirty="0">
                <a:solidFill>
                  <a:prstClr val="black"/>
                </a:solidFill>
                <a:latin typeface="Arial"/>
              </a:rPr>
              <a:t>In 2020, </a:t>
            </a:r>
            <a:r>
              <a:rPr lang="en-US" sz="1700" dirty="0">
                <a:solidFill>
                  <a:prstClr val="black"/>
                </a:solidFill>
                <a:latin typeface="Arial"/>
              </a:rPr>
              <a:t>Collier County selected developer Rural Neighborhoods.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br>
              <a:rPr lang="en-US" sz="1700" b="1" dirty="0">
                <a:solidFill>
                  <a:prstClr val="black"/>
                </a:solidFill>
                <a:latin typeface="Arial"/>
              </a:rPr>
            </a:br>
            <a:r>
              <a:rPr lang="en-US" sz="1700" b="1" dirty="0">
                <a:solidFill>
                  <a:srgbClr val="24A29A"/>
                </a:solidFill>
                <a:latin typeface="Arial"/>
              </a:rPr>
              <a:t>The Project: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(Phase 1) 250-units</a:t>
            </a:r>
            <a:r>
              <a:rPr kumimoji="0" lang="en-US" sz="1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 for </a:t>
            </a:r>
            <a:r>
              <a:rPr kumimoji="0" lang="en-US" sz="17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essential workforce </a:t>
            </a:r>
            <a:r>
              <a:rPr kumimoji="0" lang="en-US" sz="1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employees</a:t>
            </a:r>
            <a:br>
              <a:rPr kumimoji="0" lang="en-US" sz="1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</a:br>
            <a:r>
              <a:rPr kumimoji="0" lang="en-US" sz="1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   - Up 120% AMI with rents not to exceed 100% AMI </a:t>
            </a:r>
            <a:br>
              <a:rPr kumimoji="0" lang="en-US" sz="1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</a:br>
            <a:r>
              <a:rPr kumimoji="0" lang="en-US" sz="1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   - Total development cost: $92 M</a:t>
            </a:r>
            <a:br>
              <a:rPr kumimoji="0" lang="en-US" sz="1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</a:br>
            <a:r>
              <a:rPr kumimoji="0" lang="en-US" sz="1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Segoe UI" panose="020B0502040204020203" pitchFamily="34" charset="0"/>
              </a:rPr>
              <a:t>   - Construction begins this fall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700" b="1" dirty="0">
                <a:solidFill>
                  <a:prstClr val="black"/>
                </a:solidFill>
                <a:latin typeface="Arial"/>
              </a:rPr>
              <a:t>(Phase 2) 120-units</a:t>
            </a:r>
            <a:r>
              <a:rPr lang="en-US" sz="1700" dirty="0">
                <a:solidFill>
                  <a:prstClr val="black"/>
                </a:solidFill>
                <a:latin typeface="Arial"/>
              </a:rPr>
              <a:t> for seniors and veterans</a:t>
            </a:r>
            <a:br>
              <a:rPr lang="en-US" sz="1700" dirty="0">
                <a:solidFill>
                  <a:prstClr val="black"/>
                </a:solidFill>
                <a:latin typeface="Arial"/>
              </a:rPr>
            </a:br>
            <a:r>
              <a:rPr lang="en-US" sz="1700" dirty="0">
                <a:solidFill>
                  <a:prstClr val="black"/>
                </a:solidFill>
                <a:latin typeface="Arial"/>
              </a:rPr>
              <a:t>   - Below 60% AMI</a:t>
            </a:r>
            <a:br>
              <a:rPr lang="en-US" sz="1700" dirty="0">
                <a:solidFill>
                  <a:prstClr val="black"/>
                </a:solidFill>
                <a:latin typeface="Arial"/>
              </a:rPr>
            </a:br>
            <a:r>
              <a:rPr lang="en-US" sz="1700" dirty="0">
                <a:solidFill>
                  <a:prstClr val="black"/>
                </a:solidFill>
                <a:latin typeface="Arial"/>
              </a:rPr>
              <a:t>   - Total development cost: $36 M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700" dirty="0">
                <a:solidFill>
                  <a:prstClr val="black"/>
                </a:solidFill>
                <a:latin typeface="Arial"/>
              </a:rPr>
              <a:t>Onsite amenities and wraparound services</a:t>
            </a:r>
            <a:endParaRPr kumimoji="0" lang="en-US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Segoe UI" panose="020B050204020402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Segoe UI" panose="020B050204020402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0" name="Picture Placeholder 8">
            <a:extLst>
              <a:ext uri="{FF2B5EF4-FFF2-40B4-BE49-F238E27FC236}">
                <a16:creationId xmlns:a16="http://schemas.microsoft.com/office/drawing/2014/main" id="{12ACFF8F-41B6-3E53-7DB0-6E8F7C2915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0" t="1363" r="2402" b="575"/>
          <a:stretch/>
        </p:blipFill>
        <p:spPr>
          <a:xfrm>
            <a:off x="7929613" y="2171177"/>
            <a:ext cx="4099446" cy="4096636"/>
          </a:xfrm>
          <a:prstGeom prst="ellipse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2127868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>
            <a:extLst>
              <a:ext uri="{FF2B5EF4-FFF2-40B4-BE49-F238E27FC236}">
                <a16:creationId xmlns:a16="http://schemas.microsoft.com/office/drawing/2014/main" id="{9BA87C2C-A258-84A7-321C-CA034CA12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57" b="47887"/>
          <a:stretch/>
        </p:blipFill>
        <p:spPr>
          <a:xfrm>
            <a:off x="20" y="-172518"/>
            <a:ext cx="12191980" cy="2166141"/>
          </a:xfrm>
          <a:prstGeom prst="rect">
            <a:avLst/>
          </a:prstGeom>
          <a:noFill/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04D80603-3087-5D47-F74D-9885E90C8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41" y="2288086"/>
            <a:ext cx="8875955" cy="764470"/>
          </a:xfrm>
        </p:spPr>
        <p:txBody>
          <a:bodyPr>
            <a:noAutofit/>
          </a:bodyPr>
          <a:lstStyle/>
          <a:p>
            <a:r>
              <a:rPr lang="en-AU" sz="3200" dirty="0">
                <a:solidFill>
                  <a:srgbClr val="3C7E8C"/>
                </a:solidFill>
              </a:rPr>
              <a:t>Renaissance Hall Partners</a:t>
            </a:r>
          </a:p>
        </p:txBody>
      </p:sp>
      <p:sp>
        <p:nvSpPr>
          <p:cNvPr id="25" name="Rectangle: Rounded Corners 35">
            <a:extLst>
              <a:ext uri="{FF2B5EF4-FFF2-40B4-BE49-F238E27FC236}">
                <a16:creationId xmlns:a16="http://schemas.microsoft.com/office/drawing/2014/main" id="{4A4034BA-614D-65BB-1B50-7E5712382521}"/>
              </a:ext>
            </a:extLst>
          </p:cNvPr>
          <p:cNvSpPr/>
          <p:nvPr/>
        </p:nvSpPr>
        <p:spPr>
          <a:xfrm>
            <a:off x="0" y="6493413"/>
            <a:ext cx="12192000" cy="364587"/>
          </a:xfrm>
          <a:prstGeom prst="roundRect">
            <a:avLst>
              <a:gd name="adj" fmla="val 897"/>
            </a:avLst>
          </a:prstGeom>
          <a:gradFill>
            <a:gsLst>
              <a:gs pos="0">
                <a:srgbClr val="28A38C"/>
              </a:gs>
              <a:gs pos="89000">
                <a:srgbClr val="00636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dist="266700" dir="5400000" sx="81000" sy="81000" algn="ctr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3FD3E9-318F-B41C-52D6-F861CE62AC61}"/>
              </a:ext>
            </a:extLst>
          </p:cNvPr>
          <p:cNvSpPr txBox="1"/>
          <p:nvPr/>
        </p:nvSpPr>
        <p:spPr>
          <a:xfrm>
            <a:off x="7929612" y="6546577"/>
            <a:ext cx="416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FFFFFF">
                    <a:lumMod val="95000"/>
                  </a:srgbClr>
                </a:solidFill>
                <a:latin typeface="Arial"/>
                <a:cs typeface="Arial" panose="020B0604020202020204" pitchFamily="34" charset="0"/>
              </a:rPr>
              <a:t>Informed giving. Powerful results.®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F2DB3684-5F29-539A-5711-541F6A016141}"/>
              </a:ext>
            </a:extLst>
          </p:cNvPr>
          <p:cNvSpPr txBox="1">
            <a:spLocks/>
          </p:cNvSpPr>
          <p:nvPr/>
        </p:nvSpPr>
        <p:spPr>
          <a:xfrm>
            <a:off x="162942" y="2888824"/>
            <a:ext cx="7015624" cy="327803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7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BB3CAEA4-DDAF-B386-01F1-0B3B05F9D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07" y="3224609"/>
            <a:ext cx="1952898" cy="8573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650F9C-9598-5151-21FE-09631D5628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6136" y="4788684"/>
            <a:ext cx="2867425" cy="905001"/>
          </a:xfrm>
          <a:prstGeom prst="rect">
            <a:avLst/>
          </a:prstGeom>
        </p:spPr>
      </p:pic>
      <p:pic>
        <p:nvPicPr>
          <p:cNvPr id="8" name="Picture 7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B0C24AFB-2645-1CEB-9D97-E7A62EC599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466" y="3224407"/>
            <a:ext cx="2147068" cy="652738"/>
          </a:xfrm>
          <a:prstGeom prst="rect">
            <a:avLst/>
          </a:prstGeom>
        </p:spPr>
      </p:pic>
      <p:pic>
        <p:nvPicPr>
          <p:cNvPr id="11" name="Picture 10" descr="A couple of people with long hair&#10;&#10;Description automatically generated">
            <a:extLst>
              <a:ext uri="{FF2B5EF4-FFF2-40B4-BE49-F238E27FC236}">
                <a16:creationId xmlns:a16="http://schemas.microsoft.com/office/drawing/2014/main" id="{25EB0897-4AC1-63F7-D6AD-E8D7D0E139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891" y="4472599"/>
            <a:ext cx="1691442" cy="1691442"/>
          </a:xfrm>
          <a:prstGeom prst="rect">
            <a:avLst/>
          </a:prstGeom>
        </p:spPr>
      </p:pic>
      <p:pic>
        <p:nvPicPr>
          <p:cNvPr id="13" name="Picture 12" descr="A purple flower with green leaves&#10;&#10;Description automatically generated">
            <a:extLst>
              <a:ext uri="{FF2B5EF4-FFF2-40B4-BE49-F238E27FC236}">
                <a16:creationId xmlns:a16="http://schemas.microsoft.com/office/drawing/2014/main" id="{575D2A52-5020-228F-513D-89B4F230B6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894" y="3105720"/>
            <a:ext cx="2263862" cy="78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78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rgbClr val="E2E2E2"/>
      </a:dk1>
      <a:lt1>
        <a:srgbClr val="FFFFFF"/>
      </a:lt1>
      <a:dk2>
        <a:srgbClr val="D6D6D6"/>
      </a:dk2>
      <a:lt2>
        <a:srgbClr val="0E0E0E"/>
      </a:lt2>
      <a:accent1>
        <a:srgbClr val="006759"/>
      </a:accent1>
      <a:accent2>
        <a:srgbClr val="28A38C"/>
      </a:accent2>
      <a:accent3>
        <a:srgbClr val="006369"/>
      </a:accent3>
      <a:accent4>
        <a:srgbClr val="009CA8"/>
      </a:accent4>
      <a:accent5>
        <a:srgbClr val="4EA08A"/>
      </a:accent5>
      <a:accent6>
        <a:srgbClr val="0B9B74"/>
      </a:accent6>
      <a:hlink>
        <a:srgbClr val="006759"/>
      </a:hlink>
      <a:folHlink>
        <a:srgbClr val="85DFD0"/>
      </a:folHlink>
    </a:clrScheme>
    <a:fontScheme name="Arial Font Them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@lourrutia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Font Them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EF3A92E-DC5E-4D80-81B4-234561D4C0FC}" vid="{27BA4E47-304F-4A94-A317-C9F1ADBA30FC}"/>
    </a:ext>
  </a:extLst>
</a:theme>
</file>

<file path=ppt/theme/theme3.xml><?xml version="1.0" encoding="utf-8"?>
<a:theme xmlns:a="http://schemas.openxmlformats.org/drawingml/2006/main" name="1_Office Theme">
  <a:themeElements>
    <a:clrScheme name="Custom 11">
      <a:dk1>
        <a:srgbClr val="E2E2E2"/>
      </a:dk1>
      <a:lt1>
        <a:srgbClr val="FFFFFF"/>
      </a:lt1>
      <a:dk2>
        <a:srgbClr val="D6D6D6"/>
      </a:dk2>
      <a:lt2>
        <a:srgbClr val="0E0E0E"/>
      </a:lt2>
      <a:accent1>
        <a:srgbClr val="006759"/>
      </a:accent1>
      <a:accent2>
        <a:srgbClr val="28A38C"/>
      </a:accent2>
      <a:accent3>
        <a:srgbClr val="006369"/>
      </a:accent3>
      <a:accent4>
        <a:srgbClr val="009CA8"/>
      </a:accent4>
      <a:accent5>
        <a:srgbClr val="46A0AA"/>
      </a:accent5>
      <a:accent6>
        <a:srgbClr val="0B9B74"/>
      </a:accent6>
      <a:hlink>
        <a:srgbClr val="FA9A04"/>
      </a:hlink>
      <a:folHlink>
        <a:srgbClr val="85DFD0"/>
      </a:folHlink>
    </a:clrScheme>
    <a:fontScheme name="Arial Font Them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71091</TotalTime>
  <Words>1074</Words>
  <Application>Microsoft Office PowerPoint</Application>
  <PresentationFormat>Widescreen</PresentationFormat>
  <Paragraphs>111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Calibri</vt:lpstr>
      <vt:lpstr>Segoe UI Black</vt:lpstr>
      <vt:lpstr>Office Theme</vt:lpstr>
      <vt:lpstr>@lourrutiappt</vt:lpstr>
      <vt:lpstr>1_Office Theme</vt:lpstr>
      <vt:lpstr>PowerPoint Presentation</vt:lpstr>
      <vt:lpstr>Who we are</vt:lpstr>
      <vt:lpstr>Who we are</vt:lpstr>
      <vt:lpstr>Our Impact</vt:lpstr>
      <vt:lpstr>Our Community Needs</vt:lpstr>
      <vt:lpstr>Advocating and Educating for Change</vt:lpstr>
      <vt:lpstr>Innovative Public/Private Partnership </vt:lpstr>
      <vt:lpstr>Project: Renaissance Hall</vt:lpstr>
      <vt:lpstr>Renaissance Hall Partners</vt:lpstr>
      <vt:lpstr>Housing Alliance </vt:lpstr>
      <vt:lpstr>Collier Housing Impact Investment Fund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Lindsey Touchette</cp:lastModifiedBy>
  <cp:revision>410</cp:revision>
  <cp:lastPrinted>2024-03-28T13:35:08Z</cp:lastPrinted>
  <dcterms:created xsi:type="dcterms:W3CDTF">2018-08-16T14:03:56Z</dcterms:created>
  <dcterms:modified xsi:type="dcterms:W3CDTF">2024-08-21T17:05:03Z</dcterms:modified>
</cp:coreProperties>
</file>