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autoCompressPictures="0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80" r:id="rId4"/>
    <p:sldId id="2020469692" r:id="rId5"/>
    <p:sldId id="294" r:id="rId6"/>
    <p:sldId id="292" r:id="rId7"/>
    <p:sldId id="291" r:id="rId8"/>
    <p:sldId id="271" r:id="rId9"/>
    <p:sldId id="302" r:id="rId10"/>
    <p:sldId id="283" r:id="rId11"/>
    <p:sldId id="286" r:id="rId12"/>
    <p:sldId id="2020469690" r:id="rId13"/>
    <p:sldId id="2020469686" r:id="rId14"/>
    <p:sldId id="2020469688" r:id="rId15"/>
  </p:sldIdLst>
  <p:sldSz cx="12192000" cy="6858000"/>
  <p:notesSz cx="6858000" cy="9144000"/>
  <p:embeddedFontLst>
    <p:embeddedFont>
      <p:font typeface="Engravers MT" panose="02090707080505020304" pitchFamily="18" charset="0"/>
      <p:regular r:id="rId17"/>
      <p:bold r:id="rId18"/>
    </p:embeddedFont>
    <p:embeddedFont>
      <p:font typeface="Proxima Nova" panose="020B0604020202020204" charset="0"/>
      <p:regular r:id="rId19"/>
      <p:bold r:id="rId20"/>
      <p:italic r:id="rId21"/>
      <p:boldItalic r:id="rId22"/>
    </p:embeddedFont>
    <p:embeddedFont>
      <p:font typeface="Proxima Nova Light" panose="020B0604020202020204" charset="0"/>
      <p:regular r:id="rId23"/>
      <p:italic r:id="rId24"/>
    </p:embeddedFont>
    <p:embeddedFont>
      <p:font typeface="Proxima Nova Medium" panose="020B0604020202020204" charset="0"/>
      <p:regular r:id="rId25"/>
      <p:italic r:id="rId26"/>
    </p:embeddedFont>
    <p:embeddedFont>
      <p:font typeface="Proxima Nova Semibold" panose="020B0604020202020204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12" userDrawn="1">
          <p15:clr>
            <a:srgbClr val="A4A3A4"/>
          </p15:clr>
        </p15:guide>
        <p15:guide id="2" pos="3864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00064"/>
    <a:srgbClr val="36C0C8"/>
    <a:srgbClr val="D35191"/>
    <a:srgbClr val="6B87B6"/>
    <a:srgbClr val="DAB6B4"/>
    <a:srgbClr val="5B5B5B"/>
    <a:srgbClr val="90694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6E25E649-3F16-4E02-A733-19D2CDBF48F0}" styleName="Medium Style 3 - Accent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Medium Style 3 - Accent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505E3EF-67EA-436B-97B2-0124C06EBD24}" styleName="Medium Style 4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3"/>
              </a:solidFill>
            </a:ln>
          </a:top>
        </a:tcBdr>
        <a:fill>
          <a:solidFill>
            <a:schemeClr val="accent3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3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36"/>
    <p:restoredTop sz="95510"/>
  </p:normalViewPr>
  <p:slideViewPr>
    <p:cSldViewPr snapToGrid="0" snapToObjects="1" showGuides="1">
      <p:cViewPr varScale="1">
        <p:scale>
          <a:sx n="76" d="100"/>
          <a:sy n="76" d="100"/>
        </p:scale>
        <p:origin x="43" y="58"/>
      </p:cViewPr>
      <p:guideLst>
        <p:guide orient="horz" pos="2112"/>
        <p:guide pos="3864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3" Type="http://schemas.openxmlformats.org/officeDocument/2006/relationships/slide" Target="slides/slide2.xml"/><Relationship Id="rId21" Type="http://schemas.openxmlformats.org/officeDocument/2006/relationships/font" Target="fonts/font5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8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9.xml"/><Relationship Id="rId19" Type="http://schemas.openxmlformats.org/officeDocument/2006/relationships/font" Target="fonts/font3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35" Type="http://schemas.microsoft.com/office/2016/11/relationships/changesInfo" Target="changesInfos/changesInfo1.xml"/><Relationship Id="rId8" Type="http://schemas.openxmlformats.org/officeDocument/2006/relationships/slide" Target="slides/slide7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Tammy McDonald" userId="7244fa56-6f53-4c71-8193-9bd13dce8467" providerId="ADAL" clId="{B28A367A-1ECE-4602-B441-122CCF6B4333}"/>
    <pc:docChg chg="delSld modSld">
      <pc:chgData name="Tammy McDonald" userId="7244fa56-6f53-4c71-8193-9bd13dce8467" providerId="ADAL" clId="{B28A367A-1ECE-4602-B441-122CCF6B4333}" dt="2024-08-23T23:46:48.170" v="11" actId="14100"/>
      <pc:docMkLst>
        <pc:docMk/>
      </pc:docMkLst>
      <pc:sldChg chg="del">
        <pc:chgData name="Tammy McDonald" userId="7244fa56-6f53-4c71-8193-9bd13dce8467" providerId="ADAL" clId="{B28A367A-1ECE-4602-B441-122CCF6B4333}" dt="2024-08-23T23:45:06.159" v="0" actId="47"/>
        <pc:sldMkLst>
          <pc:docMk/>
          <pc:sldMk cId="1757496011" sldId="2020469672"/>
        </pc:sldMkLst>
      </pc:sldChg>
      <pc:sldChg chg="del">
        <pc:chgData name="Tammy McDonald" userId="7244fa56-6f53-4c71-8193-9bd13dce8467" providerId="ADAL" clId="{B28A367A-1ECE-4602-B441-122CCF6B4333}" dt="2024-08-23T23:45:10.195" v="1" actId="47"/>
        <pc:sldMkLst>
          <pc:docMk/>
          <pc:sldMk cId="1387544168" sldId="2020469685"/>
        </pc:sldMkLst>
      </pc:sldChg>
      <pc:sldChg chg="modSp mod">
        <pc:chgData name="Tammy McDonald" userId="7244fa56-6f53-4c71-8193-9bd13dce8467" providerId="ADAL" clId="{B28A367A-1ECE-4602-B441-122CCF6B4333}" dt="2024-08-23T23:46:48.170" v="11" actId="14100"/>
        <pc:sldMkLst>
          <pc:docMk/>
          <pc:sldMk cId="3767843103" sldId="2020469686"/>
        </pc:sldMkLst>
        <pc:spChg chg="mod">
          <ac:chgData name="Tammy McDonald" userId="7244fa56-6f53-4c71-8193-9bd13dce8467" providerId="ADAL" clId="{B28A367A-1ECE-4602-B441-122CCF6B4333}" dt="2024-08-23T23:46:48.170" v="11" actId="14100"/>
          <ac:spMkLst>
            <pc:docMk/>
            <pc:sldMk cId="3767843103" sldId="2020469686"/>
            <ac:spMk id="8" creationId="{74122B85-2622-9D03-CE4A-A84D025C8A35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A7AF40-D979-F046-8A4A-7D21BB83CEA6}" type="datetimeFigureOut">
              <a:rPr lang="en-US" smtClean="0"/>
              <a:t>8/23/2024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4F2AB4-F52E-4445-828A-FFE2BEB1328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048002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F2AB4-F52E-4445-828A-FFE2BEB13280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467012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 Developers do not target this segment for new housing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F2AB4-F52E-4445-828A-FFE2BEB13280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8074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Most Developers do not target this segment for new housing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F2AB4-F52E-4445-828A-FFE2BEB13280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53030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F2AB4-F52E-4445-828A-FFE2BEB13280}" type="slidenum">
              <a:rPr lang="en-US" smtClean="0"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881181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F2AB4-F52E-4445-828A-FFE2BEB13280}" type="slidenum">
              <a:rPr lang="en-US" smtClean="0"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34155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REMOVE VERT LINES ON CHART….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F2AB4-F52E-4445-828A-FFE2BEB13280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104466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>
                <a:solidFill>
                  <a:srgbClr val="FFC000"/>
                </a:solidFill>
              </a:rPr>
              <a:t>Some of this content is repeated from previous slide…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24F2AB4-F52E-4445-828A-FFE2BEB13280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208820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0B5BF7-7E4D-D443-9383-C4B2227D54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C5B4A42-5156-284D-A0E4-2EFC2C30C95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5AC9139-493C-D647-B629-1CB3F94E4B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8/23/2024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2EB269-9A81-554B-A080-D79AE99C30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3E1BF64-EDF7-0C4C-926B-F75DA32E63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226995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08BA0-B1D1-E548-B972-24CD31C401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F55013A-FAF1-AF46-8136-3A3FF06771B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234DEE-BA54-E643-9D3B-36CFCA323B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8/23/2024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1F7E34-6696-C341-8683-3219F1A9DB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90AC108-34C5-6243-93E1-2194002ECA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214535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8A2D0CB-5CE3-5A42-B676-662F34E1759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5C236C-73D4-0C4B-8300-B75B663A62D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DACD7-3F02-AD45-8718-2F915D15B3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8/23/2024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2F01DCA-31E0-DF42-BA80-C8526816F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ED3698B-2FAA-E441-B52C-47E0D7BB50D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15726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D1D66F2-FB16-3742-B2D8-EF60805F05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1134F3-BB49-594E-B374-24A11D21BC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35A475-7830-A847-8A78-8AEE7EFB61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8/23/2024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5DC7C6-8522-784D-B459-73ADB47A91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CA82A7B-F476-4F45-86C0-5B28AD6BDF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55119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CBC028-4A9D-AB4B-B8A0-994D59F9DF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371F9F-3B5A-684D-A0C2-9E3269C2A60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BBAD6E-25EA-C145-99FB-C12171EC1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8/23/2024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916B53F-2CD7-8941-A942-F703C60C18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8408995-BAFA-1C41-83BA-98EF9296BCC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04542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1DB2F-D9BB-8E4E-A840-8895BC835E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31A60A4-D3C9-1A4C-99A9-9506AEABC12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44576B-2C08-1449-85F8-5F07DCA7803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5778D6-AD0F-9D49-9D0F-54DE169FD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8/23/2024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C3560E7-9D5C-364D-8260-93F546AF03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4199A4B-DC0B-034A-B228-1C66BB597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01046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1EE3AE-E75B-D342-A0F8-3DD5634DE4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BF9FD2B-503D-8A41-9062-D7B21E98E7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FFB1FFE-97EE-8742-9236-5D30C6C9F2A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F8F2DAD-BB65-AD48-A5AA-9FF75C4CA16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FFE0F9-26AA-FE42-A463-1A3539281E2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2ACFCD3-997C-E842-A293-2C78F5512E2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8/23/2024</a:t>
            </a:fld>
            <a:endParaRPr lang="en-US" dirty="0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750D007-3CD7-A444-AC3A-99B59041BD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96FD9A98-64FB-574F-B429-1118A3F39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6396617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7B392E-9ED0-394C-B20D-929B3CCBD3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F54CF5-6FF0-194A-A63B-081ECF1A28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8/23/2024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F07A399-059D-7643-97F1-D5C43726E1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3633248-8AA6-C041-AC14-AF95496816B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41573388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90A4AD4-0BBA-F549-9968-71D7B126F8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8/23/2024</a:t>
            </a:fld>
            <a:endParaRPr lang="en-US" dirty="0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CCE5745-A82D-5642-BC74-1705697A83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89225F6-5A8F-BD44-B8E5-49C3AD9F5F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424654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AA57F8C-9052-F340-98DC-731C2C6120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8D9FFC3-909A-AB42-A1A4-C3B0D5082F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AB8A80E-7564-054C-90EF-9DC2116AC14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AA0A570-EF93-A147-9412-21E88C23D3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8/23/2024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AC74967-195C-BF41-8995-8AD58F8DC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D87F95B-4CC8-C244-9905-2C4C61662F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4995103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9F66EB-8C1D-754D-A16D-90469F0332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B443C-1B6A-0A4A-9785-5988E6842C1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122339F-DB0A-5340-97AE-538F945C79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6A004E-72D6-4744-9E2F-8DEF7B861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187C2D-366E-8540-92D9-BFF023502104}" type="datetimeFigureOut">
              <a:rPr lang="en-US" smtClean="0"/>
              <a:t>8/23/2024</a:t>
            </a:fld>
            <a:endParaRPr lang="en-US" dirty="0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D066CF8-FEB5-F64B-98C6-B807D9C1CE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7C56513-95A8-FB4C-B603-68560C8773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3003865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F65D3118-E45E-6D4B-938D-9356301F91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DACC82-D971-634D-B75E-AE237A37B7A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8CBB4D5-92B9-E943-871F-B0462187FE20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9187C2D-366E-8540-92D9-BFF023502104}" type="datetimeFigureOut">
              <a:rPr lang="en-US" smtClean="0"/>
              <a:t>8/23/2024</a:t>
            </a:fld>
            <a:endParaRPr lang="en-US" dirty="0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59DC9CB-7795-744A-BC29-F7F78AE487B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653C09C-0E6D-4748-AE1D-B3D945D917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1C2390-92EF-FC43-A441-1D68A025499D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0654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8.emf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11" Type="http://schemas.openxmlformats.org/officeDocument/2006/relationships/image" Target="../media/image16.jpeg"/><Relationship Id="rId5" Type="http://schemas.openxmlformats.org/officeDocument/2006/relationships/image" Target="../media/image10.jpeg"/><Relationship Id="rId10" Type="http://schemas.openxmlformats.org/officeDocument/2006/relationships/image" Target="../media/image15.jpeg"/><Relationship Id="rId4" Type="http://schemas.openxmlformats.org/officeDocument/2006/relationships/image" Target="../media/image9.jpe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3D4861B-38B9-B047-A804-0120ABE3750F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14949" b="21659"/>
          <a:stretch/>
        </p:blipFill>
        <p:spPr>
          <a:xfrm>
            <a:off x="0" y="1326067"/>
            <a:ext cx="12192000" cy="4824474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BA2D5ECB-F34D-9D42-B612-2D20DEBC2689}"/>
              </a:ext>
            </a:extLst>
          </p:cNvPr>
          <p:cNvSpPr/>
          <p:nvPr/>
        </p:nvSpPr>
        <p:spPr>
          <a:xfrm>
            <a:off x="0" y="-1"/>
            <a:ext cx="12192000" cy="1413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8A930809-1EAC-CA49-8996-5EA7E55210D2}"/>
              </a:ext>
            </a:extLst>
          </p:cNvPr>
          <p:cNvSpPr/>
          <p:nvPr/>
        </p:nvSpPr>
        <p:spPr>
          <a:xfrm>
            <a:off x="0" y="6181660"/>
            <a:ext cx="12192000" cy="67634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7155F6B-A4DF-7C27-F46F-A0A9B719F00B}"/>
              </a:ext>
            </a:extLst>
          </p:cNvPr>
          <p:cNvGrpSpPr/>
          <p:nvPr/>
        </p:nvGrpSpPr>
        <p:grpSpPr>
          <a:xfrm>
            <a:off x="3021890" y="2391278"/>
            <a:ext cx="6512837" cy="1710147"/>
            <a:chOff x="3021890" y="1893561"/>
            <a:chExt cx="6512837" cy="1710147"/>
          </a:xfrm>
        </p:grpSpPr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A060FB53-B81B-0448-980F-74126DDD0610}"/>
                </a:ext>
              </a:extLst>
            </p:cNvPr>
            <p:cNvSpPr/>
            <p:nvPr/>
          </p:nvSpPr>
          <p:spPr>
            <a:xfrm>
              <a:off x="3021890" y="1893561"/>
              <a:ext cx="6512837" cy="1586531"/>
            </a:xfrm>
            <a:prstGeom prst="rect">
              <a:avLst/>
            </a:prstGeom>
            <a:solidFill>
              <a:schemeClr val="bg2">
                <a:lumMod val="50000"/>
                <a:alpha val="73457"/>
              </a:schemeClr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C8AF2DD5-0AAF-9A43-827B-CC6D27A6B5C5}"/>
                </a:ext>
              </a:extLst>
            </p:cNvPr>
            <p:cNvSpPr txBox="1"/>
            <p:nvPr/>
          </p:nvSpPr>
          <p:spPr>
            <a:xfrm>
              <a:off x="3213148" y="2228973"/>
              <a:ext cx="6130323" cy="137473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540"/>
                </a:lnSpc>
              </a:pPr>
              <a:r>
                <a:rPr lang="en-US" sz="2800" b="1" spc="-150" dirty="0">
                  <a:solidFill>
                    <a:schemeClr val="bg1">
                      <a:alpha val="78000"/>
                    </a:schemeClr>
                  </a:solidFill>
                  <a:latin typeface="Proxima Nova Light" panose="02000506030000020004" pitchFamily="2" charset="0"/>
                </a:rPr>
                <a:t>NEW CONCEPT IN </a:t>
              </a:r>
              <a:endParaRPr lang="en-US" sz="28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endParaRPr>
            </a:p>
            <a:p>
              <a:pPr>
                <a:lnSpc>
                  <a:spcPts val="2540"/>
                </a:lnSpc>
              </a:pPr>
              <a:endParaRPr lang="en-US" sz="28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endParaRPr>
            </a:p>
            <a:p>
              <a:pPr algn="ctr">
                <a:lnSpc>
                  <a:spcPts val="2540"/>
                </a:lnSpc>
              </a:pPr>
              <a:endParaRPr lang="en-US" sz="28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endParaRPr>
            </a:p>
            <a:p>
              <a:pPr algn="ctr">
                <a:lnSpc>
                  <a:spcPts val="2540"/>
                </a:lnSpc>
              </a:pPr>
              <a:endParaRPr lang="en-US" sz="28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endParaRP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8B999F88-2141-C741-8C6A-8DE01A9794A4}"/>
                </a:ext>
              </a:extLst>
            </p:cNvPr>
            <p:cNvSpPr txBox="1"/>
            <p:nvPr/>
          </p:nvSpPr>
          <p:spPr>
            <a:xfrm>
              <a:off x="3169412" y="2398187"/>
              <a:ext cx="6042852" cy="107721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3200" b="1" dirty="0">
                  <a:solidFill>
                    <a:schemeClr val="bg1"/>
                  </a:solidFill>
                  <a:effectLst>
                    <a:outerShdw blurRad="50800" dist="38100" algn="l" rotWithShape="0">
                      <a:prstClr val="black">
                        <a:alpha val="40000"/>
                      </a:prstClr>
                    </a:outerShdw>
                  </a:effectLst>
                  <a:latin typeface="Proxima Nova" panose="02000506030000020004" pitchFamily="2" charset="0"/>
                </a:rPr>
                <a:t>REDEFINING AFFORDABLE HOUSING</a:t>
              </a:r>
            </a:p>
          </p:txBody>
        </p:sp>
      </p:grp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B5206D84-1BC5-2E43-A00B-3F9CD304BD8E}"/>
              </a:ext>
            </a:extLst>
          </p:cNvPr>
          <p:cNvCxnSpPr>
            <a:cxnSpLocks/>
          </p:cNvCxnSpPr>
          <p:nvPr/>
        </p:nvCxnSpPr>
        <p:spPr>
          <a:xfrm>
            <a:off x="4837043" y="807436"/>
            <a:ext cx="7551197" cy="0"/>
          </a:xfrm>
          <a:prstGeom prst="line">
            <a:avLst/>
          </a:prstGeom>
          <a:ln>
            <a:solidFill>
              <a:schemeClr val="bg1">
                <a:alpha val="55848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2" name="Picture 31">
            <a:extLst>
              <a:ext uri="{FF2B5EF4-FFF2-40B4-BE49-F238E27FC236}">
                <a16:creationId xmlns:a16="http://schemas.microsoft.com/office/drawing/2014/main" id="{CEAA6970-144B-C7F9-EADB-08CE8D9AEAAE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72"/>
          <a:stretch/>
        </p:blipFill>
        <p:spPr bwMode="auto">
          <a:xfrm>
            <a:off x="294802" y="-37205"/>
            <a:ext cx="6755221" cy="1419225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498493461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0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937028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6B2B22-F060-C0FD-2798-A06BCF88CA3C}"/>
              </a:ext>
            </a:extLst>
          </p:cNvPr>
          <p:cNvSpPr txBox="1"/>
          <p:nvPr/>
        </p:nvSpPr>
        <p:spPr>
          <a:xfrm>
            <a:off x="7013086" y="6330214"/>
            <a:ext cx="9558595" cy="48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5400" spc="-150" dirty="0">
                <a:solidFill>
                  <a:schemeClr val="bg1"/>
                </a:solidFill>
                <a:latin typeface="Proxima Nova Light" panose="02000506030000020004" pitchFamily="2" charset="0"/>
              </a:rPr>
              <a:t>LEGACY @ </a:t>
            </a:r>
            <a:r>
              <a:rPr lang="en-US" sz="5400" b="1" spc="-150" dirty="0">
                <a:solidFill>
                  <a:schemeClr val="bg1"/>
                </a:solidFill>
                <a:latin typeface="Proxima Nova" panose="02000506030000020004" pitchFamily="2" charset="0"/>
              </a:rPr>
              <a:t>45TH</a:t>
            </a:r>
          </a:p>
        </p:txBody>
      </p:sp>
      <p:grpSp>
        <p:nvGrpSpPr>
          <p:cNvPr id="14" name="Group 13">
            <a:extLst>
              <a:ext uri="{FF2B5EF4-FFF2-40B4-BE49-F238E27FC236}">
                <a16:creationId xmlns:a16="http://schemas.microsoft.com/office/drawing/2014/main" id="{8419CC77-B25A-EB89-462A-7292065941A7}"/>
              </a:ext>
            </a:extLst>
          </p:cNvPr>
          <p:cNvGrpSpPr/>
          <p:nvPr/>
        </p:nvGrpSpPr>
        <p:grpSpPr>
          <a:xfrm>
            <a:off x="210271" y="199370"/>
            <a:ext cx="12203432" cy="744884"/>
            <a:chOff x="210271" y="199370"/>
            <a:chExt cx="12203432" cy="744884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4DA22A4-9D8C-C00A-4722-6E378E350B1C}"/>
                </a:ext>
              </a:extLst>
            </p:cNvPr>
            <p:cNvSpPr txBox="1"/>
            <p:nvPr/>
          </p:nvSpPr>
          <p:spPr>
            <a:xfrm>
              <a:off x="210271" y="199370"/>
              <a:ext cx="3119345" cy="744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40"/>
                </a:lnSpc>
              </a:pPr>
              <a:r>
                <a:rPr lang="en-US" sz="3200" spc="-150" dirty="0">
                  <a:solidFill>
                    <a:schemeClr val="bg1"/>
                  </a:solidFill>
                  <a:latin typeface="Proxima Nova Light" panose="02000506030000020004" pitchFamily="2" charset="0"/>
                </a:rPr>
                <a:t>PROPOSED</a:t>
              </a:r>
            </a:p>
            <a:p>
              <a:pPr>
                <a:lnSpc>
                  <a:spcPts val="2540"/>
                </a:lnSpc>
              </a:pPr>
              <a:r>
                <a:rPr lang="en-US" sz="3200" spc="-150" dirty="0">
                  <a:solidFill>
                    <a:schemeClr val="bg1"/>
                  </a:solidFill>
                  <a:latin typeface="Proxima Nova Medium" panose="02000506030000020004" pitchFamily="2" charset="0"/>
                </a:rPr>
                <a:t>SOLUTION</a:t>
              </a:r>
              <a:endParaRPr lang="en-US" sz="3200" dirty="0">
                <a:solidFill>
                  <a:schemeClr val="bg1"/>
                </a:solidFill>
                <a:latin typeface="Proxima Nova Medium" panose="02000506030000020004" pitchFamily="2" charset="0"/>
              </a:endParaRPr>
            </a:p>
          </p:txBody>
        </p:sp>
        <p:cxnSp>
          <p:nvCxnSpPr>
            <p:cNvPr id="8" name="Straight Connector 7">
              <a:extLst>
                <a:ext uri="{FF2B5EF4-FFF2-40B4-BE49-F238E27FC236}">
                  <a16:creationId xmlns:a16="http://schemas.microsoft.com/office/drawing/2014/main" id="{706171B6-D278-5479-F0F0-F8C88B2DD2A9}"/>
                </a:ext>
              </a:extLst>
            </p:cNvPr>
            <p:cNvCxnSpPr>
              <a:cxnSpLocks/>
            </p:cNvCxnSpPr>
            <p:nvPr/>
          </p:nvCxnSpPr>
          <p:spPr>
            <a:xfrm>
              <a:off x="2300288" y="745033"/>
              <a:ext cx="10113415" cy="0"/>
            </a:xfrm>
            <a:prstGeom prst="line">
              <a:avLst/>
            </a:prstGeom>
            <a:ln>
              <a:solidFill>
                <a:schemeClr val="bg1">
                  <a:alpha val="55848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25438CB-50E9-B347-2497-281C4F2B562C}"/>
              </a:ext>
            </a:extLst>
          </p:cNvPr>
          <p:cNvSpPr txBox="1"/>
          <p:nvPr/>
        </p:nvSpPr>
        <p:spPr>
          <a:xfrm>
            <a:off x="10186804" y="40352"/>
            <a:ext cx="1789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Engravers MT" panose="02090707080505020304" pitchFamily="18" charset="77"/>
              </a:rPr>
              <a:t>2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277EE62-48E3-21D3-3290-932618B41B38}"/>
              </a:ext>
            </a:extLst>
          </p:cNvPr>
          <p:cNvSpPr txBox="1"/>
          <p:nvPr/>
        </p:nvSpPr>
        <p:spPr>
          <a:xfrm>
            <a:off x="6176865" y="1025652"/>
            <a:ext cx="5799064" cy="22570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Steel manufactured modular homes</a:t>
            </a:r>
          </a:p>
          <a:p>
            <a:pPr>
              <a:lnSpc>
                <a:spcPts val="2040"/>
              </a:lnSpc>
            </a:pPr>
            <a:endParaRPr lang="en-US" sz="2000" dirty="0">
              <a:latin typeface="Proxima Nova" panose="02000506030000020004" pitchFamily="2" charset="0"/>
            </a:endParaRPr>
          </a:p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Approximately 95% completed in controlled manufacturing facility</a:t>
            </a:r>
          </a:p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Accelerated Delivery</a:t>
            </a:r>
          </a:p>
          <a:p>
            <a:pPr>
              <a:lnSpc>
                <a:spcPts val="2040"/>
              </a:lnSpc>
            </a:pPr>
            <a:endParaRPr lang="en-US" sz="2000" dirty="0">
              <a:latin typeface="Proxima Nova" panose="02000506030000020004" pitchFamily="2" charset="0"/>
            </a:endParaRPr>
          </a:p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Sustainable/Green</a:t>
            </a:r>
          </a:p>
          <a:p>
            <a:endParaRPr lang="en-US" sz="2400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D405A70F-AD8A-9D1C-8EF2-2A1287D3513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26979" y="2894120"/>
            <a:ext cx="5385362" cy="302734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4967DDFF-676E-C82D-C169-E94B81A4425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222" y="979322"/>
            <a:ext cx="5385361" cy="3163470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4EEDE2B9-3010-3CFD-9FDC-3FE3996B614C}"/>
              </a:ext>
            </a:extLst>
          </p:cNvPr>
          <p:cNvSpPr txBox="1"/>
          <p:nvPr/>
        </p:nvSpPr>
        <p:spPr>
          <a:xfrm>
            <a:off x="8789438" y="2964439"/>
            <a:ext cx="3186492" cy="29136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Energy Efficient </a:t>
            </a:r>
          </a:p>
          <a:p>
            <a:pPr>
              <a:lnSpc>
                <a:spcPts val="2040"/>
              </a:lnSpc>
            </a:pPr>
            <a:endParaRPr lang="en-US" sz="2000" dirty="0">
              <a:latin typeface="Proxima Nova" panose="02000506030000020004" pitchFamily="2" charset="0"/>
            </a:endParaRPr>
          </a:p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Cost Efficient </a:t>
            </a:r>
          </a:p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endParaRPr lang="en-US" sz="2000" dirty="0">
              <a:latin typeface="Proxima Nova" panose="02000506030000020004" pitchFamily="2" charset="0"/>
            </a:endParaRPr>
          </a:p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Impact Resistant </a:t>
            </a:r>
          </a:p>
          <a:p>
            <a:pPr>
              <a:lnSpc>
                <a:spcPts val="2040"/>
              </a:lnSpc>
            </a:pPr>
            <a:endParaRPr lang="en-US" sz="2000" dirty="0">
              <a:latin typeface="Proxima Nova" panose="02000506030000020004" pitchFamily="2" charset="0"/>
            </a:endParaRPr>
          </a:p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State of Florida Building Code certified </a:t>
            </a:r>
          </a:p>
          <a:p>
            <a:pPr>
              <a:lnSpc>
                <a:spcPts val="2040"/>
              </a:lnSpc>
            </a:pPr>
            <a:endParaRPr lang="en-US" sz="2000" dirty="0">
              <a:latin typeface="Proxima Nova" panose="02000506030000020004" pitchFamily="2" charset="0"/>
            </a:endParaRPr>
          </a:p>
          <a:p>
            <a:pPr marL="342900" indent="-342900">
              <a:lnSpc>
                <a:spcPts val="2040"/>
              </a:lnSpc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City of West Palm Beach code compliant </a:t>
            </a:r>
          </a:p>
        </p:txBody>
      </p:sp>
    </p:spTree>
    <p:extLst>
      <p:ext uri="{BB962C8B-B14F-4D97-AF65-F5344CB8AC3E}">
        <p14:creationId xmlns:p14="http://schemas.microsoft.com/office/powerpoint/2010/main" val="148487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39FEF520-D698-C1E1-A4F0-DA70AE534E6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6874" t="18846" r="16075" b="2771"/>
          <a:stretch/>
        </p:blipFill>
        <p:spPr>
          <a:xfrm rot="1797697">
            <a:off x="3208952" y="-553481"/>
            <a:ext cx="6756565" cy="8029131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0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937028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6B2B22-F060-C0FD-2798-A06BCF88CA3C}"/>
              </a:ext>
            </a:extLst>
          </p:cNvPr>
          <p:cNvSpPr txBox="1"/>
          <p:nvPr/>
        </p:nvSpPr>
        <p:spPr>
          <a:xfrm>
            <a:off x="7013086" y="6330214"/>
            <a:ext cx="9558595" cy="48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5400" spc="-150" dirty="0">
                <a:solidFill>
                  <a:schemeClr val="bg1"/>
                </a:solidFill>
                <a:latin typeface="Proxima Nova Light" panose="02000506030000020004" pitchFamily="2" charset="0"/>
              </a:rPr>
              <a:t>LEGACY @ </a:t>
            </a:r>
            <a:r>
              <a:rPr lang="en-US" sz="5400" b="1" spc="-150" dirty="0">
                <a:solidFill>
                  <a:schemeClr val="bg1"/>
                </a:solidFill>
                <a:latin typeface="Proxima Nova" panose="02000506030000020004" pitchFamily="2" charset="0"/>
              </a:rPr>
              <a:t>45TH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06DDB9AE-9000-68B5-D7FB-9C26ECDC28F8}"/>
              </a:ext>
            </a:extLst>
          </p:cNvPr>
          <p:cNvSpPr txBox="1"/>
          <p:nvPr/>
        </p:nvSpPr>
        <p:spPr>
          <a:xfrm>
            <a:off x="352024" y="3146192"/>
            <a:ext cx="5502851" cy="4242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2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Proxima Nova Light" panose="02000506030000020004" pitchFamily="2" charset="0"/>
              </a:rPr>
              <a:t>A LOOK INSIDE</a:t>
            </a:r>
            <a:endParaRPr lang="en-US" sz="3200" b="1" spc="-150" dirty="0">
              <a:solidFill>
                <a:schemeClr val="tx1">
                  <a:lumMod val="65000"/>
                  <a:lumOff val="35000"/>
                </a:schemeClr>
              </a:solidFill>
              <a:latin typeface="Proxima Nova Semibold" panose="02000506030000020004" pitchFamily="2" charset="0"/>
            </a:endParaRP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0CA6255-897A-01F6-7488-4849F98DD631}"/>
              </a:ext>
            </a:extLst>
          </p:cNvPr>
          <p:cNvGrpSpPr/>
          <p:nvPr/>
        </p:nvGrpSpPr>
        <p:grpSpPr>
          <a:xfrm>
            <a:off x="210271" y="199370"/>
            <a:ext cx="12203432" cy="744884"/>
            <a:chOff x="210271" y="199370"/>
            <a:chExt cx="12203432" cy="744884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4122B85-2622-9D03-CE4A-A84D025C8A35}"/>
                </a:ext>
              </a:extLst>
            </p:cNvPr>
            <p:cNvSpPr txBox="1"/>
            <p:nvPr/>
          </p:nvSpPr>
          <p:spPr>
            <a:xfrm>
              <a:off x="210271" y="199370"/>
              <a:ext cx="3119345" cy="7448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40"/>
                </a:lnSpc>
              </a:pPr>
              <a:r>
                <a:rPr lang="en-US" sz="3200" spc="-150" dirty="0">
                  <a:solidFill>
                    <a:schemeClr val="bg1"/>
                  </a:solidFill>
                  <a:latin typeface="Proxima Nova Light" panose="02000506030000020004" pitchFamily="2" charset="0"/>
                </a:rPr>
                <a:t>PROPOSED</a:t>
              </a:r>
            </a:p>
            <a:p>
              <a:pPr>
                <a:lnSpc>
                  <a:spcPts val="2540"/>
                </a:lnSpc>
              </a:pPr>
              <a:r>
                <a:rPr lang="en-US" sz="3200" spc="-150" dirty="0">
                  <a:solidFill>
                    <a:schemeClr val="bg1"/>
                  </a:solidFill>
                  <a:latin typeface="Proxima Nova Medium" panose="02000506030000020004" pitchFamily="2" charset="0"/>
                </a:rPr>
                <a:t>SOLUTION</a:t>
              </a:r>
              <a:endParaRPr lang="en-US" sz="3200" dirty="0">
                <a:solidFill>
                  <a:schemeClr val="bg1"/>
                </a:solidFill>
                <a:latin typeface="Proxima Nova Medium" panose="02000506030000020004" pitchFamily="2" charset="0"/>
              </a:endParaRP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5F421CB-7685-0A82-0330-231587F6F95A}"/>
                </a:ext>
              </a:extLst>
            </p:cNvPr>
            <p:cNvCxnSpPr>
              <a:cxnSpLocks/>
            </p:cNvCxnSpPr>
            <p:nvPr/>
          </p:nvCxnSpPr>
          <p:spPr>
            <a:xfrm>
              <a:off x="2300288" y="745033"/>
              <a:ext cx="10113415" cy="0"/>
            </a:xfrm>
            <a:prstGeom prst="line">
              <a:avLst/>
            </a:prstGeom>
            <a:ln>
              <a:solidFill>
                <a:schemeClr val="bg1">
                  <a:alpha val="55848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556CA7D7-0718-1099-6D15-754873774EFE}"/>
              </a:ext>
            </a:extLst>
          </p:cNvPr>
          <p:cNvSpPr txBox="1"/>
          <p:nvPr/>
        </p:nvSpPr>
        <p:spPr>
          <a:xfrm>
            <a:off x="352024" y="3466943"/>
            <a:ext cx="325792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latin typeface="Proxima Nova" panose="02000506030000020004" pitchFamily="2" charset="0"/>
              </a:rPr>
              <a:t>BR/Bath</a:t>
            </a:r>
          </a:p>
          <a:p>
            <a:r>
              <a:rPr lang="en-US" dirty="0">
                <a:latin typeface="Proxima Nova" panose="02000506030000020004" pitchFamily="2" charset="0"/>
              </a:rPr>
              <a:t>2/2  		960 sq ft</a:t>
            </a:r>
          </a:p>
          <a:p>
            <a:r>
              <a:rPr lang="en-US" dirty="0">
                <a:latin typeface="Proxima Nova" panose="02000506030000020004" pitchFamily="2" charset="0"/>
              </a:rPr>
              <a:t>1/1		640 sq ft</a:t>
            </a:r>
          </a:p>
          <a:p>
            <a:endParaRPr lang="en-US" dirty="0">
              <a:latin typeface="Proxima Nova" panose="02000506030000020004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8AE77C5D-834D-4CC6-AB72-DFA2B6C4F415}"/>
              </a:ext>
            </a:extLst>
          </p:cNvPr>
          <p:cNvSpPr txBox="1"/>
          <p:nvPr/>
        </p:nvSpPr>
        <p:spPr>
          <a:xfrm>
            <a:off x="10121490" y="40601"/>
            <a:ext cx="1789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Engravers MT" panose="02090707080505020304" pitchFamily="18" charset="7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31871300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-100007"/>
            <a:ext cx="12192000" cy="10209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937028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E44180-893E-DA44-999A-FCDD1B0EB8FC}"/>
              </a:ext>
            </a:extLst>
          </p:cNvPr>
          <p:cNvSpPr txBox="1"/>
          <p:nvPr/>
        </p:nvSpPr>
        <p:spPr>
          <a:xfrm>
            <a:off x="241733" y="148333"/>
            <a:ext cx="4500748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bg1"/>
                </a:solidFill>
                <a:latin typeface="Proxima Nova Light" panose="02000506030000020004" pitchFamily="2" charset="0"/>
              </a:rPr>
              <a:t>PROPOSED</a:t>
            </a:r>
          </a:p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bg1"/>
                </a:solidFill>
                <a:latin typeface="Proxima Nova Medium" panose="02000506030000020004" pitchFamily="2" charset="0"/>
              </a:rPr>
              <a:t>SOLUTION</a:t>
            </a:r>
            <a:endParaRPr lang="en-US" sz="3200" dirty="0">
              <a:solidFill>
                <a:schemeClr val="bg1"/>
              </a:solidFill>
              <a:latin typeface="Proxima Nova Medium" panose="0200050603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F9FBCE-B5A3-9380-F85C-87E8CFF72FBD}"/>
              </a:ext>
            </a:extLst>
          </p:cNvPr>
          <p:cNvSpPr txBox="1"/>
          <p:nvPr/>
        </p:nvSpPr>
        <p:spPr>
          <a:xfrm>
            <a:off x="1548447" y="5029338"/>
            <a:ext cx="85312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Proxima Nova" panose="02000506030000020004" pitchFamily="2" charset="0"/>
              </a:rPr>
              <a:t>The 45</a:t>
            </a:r>
            <a:r>
              <a:rPr lang="en-US" sz="2400" b="1" baseline="30000" dirty="0">
                <a:latin typeface="Proxima Nova" panose="02000506030000020004" pitchFamily="2" charset="0"/>
              </a:rPr>
              <a:t>th</a:t>
            </a:r>
            <a:r>
              <a:rPr lang="en-US" sz="2400" b="1" dirty="0">
                <a:latin typeface="Proxima Nova" panose="02000506030000020004" pitchFamily="2" charset="0"/>
              </a:rPr>
              <a:t> Street Project is 48 total units with all units being offered to qualified residents at 80% of AMI and below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6EB717-67AF-8726-3391-3861B2D4D8B1}"/>
              </a:ext>
            </a:extLst>
          </p:cNvPr>
          <p:cNvSpPr txBox="1"/>
          <p:nvPr/>
        </p:nvSpPr>
        <p:spPr>
          <a:xfrm>
            <a:off x="8964118" y="6094223"/>
            <a:ext cx="3307211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rPr>
              <a:t>SPECTRA’S </a:t>
            </a:r>
          </a:p>
          <a:p>
            <a:pPr algn="ctr">
              <a:lnSpc>
                <a:spcPts val="2540"/>
              </a:lnSpc>
            </a:pPr>
            <a:r>
              <a:rPr lang="en-US" sz="3200" dirty="0">
                <a:solidFill>
                  <a:schemeClr val="bg1"/>
                </a:solidFill>
                <a:latin typeface="Proxima Nova Medium" panose="02000506030000020004" pitchFamily="2" charset="0"/>
              </a:rPr>
              <a:t>GOAL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1A0350-6E98-9C5D-A038-FEF83E453991}"/>
              </a:ext>
            </a:extLst>
          </p:cNvPr>
          <p:cNvCxnSpPr>
            <a:cxnSpLocks/>
          </p:cNvCxnSpPr>
          <p:nvPr/>
        </p:nvCxnSpPr>
        <p:spPr>
          <a:xfrm>
            <a:off x="3096126" y="743268"/>
            <a:ext cx="9418745" cy="0"/>
          </a:xfrm>
          <a:prstGeom prst="line">
            <a:avLst/>
          </a:prstGeom>
          <a:ln>
            <a:solidFill>
              <a:schemeClr val="bg1">
                <a:alpha val="55848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llout: Line with Accent Bar 6">
            <a:extLst>
              <a:ext uri="{FF2B5EF4-FFF2-40B4-BE49-F238E27FC236}">
                <a16:creationId xmlns:a16="http://schemas.microsoft.com/office/drawing/2014/main" id="{E1BFE188-BA0D-18E7-2702-F03E2B42617A}"/>
              </a:ext>
            </a:extLst>
          </p:cNvPr>
          <p:cNvSpPr/>
          <p:nvPr/>
        </p:nvSpPr>
        <p:spPr>
          <a:xfrm>
            <a:off x="8238158" y="2248721"/>
            <a:ext cx="1724550" cy="830996"/>
          </a:xfrm>
          <a:prstGeom prst="accentCallout1">
            <a:avLst>
              <a:gd name="adj1" fmla="val 18750"/>
              <a:gd name="adj2" fmla="val -8333"/>
              <a:gd name="adj3" fmla="val 56202"/>
              <a:gd name="adj4" fmla="val -35867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dirty="0"/>
              <a:t>These residents receive rental assistance 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C70DBDD2-D912-7103-9CC5-EA5BD8FB4399}"/>
              </a:ext>
            </a:extLst>
          </p:cNvPr>
          <p:cNvSpPr txBox="1"/>
          <p:nvPr/>
        </p:nvSpPr>
        <p:spPr>
          <a:xfrm>
            <a:off x="10186804" y="40352"/>
            <a:ext cx="1789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Engravers MT" panose="02090707080505020304" pitchFamily="18" charset="77"/>
              </a:rPr>
              <a:t>3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49FABE93-4FB8-01EB-E5CA-07E2E80757C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28614" y="1062995"/>
            <a:ext cx="5267325" cy="3938588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D6C6488-3EB9-0DD8-0524-DA87029989B0}"/>
              </a:ext>
            </a:extLst>
          </p:cNvPr>
          <p:cNvSpPr txBox="1"/>
          <p:nvPr/>
        </p:nvSpPr>
        <p:spPr>
          <a:xfrm>
            <a:off x="4445682" y="337329"/>
            <a:ext cx="52362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>
                <a:solidFill>
                  <a:schemeClr val="bg1"/>
                </a:solidFill>
              </a:rPr>
              <a:t>AFFORDABLE RENTS</a:t>
            </a:r>
          </a:p>
        </p:txBody>
      </p:sp>
    </p:spTree>
    <p:extLst>
      <p:ext uri="{BB962C8B-B14F-4D97-AF65-F5344CB8AC3E}">
        <p14:creationId xmlns:p14="http://schemas.microsoft.com/office/powerpoint/2010/main" val="381229377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1"/>
            <a:ext cx="12192000" cy="54810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6370814"/>
            <a:ext cx="12192000" cy="487185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6B2B22-F060-C0FD-2798-A06BCF88CA3C}"/>
              </a:ext>
            </a:extLst>
          </p:cNvPr>
          <p:cNvSpPr txBox="1"/>
          <p:nvPr/>
        </p:nvSpPr>
        <p:spPr>
          <a:xfrm>
            <a:off x="8142090" y="6434894"/>
            <a:ext cx="9558595" cy="435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600" spc="-150" dirty="0">
                <a:solidFill>
                  <a:schemeClr val="bg1"/>
                </a:solidFill>
                <a:latin typeface="Proxima Nova Light" panose="02000506030000020004" pitchFamily="2" charset="0"/>
              </a:rPr>
              <a:t>LEGACY @ </a:t>
            </a:r>
            <a:r>
              <a:rPr lang="en-US" sz="3600" b="1" spc="-150" dirty="0">
                <a:solidFill>
                  <a:schemeClr val="bg1"/>
                </a:solidFill>
                <a:latin typeface="Proxima Nova" panose="02000506030000020004" pitchFamily="2" charset="0"/>
              </a:rPr>
              <a:t>45TH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0CA6255-897A-01F6-7488-4849F98DD631}"/>
              </a:ext>
            </a:extLst>
          </p:cNvPr>
          <p:cNvGrpSpPr/>
          <p:nvPr/>
        </p:nvGrpSpPr>
        <p:grpSpPr>
          <a:xfrm>
            <a:off x="210271" y="126472"/>
            <a:ext cx="12203432" cy="598543"/>
            <a:chOff x="210271" y="146490"/>
            <a:chExt cx="12203432" cy="598543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74122B85-2622-9D03-CE4A-A84D025C8A35}"/>
                </a:ext>
              </a:extLst>
            </p:cNvPr>
            <p:cNvSpPr txBox="1"/>
            <p:nvPr/>
          </p:nvSpPr>
          <p:spPr>
            <a:xfrm>
              <a:off x="210271" y="146490"/>
              <a:ext cx="5014872" cy="41293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40"/>
                </a:lnSpc>
              </a:pPr>
              <a:r>
                <a:rPr lang="en-US" sz="2800" spc="-150" dirty="0">
                  <a:solidFill>
                    <a:schemeClr val="bg1"/>
                  </a:solidFill>
                  <a:latin typeface="Proxima Nova Light" panose="02000506030000020004" pitchFamily="2" charset="0"/>
                </a:rPr>
                <a:t>EXPECTED TIMELINE</a:t>
              </a:r>
            </a:p>
          </p:txBody>
        </p:sp>
        <p:cxnSp>
          <p:nvCxnSpPr>
            <p:cNvPr id="14" name="Straight Connector 13">
              <a:extLst>
                <a:ext uri="{FF2B5EF4-FFF2-40B4-BE49-F238E27FC236}">
                  <a16:creationId xmlns:a16="http://schemas.microsoft.com/office/drawing/2014/main" id="{75F421CB-7685-0A82-0330-231587F6F95A}"/>
                </a:ext>
              </a:extLst>
            </p:cNvPr>
            <p:cNvCxnSpPr>
              <a:cxnSpLocks/>
            </p:cNvCxnSpPr>
            <p:nvPr/>
          </p:nvCxnSpPr>
          <p:spPr>
            <a:xfrm>
              <a:off x="2300288" y="745033"/>
              <a:ext cx="10113415" cy="0"/>
            </a:xfrm>
            <a:prstGeom prst="line">
              <a:avLst/>
            </a:prstGeom>
            <a:ln>
              <a:solidFill>
                <a:schemeClr val="bg1">
                  <a:alpha val="55848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" name="Picture 2">
            <a:extLst>
              <a:ext uri="{FF2B5EF4-FFF2-40B4-BE49-F238E27FC236}">
                <a16:creationId xmlns:a16="http://schemas.microsoft.com/office/drawing/2014/main" id="{64FB47AB-7720-7F49-F564-E216AAA1C53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22313" y="588708"/>
            <a:ext cx="8836201" cy="5669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7843103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0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874696"/>
            <a:ext cx="12192000" cy="983304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ts val="2540"/>
              </a:lnSpc>
            </a:pPr>
            <a:r>
              <a:rPr lang="en-US" sz="4400" b="1" dirty="0">
                <a:solidFill>
                  <a:schemeClr val="bg1"/>
                </a:solidFill>
                <a:latin typeface="Proxima Nova" panose="02000506030000020004" pitchFamily="2" charset="0"/>
              </a:rPr>
              <a:t>REDEFINING</a:t>
            </a:r>
            <a:r>
              <a:rPr lang="en-US" sz="4400" b="1" dirty="0">
                <a:solidFill>
                  <a:schemeClr val="bg1"/>
                </a:solidFill>
                <a:latin typeface="Proxima Nova Light" panose="02000506030000020004" pitchFamily="2" charset="0"/>
              </a:rPr>
              <a:t> AFFORDABLE HOUSING</a:t>
            </a:r>
            <a:endParaRPr lang="en-US" sz="4400" b="1" dirty="0">
              <a:solidFill>
                <a:schemeClr val="bg1"/>
              </a:solidFill>
              <a:latin typeface="Proxima Nova" panose="0200050603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E6B2B22-F060-C0FD-2798-A06BCF88CA3C}"/>
              </a:ext>
            </a:extLst>
          </p:cNvPr>
          <p:cNvSpPr txBox="1"/>
          <p:nvPr/>
        </p:nvSpPr>
        <p:spPr>
          <a:xfrm>
            <a:off x="798746" y="443587"/>
            <a:ext cx="9558595" cy="487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sz="5400" spc="-150" dirty="0">
                <a:solidFill>
                  <a:schemeClr val="bg1"/>
                </a:solidFill>
                <a:latin typeface="Proxima Nova Light" panose="02000506030000020004" pitchFamily="2" charset="0"/>
              </a:rPr>
              <a:t>LEGACY @ </a:t>
            </a:r>
            <a:r>
              <a:rPr lang="en-US" sz="5400" b="1" spc="-150" dirty="0">
                <a:solidFill>
                  <a:schemeClr val="bg1"/>
                </a:solidFill>
                <a:latin typeface="Proxima Nova" panose="02000506030000020004" pitchFamily="2" charset="0"/>
              </a:rPr>
              <a:t>45</a:t>
            </a:r>
            <a:r>
              <a:rPr lang="en-US" sz="5400" b="1" spc="-150" baseline="30000" dirty="0">
                <a:solidFill>
                  <a:schemeClr val="bg1"/>
                </a:solidFill>
                <a:latin typeface="Proxima Nova" panose="02000506030000020004" pitchFamily="2" charset="0"/>
              </a:rPr>
              <a:t>TH</a:t>
            </a:r>
            <a:endParaRPr lang="en-US" sz="5400" b="1" spc="-150" dirty="0">
              <a:solidFill>
                <a:schemeClr val="bg1"/>
              </a:solidFill>
              <a:latin typeface="Proxima Nova" panose="02000506030000020004" pitchFamily="2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967DDFF-676E-C82D-C169-E94B81A4425A}"/>
              </a:ext>
            </a:extLst>
          </p:cNvPr>
          <p:cNvPicPr>
            <a:picLocks noChangeAspect="1"/>
          </p:cNvPicPr>
          <p:nvPr/>
        </p:nvPicPr>
        <p:blipFill>
          <a:blip r:embed="rId2">
            <a:alphaModFix amt="70000"/>
          </a:blip>
          <a:stretch>
            <a:fillRect/>
          </a:stretch>
        </p:blipFill>
        <p:spPr>
          <a:xfrm>
            <a:off x="28194" y="920972"/>
            <a:ext cx="12163806" cy="4937143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0EF7C38C-0760-06FD-E0D0-EECB13D30F17}"/>
              </a:ext>
            </a:extLst>
          </p:cNvPr>
          <p:cNvSpPr txBox="1"/>
          <p:nvPr/>
        </p:nvSpPr>
        <p:spPr>
          <a:xfrm>
            <a:off x="2675831" y="987571"/>
            <a:ext cx="595212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800" b="1" dirty="0"/>
              <a:t>NEW INNOVATIVE DEVELOPMENT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9C458101-E425-73C5-5527-814C909C3C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3372"/>
          <a:stretch/>
        </p:blipFill>
        <p:spPr bwMode="auto">
          <a:xfrm>
            <a:off x="0" y="4414667"/>
            <a:ext cx="6949440" cy="146002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6253375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C54A0C4-38C2-9841-AE5B-778AF61BB488}"/>
              </a:ext>
            </a:extLst>
          </p:cNvPr>
          <p:cNvGrpSpPr/>
          <p:nvPr/>
        </p:nvGrpSpPr>
        <p:grpSpPr>
          <a:xfrm>
            <a:off x="357885" y="950393"/>
            <a:ext cx="12168142" cy="424283"/>
            <a:chOff x="357885" y="1277892"/>
            <a:chExt cx="12168142" cy="424283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5E44180-893E-DA44-999A-FCDD1B0EB8FC}"/>
                </a:ext>
              </a:extLst>
            </p:cNvPr>
            <p:cNvSpPr txBox="1"/>
            <p:nvPr/>
          </p:nvSpPr>
          <p:spPr>
            <a:xfrm>
              <a:off x="357885" y="1277892"/>
              <a:ext cx="2642991" cy="4242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ts val="2540"/>
                </a:lnSpc>
              </a:pPr>
              <a:r>
                <a:rPr lang="en-US" sz="3200" dirty="0">
                  <a:solidFill>
                    <a:schemeClr val="bg1"/>
                  </a:solidFill>
                  <a:latin typeface="Proxima Nova Medium" panose="02000506030000020004" pitchFamily="2" charset="0"/>
                </a:rPr>
                <a:t> AGENDA</a:t>
              </a: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379DF4B-02E3-9F44-9673-6BB4CF812923}"/>
                </a:ext>
              </a:extLst>
            </p:cNvPr>
            <p:cNvCxnSpPr/>
            <p:nvPr/>
          </p:nvCxnSpPr>
          <p:spPr>
            <a:xfrm>
              <a:off x="2252850" y="1517405"/>
              <a:ext cx="10273177" cy="0"/>
            </a:xfrm>
            <a:prstGeom prst="line">
              <a:avLst/>
            </a:prstGeom>
            <a:ln>
              <a:solidFill>
                <a:schemeClr val="bg1">
                  <a:alpha val="55848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9" name="Group 18">
            <a:extLst>
              <a:ext uri="{FF2B5EF4-FFF2-40B4-BE49-F238E27FC236}">
                <a16:creationId xmlns:a16="http://schemas.microsoft.com/office/drawing/2014/main" id="{C687E007-0D7C-2E4C-8634-10B6936AC82C}"/>
              </a:ext>
            </a:extLst>
          </p:cNvPr>
          <p:cNvGrpSpPr/>
          <p:nvPr/>
        </p:nvGrpSpPr>
        <p:grpSpPr>
          <a:xfrm>
            <a:off x="819023" y="923186"/>
            <a:ext cx="3600734" cy="5078313"/>
            <a:chOff x="-325268" y="1286532"/>
            <a:chExt cx="3600734" cy="5078313"/>
          </a:xfrm>
        </p:grpSpPr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982755BD-781A-4449-A9AB-5C91214AD7F1}"/>
                </a:ext>
              </a:extLst>
            </p:cNvPr>
            <p:cNvSpPr txBox="1"/>
            <p:nvPr/>
          </p:nvSpPr>
          <p:spPr>
            <a:xfrm>
              <a:off x="162396" y="1286532"/>
              <a:ext cx="3113070" cy="5078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400" dirty="0">
                  <a:solidFill>
                    <a:schemeClr val="bg1">
                      <a:alpha val="20418"/>
                    </a:schemeClr>
                  </a:solidFill>
                  <a:latin typeface="Engravers MT" panose="02090707080505020304" pitchFamily="18" charset="77"/>
                </a:rPr>
                <a:t>1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B071F20A-5C08-3242-8E66-015215774E79}"/>
                </a:ext>
              </a:extLst>
            </p:cNvPr>
            <p:cNvSpPr txBox="1"/>
            <p:nvPr/>
          </p:nvSpPr>
          <p:spPr>
            <a:xfrm>
              <a:off x="-325268" y="5296077"/>
              <a:ext cx="350419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rgbClr val="DAB6B4"/>
                  </a:solidFill>
                  <a:latin typeface="Proxima Nova Light" panose="02000506030000020004" pitchFamily="2" charset="0"/>
                </a:rPr>
                <a:t>INTRODUCTION </a:t>
              </a:r>
            </a:p>
            <a:p>
              <a:pPr algn="ctr"/>
              <a:r>
                <a:rPr lang="en-US" sz="2000" dirty="0">
                  <a:solidFill>
                    <a:srgbClr val="DAB6B4"/>
                  </a:solidFill>
                  <a:latin typeface="Proxima Nova Light" panose="02000506030000020004" pitchFamily="2" charset="0"/>
                </a:rPr>
                <a:t>OF THE SPECTRA ORGANIZATION</a:t>
              </a:r>
            </a:p>
          </p:txBody>
        </p:sp>
      </p:grpSp>
      <p:grpSp>
        <p:nvGrpSpPr>
          <p:cNvPr id="20" name="Group 19">
            <a:extLst>
              <a:ext uri="{FF2B5EF4-FFF2-40B4-BE49-F238E27FC236}">
                <a16:creationId xmlns:a16="http://schemas.microsoft.com/office/drawing/2014/main" id="{594723F7-E707-DC44-AB5B-C01D7E8861D3}"/>
              </a:ext>
            </a:extLst>
          </p:cNvPr>
          <p:cNvGrpSpPr/>
          <p:nvPr/>
        </p:nvGrpSpPr>
        <p:grpSpPr>
          <a:xfrm>
            <a:off x="3406201" y="1872071"/>
            <a:ext cx="3731637" cy="5078313"/>
            <a:chOff x="2947276" y="1979104"/>
            <a:chExt cx="3731637" cy="5078313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1498B579-408D-D44A-8012-994BB9941582}"/>
                </a:ext>
              </a:extLst>
            </p:cNvPr>
            <p:cNvSpPr txBox="1"/>
            <p:nvPr/>
          </p:nvSpPr>
          <p:spPr>
            <a:xfrm>
              <a:off x="3536852" y="1979104"/>
              <a:ext cx="3113070" cy="5078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400" dirty="0">
                  <a:solidFill>
                    <a:schemeClr val="bg1">
                      <a:alpha val="26000"/>
                    </a:schemeClr>
                  </a:solidFill>
                  <a:latin typeface="Engravers MT" panose="02090707080505020304" pitchFamily="18" charset="77"/>
                </a:rPr>
                <a:t>2</a:t>
              </a:r>
            </a:p>
          </p:txBody>
        </p:sp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54A5D413-2117-D441-8D1F-F355EA951E52}"/>
                </a:ext>
              </a:extLst>
            </p:cNvPr>
            <p:cNvSpPr txBox="1"/>
            <p:nvPr/>
          </p:nvSpPr>
          <p:spPr>
            <a:xfrm>
              <a:off x="2947276" y="5993036"/>
              <a:ext cx="3731637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rgbClr val="C00064"/>
                  </a:solidFill>
                  <a:latin typeface="Proxima Nova Light" panose="02000506030000020004" pitchFamily="2" charset="0"/>
                </a:rPr>
                <a:t>AFFORDABLE HOUSING CRISIS AND ADDRESSABLE MARKET</a:t>
              </a:r>
            </a:p>
          </p:txBody>
        </p:sp>
      </p:grpSp>
      <p:grpSp>
        <p:nvGrpSpPr>
          <p:cNvPr id="24" name="Group 23">
            <a:extLst>
              <a:ext uri="{FF2B5EF4-FFF2-40B4-BE49-F238E27FC236}">
                <a16:creationId xmlns:a16="http://schemas.microsoft.com/office/drawing/2014/main" id="{AEBE3726-EBCE-DB45-BCF3-DACF9D8C87B6}"/>
              </a:ext>
            </a:extLst>
          </p:cNvPr>
          <p:cNvGrpSpPr/>
          <p:nvPr/>
        </p:nvGrpSpPr>
        <p:grpSpPr>
          <a:xfrm>
            <a:off x="6789083" y="1239939"/>
            <a:ext cx="3353019" cy="5110949"/>
            <a:chOff x="5437948" y="1292955"/>
            <a:chExt cx="3353019" cy="5110949"/>
          </a:xfrm>
        </p:grpSpPr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0215385-5CC3-E741-94A4-385B1C12B198}"/>
                </a:ext>
              </a:extLst>
            </p:cNvPr>
            <p:cNvSpPr txBox="1"/>
            <p:nvPr/>
          </p:nvSpPr>
          <p:spPr>
            <a:xfrm>
              <a:off x="5677897" y="1292955"/>
              <a:ext cx="3113070" cy="50783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32400" dirty="0">
                  <a:solidFill>
                    <a:schemeClr val="bg1">
                      <a:alpha val="59969"/>
                    </a:schemeClr>
                  </a:solidFill>
                  <a:latin typeface="Engravers MT" panose="02090707080505020304" pitchFamily="18" charset="77"/>
                </a:rPr>
                <a:t>3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B439E719-EB53-C64F-BEAF-5B17726463F7}"/>
                </a:ext>
              </a:extLst>
            </p:cNvPr>
            <p:cNvSpPr txBox="1"/>
            <p:nvPr/>
          </p:nvSpPr>
          <p:spPr>
            <a:xfrm>
              <a:off x="5437948" y="5388241"/>
              <a:ext cx="3029335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Proxima Nova Light" panose="02000506030000020004" pitchFamily="2" charset="0"/>
                </a:rPr>
                <a:t>NEW INNOVATIVE DEVELOPMENT APPROACH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7559128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20144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937028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FC9EFF9-06EB-5A33-C915-C93B0B69C42A}"/>
              </a:ext>
            </a:extLst>
          </p:cNvPr>
          <p:cNvSpPr txBox="1"/>
          <p:nvPr/>
        </p:nvSpPr>
        <p:spPr>
          <a:xfrm>
            <a:off x="311552" y="198262"/>
            <a:ext cx="5387861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rgbClr val="C00064"/>
                </a:solidFill>
                <a:latin typeface="Proxima Nova Light" panose="02000506030000020004" pitchFamily="2" charset="0"/>
              </a:rPr>
              <a:t>INTRODUCTION</a:t>
            </a:r>
          </a:p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rgbClr val="C00064"/>
                </a:solidFill>
                <a:latin typeface="Proxima Nova Light" panose="02000506030000020004" pitchFamily="2" charset="0"/>
              </a:rPr>
              <a:t>THE SPECTRA ORGANIZATION</a:t>
            </a:r>
            <a:endParaRPr lang="en-US" sz="3200" dirty="0">
              <a:solidFill>
                <a:srgbClr val="C00064"/>
              </a:solidFill>
              <a:latin typeface="Proxima Nova Medium" panose="02000506030000020004" pitchFamily="2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20FC755-3D31-C377-DDBA-AB0F7A6A1659}"/>
              </a:ext>
            </a:extLst>
          </p:cNvPr>
          <p:cNvCxnSpPr>
            <a:cxnSpLocks/>
          </p:cNvCxnSpPr>
          <p:nvPr/>
        </p:nvCxnSpPr>
        <p:spPr>
          <a:xfrm>
            <a:off x="5522768" y="696191"/>
            <a:ext cx="6890935" cy="48842"/>
          </a:xfrm>
          <a:prstGeom prst="line">
            <a:avLst/>
          </a:prstGeom>
          <a:ln>
            <a:solidFill>
              <a:schemeClr val="bg1">
                <a:alpha val="55848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F5F69EE0-75D2-797A-5420-E3C07310725C}"/>
              </a:ext>
            </a:extLst>
          </p:cNvPr>
          <p:cNvGrpSpPr/>
          <p:nvPr/>
        </p:nvGrpSpPr>
        <p:grpSpPr>
          <a:xfrm>
            <a:off x="8348606" y="5997404"/>
            <a:ext cx="4065097" cy="863772"/>
            <a:chOff x="6475981" y="6360750"/>
            <a:chExt cx="4065097" cy="86377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0DB9791-5F94-480E-8481-A77B6FE9FD41}"/>
                </a:ext>
              </a:extLst>
            </p:cNvPr>
            <p:cNvSpPr txBox="1"/>
            <p:nvPr/>
          </p:nvSpPr>
          <p:spPr>
            <a:xfrm>
              <a:off x="7428008" y="6360750"/>
              <a:ext cx="31130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Engravers MT" panose="02090707080505020304" pitchFamily="18" charset="77"/>
                </a:rPr>
                <a:t>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9F5315-2D10-25CE-52E6-420388B480FD}"/>
                </a:ext>
              </a:extLst>
            </p:cNvPr>
            <p:cNvSpPr txBox="1"/>
            <p:nvPr/>
          </p:nvSpPr>
          <p:spPr>
            <a:xfrm>
              <a:off x="6475981" y="6516636"/>
              <a:ext cx="322937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Proxima Nova Light" panose="02000506030000020004" pitchFamily="2" charset="0"/>
                </a:rPr>
                <a:t>THE AFFORDABLE RENTAL CRISIS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7EE2967-03EC-14C5-C939-3EFEA4D7D10F}"/>
              </a:ext>
            </a:extLst>
          </p:cNvPr>
          <p:cNvSpPr txBox="1"/>
          <p:nvPr/>
        </p:nvSpPr>
        <p:spPr>
          <a:xfrm>
            <a:off x="11149446" y="113415"/>
            <a:ext cx="102133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Engravers MT" panose="02090707080505020304" pitchFamily="18" charset="77"/>
              </a:rPr>
              <a:t>1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9C515DA-379C-61E1-0E00-4D8DD48A99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84064" y="1157378"/>
            <a:ext cx="5253990" cy="1104855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13B1D41-0F48-1957-9DAD-10FC1965E20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64318" y="1094262"/>
            <a:ext cx="2170246" cy="1167971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9CCE45B-6F60-B6F4-16AA-1FF3E9BE8C0D}"/>
              </a:ext>
            </a:extLst>
          </p:cNvPr>
          <p:cNvSpPr txBox="1"/>
          <p:nvPr/>
        </p:nvSpPr>
        <p:spPr>
          <a:xfrm>
            <a:off x="1033272" y="2381210"/>
            <a:ext cx="10116174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The SPECTRA Organization, Inc, is a not-for-profit instrumentality of the Palm Beach County Housing Authority (PBCHA). SPECTRA, an acronym for </a:t>
            </a:r>
            <a:r>
              <a:rPr lang="en-US" sz="20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mart </a:t>
            </a:r>
            <a:r>
              <a:rPr lang="en-US" sz="20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eople </a:t>
            </a:r>
            <a:r>
              <a:rPr lang="en-US" sz="20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ngaged in </a:t>
            </a:r>
            <a:r>
              <a:rPr lang="en-US" sz="20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C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ommunity </a:t>
            </a:r>
            <a:r>
              <a:rPr lang="en-US" sz="20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ransformation </a:t>
            </a:r>
            <a:r>
              <a:rPr lang="en-US" sz="20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evitalization and </a:t>
            </a:r>
            <a:r>
              <a:rPr lang="en-US" sz="2000" b="1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dvancement, provides real estate development and property management services for the Authority and third parties. </a:t>
            </a:r>
            <a:endParaRPr lang="en-US" sz="2000" dirty="0"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endParaRPr lang="en-US" sz="2000" dirty="0">
              <a:effectLst/>
              <a:latin typeface="Arial" panose="020B0604020202020204" pitchFamily="34" charset="0"/>
              <a:ea typeface="Arial" panose="020B0604020202020204" pitchFamily="34" charset="0"/>
              <a:cs typeface="Arial" panose="020B0604020202020204" pitchFamily="34" charset="0"/>
            </a:endParaRPr>
          </a:p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en-US" sz="2000" dirty="0"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As owner of the previous site for PBCHA administrative offices, SPECTRA</a:t>
            </a:r>
            <a:r>
              <a:rPr lang="en-US" sz="2000" dirty="0">
                <a:effectLst/>
                <a:latin typeface="Arial" panose="020B0604020202020204" pitchFamily="34" charset="0"/>
                <a:ea typeface="Arial" panose="020B0604020202020204" pitchFamily="34" charset="0"/>
                <a:cs typeface="Arial" panose="020B0604020202020204" pitchFamily="34" charset="0"/>
              </a:rPr>
              <a:t> made a strategic decision to redevelop the site as affordable housing for families and individuals in the 80% and below AMI. Its mission is to further the availability of safe, decent, and quality affordable housing and supportive services to low- and moderate-income individuals. </a:t>
            </a:r>
          </a:p>
        </p:txBody>
      </p:sp>
    </p:spTree>
    <p:extLst>
      <p:ext uri="{BB962C8B-B14F-4D97-AF65-F5344CB8AC3E}">
        <p14:creationId xmlns:p14="http://schemas.microsoft.com/office/powerpoint/2010/main" val="744329955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AB3463DE-CE81-4DFD-5934-BC3CF2B76334}"/>
              </a:ext>
            </a:extLst>
          </p:cNvPr>
          <p:cNvGrpSpPr/>
          <p:nvPr/>
        </p:nvGrpSpPr>
        <p:grpSpPr>
          <a:xfrm>
            <a:off x="298556" y="570704"/>
            <a:ext cx="2831923" cy="5992625"/>
            <a:chOff x="6983329" y="0"/>
            <a:chExt cx="2831923" cy="5992625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BA08254C-EC28-E8A3-9490-528F2E07EBCA}"/>
                </a:ext>
              </a:extLst>
            </p:cNvPr>
            <p:cNvSpPr/>
            <p:nvPr/>
          </p:nvSpPr>
          <p:spPr>
            <a:xfrm>
              <a:off x="7060095" y="0"/>
              <a:ext cx="2642991" cy="5992625"/>
            </a:xfrm>
            <a:prstGeom prst="rect">
              <a:avLst/>
            </a:prstGeom>
            <a:solidFill>
              <a:srgbClr val="C00064">
                <a:alpha val="71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6" name="Oval 5">
              <a:extLst>
                <a:ext uri="{FF2B5EF4-FFF2-40B4-BE49-F238E27FC236}">
                  <a16:creationId xmlns:a16="http://schemas.microsoft.com/office/drawing/2014/main" id="{7DF3AB89-2C8E-4D21-DCD3-5A14E309B23D}"/>
                </a:ext>
              </a:extLst>
            </p:cNvPr>
            <p:cNvSpPr/>
            <p:nvPr/>
          </p:nvSpPr>
          <p:spPr>
            <a:xfrm>
              <a:off x="7269269" y="1370698"/>
              <a:ext cx="2265125" cy="226512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C0006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55895FE-9B7D-8D02-AD31-6E4FCD91ACE0}"/>
                </a:ext>
              </a:extLst>
            </p:cNvPr>
            <p:cNvSpPr txBox="1"/>
            <p:nvPr/>
          </p:nvSpPr>
          <p:spPr>
            <a:xfrm>
              <a:off x="6983329" y="3797011"/>
              <a:ext cx="283192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380"/>
                </a:lnSpc>
              </a:pPr>
              <a:r>
                <a:rPr lang="en-US" sz="2400" b="1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Proxima Nova Medium" panose="02000506030000020004" pitchFamily="2" charset="0"/>
                </a:rPr>
                <a:t>RENTAL INVENTORY</a:t>
              </a:r>
              <a:endParaRPr lang="en-US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Proxima Nova" panose="02000506030000020004" pitchFamily="2" charset="0"/>
              </a:endParaRPr>
            </a:p>
          </p:txBody>
        </p:sp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DC41180F-E2F1-0892-CA9C-6F74B2B0AAB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573511" y="1719709"/>
              <a:ext cx="1639520" cy="1769526"/>
            </a:xfrm>
            <a:prstGeom prst="rect">
              <a:avLst/>
            </a:prstGeom>
          </p:spPr>
        </p:pic>
      </p:grpSp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20144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937028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BB3BEA5-0887-2A1E-CC72-752FA5BEA7E8}"/>
              </a:ext>
            </a:extLst>
          </p:cNvPr>
          <p:cNvSpPr txBox="1"/>
          <p:nvPr/>
        </p:nvSpPr>
        <p:spPr>
          <a:xfrm>
            <a:off x="3153863" y="1085686"/>
            <a:ext cx="7835994" cy="42165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2400" b="1" dirty="0">
                <a:solidFill>
                  <a:srgbClr val="C00064"/>
                </a:solidFill>
                <a:latin typeface="Proxima Nova" panose="02000506030000020004" pitchFamily="2" charset="0"/>
              </a:rPr>
              <a:t>PBC IS IN A CRISIS FOR AFFORDABLE HOUSING</a:t>
            </a:r>
          </a:p>
          <a:p>
            <a:pPr lvl="1"/>
            <a:endParaRPr lang="en-US" sz="1400" dirty="0">
              <a:solidFill>
                <a:srgbClr val="C00064"/>
              </a:solidFill>
              <a:latin typeface="Proxima Nova" panose="02000506030000020004" pitchFamily="2" charset="0"/>
            </a:endParaRPr>
          </a:p>
          <a:p>
            <a:pPr lvl="1"/>
            <a:endParaRPr lang="en-US" sz="1400" dirty="0">
              <a:solidFill>
                <a:srgbClr val="C000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dirty="0">
                <a:solidFill>
                  <a:srgbClr val="C00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 2023 report from the </a:t>
            </a:r>
            <a:r>
              <a:rPr lang="en-US" b="1" dirty="0">
                <a:solidFill>
                  <a:srgbClr val="C00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Palm Beach County Planning Division </a:t>
            </a:r>
            <a:r>
              <a:rPr lang="en-US" dirty="0">
                <a:solidFill>
                  <a:srgbClr val="C00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estimated a need for about 60,000 additional affordable housing units to meet the current demand from low- and moderate-income households.</a:t>
            </a:r>
          </a:p>
          <a:p>
            <a:endParaRPr lang="en-US" dirty="0">
              <a:solidFill>
                <a:srgbClr val="C00064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rgbClr val="C00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The National Low Income Housing Coalition</a:t>
            </a:r>
            <a:r>
              <a:rPr lang="en-US" dirty="0">
                <a:solidFill>
                  <a:srgbClr val="C00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(NLIHC) highlighted the severe shortage, noting that the county struggles with a significant gap between the number of affordable units available and the number of households in need.</a:t>
            </a:r>
          </a:p>
          <a:p>
            <a:pPr>
              <a:buFont typeface="Arial" panose="020B0604020202020204" pitchFamily="34" charset="0"/>
              <a:buChar char="•"/>
            </a:pPr>
            <a:endParaRPr lang="en-US" dirty="0"/>
          </a:p>
          <a:p>
            <a:r>
              <a:rPr lang="en-US" dirty="0">
                <a:solidFill>
                  <a:srgbClr val="C000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This shortfall trend is true for many of Florida’s regions, where the demand for affordable housing outpaces the available supply. </a:t>
            </a:r>
          </a:p>
          <a:p>
            <a:pPr lvl="1"/>
            <a:endParaRPr lang="en-US" b="1" dirty="0">
              <a:solidFill>
                <a:srgbClr val="C00064"/>
              </a:solidFill>
              <a:latin typeface="Proxima Nova" panose="020B0604020202020204" charset="0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CFC9EFF9-06EB-5A33-C915-C93B0B69C42A}"/>
              </a:ext>
            </a:extLst>
          </p:cNvPr>
          <p:cNvSpPr txBox="1"/>
          <p:nvPr/>
        </p:nvSpPr>
        <p:spPr>
          <a:xfrm>
            <a:off x="311553" y="198262"/>
            <a:ext cx="4530612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rgbClr val="C00064"/>
                </a:solidFill>
                <a:latin typeface="Proxima Nova Light" panose="02000506030000020004" pitchFamily="2" charset="0"/>
              </a:rPr>
              <a:t>THE AFFORDABLE </a:t>
            </a:r>
            <a:r>
              <a:rPr lang="en-US" sz="3200" spc="-150" dirty="0">
                <a:solidFill>
                  <a:srgbClr val="C00064"/>
                </a:solidFill>
                <a:latin typeface="Proxima Nova Medium" panose="02000506030000020004" pitchFamily="2" charset="0"/>
              </a:rPr>
              <a:t>RENTAL CRISIS </a:t>
            </a:r>
            <a:endParaRPr lang="en-US" sz="3200" dirty="0">
              <a:solidFill>
                <a:srgbClr val="C00064"/>
              </a:solidFill>
              <a:latin typeface="Proxima Nova Medium" panose="02000506030000020004" pitchFamily="2" charset="0"/>
            </a:endParaRPr>
          </a:p>
        </p:txBody>
      </p: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20FC755-3D31-C377-DDBA-AB0F7A6A1659}"/>
              </a:ext>
            </a:extLst>
          </p:cNvPr>
          <p:cNvCxnSpPr>
            <a:cxnSpLocks/>
          </p:cNvCxnSpPr>
          <p:nvPr/>
        </p:nvCxnSpPr>
        <p:spPr>
          <a:xfrm>
            <a:off x="3018313" y="745033"/>
            <a:ext cx="9395390" cy="0"/>
          </a:xfrm>
          <a:prstGeom prst="line">
            <a:avLst/>
          </a:prstGeom>
          <a:ln>
            <a:solidFill>
              <a:schemeClr val="bg1">
                <a:alpha val="55848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" name="Group 3">
            <a:extLst>
              <a:ext uri="{FF2B5EF4-FFF2-40B4-BE49-F238E27FC236}">
                <a16:creationId xmlns:a16="http://schemas.microsoft.com/office/drawing/2014/main" id="{F5F69EE0-75D2-797A-5420-E3C07310725C}"/>
              </a:ext>
            </a:extLst>
          </p:cNvPr>
          <p:cNvGrpSpPr/>
          <p:nvPr/>
        </p:nvGrpSpPr>
        <p:grpSpPr>
          <a:xfrm>
            <a:off x="8348606" y="5997404"/>
            <a:ext cx="4065097" cy="863772"/>
            <a:chOff x="6475981" y="6360750"/>
            <a:chExt cx="4065097" cy="863772"/>
          </a:xfrm>
        </p:grpSpPr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D0DB9791-5F94-480E-8481-A77B6FE9FD41}"/>
                </a:ext>
              </a:extLst>
            </p:cNvPr>
            <p:cNvSpPr txBox="1"/>
            <p:nvPr/>
          </p:nvSpPr>
          <p:spPr>
            <a:xfrm>
              <a:off x="7428008" y="6360750"/>
              <a:ext cx="3113070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2000" dirty="0">
                  <a:latin typeface="Engravers MT" panose="02090707080505020304" pitchFamily="18" charset="77"/>
                </a:rPr>
                <a:t>1</a:t>
              </a:r>
            </a:p>
          </p:txBody>
        </p: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BB9F5315-2D10-25CE-52E6-420388B480FD}"/>
                </a:ext>
              </a:extLst>
            </p:cNvPr>
            <p:cNvSpPr txBox="1"/>
            <p:nvPr/>
          </p:nvSpPr>
          <p:spPr>
            <a:xfrm>
              <a:off x="6475981" y="6516636"/>
              <a:ext cx="3229379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dirty="0">
                  <a:latin typeface="Proxima Nova Light" panose="02000506030000020004" pitchFamily="2" charset="0"/>
                </a:rPr>
                <a:t>THE AFFORDABLE RENTAL CRISIS</a:t>
              </a:r>
            </a:p>
          </p:txBody>
        </p:sp>
      </p:grpSp>
      <p:sp>
        <p:nvSpPr>
          <p:cNvPr id="12" name="TextBox 11">
            <a:extLst>
              <a:ext uri="{FF2B5EF4-FFF2-40B4-BE49-F238E27FC236}">
                <a16:creationId xmlns:a16="http://schemas.microsoft.com/office/drawing/2014/main" id="{47EE2967-03EC-14C5-C939-3EFEA4D7D10F}"/>
              </a:ext>
            </a:extLst>
          </p:cNvPr>
          <p:cNvSpPr txBox="1"/>
          <p:nvPr/>
        </p:nvSpPr>
        <p:spPr>
          <a:xfrm>
            <a:off x="11165026" y="54447"/>
            <a:ext cx="101259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Engravers MT" panose="02090707080505020304" pitchFamily="18" charset="77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427302430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A59C1E99-584C-A381-45D1-90121DC070C8}"/>
              </a:ext>
            </a:extLst>
          </p:cNvPr>
          <p:cNvSpPr/>
          <p:nvPr/>
        </p:nvSpPr>
        <p:spPr>
          <a:xfrm>
            <a:off x="8957875" y="936395"/>
            <a:ext cx="2590294" cy="5078311"/>
          </a:xfrm>
          <a:prstGeom prst="rect">
            <a:avLst/>
          </a:prstGeom>
          <a:solidFill>
            <a:schemeClr val="accent1">
              <a:lumMod val="40000"/>
              <a:lumOff val="60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20CED3D-C599-D1CC-9568-99DA972E483A}"/>
              </a:ext>
            </a:extLst>
          </p:cNvPr>
          <p:cNvSpPr/>
          <p:nvPr/>
        </p:nvSpPr>
        <p:spPr>
          <a:xfrm>
            <a:off x="0" y="-65766"/>
            <a:ext cx="12192000" cy="10021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4E359E5-ABEC-307D-93A8-2A417CFB3059}"/>
              </a:ext>
            </a:extLst>
          </p:cNvPr>
          <p:cNvSpPr/>
          <p:nvPr/>
        </p:nvSpPr>
        <p:spPr>
          <a:xfrm>
            <a:off x="0" y="5937028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EF564881-82F4-1B28-B37E-CEE5E0C286E6}"/>
              </a:ext>
            </a:extLst>
          </p:cNvPr>
          <p:cNvCxnSpPr>
            <a:cxnSpLocks/>
          </p:cNvCxnSpPr>
          <p:nvPr/>
        </p:nvCxnSpPr>
        <p:spPr>
          <a:xfrm>
            <a:off x="3096126" y="743268"/>
            <a:ext cx="9418745" cy="0"/>
          </a:xfrm>
          <a:prstGeom prst="line">
            <a:avLst/>
          </a:prstGeom>
          <a:ln>
            <a:solidFill>
              <a:schemeClr val="bg1">
                <a:alpha val="55848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7348F022-937A-C09F-BBFD-A68726843D09}"/>
              </a:ext>
            </a:extLst>
          </p:cNvPr>
          <p:cNvSpPr txBox="1"/>
          <p:nvPr/>
        </p:nvSpPr>
        <p:spPr>
          <a:xfrm>
            <a:off x="9355436" y="6038687"/>
            <a:ext cx="2676660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sz="28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rPr>
              <a:t>PALM BEACH</a:t>
            </a:r>
          </a:p>
          <a:p>
            <a:pPr algn="ctr">
              <a:lnSpc>
                <a:spcPts val="2540"/>
              </a:lnSpc>
            </a:pPr>
            <a:r>
              <a:rPr lang="en-US" sz="3200" dirty="0">
                <a:solidFill>
                  <a:schemeClr val="bg1"/>
                </a:solidFill>
                <a:latin typeface="Proxima Nova Medium" panose="02000506030000020004" pitchFamily="2" charset="0"/>
              </a:rPr>
              <a:t>COUNTY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55762BB-F619-3F6A-B6AF-5A5703CCC0A8}"/>
              </a:ext>
            </a:extLst>
          </p:cNvPr>
          <p:cNvSpPr txBox="1"/>
          <p:nvPr/>
        </p:nvSpPr>
        <p:spPr>
          <a:xfrm>
            <a:off x="307910" y="988019"/>
            <a:ext cx="8566842" cy="452431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endParaRPr lang="en-US" sz="2400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The county’s population has surged from 863,503 in 1990 to 1.55 million in 202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</a:rPr>
              <a:t>4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, an increase of </a:t>
            </a:r>
            <a:r>
              <a:rPr lang="en-US" sz="2400" dirty="0">
                <a:latin typeface="Arial" panose="020B0604020202020204" pitchFamily="34" charset="0"/>
                <a:ea typeface="Calibri" panose="020F0502020204030204" pitchFamily="34" charset="0"/>
              </a:rPr>
              <a:t>almost 80</a:t>
            </a:r>
            <a:r>
              <a:rPr lang="en-US" sz="2400" dirty="0">
                <a:effectLst/>
                <a:latin typeface="Arial" panose="020B0604020202020204" pitchFamily="34" charset="0"/>
                <a:ea typeface="Calibri" panose="020F0502020204030204" pitchFamily="34" charset="0"/>
              </a:rPr>
              <a:t>%. The increase since 2011 is 18%.</a:t>
            </a:r>
            <a:r>
              <a:rPr lang="en-US" sz="2400" dirty="0">
                <a:latin typeface="Proxima Nova" panose="02000506030000020004" pitchFamily="2" charset="0"/>
              </a:rPr>
              <a:t>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Proxima Nova" panose="02000506030000020004" pitchFamily="2" charset="0"/>
              </a:rPr>
              <a:t>The current Palm Beach market fails to meet the affordable housing needs by 60,000 units. This shortfall continues to grow annually; 2500/year for rentals. County Commissioner Mack Bernard has said this is woefully inadequate.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2400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400" dirty="0">
                <a:latin typeface="Proxima Nova" panose="02000506030000020004" pitchFamily="2" charset="0"/>
              </a:rPr>
              <a:t>Additionally, the surrounding counties are at deficits as well. </a:t>
            </a:r>
          </a:p>
          <a:p>
            <a:endParaRPr lang="en-US" sz="2400" dirty="0">
              <a:latin typeface="Proxima Nova" panose="02000506030000020004" pitchFamily="2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42139BF-75FB-FBBB-836C-5B9BF94E2E19}"/>
              </a:ext>
            </a:extLst>
          </p:cNvPr>
          <p:cNvSpPr txBox="1"/>
          <p:nvPr/>
        </p:nvSpPr>
        <p:spPr>
          <a:xfrm>
            <a:off x="241733" y="148333"/>
            <a:ext cx="4500748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Light" panose="02000506030000020004" pitchFamily="2" charset="0"/>
              </a:rPr>
              <a:t>MARKET</a:t>
            </a:r>
          </a:p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Medium" panose="02000506030000020004" pitchFamily="2" charset="0"/>
              </a:rPr>
              <a:t>INFORMATION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Proxima Nova Medium" panose="02000506030000020004" pitchFamily="2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3DDBAFF-E72D-CEA2-81F2-1B6293A30D7B}"/>
              </a:ext>
            </a:extLst>
          </p:cNvPr>
          <p:cNvSpPr txBox="1"/>
          <p:nvPr/>
        </p:nvSpPr>
        <p:spPr>
          <a:xfrm>
            <a:off x="8966226" y="1234035"/>
            <a:ext cx="2514094" cy="42714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sz="32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Proxima Nova Light" panose="02000506030000020004" pitchFamily="2" charset="0"/>
              </a:rPr>
              <a:t>TRI-COUNTY </a:t>
            </a:r>
          </a:p>
          <a:p>
            <a:pPr algn="ctr">
              <a:lnSpc>
                <a:spcPts val="2540"/>
              </a:lnSpc>
            </a:pPr>
            <a:r>
              <a:rPr lang="en-US" sz="32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Proxima Nova Light" panose="02000506030000020004" pitchFamily="2" charset="0"/>
              </a:rPr>
              <a:t>SHORTFALL</a:t>
            </a:r>
          </a:p>
          <a:p>
            <a:pPr algn="ctr">
              <a:lnSpc>
                <a:spcPts val="2540"/>
              </a:lnSpc>
            </a:pPr>
            <a:r>
              <a:rPr lang="en-US" sz="3200" b="1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Proxima Nova Light" panose="02000506030000020004" pitchFamily="2" charset="0"/>
              </a:rPr>
              <a:t>STATISTICS:</a:t>
            </a:r>
          </a:p>
          <a:p>
            <a:pPr algn="ctr">
              <a:lnSpc>
                <a:spcPts val="2540"/>
              </a:lnSpc>
            </a:pPr>
            <a:endParaRPr lang="en-US" sz="3200" spc="-150" dirty="0">
              <a:solidFill>
                <a:schemeClr val="tx1">
                  <a:lumMod val="65000"/>
                  <a:lumOff val="35000"/>
                </a:schemeClr>
              </a:solidFill>
              <a:latin typeface="Proxima Nova Light" panose="02000506030000020004" pitchFamily="2" charset="0"/>
            </a:endParaRPr>
          </a:p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Proxima Nova Light" panose="02000506030000020004" pitchFamily="2" charset="0"/>
              </a:rPr>
              <a:t>MIAMI DADE</a:t>
            </a:r>
          </a:p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rgbClr val="FF0000"/>
                </a:solidFill>
                <a:latin typeface="Proxima Nova Light" panose="02000506030000020004" pitchFamily="2" charset="0"/>
              </a:rPr>
              <a:t>-131,OOO</a:t>
            </a:r>
          </a:p>
          <a:p>
            <a:pPr algn="ctr">
              <a:lnSpc>
                <a:spcPts val="2540"/>
              </a:lnSpc>
            </a:pPr>
            <a:endParaRPr lang="en-US" sz="3200" spc="-150" dirty="0">
              <a:solidFill>
                <a:schemeClr val="tx1">
                  <a:lumMod val="65000"/>
                  <a:lumOff val="35000"/>
                </a:schemeClr>
              </a:solidFill>
              <a:latin typeface="Proxima Nova Light" panose="02000506030000020004" pitchFamily="2" charset="0"/>
            </a:endParaRPr>
          </a:p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Proxima Nova Light" panose="02000506030000020004" pitchFamily="2" charset="0"/>
              </a:rPr>
              <a:t>BROWARD</a:t>
            </a:r>
          </a:p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rgbClr val="FF0000"/>
                </a:solidFill>
                <a:latin typeface="Proxima Nova Light" panose="02000506030000020004" pitchFamily="2" charset="0"/>
              </a:rPr>
              <a:t>-62,000</a:t>
            </a:r>
          </a:p>
          <a:p>
            <a:pPr algn="ctr">
              <a:lnSpc>
                <a:spcPts val="2540"/>
              </a:lnSpc>
            </a:pPr>
            <a:endParaRPr lang="en-US" sz="3200" spc="-150" dirty="0">
              <a:solidFill>
                <a:schemeClr val="tx1">
                  <a:lumMod val="65000"/>
                  <a:lumOff val="35000"/>
                </a:schemeClr>
              </a:solidFill>
              <a:latin typeface="Proxima Nova Light" panose="02000506030000020004" pitchFamily="2" charset="0"/>
            </a:endParaRPr>
          </a:p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chemeClr val="tx1">
                    <a:lumMod val="65000"/>
                    <a:lumOff val="35000"/>
                  </a:schemeClr>
                </a:solidFill>
                <a:latin typeface="Proxima Nova Light" panose="02000506030000020004" pitchFamily="2" charset="0"/>
              </a:rPr>
              <a:t>ST. LUCIE </a:t>
            </a:r>
          </a:p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rgbClr val="FF0000"/>
                </a:solidFill>
                <a:latin typeface="Proxima Nova Light" panose="02000506030000020004" pitchFamily="2" charset="0"/>
              </a:rPr>
              <a:t>-10,000</a:t>
            </a:r>
          </a:p>
          <a:p>
            <a:pPr algn="ctr">
              <a:lnSpc>
                <a:spcPts val="2540"/>
              </a:lnSpc>
            </a:pPr>
            <a:endParaRPr lang="en-US" sz="3200" dirty="0">
              <a:solidFill>
                <a:schemeClr val="tx1">
                  <a:lumMod val="65000"/>
                  <a:lumOff val="35000"/>
                </a:schemeClr>
              </a:solidFill>
              <a:latin typeface="Proxima Nova Medium" panose="02000506030000020004" pitchFamily="2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B9473B2-5917-5D30-52AD-E77509C735D0}"/>
              </a:ext>
            </a:extLst>
          </p:cNvPr>
          <p:cNvSpPr txBox="1"/>
          <p:nvPr/>
        </p:nvSpPr>
        <p:spPr>
          <a:xfrm>
            <a:off x="10376746" y="-33873"/>
            <a:ext cx="1789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Engravers MT" panose="02090707080505020304" pitchFamily="18" charset="77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372589037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24">
            <a:extLst>
              <a:ext uri="{FF2B5EF4-FFF2-40B4-BE49-F238E27FC236}">
                <a16:creationId xmlns:a16="http://schemas.microsoft.com/office/drawing/2014/main" id="{8FDE0223-83B4-D7A7-B2BB-DDC33B073EB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28646" r="-1"/>
          <a:stretch/>
        </p:blipFill>
        <p:spPr>
          <a:xfrm>
            <a:off x="9228856" y="889808"/>
            <a:ext cx="2579081" cy="5167638"/>
          </a:xfrm>
          <a:prstGeom prst="rect">
            <a:avLst/>
          </a:prstGeom>
        </p:spPr>
      </p:pic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-65766"/>
            <a:ext cx="12192000" cy="10021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005CAE-056A-A44D-9A75-9F0F53C0F064}"/>
              </a:ext>
            </a:extLst>
          </p:cNvPr>
          <p:cNvSpPr txBox="1"/>
          <p:nvPr/>
        </p:nvSpPr>
        <p:spPr>
          <a:xfrm>
            <a:off x="191389" y="1031380"/>
            <a:ext cx="8573501" cy="44012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In the month of June 2022 rents increased 31%** compared to the prior year with an increase of 18% in 2023. The increase as of July 2024 over the same period last year is 8%. </a:t>
            </a:r>
          </a:p>
          <a:p>
            <a:endParaRPr lang="en-US" sz="2000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West Palm beach average rents for July 2024: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Proxima Nova" panose="02000506030000020004" pitchFamily="2" charset="0"/>
              </a:rPr>
              <a:t>One-Bedroom Apartment - $2,300 per month.</a:t>
            </a:r>
          </a:p>
          <a:p>
            <a:pPr marL="800100" lvl="1" indent="-342900">
              <a:buFont typeface="Wingdings" panose="05000000000000000000" pitchFamily="2" charset="2"/>
              <a:buChar char="Ø"/>
            </a:pPr>
            <a:r>
              <a:rPr lang="en-US" sz="2000" dirty="0">
                <a:latin typeface="Proxima Nova" panose="02000506030000020004" pitchFamily="2" charset="0"/>
              </a:rPr>
              <a:t>Two-Bedroom Apartment - $2,800 per month.</a:t>
            </a:r>
          </a:p>
          <a:p>
            <a:pPr lvl="1"/>
            <a:endParaRPr lang="en-US" sz="2000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During the last two years, wages only increased 3-5%</a:t>
            </a:r>
          </a:p>
          <a:p>
            <a:r>
              <a:rPr lang="en-US" sz="2000" dirty="0">
                <a:latin typeface="Proxima Nova" panose="02000506030000020004" pitchFamily="2" charset="0"/>
              </a:rPr>
              <a:t>	While wages have seen some growth, they have not kept pace 	with the substantial rise in rental costs.</a:t>
            </a:r>
          </a:p>
          <a:p>
            <a:endParaRPr lang="en-US" sz="2000" dirty="0">
              <a:latin typeface="Proxima Nova" panose="02000506030000020004" pitchFamily="2" charset="0"/>
            </a:endParaRPr>
          </a:p>
          <a:p>
            <a:endParaRPr lang="en-US" sz="2000" dirty="0">
              <a:latin typeface="Proxima Nova" panose="02000506030000020004" pitchFamily="2" charset="0"/>
            </a:endParaRPr>
          </a:p>
          <a:p>
            <a:r>
              <a:rPr lang="en-US" sz="2000" dirty="0">
                <a:latin typeface="Proxima Nova" panose="02000506030000020004" pitchFamily="2" charset="0"/>
              </a:rPr>
              <a:t>“These rates are well beyond the affordability for many of our residents.” ***  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39CD3A-9682-3F60-7BB6-3BDECFA5D627}"/>
              </a:ext>
            </a:extLst>
          </p:cNvPr>
          <p:cNvSpPr txBox="1"/>
          <p:nvPr/>
        </p:nvSpPr>
        <p:spPr>
          <a:xfrm>
            <a:off x="241733" y="148333"/>
            <a:ext cx="4500748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Light" panose="02000506030000020004" pitchFamily="2" charset="0"/>
              </a:rPr>
              <a:t>MARKET</a:t>
            </a:r>
          </a:p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Medium" panose="02000506030000020004" pitchFamily="2" charset="0"/>
              </a:rPr>
              <a:t>INFORMATION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Proxima Nova Medium" panose="02000506030000020004" pitchFamily="2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70182E0-1726-ACD9-DBDD-CFE73CD86D87}"/>
              </a:ext>
            </a:extLst>
          </p:cNvPr>
          <p:cNvSpPr/>
          <p:nvPr/>
        </p:nvSpPr>
        <p:spPr>
          <a:xfrm>
            <a:off x="9233241" y="936395"/>
            <a:ext cx="2590294" cy="5121051"/>
          </a:xfrm>
          <a:prstGeom prst="rect">
            <a:avLst/>
          </a:prstGeom>
          <a:solidFill>
            <a:schemeClr val="accent1">
              <a:lumMod val="40000"/>
              <a:lumOff val="60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</a:rPr>
              <a:t>Rents have stabilized, based on recent market survey, but are still increasing!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6057446"/>
            <a:ext cx="12192000" cy="831718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1CC1370D-E198-A140-A153-4D986762755E}"/>
              </a:ext>
            </a:extLst>
          </p:cNvPr>
          <p:cNvSpPr txBox="1"/>
          <p:nvPr/>
        </p:nvSpPr>
        <p:spPr>
          <a:xfrm>
            <a:off x="9133857" y="6153192"/>
            <a:ext cx="3113070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rPr>
              <a:t>RENTAL</a:t>
            </a:r>
          </a:p>
          <a:p>
            <a:pPr algn="ctr">
              <a:lnSpc>
                <a:spcPts val="2540"/>
              </a:lnSpc>
            </a:pPr>
            <a:r>
              <a:rPr lang="en-US" sz="3200" dirty="0">
                <a:solidFill>
                  <a:schemeClr val="bg1"/>
                </a:solidFill>
                <a:latin typeface="Proxima Nova Medium" panose="02000506030000020004" pitchFamily="2" charset="0"/>
              </a:rPr>
              <a:t>STATISTICS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D341C08-C443-2607-2421-3E1394C0ADB9}"/>
              </a:ext>
            </a:extLst>
          </p:cNvPr>
          <p:cNvSpPr txBox="1"/>
          <p:nvPr/>
        </p:nvSpPr>
        <p:spPr>
          <a:xfrm>
            <a:off x="271292" y="6229638"/>
            <a:ext cx="3944821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050" dirty="0">
                <a:solidFill>
                  <a:schemeClr val="bg1"/>
                </a:solidFill>
                <a:latin typeface="Proxima Nova" panose="02000506030000020004" pitchFamily="2" charset="0"/>
              </a:rPr>
              <a:t>*** South Florida Business Journal July 15, 2022 article </a:t>
            </a:r>
          </a:p>
          <a:p>
            <a:r>
              <a:rPr lang="en-US" sz="1050" dirty="0">
                <a:solidFill>
                  <a:schemeClr val="bg1"/>
                </a:solidFill>
                <a:latin typeface="Proxima Nova" panose="02000506030000020004" pitchFamily="2" charset="0"/>
              </a:rPr>
              <a:t> ** Palm Beach Post 6/8/22 article </a:t>
            </a:r>
          </a:p>
          <a:p>
            <a:r>
              <a:rPr lang="en-US" sz="1050" dirty="0">
                <a:solidFill>
                  <a:schemeClr val="bg1"/>
                </a:solidFill>
                <a:latin typeface="Proxima Nova" panose="02000506030000020004" pitchFamily="2" charset="0"/>
              </a:rPr>
              <a:t>  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CA4E209-1028-9D44-8065-59EDEF4DC878}"/>
              </a:ext>
            </a:extLst>
          </p:cNvPr>
          <p:cNvCxnSpPr>
            <a:cxnSpLocks/>
          </p:cNvCxnSpPr>
          <p:nvPr/>
        </p:nvCxnSpPr>
        <p:spPr>
          <a:xfrm>
            <a:off x="3096126" y="743268"/>
            <a:ext cx="9418745" cy="0"/>
          </a:xfrm>
          <a:prstGeom prst="line">
            <a:avLst/>
          </a:prstGeom>
          <a:ln>
            <a:solidFill>
              <a:schemeClr val="bg1">
                <a:alpha val="55848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03FF457-BFE5-8812-973A-1CF8E1762356}"/>
              </a:ext>
            </a:extLst>
          </p:cNvPr>
          <p:cNvSpPr txBox="1"/>
          <p:nvPr/>
        </p:nvSpPr>
        <p:spPr>
          <a:xfrm>
            <a:off x="10376746" y="-33873"/>
            <a:ext cx="1789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Engravers MT" panose="02090707080505020304" pitchFamily="18" charset="77"/>
              </a:rPr>
              <a:t>2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1393911-BD10-AC69-55A8-38CBF8DC24A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51818" y="4886940"/>
            <a:ext cx="2981325" cy="171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879421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3540443-66CC-B894-64B4-6D6DC497F454}"/>
              </a:ext>
            </a:extLst>
          </p:cNvPr>
          <p:cNvSpPr/>
          <p:nvPr/>
        </p:nvSpPr>
        <p:spPr>
          <a:xfrm>
            <a:off x="8700116" y="936395"/>
            <a:ext cx="3189767" cy="5078311"/>
          </a:xfrm>
          <a:prstGeom prst="rect">
            <a:avLst/>
          </a:prstGeom>
          <a:solidFill>
            <a:schemeClr val="accent1">
              <a:lumMod val="40000"/>
              <a:lumOff val="60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-65766"/>
            <a:ext cx="12192000" cy="100216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945044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5005CAE-056A-A44D-9A75-9F0F53C0F064}"/>
              </a:ext>
            </a:extLst>
          </p:cNvPr>
          <p:cNvSpPr txBox="1"/>
          <p:nvPr/>
        </p:nvSpPr>
        <p:spPr>
          <a:xfrm>
            <a:off x="514001" y="988013"/>
            <a:ext cx="6801199" cy="224676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Our project will address the rental market for residents at 50% to 80% of AMI. This group represents (over 57%) the majority of the PBC residents.</a:t>
            </a:r>
            <a:endParaRPr lang="en-US" sz="2000" b="1" dirty="0">
              <a:latin typeface="Proxima Nova" panose="02000506030000020004" pitchFamily="2" charset="0"/>
            </a:endParaRPr>
          </a:p>
          <a:p>
            <a:endParaRPr lang="en-US" sz="2000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2000" dirty="0">
                <a:latin typeface="Proxima Nova" panose="02000506030000020004" pitchFamily="2" charset="0"/>
              </a:rPr>
              <a:t>As a point of reference, these residents </a:t>
            </a:r>
            <a:r>
              <a:rPr lang="en-US" sz="2000" b="1" dirty="0">
                <a:latin typeface="Proxima Nova" panose="02000506030000020004" pitchFamily="2" charset="0"/>
              </a:rPr>
              <a:t>don’t typically qualify for Market Rate Housing or H.U.D. Section 8 rental assistance.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CDCBD55D-A615-A6F7-61F3-1B326AA2E37B}"/>
              </a:ext>
            </a:extLst>
          </p:cNvPr>
          <p:cNvSpPr txBox="1"/>
          <p:nvPr/>
        </p:nvSpPr>
        <p:spPr>
          <a:xfrm>
            <a:off x="241733" y="148333"/>
            <a:ext cx="4500748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Light" panose="02000506030000020004" pitchFamily="2" charset="0"/>
              </a:rPr>
              <a:t>THE ADDRESSABLE </a:t>
            </a:r>
            <a:r>
              <a:rPr lang="en-US" sz="3200" spc="-1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Medium" panose="02000506030000020004" pitchFamily="2" charset="0"/>
              </a:rPr>
              <a:t>MARKET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Proxima Nova Medium" panose="02000506030000020004" pitchFamily="2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968D539E-0989-E4C6-17AB-C375D64E0D24}"/>
              </a:ext>
            </a:extLst>
          </p:cNvPr>
          <p:cNvSpPr txBox="1"/>
          <p:nvPr/>
        </p:nvSpPr>
        <p:spPr>
          <a:xfrm>
            <a:off x="8785194" y="1066482"/>
            <a:ext cx="3189766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i="1" dirty="0">
                <a:latin typeface="Proxima Nova Light" panose="02000506030000020004" pitchFamily="2" charset="0"/>
              </a:rPr>
              <a:t>OUR MOST CRITICAL WORKFORCE</a:t>
            </a:r>
          </a:p>
        </p:txBody>
      </p:sp>
      <p:pic>
        <p:nvPicPr>
          <p:cNvPr id="32" name="Picture 31">
            <a:extLst>
              <a:ext uri="{FF2B5EF4-FFF2-40B4-BE49-F238E27FC236}">
                <a16:creationId xmlns:a16="http://schemas.microsoft.com/office/drawing/2014/main" id="{43FAA605-AF62-0763-6217-98000BF688D9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3056" t="6562" r="7686" b="70125"/>
          <a:stretch/>
        </p:blipFill>
        <p:spPr>
          <a:xfrm>
            <a:off x="153126" y="3352797"/>
            <a:ext cx="7284363" cy="2462161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1CC1370D-E198-A140-A153-4D986762755E}"/>
              </a:ext>
            </a:extLst>
          </p:cNvPr>
          <p:cNvSpPr txBox="1"/>
          <p:nvPr/>
        </p:nvSpPr>
        <p:spPr>
          <a:xfrm>
            <a:off x="9158259" y="6094223"/>
            <a:ext cx="3113070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rPr>
              <a:t>THE MISSING</a:t>
            </a:r>
          </a:p>
          <a:p>
            <a:pPr algn="ctr">
              <a:lnSpc>
                <a:spcPts val="2540"/>
              </a:lnSpc>
            </a:pPr>
            <a:r>
              <a:rPr lang="en-US" sz="3200" dirty="0">
                <a:solidFill>
                  <a:schemeClr val="bg1"/>
                </a:solidFill>
                <a:latin typeface="Proxima Nova Medium" panose="02000506030000020004" pitchFamily="2" charset="0"/>
              </a:rPr>
              <a:t>MIDDLE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B8840AD-AC59-98EE-8461-90455F87E19B}"/>
              </a:ext>
            </a:extLst>
          </p:cNvPr>
          <p:cNvGrpSpPr/>
          <p:nvPr/>
        </p:nvGrpSpPr>
        <p:grpSpPr>
          <a:xfrm>
            <a:off x="9054397" y="1466541"/>
            <a:ext cx="2595864" cy="4426886"/>
            <a:chOff x="6976764" y="1322824"/>
            <a:chExt cx="2625997" cy="4181136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D42CE75-51B0-1859-3D58-B542023EBC1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16377" t="3957" r="10925" b="18751"/>
            <a:stretch/>
          </p:blipFill>
          <p:spPr>
            <a:xfrm>
              <a:off x="6976764" y="1322824"/>
              <a:ext cx="1275910" cy="1001975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B452155D-1F09-4AD4-066D-08242480600C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/>
            <a:srcRect l="29458"/>
            <a:stretch/>
          </p:blipFill>
          <p:spPr>
            <a:xfrm>
              <a:off x="6993399" y="3446612"/>
              <a:ext cx="1256558" cy="1001975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AF9FFAB4-7C7F-3C74-2663-4E47493DE54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/>
            <a:srcRect l="29588" t="18647" r="5407" b="14129"/>
            <a:stretch/>
          </p:blipFill>
          <p:spPr>
            <a:xfrm>
              <a:off x="6986087" y="4501985"/>
              <a:ext cx="1263869" cy="1001975"/>
            </a:xfrm>
            <a:prstGeom prst="rect">
              <a:avLst/>
            </a:prstGeom>
          </p:spPr>
        </p:pic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FA3A9A4F-4562-247D-0BB8-DEAE3B26ED6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7"/>
            <a:srcRect l="5936" t="9281" r="32901" b="17710"/>
            <a:stretch/>
          </p:blipFill>
          <p:spPr>
            <a:xfrm>
              <a:off x="8314266" y="1322824"/>
              <a:ext cx="1275910" cy="1001975"/>
            </a:xfrm>
            <a:prstGeom prst="rect">
              <a:avLst/>
            </a:prstGeom>
          </p:spPr>
        </p:pic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28A3CF9A-3EC7-2A45-B9B6-1AD1BB0CF52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/>
            <a:srcRect l="10637" t="1331" r="22425" b="-1331"/>
            <a:stretch/>
          </p:blipFill>
          <p:spPr>
            <a:xfrm>
              <a:off x="8311645" y="3463738"/>
              <a:ext cx="1291116" cy="1001975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067324B6-F7D3-DCF1-DFF3-A46C53DA592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9"/>
            <a:srcRect l="15984" t="-798" r="9619" b="798"/>
            <a:stretch/>
          </p:blipFill>
          <p:spPr>
            <a:xfrm>
              <a:off x="8311645" y="2384718"/>
              <a:ext cx="1283024" cy="1001975"/>
            </a:xfrm>
            <a:prstGeom prst="rect">
              <a:avLst/>
            </a:prstGeom>
          </p:spPr>
        </p:pic>
        <p:pic>
          <p:nvPicPr>
            <p:cNvPr id="17" name="Picture 16">
              <a:extLst>
                <a:ext uri="{FF2B5EF4-FFF2-40B4-BE49-F238E27FC236}">
                  <a16:creationId xmlns:a16="http://schemas.microsoft.com/office/drawing/2014/main" id="{2831F53B-37C0-819B-2F07-C649EB3C2F81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0"/>
            <a:srcRect l="10961" t="15820" r="25142" b="7754"/>
            <a:stretch/>
          </p:blipFill>
          <p:spPr>
            <a:xfrm>
              <a:off x="6986088" y="2384718"/>
              <a:ext cx="1256558" cy="1001975"/>
            </a:xfrm>
            <a:prstGeom prst="rect">
              <a:avLst/>
            </a:prstGeom>
          </p:spPr>
        </p:pic>
        <p:pic>
          <p:nvPicPr>
            <p:cNvPr id="18" name="Picture 17">
              <a:extLst>
                <a:ext uri="{FF2B5EF4-FFF2-40B4-BE49-F238E27FC236}">
                  <a16:creationId xmlns:a16="http://schemas.microsoft.com/office/drawing/2014/main" id="{417EF0E1-7D3E-0A02-0CA3-FD205E45AC7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1"/>
            <a:srcRect l="29365" t="-1267" r="17668" b="27879"/>
            <a:stretch/>
          </p:blipFill>
          <p:spPr>
            <a:xfrm>
              <a:off x="8311645" y="4501985"/>
              <a:ext cx="1283024" cy="1001975"/>
            </a:xfrm>
            <a:prstGeom prst="rect">
              <a:avLst/>
            </a:prstGeom>
          </p:spPr>
        </p:pic>
      </p:grp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D12F7F6-61BE-2FB7-120C-8E8DAF5E457A}"/>
              </a:ext>
            </a:extLst>
          </p:cNvPr>
          <p:cNvCxnSpPr>
            <a:cxnSpLocks/>
          </p:cNvCxnSpPr>
          <p:nvPr/>
        </p:nvCxnSpPr>
        <p:spPr>
          <a:xfrm>
            <a:off x="3096126" y="743268"/>
            <a:ext cx="9418745" cy="0"/>
          </a:xfrm>
          <a:prstGeom prst="line">
            <a:avLst/>
          </a:prstGeom>
          <a:ln>
            <a:solidFill>
              <a:schemeClr val="bg1">
                <a:alpha val="55848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23D06B60-4208-83B6-28BD-E2BA08FCC28B}"/>
              </a:ext>
            </a:extLst>
          </p:cNvPr>
          <p:cNvSpPr txBox="1"/>
          <p:nvPr/>
        </p:nvSpPr>
        <p:spPr>
          <a:xfrm>
            <a:off x="10376746" y="-33873"/>
            <a:ext cx="1789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Engravers MT" panose="02090707080505020304" pitchFamily="18" charset="77"/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645932782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>
            <a:extLst>
              <a:ext uri="{FF2B5EF4-FFF2-40B4-BE49-F238E27FC236}">
                <a16:creationId xmlns:a16="http://schemas.microsoft.com/office/drawing/2014/main" id="{8D571492-651A-8B43-BA95-C7307DFEE8C1}"/>
              </a:ext>
            </a:extLst>
          </p:cNvPr>
          <p:cNvSpPr/>
          <p:nvPr/>
        </p:nvSpPr>
        <p:spPr>
          <a:xfrm>
            <a:off x="-26129" y="743267"/>
            <a:ext cx="12192000" cy="6263065"/>
          </a:xfrm>
          <a:prstGeom prst="rect">
            <a:avLst/>
          </a:prstGeom>
          <a:solidFill>
            <a:schemeClr val="accent1">
              <a:lumMod val="40000"/>
              <a:lumOff val="60000"/>
              <a:alpha val="8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-100007"/>
            <a:ext cx="12192000" cy="1020979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937028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5E44180-893E-DA44-999A-FCDD1B0EB8FC}"/>
              </a:ext>
            </a:extLst>
          </p:cNvPr>
          <p:cNvSpPr txBox="1"/>
          <p:nvPr/>
        </p:nvSpPr>
        <p:spPr>
          <a:xfrm>
            <a:off x="241733" y="148333"/>
            <a:ext cx="4500748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Light" panose="02000506030000020004" pitchFamily="2" charset="0"/>
              </a:rPr>
              <a:t>PROPOSED </a:t>
            </a:r>
          </a:p>
          <a:p>
            <a:pPr>
              <a:lnSpc>
                <a:spcPts val="2540"/>
              </a:lnSpc>
            </a:pPr>
            <a:r>
              <a:rPr lang="en-US" sz="3200" spc="-150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Medium" panose="02000506030000020004" pitchFamily="2" charset="0"/>
              </a:rPr>
              <a:t>SOLUTION</a:t>
            </a:r>
            <a:endParaRPr lang="en-US" sz="3200" dirty="0">
              <a:solidFill>
                <a:schemeClr val="accent1">
                  <a:lumMod val="40000"/>
                  <a:lumOff val="60000"/>
                </a:schemeClr>
              </a:solidFill>
              <a:latin typeface="Proxima Nova Medium" panose="02000506030000020004" pitchFamily="2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C8C918D8-D398-B94B-9EA3-1A4EE0F73A02}"/>
              </a:ext>
            </a:extLst>
          </p:cNvPr>
          <p:cNvSpPr/>
          <p:nvPr/>
        </p:nvSpPr>
        <p:spPr>
          <a:xfrm>
            <a:off x="102637" y="1335222"/>
            <a:ext cx="11881473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Proxima Nova" panose="02000506030000020004" pitchFamily="2" charset="0"/>
              </a:rPr>
              <a:t>SPECTRA’s goal is to build and operate CLASS A UNITS, AT AFFORDABLE RENTS in Palm Beach County. 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b="1" dirty="0">
              <a:latin typeface="Proxima Nova" panose="02000506030000020004" pitchFamily="2" charset="0"/>
            </a:endParaRPr>
          </a:p>
          <a:p>
            <a:r>
              <a:rPr lang="en-US" b="1" dirty="0">
                <a:latin typeface="Proxima Nova" panose="02000506030000020004" pitchFamily="2" charset="0"/>
              </a:rPr>
              <a:t>The traditional site-built CBS and FRAME construction methods take too long and are NOT improving the crisis.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Proxima Nova" panose="02000506030000020004" pitchFamily="2" charset="0"/>
              </a:rPr>
              <a:t>As an instrumentality of the PBCHA, affordability will remain tact “in perpetuity” for all SPECTRA Multi-Family units.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>
                <a:latin typeface="Proxima Nova" panose="02000506030000020004" pitchFamily="2" charset="0"/>
              </a:rPr>
              <a:t>The goal of </a:t>
            </a:r>
            <a:r>
              <a:rPr lang="en-US" b="1" dirty="0">
                <a:latin typeface="Proxima Nova" panose="02000506030000020004" pitchFamily="2" charset="0"/>
              </a:rPr>
              <a:t>Legacy @ 45th Street </a:t>
            </a:r>
            <a:r>
              <a:rPr lang="en-US" dirty="0">
                <a:latin typeface="Proxima Nova" panose="02000506030000020004" pitchFamily="2" charset="0"/>
              </a:rPr>
              <a:t>showcases new construction techniques to combat current construction cost and speed to market.  This Proof of Concept shall provide a basis for transformational scaling to positively impact the current housing market crisis.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Proxima Nova" panose="02000506030000020004" pitchFamily="2" charset="0"/>
            </a:endParaRPr>
          </a:p>
          <a:p>
            <a:br>
              <a:rPr lang="en-US" dirty="0">
                <a:latin typeface="Proxima Nova" panose="02000506030000020004" pitchFamily="2" charset="0"/>
              </a:rPr>
            </a:br>
            <a:endParaRPr lang="en-US" dirty="0">
              <a:latin typeface="Proxima Nova" panose="0200050603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3AF9FBCE-B5A3-9380-F85C-87E8CFF72FBD}"/>
              </a:ext>
            </a:extLst>
          </p:cNvPr>
          <p:cNvSpPr txBox="1"/>
          <p:nvPr/>
        </p:nvSpPr>
        <p:spPr>
          <a:xfrm>
            <a:off x="2163111" y="4123696"/>
            <a:ext cx="7590645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400" b="1" dirty="0">
                <a:latin typeface="Proxima Nova" panose="02000506030000020004" pitchFamily="2" charset="0"/>
              </a:rPr>
              <a:t>SPECTRA WILL BECOME THE AFFORDABLE HOUSING DEVELOPER/OPERATOR OF CHOICE IN PALM BEACH COUNTY!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F26EB717-67AF-8726-3391-3861B2D4D8B1}"/>
              </a:ext>
            </a:extLst>
          </p:cNvPr>
          <p:cNvSpPr txBox="1"/>
          <p:nvPr/>
        </p:nvSpPr>
        <p:spPr>
          <a:xfrm>
            <a:off x="8964118" y="6094223"/>
            <a:ext cx="3307211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rPr>
              <a:t>SPECTRA’S </a:t>
            </a:r>
          </a:p>
          <a:p>
            <a:pPr algn="ctr">
              <a:lnSpc>
                <a:spcPts val="2540"/>
              </a:lnSpc>
            </a:pPr>
            <a:r>
              <a:rPr lang="en-US" sz="3200" dirty="0">
                <a:solidFill>
                  <a:schemeClr val="bg1"/>
                </a:solidFill>
                <a:latin typeface="Proxima Nova Medium" panose="02000506030000020004" pitchFamily="2" charset="0"/>
              </a:rPr>
              <a:t>GOAL</a:t>
            </a:r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F1A0350-6E98-9C5D-A038-FEF83E453991}"/>
              </a:ext>
            </a:extLst>
          </p:cNvPr>
          <p:cNvCxnSpPr>
            <a:cxnSpLocks/>
          </p:cNvCxnSpPr>
          <p:nvPr/>
        </p:nvCxnSpPr>
        <p:spPr>
          <a:xfrm>
            <a:off x="3096126" y="743268"/>
            <a:ext cx="9418745" cy="0"/>
          </a:xfrm>
          <a:prstGeom prst="line">
            <a:avLst/>
          </a:prstGeom>
          <a:ln>
            <a:solidFill>
              <a:schemeClr val="bg1">
                <a:alpha val="55848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TextBox 2">
            <a:extLst>
              <a:ext uri="{FF2B5EF4-FFF2-40B4-BE49-F238E27FC236}">
                <a16:creationId xmlns:a16="http://schemas.microsoft.com/office/drawing/2014/main" id="{EC48E7F6-9044-A650-BEE8-6F230BB5AE19}"/>
              </a:ext>
            </a:extLst>
          </p:cNvPr>
          <p:cNvSpPr txBox="1"/>
          <p:nvPr/>
        </p:nvSpPr>
        <p:spPr>
          <a:xfrm>
            <a:off x="10376746" y="-33873"/>
            <a:ext cx="17891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>
                <a:solidFill>
                  <a:schemeClr val="bg1"/>
                </a:solidFill>
                <a:latin typeface="Engravers MT" panose="02090707080505020304" pitchFamily="18" charset="7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456856766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12890AE-1FF1-CE4C-95A6-64525671E72B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8922" t="9210" r="6" b="31693"/>
          <a:stretch/>
        </p:blipFill>
        <p:spPr>
          <a:xfrm>
            <a:off x="0" y="1035873"/>
            <a:ext cx="12119739" cy="4901153"/>
          </a:xfrm>
          <a:prstGeom prst="rect">
            <a:avLst/>
          </a:prstGeom>
        </p:spPr>
      </p:pic>
      <p:sp>
        <p:nvSpPr>
          <p:cNvPr id="23" name="Rectangle 22">
            <a:extLst>
              <a:ext uri="{FF2B5EF4-FFF2-40B4-BE49-F238E27FC236}">
                <a16:creationId xmlns:a16="http://schemas.microsoft.com/office/drawing/2014/main" id="{E8DF1F76-44E5-9947-ACB6-52D6D4E8F88D}"/>
              </a:ext>
            </a:extLst>
          </p:cNvPr>
          <p:cNvSpPr/>
          <p:nvPr/>
        </p:nvSpPr>
        <p:spPr>
          <a:xfrm>
            <a:off x="6531429" y="-65766"/>
            <a:ext cx="5529246" cy="5803366"/>
          </a:xfrm>
          <a:prstGeom prst="rect">
            <a:avLst/>
          </a:prstGeom>
          <a:solidFill>
            <a:schemeClr val="bg2">
              <a:lumMod val="50000"/>
              <a:alpha val="7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26A9CE9-802C-AE4E-8167-34767C7C52E7}"/>
              </a:ext>
            </a:extLst>
          </p:cNvPr>
          <p:cNvSpPr/>
          <p:nvPr/>
        </p:nvSpPr>
        <p:spPr>
          <a:xfrm>
            <a:off x="0" y="-65766"/>
            <a:ext cx="12192000" cy="112502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98EA7DF-B37E-CF48-8705-98DC4243936D}"/>
              </a:ext>
            </a:extLst>
          </p:cNvPr>
          <p:cNvSpPr/>
          <p:nvPr/>
        </p:nvSpPr>
        <p:spPr>
          <a:xfrm>
            <a:off x="0" y="5937028"/>
            <a:ext cx="12192000" cy="9209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0C54A0C4-38C2-9841-AE5B-778AF61BB488}"/>
              </a:ext>
            </a:extLst>
          </p:cNvPr>
          <p:cNvGrpSpPr/>
          <p:nvPr/>
        </p:nvGrpSpPr>
        <p:grpSpPr>
          <a:xfrm>
            <a:off x="216071" y="-6226"/>
            <a:ext cx="12298800" cy="1065484"/>
            <a:chOff x="227227" y="890902"/>
            <a:chExt cx="12298800" cy="106548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15E44180-893E-DA44-999A-FCDD1B0EB8FC}"/>
                </a:ext>
              </a:extLst>
            </p:cNvPr>
            <p:cNvSpPr txBox="1"/>
            <p:nvPr/>
          </p:nvSpPr>
          <p:spPr>
            <a:xfrm>
              <a:off x="227227" y="890902"/>
              <a:ext cx="9179856" cy="106548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ts val="2540"/>
                </a:lnSpc>
              </a:pPr>
              <a:r>
                <a:rPr lang="en-US" sz="3200" spc="-15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Proxima Nova Light" panose="02000506030000020004" pitchFamily="2" charset="0"/>
                </a:rPr>
                <a:t>LEGACY at 45</a:t>
              </a:r>
              <a:r>
                <a:rPr lang="en-US" sz="3200" spc="-150" baseline="3000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Proxima Nova Light" panose="02000506030000020004" pitchFamily="2" charset="0"/>
                </a:rPr>
                <a:t>TH</a:t>
              </a:r>
              <a:r>
                <a:rPr lang="en-US" sz="3200" spc="-15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Proxima Nova Light" panose="02000506030000020004" pitchFamily="2" charset="0"/>
                </a:rPr>
                <a:t> Street </a:t>
              </a:r>
            </a:p>
            <a:p>
              <a:pPr>
                <a:lnSpc>
                  <a:spcPts val="2540"/>
                </a:lnSpc>
              </a:pPr>
              <a:r>
                <a:rPr lang="en-US" sz="3200" spc="-15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Proxima Nova Light" panose="02000506030000020004" pitchFamily="2" charset="0"/>
                </a:rPr>
                <a:t>PROPOSED </a:t>
              </a:r>
            </a:p>
            <a:p>
              <a:pPr>
                <a:lnSpc>
                  <a:spcPts val="2540"/>
                </a:lnSpc>
              </a:pPr>
              <a:r>
                <a:rPr lang="en-US" sz="3200" b="1" spc="-150" dirty="0">
                  <a:solidFill>
                    <a:schemeClr val="accent1">
                      <a:lumMod val="40000"/>
                      <a:lumOff val="60000"/>
                    </a:schemeClr>
                  </a:solidFill>
                  <a:latin typeface="Proxima Nova Light" panose="02000506030000020004" pitchFamily="2" charset="0"/>
                </a:rPr>
                <a:t>SOLUTION</a:t>
              </a:r>
              <a:endParaRPr lang="en-US" sz="3200" b="1" dirty="0">
                <a:solidFill>
                  <a:schemeClr val="accent1">
                    <a:lumMod val="40000"/>
                    <a:lumOff val="60000"/>
                  </a:schemeClr>
                </a:solidFill>
                <a:latin typeface="Proxima Nova Medium" panose="02000506030000020004" pitchFamily="2" charset="0"/>
              </a:endParaRPr>
            </a:p>
          </p:txBody>
        </p:sp>
        <p:cxnSp>
          <p:nvCxnSpPr>
            <p:cNvPr id="12" name="Straight Connector 11">
              <a:extLst>
                <a:ext uri="{FF2B5EF4-FFF2-40B4-BE49-F238E27FC236}">
                  <a16:creationId xmlns:a16="http://schemas.microsoft.com/office/drawing/2014/main" id="{F379DF4B-02E3-9F44-9673-6BB4CF812923}"/>
                </a:ext>
              </a:extLst>
            </p:cNvPr>
            <p:cNvCxnSpPr>
              <a:cxnSpLocks/>
            </p:cNvCxnSpPr>
            <p:nvPr/>
          </p:nvCxnSpPr>
          <p:spPr>
            <a:xfrm>
              <a:off x="4404987" y="1517405"/>
              <a:ext cx="8121040" cy="0"/>
            </a:xfrm>
            <a:prstGeom prst="line">
              <a:avLst/>
            </a:prstGeom>
            <a:ln>
              <a:solidFill>
                <a:schemeClr val="bg1">
                  <a:alpha val="55848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1" name="TextBox 20">
            <a:extLst>
              <a:ext uri="{FF2B5EF4-FFF2-40B4-BE49-F238E27FC236}">
                <a16:creationId xmlns:a16="http://schemas.microsoft.com/office/drawing/2014/main" id="{1CC1370D-E198-A140-A153-4D986762755E}"/>
              </a:ext>
            </a:extLst>
          </p:cNvPr>
          <p:cNvSpPr txBox="1"/>
          <p:nvPr/>
        </p:nvSpPr>
        <p:spPr>
          <a:xfrm>
            <a:off x="9158259" y="6094223"/>
            <a:ext cx="3113070" cy="744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2540"/>
              </a:lnSpc>
            </a:pPr>
            <a:r>
              <a:rPr lang="en-US" sz="3200" spc="-150" dirty="0">
                <a:solidFill>
                  <a:schemeClr val="bg1">
                    <a:alpha val="78000"/>
                  </a:schemeClr>
                </a:solidFill>
                <a:latin typeface="Proxima Nova Light" panose="02000506030000020004" pitchFamily="2" charset="0"/>
              </a:rPr>
              <a:t>HISTORICAL</a:t>
            </a:r>
          </a:p>
          <a:p>
            <a:pPr algn="ctr">
              <a:lnSpc>
                <a:spcPts val="2540"/>
              </a:lnSpc>
            </a:pPr>
            <a:r>
              <a:rPr lang="en-US" sz="3200" dirty="0">
                <a:solidFill>
                  <a:schemeClr val="bg1"/>
                </a:solidFill>
                <a:latin typeface="Proxima Nova Medium" panose="02000506030000020004" pitchFamily="2" charset="0"/>
              </a:rPr>
              <a:t>INFORMATION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77405D6E-0F1C-3C78-60A3-A451C91A0746}"/>
              </a:ext>
            </a:extLst>
          </p:cNvPr>
          <p:cNvSpPr txBox="1"/>
          <p:nvPr/>
        </p:nvSpPr>
        <p:spPr>
          <a:xfrm>
            <a:off x="6765503" y="1193070"/>
            <a:ext cx="5260847" cy="4801314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en-US" b="1" u="sng" dirty="0">
                <a:solidFill>
                  <a:schemeClr val="bg1"/>
                </a:solidFill>
                <a:latin typeface="Proxima Nova" panose="02000506030000020004" pitchFamily="2" charset="0"/>
              </a:rPr>
              <a:t>PROJECT INFORMATION</a:t>
            </a:r>
          </a:p>
          <a:p>
            <a:endParaRPr lang="en-US" b="1" u="sng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b="1" dirty="0">
                <a:solidFill>
                  <a:schemeClr val="bg1"/>
                </a:solidFill>
                <a:latin typeface="Proxima Nova" panose="02000506030000020004" pitchFamily="2" charset="0"/>
              </a:rPr>
              <a:t>3430 45</a:t>
            </a:r>
            <a:r>
              <a:rPr lang="en-US" b="1" baseline="30000" dirty="0">
                <a:solidFill>
                  <a:schemeClr val="bg1"/>
                </a:solidFill>
                <a:latin typeface="Proxima Nova" panose="02000506030000020004" pitchFamily="2" charset="0"/>
              </a:rPr>
              <a:t>th</a:t>
            </a:r>
            <a:r>
              <a:rPr lang="en-US" b="1" dirty="0">
                <a:solidFill>
                  <a:schemeClr val="bg1"/>
                </a:solidFill>
                <a:latin typeface="Proxima Nova" panose="02000506030000020004" pitchFamily="2" charset="0"/>
              </a:rPr>
              <a:t> Street: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roxima Nova" panose="02000506030000020004" pitchFamily="2" charset="0"/>
              </a:rPr>
              <a:t>1.52 acres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roxima Nova" panose="02000506030000020004" pitchFamily="2" charset="0"/>
              </a:rPr>
              <a:t>27,395 gross SF Built 1972</a:t>
            </a:r>
          </a:p>
          <a:p>
            <a:pPr lvl="1"/>
            <a:endParaRPr lang="en-US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lvl="1"/>
            <a:endParaRPr lang="en-US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lvl="1"/>
            <a:r>
              <a:rPr lang="en-US" b="1" dirty="0">
                <a:solidFill>
                  <a:schemeClr val="bg1"/>
                </a:solidFill>
                <a:latin typeface="Proxima Nova" panose="02000506030000020004" pitchFamily="2" charset="0"/>
              </a:rPr>
              <a:t>Strengths: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roxima Nova" panose="02000506030000020004" pitchFamily="2" charset="0"/>
              </a:rPr>
              <a:t>Location - </a:t>
            </a:r>
            <a:r>
              <a:rPr lang="en-US" dirty="0">
                <a:solidFill>
                  <a:schemeClr val="bg1"/>
                </a:solidFill>
                <a:latin typeface="ArialMT"/>
              </a:rPr>
              <a:t>G</a:t>
            </a:r>
            <a:r>
              <a:rPr lang="en-US" sz="1800" b="0" i="0" u="none" strike="noStrike" baseline="0" dirty="0">
                <a:solidFill>
                  <a:schemeClr val="bg1"/>
                </a:solidFill>
                <a:latin typeface="ArialMT"/>
              </a:rPr>
              <a:t>ood visibility along 45</a:t>
            </a:r>
            <a:r>
              <a:rPr lang="en-US" sz="1800" b="0" i="0" u="none" strike="noStrike" baseline="30000" dirty="0">
                <a:solidFill>
                  <a:schemeClr val="bg1"/>
                </a:solidFill>
                <a:latin typeface="ArialMT"/>
              </a:rPr>
              <a:t>th</a:t>
            </a:r>
            <a:r>
              <a:rPr lang="en-US" sz="1800" b="0" i="0" u="none" strike="noStrike" baseline="0" dirty="0">
                <a:solidFill>
                  <a:schemeClr val="bg1"/>
                </a:solidFill>
                <a:latin typeface="ArialMT"/>
              </a:rPr>
              <a:t> St.  Located between I-95 and Military Trail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roxima Nova" panose="020B0604020202020204" charset="0"/>
              </a:rPr>
              <a:t>Easy access to public transportation and shopping 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>
                <a:solidFill>
                  <a:schemeClr val="bg1"/>
                </a:solidFill>
                <a:latin typeface="Proxima Nova" panose="020B0604020202020204" charset="0"/>
              </a:rPr>
              <a:t>Shovel Ready</a:t>
            </a:r>
            <a:endParaRPr lang="en-US" dirty="0">
              <a:solidFill>
                <a:schemeClr val="bg1"/>
              </a:solidFill>
              <a:latin typeface="Proxima Nova" panose="02000506030000020004" pitchFamily="2" charset="0"/>
            </a:endParaRPr>
          </a:p>
          <a:p>
            <a:pPr marL="742950" lvl="1" indent="-285750">
              <a:buFont typeface="Arial" panose="020B0604020202020204" pitchFamily="34" charset="0"/>
              <a:buChar char="•"/>
            </a:pPr>
            <a:endParaRPr lang="en-US" sz="1800" b="0" i="0" u="none" strike="noStrike" baseline="0" dirty="0">
              <a:solidFill>
                <a:schemeClr val="bg1"/>
              </a:solidFill>
              <a:latin typeface="ArialMT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Proxima Nova" panose="02000506030000020004" pitchFamily="2" charset="0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dirty="0">
              <a:latin typeface="Proxima Nova" panose="02000506030000020004" pitchFamily="2" charset="0"/>
            </a:endParaRPr>
          </a:p>
          <a:p>
            <a:endParaRPr lang="en-US" dirty="0">
              <a:solidFill>
                <a:schemeClr val="tx1">
                  <a:alpha val="78000"/>
                </a:schemeClr>
              </a:solidFill>
              <a:latin typeface="Proxima Nova" panose="02000506030000020004" pitchFamily="2" charset="0"/>
            </a:endParaRP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688B0BC3-7E12-B29E-B4F1-46419A5D120A}"/>
              </a:ext>
            </a:extLst>
          </p:cNvPr>
          <p:cNvSpPr txBox="1"/>
          <p:nvPr/>
        </p:nvSpPr>
        <p:spPr>
          <a:xfrm>
            <a:off x="10186804" y="40352"/>
            <a:ext cx="178912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Engravers MT" panose="02090707080505020304" pitchFamily="18" charset="77"/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193873494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13640</TotalTime>
  <Words>906</Words>
  <Application>Microsoft Office PowerPoint</Application>
  <PresentationFormat>Widescreen</PresentationFormat>
  <Paragraphs>169</Paragraphs>
  <Slides>14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5" baseType="lpstr">
      <vt:lpstr>Wingdings</vt:lpstr>
      <vt:lpstr>Calibri Light</vt:lpstr>
      <vt:lpstr>Proxima Nova Semibold</vt:lpstr>
      <vt:lpstr>Proxima Nova</vt:lpstr>
      <vt:lpstr>Arial</vt:lpstr>
      <vt:lpstr>Proxima Nova Medium</vt:lpstr>
      <vt:lpstr>Calibri</vt:lpstr>
      <vt:lpstr>Engravers MT</vt:lpstr>
      <vt:lpstr>Proxima Nova Light</vt:lpstr>
      <vt:lpstr>ArialMT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Lynda Frankel</dc:creator>
  <cp:lastModifiedBy>Tammy McDonald</cp:lastModifiedBy>
  <cp:revision>52</cp:revision>
  <dcterms:created xsi:type="dcterms:W3CDTF">2022-01-11T13:56:25Z</dcterms:created>
  <dcterms:modified xsi:type="dcterms:W3CDTF">2024-08-23T23:46:49Z</dcterms:modified>
</cp:coreProperties>
</file>