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8288000" cy="10287000"/>
  <p:notesSz cx="7010400" cy="9296400"/>
  <p:embeddedFontLst>
    <p:embeddedFont>
      <p:font typeface="Cy Grotesk Key" panose="020B0604020202020204" charset="0"/>
      <p:regular r:id="rId19"/>
    </p:embeddedFont>
    <p:embeddedFont>
      <p:font typeface="Cy Grotesk Key Bold" panose="020B0604020202020204" charset="0"/>
      <p:regular r:id="rId20"/>
    </p:embeddedFont>
    <p:embeddedFont>
      <p:font typeface="Cy Grotesk Key Semi-Bold" panose="020B0604020202020204" charset="0"/>
      <p:regular r:id="rId21"/>
    </p:embeddedFont>
    <p:embeddedFont>
      <p:font typeface="Cy Grotesk Key Thin" panose="020B0604020202020204" charset="0"/>
      <p:regular r:id="rId22"/>
    </p:embeddedFont>
    <p:embeddedFont>
      <p:font typeface="Cy Grotesk Wide" panose="020B0604020202020204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69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283919-E410-4D3E-8471-C823DB47F591}" v="3" dt="2024-08-23T17:23:43.1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70" d="100"/>
          <a:sy n="70" d="100"/>
        </p:scale>
        <p:origin x="54" y="3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ood, Kyle (PHCD)" userId="d24fc8b4-a735-4f1c-9098-f1c57c5ae957" providerId="ADAL" clId="{FE283919-E410-4D3E-8471-C823DB47F591}"/>
    <pc:docChg chg="undo custSel modSld">
      <pc:chgData name="Flood, Kyle (PHCD)" userId="d24fc8b4-a735-4f1c-9098-f1c57c5ae957" providerId="ADAL" clId="{FE283919-E410-4D3E-8471-C823DB47F591}" dt="2024-08-23T17:37:14.054" v="2114" actId="478"/>
      <pc:docMkLst>
        <pc:docMk/>
      </pc:docMkLst>
      <pc:sldChg chg="delSp modSp mod">
        <pc:chgData name="Flood, Kyle (PHCD)" userId="d24fc8b4-a735-4f1c-9098-f1c57c5ae957" providerId="ADAL" clId="{FE283919-E410-4D3E-8471-C823DB47F591}" dt="2024-08-23T17:09:51.286" v="1718" actId="1035"/>
        <pc:sldMkLst>
          <pc:docMk/>
          <pc:sldMk cId="0" sldId="257"/>
        </pc:sldMkLst>
        <pc:spChg chg="del mod">
          <ac:chgData name="Flood, Kyle (PHCD)" userId="d24fc8b4-a735-4f1c-9098-f1c57c5ae957" providerId="ADAL" clId="{FE283919-E410-4D3E-8471-C823DB47F591}" dt="2024-08-23T17:09:31.228" v="1688" actId="478"/>
          <ac:spMkLst>
            <pc:docMk/>
            <pc:sldMk cId="0" sldId="257"/>
            <ac:spMk id="23" creationId="{00000000-0000-0000-0000-000000000000}"/>
          </ac:spMkLst>
        </pc:spChg>
        <pc:spChg chg="mod">
          <ac:chgData name="Flood, Kyle (PHCD)" userId="d24fc8b4-a735-4f1c-9098-f1c57c5ae957" providerId="ADAL" clId="{FE283919-E410-4D3E-8471-C823DB47F591}" dt="2024-08-23T17:09:51.286" v="1718" actId="1035"/>
          <ac:spMkLst>
            <pc:docMk/>
            <pc:sldMk cId="0" sldId="257"/>
            <ac:spMk id="24" creationId="{00000000-0000-0000-0000-000000000000}"/>
          </ac:spMkLst>
        </pc:spChg>
        <pc:spChg chg="mod">
          <ac:chgData name="Flood, Kyle (PHCD)" userId="d24fc8b4-a735-4f1c-9098-f1c57c5ae957" providerId="ADAL" clId="{FE283919-E410-4D3E-8471-C823DB47F591}" dt="2024-08-23T17:09:51.286" v="1718" actId="1035"/>
          <ac:spMkLst>
            <pc:docMk/>
            <pc:sldMk cId="0" sldId="257"/>
            <ac:spMk id="25" creationId="{00000000-0000-0000-0000-000000000000}"/>
          </ac:spMkLst>
        </pc:spChg>
        <pc:spChg chg="mod">
          <ac:chgData name="Flood, Kyle (PHCD)" userId="d24fc8b4-a735-4f1c-9098-f1c57c5ae957" providerId="ADAL" clId="{FE283919-E410-4D3E-8471-C823DB47F591}" dt="2024-08-23T17:09:51.286" v="1718" actId="1035"/>
          <ac:spMkLst>
            <pc:docMk/>
            <pc:sldMk cId="0" sldId="257"/>
            <ac:spMk id="26" creationId="{00000000-0000-0000-0000-000000000000}"/>
          </ac:spMkLst>
        </pc:spChg>
        <pc:spChg chg="mod">
          <ac:chgData name="Flood, Kyle (PHCD)" userId="d24fc8b4-a735-4f1c-9098-f1c57c5ae957" providerId="ADAL" clId="{FE283919-E410-4D3E-8471-C823DB47F591}" dt="2024-08-23T17:09:51.286" v="1718" actId="1035"/>
          <ac:spMkLst>
            <pc:docMk/>
            <pc:sldMk cId="0" sldId="257"/>
            <ac:spMk id="27" creationId="{00000000-0000-0000-0000-000000000000}"/>
          </ac:spMkLst>
        </pc:spChg>
        <pc:spChg chg="mod">
          <ac:chgData name="Flood, Kyle (PHCD)" userId="d24fc8b4-a735-4f1c-9098-f1c57c5ae957" providerId="ADAL" clId="{FE283919-E410-4D3E-8471-C823DB47F591}" dt="2024-08-23T17:09:51.286" v="1718" actId="1035"/>
          <ac:spMkLst>
            <pc:docMk/>
            <pc:sldMk cId="0" sldId="257"/>
            <ac:spMk id="28" creationId="{00000000-0000-0000-0000-000000000000}"/>
          </ac:spMkLst>
        </pc:spChg>
        <pc:grpChg chg="del">
          <ac:chgData name="Flood, Kyle (PHCD)" userId="d24fc8b4-a735-4f1c-9098-f1c57c5ae957" providerId="ADAL" clId="{FE283919-E410-4D3E-8471-C823DB47F591}" dt="2024-08-23T17:09:29.356" v="1686" actId="478"/>
          <ac:grpSpMkLst>
            <pc:docMk/>
            <pc:sldMk cId="0" sldId="257"/>
            <ac:grpSpMk id="8" creationId="{00000000-0000-0000-0000-000000000000}"/>
          </ac:grpSpMkLst>
        </pc:grpChg>
        <pc:grpChg chg="mod">
          <ac:chgData name="Flood, Kyle (PHCD)" userId="d24fc8b4-a735-4f1c-9098-f1c57c5ae957" providerId="ADAL" clId="{FE283919-E410-4D3E-8471-C823DB47F591}" dt="2024-08-23T17:09:51.286" v="1718" actId="1035"/>
          <ac:grpSpMkLst>
            <pc:docMk/>
            <pc:sldMk cId="0" sldId="257"/>
            <ac:grpSpMk id="10" creationId="{00000000-0000-0000-0000-000000000000}"/>
          </ac:grpSpMkLst>
        </pc:grpChg>
        <pc:grpChg chg="mod">
          <ac:chgData name="Flood, Kyle (PHCD)" userId="d24fc8b4-a735-4f1c-9098-f1c57c5ae957" providerId="ADAL" clId="{FE283919-E410-4D3E-8471-C823DB47F591}" dt="2024-08-23T17:09:51.286" v="1718" actId="1035"/>
          <ac:grpSpMkLst>
            <pc:docMk/>
            <pc:sldMk cId="0" sldId="257"/>
            <ac:grpSpMk id="12" creationId="{00000000-0000-0000-0000-000000000000}"/>
          </ac:grpSpMkLst>
        </pc:grpChg>
        <pc:grpChg chg="mod">
          <ac:chgData name="Flood, Kyle (PHCD)" userId="d24fc8b4-a735-4f1c-9098-f1c57c5ae957" providerId="ADAL" clId="{FE283919-E410-4D3E-8471-C823DB47F591}" dt="2024-08-23T17:09:51.286" v="1718" actId="1035"/>
          <ac:grpSpMkLst>
            <pc:docMk/>
            <pc:sldMk cId="0" sldId="257"/>
            <ac:grpSpMk id="14" creationId="{00000000-0000-0000-0000-000000000000}"/>
          </ac:grpSpMkLst>
        </pc:grpChg>
        <pc:grpChg chg="mod">
          <ac:chgData name="Flood, Kyle (PHCD)" userId="d24fc8b4-a735-4f1c-9098-f1c57c5ae957" providerId="ADAL" clId="{FE283919-E410-4D3E-8471-C823DB47F591}" dt="2024-08-23T17:09:51.286" v="1718" actId="1035"/>
          <ac:grpSpMkLst>
            <pc:docMk/>
            <pc:sldMk cId="0" sldId="257"/>
            <ac:grpSpMk id="16" creationId="{00000000-0000-0000-0000-000000000000}"/>
          </ac:grpSpMkLst>
        </pc:grpChg>
        <pc:grpChg chg="mod">
          <ac:chgData name="Flood, Kyle (PHCD)" userId="d24fc8b4-a735-4f1c-9098-f1c57c5ae957" providerId="ADAL" clId="{FE283919-E410-4D3E-8471-C823DB47F591}" dt="2024-08-23T17:09:51.286" v="1718" actId="1035"/>
          <ac:grpSpMkLst>
            <pc:docMk/>
            <pc:sldMk cId="0" sldId="257"/>
            <ac:grpSpMk id="20" creationId="{00000000-0000-0000-0000-000000000000}"/>
          </ac:grpSpMkLst>
        </pc:grpChg>
      </pc:sldChg>
      <pc:sldChg chg="addSp delSp modSp mod">
        <pc:chgData name="Flood, Kyle (PHCD)" userId="d24fc8b4-a735-4f1c-9098-f1c57c5ae957" providerId="ADAL" clId="{FE283919-E410-4D3E-8471-C823DB47F591}" dt="2024-08-23T17:18:24.852" v="2113" actId="166"/>
        <pc:sldMkLst>
          <pc:docMk/>
          <pc:sldMk cId="0" sldId="258"/>
        </pc:sldMkLst>
        <pc:spChg chg="del">
          <ac:chgData name="Flood, Kyle (PHCD)" userId="d24fc8b4-a735-4f1c-9098-f1c57c5ae957" providerId="ADAL" clId="{FE283919-E410-4D3E-8471-C823DB47F591}" dt="2024-08-23T16:55:04.596" v="0" actId="478"/>
          <ac:spMkLst>
            <pc:docMk/>
            <pc:sldMk cId="0" sldId="258"/>
            <ac:spMk id="9" creationId="{00000000-0000-0000-0000-000000000000}"/>
          </ac:spMkLst>
        </pc:spChg>
        <pc:spChg chg="del mod">
          <ac:chgData name="Flood, Kyle (PHCD)" userId="d24fc8b4-a735-4f1c-9098-f1c57c5ae957" providerId="ADAL" clId="{FE283919-E410-4D3E-8471-C823DB47F591}" dt="2024-08-23T16:55:07.929" v="2" actId="478"/>
          <ac:spMkLst>
            <pc:docMk/>
            <pc:sldMk cId="0" sldId="258"/>
            <ac:spMk id="12" creationId="{00000000-0000-0000-0000-000000000000}"/>
          </ac:spMkLst>
        </pc:spChg>
        <pc:spChg chg="del">
          <ac:chgData name="Flood, Kyle (PHCD)" userId="d24fc8b4-a735-4f1c-9098-f1c57c5ae957" providerId="ADAL" clId="{FE283919-E410-4D3E-8471-C823DB47F591}" dt="2024-08-23T16:55:10.001" v="3" actId="478"/>
          <ac:spMkLst>
            <pc:docMk/>
            <pc:sldMk cId="0" sldId="258"/>
            <ac:spMk id="13" creationId="{00000000-0000-0000-0000-000000000000}"/>
          </ac:spMkLst>
        </pc:spChg>
        <pc:picChg chg="add mod">
          <ac:chgData name="Flood, Kyle (PHCD)" userId="d24fc8b4-a735-4f1c-9098-f1c57c5ae957" providerId="ADAL" clId="{FE283919-E410-4D3E-8471-C823DB47F591}" dt="2024-08-23T17:18:11.310" v="2090" actId="1037"/>
          <ac:picMkLst>
            <pc:docMk/>
            <pc:sldMk cId="0" sldId="258"/>
            <ac:picMk id="16" creationId="{F8BDA466-78FF-8FC3-2F4D-4C0C345B318B}"/>
          </ac:picMkLst>
        </pc:picChg>
        <pc:picChg chg="add del mod">
          <ac:chgData name="Flood, Kyle (PHCD)" userId="d24fc8b4-a735-4f1c-9098-f1c57c5ae957" providerId="ADAL" clId="{FE283919-E410-4D3E-8471-C823DB47F591}" dt="2024-08-23T17:06:32.934" v="1354" actId="478"/>
          <ac:picMkLst>
            <pc:docMk/>
            <pc:sldMk cId="0" sldId="258"/>
            <ac:picMk id="18" creationId="{FAA18F7A-DD31-D351-233A-3F081C551255}"/>
          </ac:picMkLst>
        </pc:picChg>
        <pc:picChg chg="add mod modCrop">
          <ac:chgData name="Flood, Kyle (PHCD)" userId="d24fc8b4-a735-4f1c-9098-f1c57c5ae957" providerId="ADAL" clId="{FE283919-E410-4D3E-8471-C823DB47F591}" dt="2024-08-23T17:18:08.790" v="2084" actId="1036"/>
          <ac:picMkLst>
            <pc:docMk/>
            <pc:sldMk cId="0" sldId="258"/>
            <ac:picMk id="20" creationId="{261FD487-9E2D-2C09-2D5B-F3FD4F62BF57}"/>
          </ac:picMkLst>
        </pc:picChg>
        <pc:picChg chg="add mod ord">
          <ac:chgData name="Flood, Kyle (PHCD)" userId="d24fc8b4-a735-4f1c-9098-f1c57c5ae957" providerId="ADAL" clId="{FE283919-E410-4D3E-8471-C823DB47F591}" dt="2024-08-23T17:18:24.852" v="2113" actId="166"/>
          <ac:picMkLst>
            <pc:docMk/>
            <pc:sldMk cId="0" sldId="258"/>
            <ac:picMk id="22" creationId="{1929C979-4DCD-1593-A17F-F12AEEFD5804}"/>
          </ac:picMkLst>
        </pc:picChg>
        <pc:picChg chg="add mod">
          <ac:chgData name="Flood, Kyle (PHCD)" userId="d24fc8b4-a735-4f1c-9098-f1c57c5ae957" providerId="ADAL" clId="{FE283919-E410-4D3E-8471-C823DB47F591}" dt="2024-08-23T17:17:51.917" v="1971" actId="1037"/>
          <ac:picMkLst>
            <pc:docMk/>
            <pc:sldMk cId="0" sldId="258"/>
            <ac:picMk id="24" creationId="{CADC0C8F-513D-7A9D-956E-2B168D3BD250}"/>
          </ac:picMkLst>
        </pc:picChg>
        <pc:picChg chg="add mod ord">
          <ac:chgData name="Flood, Kyle (PHCD)" userId="d24fc8b4-a735-4f1c-9098-f1c57c5ae957" providerId="ADAL" clId="{FE283919-E410-4D3E-8471-C823DB47F591}" dt="2024-08-23T17:06:52.565" v="1450" actId="1036"/>
          <ac:picMkLst>
            <pc:docMk/>
            <pc:sldMk cId="0" sldId="258"/>
            <ac:picMk id="26" creationId="{2CD425CD-BC00-C52F-B34C-01E61AE012A1}"/>
          </ac:picMkLst>
        </pc:picChg>
        <pc:picChg chg="add mod modCrop">
          <ac:chgData name="Flood, Kyle (PHCD)" userId="d24fc8b4-a735-4f1c-9098-f1c57c5ae957" providerId="ADAL" clId="{FE283919-E410-4D3E-8471-C823DB47F591}" dt="2024-08-23T17:18:22.662" v="2112" actId="1035"/>
          <ac:picMkLst>
            <pc:docMk/>
            <pc:sldMk cId="0" sldId="258"/>
            <ac:picMk id="28" creationId="{77311E53-F14B-9F41-6CA0-5EFD470082DB}"/>
          </ac:picMkLst>
        </pc:picChg>
        <pc:picChg chg="add del mod">
          <ac:chgData name="Flood, Kyle (PHCD)" userId="d24fc8b4-a735-4f1c-9098-f1c57c5ae957" providerId="ADAL" clId="{FE283919-E410-4D3E-8471-C823DB47F591}" dt="2024-08-23T17:05:44.628" v="961" actId="478"/>
          <ac:picMkLst>
            <pc:docMk/>
            <pc:sldMk cId="0" sldId="258"/>
            <ac:picMk id="30" creationId="{1A856BED-EC45-3D3A-C3BF-16F80B497E3D}"/>
          </ac:picMkLst>
        </pc:picChg>
        <pc:picChg chg="add del mod">
          <ac:chgData name="Flood, Kyle (PHCD)" userId="d24fc8b4-a735-4f1c-9098-f1c57c5ae957" providerId="ADAL" clId="{FE283919-E410-4D3E-8471-C823DB47F591}" dt="2024-08-23T17:06:56.955" v="1451" actId="478"/>
          <ac:picMkLst>
            <pc:docMk/>
            <pc:sldMk cId="0" sldId="258"/>
            <ac:picMk id="32" creationId="{B75D1641-27E0-9CB5-EE6E-1FC2C90FA8AB}"/>
          </ac:picMkLst>
        </pc:picChg>
        <pc:picChg chg="add del mod">
          <ac:chgData name="Flood, Kyle (PHCD)" userId="d24fc8b4-a735-4f1c-9098-f1c57c5ae957" providerId="ADAL" clId="{FE283919-E410-4D3E-8471-C823DB47F591}" dt="2024-08-23T17:05:24.719" v="871" actId="478"/>
          <ac:picMkLst>
            <pc:docMk/>
            <pc:sldMk cId="0" sldId="258"/>
            <ac:picMk id="34" creationId="{89C88756-5BB8-1034-7F71-01B81568E063}"/>
          </ac:picMkLst>
        </pc:picChg>
        <pc:picChg chg="add mod ord">
          <ac:chgData name="Flood, Kyle (PHCD)" userId="d24fc8b4-a735-4f1c-9098-f1c57c5ae957" providerId="ADAL" clId="{FE283919-E410-4D3E-8471-C823DB47F591}" dt="2024-08-23T17:17:35.351" v="1823" actId="1036"/>
          <ac:picMkLst>
            <pc:docMk/>
            <pc:sldMk cId="0" sldId="258"/>
            <ac:picMk id="36" creationId="{CE09D6BE-A7C8-F0C6-D75B-6084CDCFB84B}"/>
          </ac:picMkLst>
        </pc:picChg>
        <pc:picChg chg="add del mod">
          <ac:chgData name="Flood, Kyle (PHCD)" userId="d24fc8b4-a735-4f1c-9098-f1c57c5ae957" providerId="ADAL" clId="{FE283919-E410-4D3E-8471-C823DB47F591}" dt="2024-08-23T17:04:59.988" v="730" actId="478"/>
          <ac:picMkLst>
            <pc:docMk/>
            <pc:sldMk cId="0" sldId="258"/>
            <ac:picMk id="38" creationId="{D2E1FB36-CB23-3CC4-4643-6B3C18519818}"/>
          </ac:picMkLst>
        </pc:picChg>
        <pc:picChg chg="add mod modCrop">
          <ac:chgData name="Flood, Kyle (PHCD)" userId="d24fc8b4-a735-4f1c-9098-f1c57c5ae957" providerId="ADAL" clId="{FE283919-E410-4D3E-8471-C823DB47F591}" dt="2024-08-23T17:07:48.464" v="1630" actId="732"/>
          <ac:picMkLst>
            <pc:docMk/>
            <pc:sldMk cId="0" sldId="258"/>
            <ac:picMk id="40" creationId="{D1E19E1C-D267-96B0-EB77-6915415B762A}"/>
          </ac:picMkLst>
        </pc:picChg>
        <pc:picChg chg="add del mod">
          <ac:chgData name="Flood, Kyle (PHCD)" userId="d24fc8b4-a735-4f1c-9098-f1c57c5ae957" providerId="ADAL" clId="{FE283919-E410-4D3E-8471-C823DB47F591}" dt="2024-08-23T17:04:40.364" v="533" actId="478"/>
          <ac:picMkLst>
            <pc:docMk/>
            <pc:sldMk cId="0" sldId="258"/>
            <ac:picMk id="42" creationId="{F0A438BD-9D78-56B3-5E74-A98B7DCFE29C}"/>
          </ac:picMkLst>
        </pc:picChg>
        <pc:picChg chg="add mod modCrop">
          <ac:chgData name="Flood, Kyle (PHCD)" userId="d24fc8b4-a735-4f1c-9098-f1c57c5ae957" providerId="ADAL" clId="{FE283919-E410-4D3E-8471-C823DB47F591}" dt="2024-08-23T17:17:19.829" v="1749" actId="1038"/>
          <ac:picMkLst>
            <pc:docMk/>
            <pc:sldMk cId="0" sldId="258"/>
            <ac:picMk id="44" creationId="{0A2FF3BA-A336-94E6-FE5D-2A5492C81682}"/>
          </ac:picMkLst>
        </pc:picChg>
        <pc:picChg chg="add mod modCrop">
          <ac:chgData name="Flood, Kyle (PHCD)" userId="d24fc8b4-a735-4f1c-9098-f1c57c5ae957" providerId="ADAL" clId="{FE283919-E410-4D3E-8471-C823DB47F591}" dt="2024-08-23T17:17:27.693" v="1787" actId="1037"/>
          <ac:picMkLst>
            <pc:docMk/>
            <pc:sldMk cId="0" sldId="258"/>
            <ac:picMk id="46" creationId="{6C53D995-3346-2E28-9D04-163DAD63F8E0}"/>
          </ac:picMkLst>
        </pc:picChg>
        <pc:picChg chg="add del mod">
          <ac:chgData name="Flood, Kyle (PHCD)" userId="d24fc8b4-a735-4f1c-9098-f1c57c5ae957" providerId="ADAL" clId="{FE283919-E410-4D3E-8471-C823DB47F591}" dt="2024-08-23T17:04:07.492" v="243" actId="478"/>
          <ac:picMkLst>
            <pc:docMk/>
            <pc:sldMk cId="0" sldId="258"/>
            <ac:picMk id="48" creationId="{D788F2B8-B8F4-8E94-F7E8-16C1CD726E18}"/>
          </ac:picMkLst>
        </pc:picChg>
        <pc:picChg chg="add mod modCrop">
          <ac:chgData name="Flood, Kyle (PHCD)" userId="d24fc8b4-a735-4f1c-9098-f1c57c5ae957" providerId="ADAL" clId="{FE283919-E410-4D3E-8471-C823DB47F591}" dt="2024-08-23T17:17:21.636" v="1753" actId="1038"/>
          <ac:picMkLst>
            <pc:docMk/>
            <pc:sldMk cId="0" sldId="258"/>
            <ac:picMk id="50" creationId="{A9C65F2E-2659-2A0C-3B2E-217D0DB81B2B}"/>
          </ac:picMkLst>
        </pc:picChg>
      </pc:sldChg>
      <pc:sldChg chg="modSp mod">
        <pc:chgData name="Flood, Kyle (PHCD)" userId="d24fc8b4-a735-4f1c-9098-f1c57c5ae957" providerId="ADAL" clId="{FE283919-E410-4D3E-8471-C823DB47F591}" dt="2024-08-23T17:10:11.214" v="1719" actId="20577"/>
        <pc:sldMkLst>
          <pc:docMk/>
          <pc:sldMk cId="0" sldId="259"/>
        </pc:sldMkLst>
        <pc:spChg chg="mod">
          <ac:chgData name="Flood, Kyle (PHCD)" userId="d24fc8b4-a735-4f1c-9098-f1c57c5ae957" providerId="ADAL" clId="{FE283919-E410-4D3E-8471-C823DB47F591}" dt="2024-08-23T17:10:11.214" v="1719" actId="20577"/>
          <ac:spMkLst>
            <pc:docMk/>
            <pc:sldMk cId="0" sldId="259"/>
            <ac:spMk id="29" creationId="{00000000-0000-0000-0000-000000000000}"/>
          </ac:spMkLst>
        </pc:spChg>
      </pc:sldChg>
      <pc:sldChg chg="addSp delSp modSp mod">
        <pc:chgData name="Flood, Kyle (PHCD)" userId="d24fc8b4-a735-4f1c-9098-f1c57c5ae957" providerId="ADAL" clId="{FE283919-E410-4D3E-8471-C823DB47F591}" dt="2024-08-23T17:17:01.189" v="1738" actId="1035"/>
        <pc:sldMkLst>
          <pc:docMk/>
          <pc:sldMk cId="0" sldId="260"/>
        </pc:sldMkLst>
        <pc:spChg chg="del mod">
          <ac:chgData name="Flood, Kyle (PHCD)" userId="d24fc8b4-a735-4f1c-9098-f1c57c5ae957" providerId="ADAL" clId="{FE283919-E410-4D3E-8471-C823DB47F591}" dt="2024-08-23T17:10:27.629" v="1721" actId="478"/>
          <ac:spMkLst>
            <pc:docMk/>
            <pc:sldMk cId="0" sldId="260"/>
            <ac:spMk id="15" creationId="{00000000-0000-0000-0000-000000000000}"/>
          </ac:spMkLst>
        </pc:spChg>
        <pc:graphicFrameChg chg="del">
          <ac:chgData name="Flood, Kyle (PHCD)" userId="d24fc8b4-a735-4f1c-9098-f1c57c5ae957" providerId="ADAL" clId="{FE283919-E410-4D3E-8471-C823DB47F591}" dt="2024-08-23T17:10:30.062" v="1722" actId="478"/>
          <ac:graphicFrameMkLst>
            <pc:docMk/>
            <pc:sldMk cId="0" sldId="260"/>
            <ac:graphicFrameMk id="13" creationId="{00000000-0000-0000-0000-000000000000}"/>
          </ac:graphicFrameMkLst>
        </pc:graphicFrameChg>
        <pc:graphicFrameChg chg="add mod modGraphic">
          <ac:chgData name="Flood, Kyle (PHCD)" userId="d24fc8b4-a735-4f1c-9098-f1c57c5ae957" providerId="ADAL" clId="{FE283919-E410-4D3E-8471-C823DB47F591}" dt="2024-08-23T17:17:01.189" v="1738" actId="1035"/>
          <ac:graphicFrameMkLst>
            <pc:docMk/>
            <pc:sldMk cId="0" sldId="260"/>
            <ac:graphicFrameMk id="16" creationId="{1BBEAAB1-9539-0C9D-8553-CE9F63F06DAE}"/>
          </ac:graphicFrameMkLst>
        </pc:graphicFrameChg>
      </pc:sldChg>
      <pc:sldChg chg="delSp mod">
        <pc:chgData name="Flood, Kyle (PHCD)" userId="d24fc8b4-a735-4f1c-9098-f1c57c5ae957" providerId="ADAL" clId="{FE283919-E410-4D3E-8471-C823DB47F591}" dt="2024-08-23T17:37:14.054" v="2114" actId="478"/>
        <pc:sldMkLst>
          <pc:docMk/>
          <pc:sldMk cId="0" sldId="272"/>
        </pc:sldMkLst>
        <pc:spChg chg="del">
          <ac:chgData name="Flood, Kyle (PHCD)" userId="d24fc8b4-a735-4f1c-9098-f1c57c5ae957" providerId="ADAL" clId="{FE283919-E410-4D3E-8471-C823DB47F591}" dt="2024-08-23T17:37:14.054" v="2114" actId="478"/>
          <ac:spMkLst>
            <pc:docMk/>
            <pc:sldMk cId="0" sldId="272"/>
            <ac:spMk id="11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2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13" Type="http://schemas.openxmlformats.org/officeDocument/2006/relationships/image" Target="../media/image17.JPG"/><Relationship Id="rId3" Type="http://schemas.openxmlformats.org/officeDocument/2006/relationships/image" Target="../media/image5.svg"/><Relationship Id="rId7" Type="http://schemas.openxmlformats.org/officeDocument/2006/relationships/image" Target="../media/image11.JPG"/><Relationship Id="rId12" Type="http://schemas.openxmlformats.org/officeDocument/2006/relationships/image" Target="../media/image1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11" Type="http://schemas.openxmlformats.org/officeDocument/2006/relationships/image" Target="../media/image15.JPG"/><Relationship Id="rId5" Type="http://schemas.openxmlformats.org/officeDocument/2006/relationships/image" Target="../media/image9.JPG"/><Relationship Id="rId10" Type="http://schemas.openxmlformats.org/officeDocument/2006/relationships/image" Target="../media/image14.JPG"/><Relationship Id="rId4" Type="http://schemas.openxmlformats.org/officeDocument/2006/relationships/image" Target="../media/image8.JPG"/><Relationship Id="rId9" Type="http://schemas.openxmlformats.org/officeDocument/2006/relationships/image" Target="../media/image13.JPG"/><Relationship Id="rId14" Type="http://schemas.openxmlformats.org/officeDocument/2006/relationships/image" Target="../media/image1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svg"/><Relationship Id="rId7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2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20007131" h="10287000">
                <a:moveTo>
                  <a:pt x="0" y="0"/>
                </a:moveTo>
                <a:lnTo>
                  <a:pt x="20007131" y="0"/>
                </a:lnTo>
                <a:lnTo>
                  <a:pt x="20007131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</a:blip>
            <a:stretch>
              <a:fillRect l="-9400"/>
            </a:stretch>
          </a:blipFill>
        </p:spPr>
        <p:txBody>
          <a:bodyPr/>
          <a:lstStyle/>
          <a:p>
            <a:endParaRPr lang="en-US" dirty="0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5374086" cy="10287000"/>
            <a:chOff x="0" y="0"/>
            <a:chExt cx="1415397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15397" cy="2709333"/>
            </a:xfrm>
            <a:custGeom>
              <a:avLst/>
              <a:gdLst/>
              <a:ahLst/>
              <a:cxnLst/>
              <a:rect l="l" t="t" r="r" b="b"/>
              <a:pathLst>
                <a:path w="1415397" h="2709333">
                  <a:moveTo>
                    <a:pt x="0" y="0"/>
                  </a:moveTo>
                  <a:lnTo>
                    <a:pt x="1415397" y="0"/>
                  </a:lnTo>
                  <a:lnTo>
                    <a:pt x="1415397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DDDDD">
                <a:alpha val="80000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15397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 flipH="1" flipV="1">
            <a:off x="16323318" y="1019175"/>
            <a:ext cx="945507" cy="945507"/>
          </a:xfrm>
          <a:custGeom>
            <a:avLst/>
            <a:gdLst/>
            <a:ahLst/>
            <a:cxnLst/>
            <a:rect l="l" t="t" r="r" b="b"/>
            <a:pathLst>
              <a:path w="945507" h="945507">
                <a:moveTo>
                  <a:pt x="945507" y="945507"/>
                </a:moveTo>
                <a:lnTo>
                  <a:pt x="0" y="945507"/>
                </a:lnTo>
                <a:lnTo>
                  <a:pt x="0" y="0"/>
                </a:lnTo>
                <a:lnTo>
                  <a:pt x="945507" y="0"/>
                </a:lnTo>
                <a:lnTo>
                  <a:pt x="945507" y="945507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4158585" y="-665211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2" y="0"/>
                </a:lnTo>
                <a:lnTo>
                  <a:pt x="2431002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1691022" y="9621789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1" y="0"/>
                </a:lnTo>
                <a:lnTo>
                  <a:pt x="2431001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2687043" y="3559623"/>
            <a:ext cx="11806191" cy="29659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343"/>
              </a:lnSpc>
            </a:pPr>
            <a:r>
              <a:rPr lang="en-US" sz="11458">
                <a:solidFill>
                  <a:srgbClr val="FFFFFF"/>
                </a:solidFill>
                <a:latin typeface="Cy Grotesk Key Semi-Bold"/>
                <a:ea typeface="Cy Grotesk Key Semi-Bold"/>
                <a:cs typeface="Cy Grotesk Key Semi-Bold"/>
                <a:sym typeface="Cy Grotesk Key Semi-Bold"/>
              </a:rPr>
              <a:t>MIAMI-DADE COUNTY PHCD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28700" y="8909982"/>
            <a:ext cx="3884248" cy="331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51"/>
              </a:lnSpc>
              <a:spcBef>
                <a:spcPct val="0"/>
              </a:spcBef>
            </a:pPr>
            <a:r>
              <a:rPr lang="en-US" sz="2036" dirty="0">
                <a:latin typeface="Cy Grotesk Key Thin"/>
                <a:ea typeface="Cy Grotesk Key Thin"/>
                <a:cs typeface="Cy Grotesk Key Thin"/>
                <a:sym typeface="Cy Grotesk Key Thin"/>
              </a:rPr>
              <a:t>August 26, 2024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4609718" y="8162210"/>
            <a:ext cx="6891122" cy="6891122"/>
            <a:chOff x="0" y="0"/>
            <a:chExt cx="1708150" cy="17081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6775810" y="-4489546"/>
            <a:ext cx="6891122" cy="6891122"/>
            <a:chOff x="0" y="0"/>
            <a:chExt cx="1708150" cy="17081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941904" y="9258300"/>
            <a:ext cx="3121573" cy="265976"/>
            <a:chOff x="0" y="0"/>
            <a:chExt cx="822143" cy="7005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22143" cy="70051"/>
            </a:xfrm>
            <a:custGeom>
              <a:avLst/>
              <a:gdLst/>
              <a:ahLst/>
              <a:cxnLst/>
              <a:rect l="l" t="t" r="r" b="b"/>
              <a:pathLst>
                <a:path w="822143" h="70051">
                  <a:moveTo>
                    <a:pt x="0" y="0"/>
                  </a:moveTo>
                  <a:lnTo>
                    <a:pt x="822143" y="0"/>
                  </a:lnTo>
                  <a:lnTo>
                    <a:pt x="822143" y="70051"/>
                  </a:lnTo>
                  <a:lnTo>
                    <a:pt x="0" y="70051"/>
                  </a:lnTo>
                  <a:close/>
                </a:path>
              </a:pathLst>
            </a:custGeom>
            <a:solidFill>
              <a:srgbClr val="E4553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822143" cy="986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51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0" y="0"/>
            <a:ext cx="18288000" cy="10287000"/>
            <a:chOff x="0" y="0"/>
            <a:chExt cx="24384000" cy="13716000"/>
          </a:xfrm>
        </p:grpSpPr>
        <p:pic>
          <p:nvPicPr>
            <p:cNvPr id="10" name="Picture 10"/>
            <p:cNvPicPr>
              <a:picLocks noChangeAspect="1"/>
            </p:cNvPicPr>
            <p:nvPr/>
          </p:nvPicPr>
          <p:blipFill>
            <a:blip r:embed="rId2"/>
            <a:srcRect l="4740" r="4740"/>
            <a:stretch>
              <a:fillRect/>
            </a:stretch>
          </p:blipFill>
          <p:spPr>
            <a:xfrm>
              <a:off x="0" y="0"/>
              <a:ext cx="24384000" cy="13716000"/>
            </a:xfrm>
            <a:prstGeom prst="rect">
              <a:avLst/>
            </a:prstGeom>
          </p:spPr>
        </p:pic>
      </p:grpSp>
      <p:grpSp>
        <p:nvGrpSpPr>
          <p:cNvPr id="11" name="Group 11"/>
          <p:cNvGrpSpPr/>
          <p:nvPr/>
        </p:nvGrpSpPr>
        <p:grpSpPr>
          <a:xfrm>
            <a:off x="-2765955" y="8743950"/>
            <a:ext cx="21053955" cy="1028700"/>
            <a:chOff x="0" y="0"/>
            <a:chExt cx="5545075" cy="270933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5545075" cy="270933"/>
            </a:xfrm>
            <a:custGeom>
              <a:avLst/>
              <a:gdLst/>
              <a:ahLst/>
              <a:cxnLst/>
              <a:rect l="l" t="t" r="r" b="b"/>
              <a:pathLst>
                <a:path w="5545075" h="270933">
                  <a:moveTo>
                    <a:pt x="0" y="0"/>
                  </a:moveTo>
                  <a:lnTo>
                    <a:pt x="5545075" y="0"/>
                  </a:lnTo>
                  <a:lnTo>
                    <a:pt x="5545075" y="270933"/>
                  </a:lnTo>
                  <a:lnTo>
                    <a:pt x="0" y="270933"/>
                  </a:lnTo>
                  <a:close/>
                </a:path>
              </a:pathLst>
            </a:custGeom>
            <a:solidFill>
              <a:srgbClr val="FFFFFF">
                <a:alpha val="82745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28575"/>
              <a:ext cx="5545075" cy="29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51"/>
                </a:lnSpc>
              </a:pPr>
              <a:endParaRPr/>
            </a:p>
          </p:txBody>
        </p:sp>
      </p:grpSp>
      <p:sp>
        <p:nvSpPr>
          <p:cNvPr id="14" name="Freeform 14"/>
          <p:cNvSpPr/>
          <p:nvPr/>
        </p:nvSpPr>
        <p:spPr>
          <a:xfrm>
            <a:off x="14397389" y="8910897"/>
            <a:ext cx="3400752" cy="694806"/>
          </a:xfrm>
          <a:custGeom>
            <a:avLst/>
            <a:gdLst/>
            <a:ahLst/>
            <a:cxnLst/>
            <a:rect l="l" t="t" r="r" b="b"/>
            <a:pathLst>
              <a:path w="3400752" h="694806">
                <a:moveTo>
                  <a:pt x="0" y="0"/>
                </a:moveTo>
                <a:lnTo>
                  <a:pt x="3400752" y="0"/>
                </a:lnTo>
                <a:lnTo>
                  <a:pt x="3400752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12671669" y="8910897"/>
            <a:ext cx="1490201" cy="694806"/>
          </a:xfrm>
          <a:custGeom>
            <a:avLst/>
            <a:gdLst/>
            <a:ahLst/>
            <a:cxnLst/>
            <a:rect l="l" t="t" r="r" b="b"/>
            <a:pathLst>
              <a:path w="1490201" h="694806">
                <a:moveTo>
                  <a:pt x="0" y="0"/>
                </a:moveTo>
                <a:lnTo>
                  <a:pt x="1490201" y="0"/>
                </a:lnTo>
                <a:lnTo>
                  <a:pt x="1490201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TextBox 16"/>
          <p:cNvSpPr txBox="1"/>
          <p:nvPr/>
        </p:nvSpPr>
        <p:spPr>
          <a:xfrm>
            <a:off x="236299" y="9414184"/>
            <a:ext cx="5330119" cy="615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399"/>
              </a:lnSpc>
            </a:pPr>
            <a:r>
              <a:rPr lang="en-US" sz="2666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RIVER PARC MASTER PLAN</a:t>
            </a:r>
          </a:p>
          <a:p>
            <a:pPr algn="l">
              <a:lnSpc>
                <a:spcPts val="2399"/>
              </a:lnSpc>
            </a:pPr>
            <a:endParaRPr lang="en-US" sz="2666">
              <a:solidFill>
                <a:srgbClr val="000000"/>
              </a:solidFill>
              <a:latin typeface="Cy Grotesk Key"/>
              <a:ea typeface="Cy Grotesk Key"/>
              <a:cs typeface="Cy Grotesk Key"/>
              <a:sym typeface="Cy Grotesk Key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236299" y="8945856"/>
            <a:ext cx="11375735" cy="464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07"/>
              </a:lnSpc>
            </a:pPr>
            <a:r>
              <a:rPr lang="en-US" sz="3675" dirty="0">
                <a:solidFill>
                  <a:srgbClr val="E4553B"/>
                </a:solidFill>
                <a:latin typeface="Cy Grotesk Key Semi-Bold"/>
                <a:ea typeface="Cy Grotesk Key Semi-Bold"/>
                <a:cs typeface="Cy Grotesk Key Semi-Bold"/>
                <a:sym typeface="Cy Grotesk Key Semi-Bold"/>
              </a:rPr>
              <a:t>UNDERUTILIZED AND DISREPAIR – 2010S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5452039" y="-4876267"/>
            <a:ext cx="6891122" cy="6891122"/>
            <a:chOff x="0" y="0"/>
            <a:chExt cx="1708150" cy="17081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45561" y="8783344"/>
            <a:ext cx="6891122" cy="6891122"/>
            <a:chOff x="0" y="0"/>
            <a:chExt cx="1708150" cy="17081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Freeform 6"/>
          <p:cNvSpPr/>
          <p:nvPr/>
        </p:nvSpPr>
        <p:spPr>
          <a:xfrm>
            <a:off x="11802581" y="-665211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1" y="0"/>
                </a:lnTo>
                <a:lnTo>
                  <a:pt x="2431001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4063477" y="9621789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2" y="0"/>
                </a:lnTo>
                <a:lnTo>
                  <a:pt x="2431002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906694" y="249167"/>
            <a:ext cx="16455810" cy="9777494"/>
          </a:xfrm>
          <a:custGeom>
            <a:avLst/>
            <a:gdLst/>
            <a:ahLst/>
            <a:cxnLst/>
            <a:rect l="l" t="t" r="r" b="b"/>
            <a:pathLst>
              <a:path w="16455810" h="9777494">
                <a:moveTo>
                  <a:pt x="0" y="0"/>
                </a:moveTo>
                <a:lnTo>
                  <a:pt x="16455809" y="0"/>
                </a:lnTo>
                <a:lnTo>
                  <a:pt x="16455809" y="9777494"/>
                </a:lnTo>
                <a:lnTo>
                  <a:pt x="0" y="977749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80234" cy="12460267"/>
          </a:xfrm>
          <a:custGeom>
            <a:avLst/>
            <a:gdLst/>
            <a:ahLst/>
            <a:cxnLst/>
            <a:rect l="l" t="t" r="r" b="b"/>
            <a:pathLst>
              <a:path w="18380234" h="12460267">
                <a:moveTo>
                  <a:pt x="0" y="0"/>
                </a:moveTo>
                <a:lnTo>
                  <a:pt x="18380234" y="0"/>
                </a:lnTo>
                <a:lnTo>
                  <a:pt x="18380234" y="12460267"/>
                </a:lnTo>
                <a:lnTo>
                  <a:pt x="0" y="124602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-4609718" y="8162210"/>
            <a:ext cx="6891122" cy="6891122"/>
            <a:chOff x="0" y="0"/>
            <a:chExt cx="1708150" cy="170815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6775810" y="-4489546"/>
            <a:ext cx="6891122" cy="6891122"/>
            <a:chOff x="0" y="0"/>
            <a:chExt cx="1708150" cy="17081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941904" y="9258300"/>
            <a:ext cx="3121573" cy="265976"/>
            <a:chOff x="0" y="0"/>
            <a:chExt cx="822143" cy="7005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22143" cy="70051"/>
            </a:xfrm>
            <a:custGeom>
              <a:avLst/>
              <a:gdLst/>
              <a:ahLst/>
              <a:cxnLst/>
              <a:rect l="l" t="t" r="r" b="b"/>
              <a:pathLst>
                <a:path w="822143" h="70051">
                  <a:moveTo>
                    <a:pt x="0" y="0"/>
                  </a:moveTo>
                  <a:lnTo>
                    <a:pt x="822143" y="0"/>
                  </a:lnTo>
                  <a:lnTo>
                    <a:pt x="822143" y="70051"/>
                  </a:lnTo>
                  <a:lnTo>
                    <a:pt x="0" y="70051"/>
                  </a:lnTo>
                  <a:close/>
                </a:path>
              </a:pathLst>
            </a:custGeom>
            <a:solidFill>
              <a:srgbClr val="E4553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822143" cy="986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51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-2765955" y="8743950"/>
            <a:ext cx="21053955" cy="1028700"/>
            <a:chOff x="0" y="0"/>
            <a:chExt cx="5545075" cy="27093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545075" cy="270933"/>
            </a:xfrm>
            <a:custGeom>
              <a:avLst/>
              <a:gdLst/>
              <a:ahLst/>
              <a:cxnLst/>
              <a:rect l="l" t="t" r="r" b="b"/>
              <a:pathLst>
                <a:path w="5545075" h="270933">
                  <a:moveTo>
                    <a:pt x="0" y="0"/>
                  </a:moveTo>
                  <a:lnTo>
                    <a:pt x="5545075" y="0"/>
                  </a:lnTo>
                  <a:lnTo>
                    <a:pt x="5545075" y="270933"/>
                  </a:lnTo>
                  <a:lnTo>
                    <a:pt x="0" y="270933"/>
                  </a:lnTo>
                  <a:close/>
                </a:path>
              </a:pathLst>
            </a:custGeom>
            <a:solidFill>
              <a:srgbClr val="FFFFFF">
                <a:alpha val="82745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28575"/>
              <a:ext cx="5545075" cy="29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51"/>
                </a:lnSpc>
              </a:pPr>
              <a:endParaRPr/>
            </a:p>
          </p:txBody>
        </p:sp>
      </p:grpSp>
      <p:sp>
        <p:nvSpPr>
          <p:cNvPr id="13" name="Freeform 13"/>
          <p:cNvSpPr/>
          <p:nvPr/>
        </p:nvSpPr>
        <p:spPr>
          <a:xfrm>
            <a:off x="14397389" y="8910897"/>
            <a:ext cx="3400752" cy="694806"/>
          </a:xfrm>
          <a:custGeom>
            <a:avLst/>
            <a:gdLst/>
            <a:ahLst/>
            <a:cxnLst/>
            <a:rect l="l" t="t" r="r" b="b"/>
            <a:pathLst>
              <a:path w="3400752" h="694806">
                <a:moveTo>
                  <a:pt x="0" y="0"/>
                </a:moveTo>
                <a:lnTo>
                  <a:pt x="3400752" y="0"/>
                </a:lnTo>
                <a:lnTo>
                  <a:pt x="3400752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12671669" y="8910897"/>
            <a:ext cx="1490201" cy="694806"/>
          </a:xfrm>
          <a:custGeom>
            <a:avLst/>
            <a:gdLst/>
            <a:ahLst/>
            <a:cxnLst/>
            <a:rect l="l" t="t" r="r" b="b"/>
            <a:pathLst>
              <a:path w="1490201" h="694806">
                <a:moveTo>
                  <a:pt x="0" y="0"/>
                </a:moveTo>
                <a:lnTo>
                  <a:pt x="1490201" y="0"/>
                </a:lnTo>
                <a:lnTo>
                  <a:pt x="1490201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TextBox 15"/>
          <p:cNvSpPr txBox="1"/>
          <p:nvPr/>
        </p:nvSpPr>
        <p:spPr>
          <a:xfrm>
            <a:off x="236299" y="9414184"/>
            <a:ext cx="5330119" cy="615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399"/>
              </a:lnSpc>
            </a:pPr>
            <a:r>
              <a:rPr lang="en-US" sz="2666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RIVER PARC MASTER PLAN</a:t>
            </a:r>
          </a:p>
          <a:p>
            <a:pPr algn="l">
              <a:lnSpc>
                <a:spcPts val="2399"/>
              </a:lnSpc>
            </a:pPr>
            <a:endParaRPr lang="en-US" sz="2666">
              <a:solidFill>
                <a:srgbClr val="000000"/>
              </a:solidFill>
              <a:latin typeface="Cy Grotesk Key"/>
              <a:ea typeface="Cy Grotesk Key"/>
              <a:cs typeface="Cy Grotesk Key"/>
              <a:sym typeface="Cy Grotesk Key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236299" y="9006147"/>
            <a:ext cx="11375735" cy="464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07"/>
              </a:lnSpc>
            </a:pPr>
            <a:r>
              <a:rPr lang="en-US" sz="3675">
                <a:solidFill>
                  <a:srgbClr val="E4553B"/>
                </a:solidFill>
                <a:latin typeface="Cy Grotesk Key Semi-Bold"/>
                <a:ea typeface="Cy Grotesk Key Semi-Bold"/>
                <a:cs typeface="Cy Grotesk Key Semi-Bold"/>
                <a:sym typeface="Cy Grotesk Key Semi-Bold"/>
              </a:rPr>
              <a:t>CURRENT AERIAL IMAGE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4609718" y="8162210"/>
            <a:ext cx="6891122" cy="6891122"/>
            <a:chOff x="0" y="0"/>
            <a:chExt cx="1708150" cy="17081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6775810" y="-4489546"/>
            <a:ext cx="6891122" cy="6891122"/>
            <a:chOff x="0" y="0"/>
            <a:chExt cx="1708150" cy="17081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2765955" y="8743950"/>
            <a:ext cx="21053955" cy="1028700"/>
            <a:chOff x="0" y="0"/>
            <a:chExt cx="5545075" cy="27093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5545075" cy="270933"/>
            </a:xfrm>
            <a:custGeom>
              <a:avLst/>
              <a:gdLst/>
              <a:ahLst/>
              <a:cxnLst/>
              <a:rect l="l" t="t" r="r" b="b"/>
              <a:pathLst>
                <a:path w="5545075" h="270933">
                  <a:moveTo>
                    <a:pt x="0" y="0"/>
                  </a:moveTo>
                  <a:lnTo>
                    <a:pt x="5545075" y="0"/>
                  </a:lnTo>
                  <a:lnTo>
                    <a:pt x="5545075" y="270933"/>
                  </a:lnTo>
                  <a:lnTo>
                    <a:pt x="0" y="270933"/>
                  </a:lnTo>
                  <a:close/>
                </a:path>
              </a:pathLst>
            </a:custGeom>
            <a:solidFill>
              <a:srgbClr val="FFFFFF">
                <a:alpha val="82745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5545075" cy="29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51"/>
                </a:lnSpc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36299" y="9414184"/>
            <a:ext cx="5330119" cy="615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399"/>
              </a:lnSpc>
            </a:pPr>
            <a:r>
              <a:rPr lang="en-US" sz="2666" dirty="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RIVER PARC MASTER PLAN</a:t>
            </a:r>
          </a:p>
          <a:p>
            <a:pPr algn="l">
              <a:lnSpc>
                <a:spcPts val="2399"/>
              </a:lnSpc>
            </a:pPr>
            <a:endParaRPr lang="en-US" sz="2666" dirty="0">
              <a:solidFill>
                <a:srgbClr val="000000"/>
              </a:solidFill>
              <a:latin typeface="Cy Grotesk Key"/>
              <a:ea typeface="Cy Grotesk Key"/>
              <a:cs typeface="Cy Grotesk Key"/>
              <a:sym typeface="Cy Grotesk Key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36299" y="9006147"/>
            <a:ext cx="11375735" cy="464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07"/>
              </a:lnSpc>
            </a:pPr>
            <a:r>
              <a:rPr lang="en-US" sz="3675">
                <a:solidFill>
                  <a:srgbClr val="E4553B"/>
                </a:solidFill>
                <a:latin typeface="Cy Grotesk Key Semi-Bold"/>
                <a:ea typeface="Cy Grotesk Key Semi-Bold"/>
                <a:cs typeface="Cy Grotesk Key Semi-Bold"/>
                <a:sym typeface="Cy Grotesk Key Semi-Bold"/>
              </a:rPr>
              <a:t>CURRENT SITE PLAN</a:t>
            </a:r>
          </a:p>
        </p:txBody>
      </p:sp>
      <p:sp>
        <p:nvSpPr>
          <p:cNvPr id="11" name="Freeform 11"/>
          <p:cNvSpPr/>
          <p:nvPr/>
        </p:nvSpPr>
        <p:spPr>
          <a:xfrm>
            <a:off x="14397389" y="8910897"/>
            <a:ext cx="3400752" cy="694806"/>
          </a:xfrm>
          <a:custGeom>
            <a:avLst/>
            <a:gdLst/>
            <a:ahLst/>
            <a:cxnLst/>
            <a:rect l="l" t="t" r="r" b="b"/>
            <a:pathLst>
              <a:path w="3400752" h="694806">
                <a:moveTo>
                  <a:pt x="0" y="0"/>
                </a:moveTo>
                <a:lnTo>
                  <a:pt x="3400752" y="0"/>
                </a:lnTo>
                <a:lnTo>
                  <a:pt x="3400752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2671669" y="8910897"/>
            <a:ext cx="1490201" cy="694806"/>
          </a:xfrm>
          <a:custGeom>
            <a:avLst/>
            <a:gdLst/>
            <a:ahLst/>
            <a:cxnLst/>
            <a:rect l="l" t="t" r="r" b="b"/>
            <a:pathLst>
              <a:path w="1490201" h="694806">
                <a:moveTo>
                  <a:pt x="0" y="0"/>
                </a:moveTo>
                <a:lnTo>
                  <a:pt x="1490201" y="0"/>
                </a:lnTo>
                <a:lnTo>
                  <a:pt x="1490201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 rot="5400000">
            <a:off x="4775463" y="-642457"/>
            <a:ext cx="8360345" cy="10412470"/>
          </a:xfrm>
          <a:custGeom>
            <a:avLst/>
            <a:gdLst/>
            <a:ahLst/>
            <a:cxnLst/>
            <a:rect l="l" t="t" r="r" b="b"/>
            <a:pathLst>
              <a:path w="8360345" h="10412470">
                <a:moveTo>
                  <a:pt x="0" y="0"/>
                </a:moveTo>
                <a:lnTo>
                  <a:pt x="8360345" y="0"/>
                </a:lnTo>
                <a:lnTo>
                  <a:pt x="8360345" y="10412469"/>
                </a:lnTo>
                <a:lnTo>
                  <a:pt x="0" y="104124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78180" y="5966656"/>
            <a:ext cx="4416360" cy="2944240"/>
          </a:xfrm>
          <a:custGeom>
            <a:avLst/>
            <a:gdLst/>
            <a:ahLst/>
            <a:cxnLst/>
            <a:rect l="l" t="t" r="r" b="b"/>
            <a:pathLst>
              <a:path w="4416360" h="2944240">
                <a:moveTo>
                  <a:pt x="0" y="0"/>
                </a:moveTo>
                <a:lnTo>
                  <a:pt x="4416360" y="0"/>
                </a:lnTo>
                <a:lnTo>
                  <a:pt x="4416360" y="2944241"/>
                </a:lnTo>
                <a:lnTo>
                  <a:pt x="0" y="294424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04775" cap="sq">
            <a:solidFill>
              <a:srgbClr val="FFFFFF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660709" y="94249"/>
            <a:ext cx="4451301" cy="3259342"/>
          </a:xfrm>
          <a:custGeom>
            <a:avLst/>
            <a:gdLst/>
            <a:ahLst/>
            <a:cxnLst/>
            <a:rect l="l" t="t" r="r" b="b"/>
            <a:pathLst>
              <a:path w="4451301" h="3259342">
                <a:moveTo>
                  <a:pt x="0" y="0"/>
                </a:moveTo>
                <a:lnTo>
                  <a:pt x="4451302" y="0"/>
                </a:lnTo>
                <a:lnTo>
                  <a:pt x="4451302" y="3259341"/>
                </a:lnTo>
                <a:lnTo>
                  <a:pt x="0" y="32593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104775" cap="sq">
            <a:solidFill>
              <a:srgbClr val="FFFFFF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678180" y="3177412"/>
            <a:ext cx="4416360" cy="2944240"/>
          </a:xfrm>
          <a:custGeom>
            <a:avLst/>
            <a:gdLst/>
            <a:ahLst/>
            <a:cxnLst/>
            <a:rect l="l" t="t" r="r" b="b"/>
            <a:pathLst>
              <a:path w="4416360" h="2944240">
                <a:moveTo>
                  <a:pt x="0" y="0"/>
                </a:moveTo>
                <a:lnTo>
                  <a:pt x="4416360" y="0"/>
                </a:lnTo>
                <a:lnTo>
                  <a:pt x="4416360" y="2944240"/>
                </a:lnTo>
                <a:lnTo>
                  <a:pt x="0" y="29442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104775" cap="sq">
            <a:solidFill>
              <a:srgbClr val="FFFFFF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660709" y="6044154"/>
            <a:ext cx="4433831" cy="2789244"/>
          </a:xfrm>
          <a:custGeom>
            <a:avLst/>
            <a:gdLst/>
            <a:ahLst/>
            <a:cxnLst/>
            <a:rect l="l" t="t" r="r" b="b"/>
            <a:pathLst>
              <a:path w="4433831" h="2789244">
                <a:moveTo>
                  <a:pt x="0" y="0"/>
                </a:moveTo>
                <a:lnTo>
                  <a:pt x="4433831" y="0"/>
                </a:lnTo>
                <a:lnTo>
                  <a:pt x="4433831" y="2789245"/>
                </a:lnTo>
                <a:lnTo>
                  <a:pt x="0" y="27892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4164" t="-931" b="-931"/>
            </a:stretch>
          </a:blipFill>
          <a:ln w="104775" cap="sq">
            <a:solidFill>
              <a:srgbClr val="FFFFFF"/>
            </a:solidFill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-4609718" y="8162210"/>
            <a:ext cx="6891122" cy="6891122"/>
            <a:chOff x="0" y="0"/>
            <a:chExt cx="1708150" cy="170815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6775810" y="-4489546"/>
            <a:ext cx="6891122" cy="6891122"/>
            <a:chOff x="0" y="0"/>
            <a:chExt cx="1708150" cy="170815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5350136" y="0"/>
            <a:ext cx="14643066" cy="10287000"/>
            <a:chOff x="0" y="0"/>
            <a:chExt cx="19524088" cy="13716000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5"/>
            <a:srcRect l="2581" r="2581"/>
            <a:stretch>
              <a:fillRect/>
            </a:stretch>
          </p:blipFill>
          <p:spPr>
            <a:xfrm>
              <a:off x="0" y="0"/>
              <a:ext cx="19524088" cy="13716000"/>
            </a:xfrm>
            <a:prstGeom prst="rect">
              <a:avLst/>
            </a:prstGeom>
          </p:spPr>
        </p:pic>
      </p:grpSp>
      <p:grpSp>
        <p:nvGrpSpPr>
          <p:cNvPr id="12" name="Group 12"/>
          <p:cNvGrpSpPr/>
          <p:nvPr/>
        </p:nvGrpSpPr>
        <p:grpSpPr>
          <a:xfrm>
            <a:off x="-2765955" y="8743950"/>
            <a:ext cx="21053955" cy="1028700"/>
            <a:chOff x="0" y="0"/>
            <a:chExt cx="5545075" cy="270933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5545075" cy="270933"/>
            </a:xfrm>
            <a:custGeom>
              <a:avLst/>
              <a:gdLst/>
              <a:ahLst/>
              <a:cxnLst/>
              <a:rect l="l" t="t" r="r" b="b"/>
              <a:pathLst>
                <a:path w="5545075" h="270933">
                  <a:moveTo>
                    <a:pt x="0" y="0"/>
                  </a:moveTo>
                  <a:lnTo>
                    <a:pt x="5545075" y="0"/>
                  </a:lnTo>
                  <a:lnTo>
                    <a:pt x="5545075" y="270933"/>
                  </a:lnTo>
                  <a:lnTo>
                    <a:pt x="0" y="270933"/>
                  </a:lnTo>
                  <a:close/>
                </a:path>
              </a:pathLst>
            </a:custGeom>
            <a:solidFill>
              <a:srgbClr val="FFFFFF">
                <a:alpha val="82745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28575"/>
              <a:ext cx="5545075" cy="29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51"/>
                </a:lnSpc>
              </a:pPr>
              <a:endParaRPr/>
            </a:p>
          </p:txBody>
        </p:sp>
      </p:grpSp>
      <p:sp>
        <p:nvSpPr>
          <p:cNvPr id="15" name="Freeform 15"/>
          <p:cNvSpPr/>
          <p:nvPr/>
        </p:nvSpPr>
        <p:spPr>
          <a:xfrm>
            <a:off x="14397389" y="8910897"/>
            <a:ext cx="3400752" cy="694806"/>
          </a:xfrm>
          <a:custGeom>
            <a:avLst/>
            <a:gdLst/>
            <a:ahLst/>
            <a:cxnLst/>
            <a:rect l="l" t="t" r="r" b="b"/>
            <a:pathLst>
              <a:path w="3400752" h="694806">
                <a:moveTo>
                  <a:pt x="0" y="0"/>
                </a:moveTo>
                <a:lnTo>
                  <a:pt x="3400752" y="0"/>
                </a:lnTo>
                <a:lnTo>
                  <a:pt x="3400752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12671669" y="8910897"/>
            <a:ext cx="1490201" cy="694806"/>
          </a:xfrm>
          <a:custGeom>
            <a:avLst/>
            <a:gdLst/>
            <a:ahLst/>
            <a:cxnLst/>
            <a:rect l="l" t="t" r="r" b="b"/>
            <a:pathLst>
              <a:path w="1490201" h="694806">
                <a:moveTo>
                  <a:pt x="0" y="0"/>
                </a:moveTo>
                <a:lnTo>
                  <a:pt x="1490201" y="0"/>
                </a:lnTo>
                <a:lnTo>
                  <a:pt x="1490201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TextBox 17"/>
          <p:cNvSpPr txBox="1"/>
          <p:nvPr/>
        </p:nvSpPr>
        <p:spPr>
          <a:xfrm>
            <a:off x="236299" y="9414184"/>
            <a:ext cx="5330119" cy="6348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399"/>
              </a:lnSpc>
            </a:pPr>
            <a:r>
              <a:rPr lang="en-US" sz="2666" dirty="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RIVER PARC MASTER PLAN</a:t>
            </a:r>
          </a:p>
          <a:p>
            <a:pPr algn="l">
              <a:lnSpc>
                <a:spcPts val="2399"/>
              </a:lnSpc>
            </a:pPr>
            <a:endParaRPr lang="en-US" sz="2666" dirty="0">
              <a:solidFill>
                <a:srgbClr val="000000"/>
              </a:solidFill>
              <a:latin typeface="Cy Grotesk Key Semi-Bold"/>
              <a:ea typeface="Cy Grotesk Key Semi-Bold"/>
              <a:cs typeface="Cy Grotesk Key Semi-Bold"/>
              <a:sym typeface="Cy Grotesk Key Semi-Bold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36299" y="9006147"/>
            <a:ext cx="11375735" cy="464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07"/>
              </a:lnSpc>
            </a:pPr>
            <a:r>
              <a:rPr lang="en-US" sz="3675">
                <a:solidFill>
                  <a:srgbClr val="E4553B"/>
                </a:solidFill>
                <a:latin typeface="Cy Grotesk Key Semi-Bold"/>
                <a:ea typeface="Cy Grotesk Key Semi-Bold"/>
                <a:cs typeface="Cy Grotesk Key Semi-Bold"/>
                <a:sym typeface="Cy Grotesk Key Semi-Bold"/>
              </a:rPr>
              <a:t>COMPLETED PHASES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4284970" y="8298893"/>
            <a:ext cx="6891122" cy="6891122"/>
            <a:chOff x="0" y="0"/>
            <a:chExt cx="1708150" cy="17081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4063477" y="9621789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2" y="0"/>
                </a:lnTo>
                <a:lnTo>
                  <a:pt x="2431002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7947743" y="0"/>
            <a:ext cx="10340257" cy="10287000"/>
            <a:chOff x="0" y="0"/>
            <a:chExt cx="2723360" cy="270933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723360" cy="2709333"/>
            </a:xfrm>
            <a:custGeom>
              <a:avLst/>
              <a:gdLst/>
              <a:ahLst/>
              <a:cxnLst/>
              <a:rect l="l" t="t" r="r" b="b"/>
              <a:pathLst>
                <a:path w="2723360" h="2709333">
                  <a:moveTo>
                    <a:pt x="0" y="0"/>
                  </a:moveTo>
                  <a:lnTo>
                    <a:pt x="2723360" y="0"/>
                  </a:lnTo>
                  <a:lnTo>
                    <a:pt x="272336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2723360" cy="27379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51"/>
                </a:lnSpc>
              </a:pPr>
              <a:endParaRPr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6127932" y="-4837188"/>
            <a:ext cx="6891122" cy="6891122"/>
            <a:chOff x="0" y="0"/>
            <a:chExt cx="1708150" cy="170815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1802581" y="-665211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1" y="0"/>
                </a:lnTo>
                <a:lnTo>
                  <a:pt x="2431001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1" name="Group 11"/>
          <p:cNvGrpSpPr/>
          <p:nvPr/>
        </p:nvGrpSpPr>
        <p:grpSpPr>
          <a:xfrm>
            <a:off x="787122" y="2484723"/>
            <a:ext cx="8021222" cy="4826032"/>
            <a:chOff x="0" y="0"/>
            <a:chExt cx="10694962" cy="6434710"/>
          </a:xfrm>
        </p:grpSpPr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4"/>
            <a:srcRect t="5624" b="5624"/>
            <a:stretch>
              <a:fillRect/>
            </a:stretch>
          </p:blipFill>
          <p:spPr>
            <a:xfrm>
              <a:off x="0" y="0"/>
              <a:ext cx="10694962" cy="6434710"/>
            </a:xfrm>
            <a:prstGeom prst="rect">
              <a:avLst/>
            </a:prstGeom>
          </p:spPr>
        </p:pic>
      </p:grpSp>
      <p:sp>
        <p:nvSpPr>
          <p:cNvPr id="13" name="Freeform 13"/>
          <p:cNvSpPr/>
          <p:nvPr/>
        </p:nvSpPr>
        <p:spPr>
          <a:xfrm rot="-5400000">
            <a:off x="1188121" y="710450"/>
            <a:ext cx="2216159" cy="795259"/>
          </a:xfrm>
          <a:custGeom>
            <a:avLst/>
            <a:gdLst/>
            <a:ahLst/>
            <a:cxnLst/>
            <a:rect l="l" t="t" r="r" b="b"/>
            <a:pathLst>
              <a:path w="2216159" h="795259">
                <a:moveTo>
                  <a:pt x="0" y="0"/>
                </a:moveTo>
                <a:lnTo>
                  <a:pt x="2216159" y="0"/>
                </a:lnTo>
                <a:lnTo>
                  <a:pt x="2216159" y="795259"/>
                </a:lnTo>
                <a:lnTo>
                  <a:pt x="0" y="7952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t="-5250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TextBox 14"/>
          <p:cNvSpPr txBox="1"/>
          <p:nvPr/>
        </p:nvSpPr>
        <p:spPr>
          <a:xfrm>
            <a:off x="7757243" y="1667914"/>
            <a:ext cx="10091559" cy="1096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150"/>
              </a:lnSpc>
            </a:pPr>
            <a:r>
              <a:rPr lang="en-US" sz="4611" dirty="0">
                <a:solidFill>
                  <a:srgbClr val="EE6940"/>
                </a:solidFill>
                <a:latin typeface="Cy Grotesk Key Semi-Bold"/>
                <a:ea typeface="Cy Grotesk Key Semi-Bold"/>
                <a:cs typeface="Cy Grotesk Key Semi-Bold"/>
                <a:sym typeface="Cy Grotesk Key Semi-Bold"/>
              </a:rPr>
              <a:t> TOTAL DEVELOPMENT COST</a:t>
            </a:r>
          </a:p>
          <a:p>
            <a:pPr algn="r">
              <a:lnSpc>
                <a:spcPts val="4150"/>
              </a:lnSpc>
            </a:pPr>
            <a:endParaRPr lang="en-US" sz="4611" dirty="0">
              <a:solidFill>
                <a:srgbClr val="FFFFFF"/>
              </a:solidFill>
              <a:latin typeface="Cy Grotesk Key Semi-Bold"/>
              <a:ea typeface="Cy Grotesk Key Semi-Bold"/>
              <a:cs typeface="Cy Grotesk Key Semi-Bold"/>
              <a:sym typeface="Cy Grotesk Key Semi-Bold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1876695" y="3916998"/>
            <a:ext cx="5382605" cy="4819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99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Total Development Cost of the River Parc Master Plan Phases I through VI, inclusive of the new seawall, equates to $350 million for 1,159 brand new or fully renovated units of affordable and workforce housing.</a:t>
            </a:r>
          </a:p>
          <a:p>
            <a:pPr algn="just">
              <a:lnSpc>
                <a:spcPts val="2990"/>
              </a:lnSpc>
            </a:pPr>
            <a:endParaRPr lang="en-US" sz="2300">
              <a:solidFill>
                <a:srgbClr val="000000"/>
              </a:solidFill>
              <a:latin typeface="Cy Grotesk Key"/>
              <a:ea typeface="Cy Grotesk Key"/>
              <a:cs typeface="Cy Grotesk Key"/>
              <a:sym typeface="Cy Grotesk Key"/>
            </a:endParaRPr>
          </a:p>
          <a:p>
            <a:pPr algn="just">
              <a:lnSpc>
                <a:spcPts val="2990"/>
              </a:lnSpc>
            </a:pPr>
            <a:r>
              <a:rPr lang="en-US" sz="230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It is anticipated that future phases of the master plan will more than double the total number of original units </a:t>
            </a:r>
          </a:p>
          <a:p>
            <a:pPr algn="just">
              <a:lnSpc>
                <a:spcPts val="2990"/>
              </a:lnSpc>
            </a:pPr>
            <a:endParaRPr lang="en-US" sz="2300">
              <a:solidFill>
                <a:srgbClr val="000000"/>
              </a:solidFill>
              <a:latin typeface="Cy Grotesk Key"/>
              <a:ea typeface="Cy Grotesk Key"/>
              <a:cs typeface="Cy Grotesk Key"/>
              <a:sym typeface="Cy Grotesk Key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545543" y="9499839"/>
            <a:ext cx="483157" cy="483157"/>
          </a:xfrm>
          <a:custGeom>
            <a:avLst/>
            <a:gdLst/>
            <a:ahLst/>
            <a:cxnLst/>
            <a:rect l="l" t="t" r="r" b="b"/>
            <a:pathLst>
              <a:path w="483157" h="483157">
                <a:moveTo>
                  <a:pt x="0" y="0"/>
                </a:moveTo>
                <a:lnTo>
                  <a:pt x="483157" y="0"/>
                </a:lnTo>
                <a:lnTo>
                  <a:pt x="483157" y="483156"/>
                </a:lnTo>
                <a:lnTo>
                  <a:pt x="0" y="48315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TextBox 17"/>
          <p:cNvSpPr txBox="1"/>
          <p:nvPr/>
        </p:nvSpPr>
        <p:spPr>
          <a:xfrm>
            <a:off x="11802582" y="2099299"/>
            <a:ext cx="5947060" cy="5671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60"/>
              </a:lnSpc>
              <a:spcBef>
                <a:spcPct val="0"/>
              </a:spcBef>
            </a:pPr>
            <a:r>
              <a:rPr lang="en-US" sz="3738" dirty="0">
                <a:latin typeface="Cy Grotesk Key"/>
                <a:ea typeface="Cy Grotesk Key"/>
                <a:cs typeface="Cy Grotesk Key"/>
                <a:sym typeface="Cy Grotesk Key"/>
              </a:rPr>
              <a:t>River Parc Master Plan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10671820" y="3916998"/>
            <a:ext cx="807414" cy="807414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0879837" y="6907048"/>
            <a:ext cx="807414" cy="807414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>
                <a:highlight>
                  <a:srgbClr val="EE6940"/>
                </a:highlight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>
                <a:highlight>
                  <a:srgbClr val="EE6940"/>
                </a:highlight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4609718" y="8162210"/>
            <a:ext cx="6891122" cy="6891122"/>
            <a:chOff x="0" y="0"/>
            <a:chExt cx="1708150" cy="17081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6775810" y="-4489546"/>
            <a:ext cx="6891122" cy="6891122"/>
            <a:chOff x="0" y="0"/>
            <a:chExt cx="1708150" cy="17081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Freeform 6"/>
          <p:cNvSpPr/>
          <p:nvPr/>
        </p:nvSpPr>
        <p:spPr>
          <a:xfrm>
            <a:off x="4568353" y="174016"/>
            <a:ext cx="8848416" cy="8736881"/>
          </a:xfrm>
          <a:custGeom>
            <a:avLst/>
            <a:gdLst/>
            <a:ahLst/>
            <a:cxnLst/>
            <a:rect l="l" t="t" r="r" b="b"/>
            <a:pathLst>
              <a:path w="8848416" h="8736881">
                <a:moveTo>
                  <a:pt x="0" y="0"/>
                </a:moveTo>
                <a:lnTo>
                  <a:pt x="8848417" y="0"/>
                </a:lnTo>
                <a:lnTo>
                  <a:pt x="8848417" y="8736881"/>
                </a:lnTo>
                <a:lnTo>
                  <a:pt x="0" y="87368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10"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-2765955" y="8743950"/>
            <a:ext cx="21053955" cy="1028700"/>
            <a:chOff x="0" y="0"/>
            <a:chExt cx="5545075" cy="27093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545075" cy="270933"/>
            </a:xfrm>
            <a:custGeom>
              <a:avLst/>
              <a:gdLst/>
              <a:ahLst/>
              <a:cxnLst/>
              <a:rect l="l" t="t" r="r" b="b"/>
              <a:pathLst>
                <a:path w="5545075" h="270933">
                  <a:moveTo>
                    <a:pt x="0" y="0"/>
                  </a:moveTo>
                  <a:lnTo>
                    <a:pt x="5545075" y="0"/>
                  </a:lnTo>
                  <a:lnTo>
                    <a:pt x="5545075" y="270933"/>
                  </a:lnTo>
                  <a:lnTo>
                    <a:pt x="0" y="270933"/>
                  </a:lnTo>
                  <a:close/>
                </a:path>
              </a:pathLst>
            </a:custGeom>
            <a:solidFill>
              <a:srgbClr val="FFFFFF">
                <a:alpha val="82745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5545075" cy="29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51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4397389" y="8910897"/>
            <a:ext cx="3400752" cy="694806"/>
          </a:xfrm>
          <a:custGeom>
            <a:avLst/>
            <a:gdLst/>
            <a:ahLst/>
            <a:cxnLst/>
            <a:rect l="l" t="t" r="r" b="b"/>
            <a:pathLst>
              <a:path w="3400752" h="694806">
                <a:moveTo>
                  <a:pt x="0" y="0"/>
                </a:moveTo>
                <a:lnTo>
                  <a:pt x="3400752" y="0"/>
                </a:lnTo>
                <a:lnTo>
                  <a:pt x="3400752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2671669" y="8910897"/>
            <a:ext cx="1490201" cy="694806"/>
          </a:xfrm>
          <a:custGeom>
            <a:avLst/>
            <a:gdLst/>
            <a:ahLst/>
            <a:cxnLst/>
            <a:rect l="l" t="t" r="r" b="b"/>
            <a:pathLst>
              <a:path w="1490201" h="694806">
                <a:moveTo>
                  <a:pt x="0" y="0"/>
                </a:moveTo>
                <a:lnTo>
                  <a:pt x="1490201" y="0"/>
                </a:lnTo>
                <a:lnTo>
                  <a:pt x="1490201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>
            <a:off x="236299" y="9414184"/>
            <a:ext cx="5330119" cy="615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399"/>
              </a:lnSpc>
            </a:pPr>
            <a:r>
              <a:rPr lang="en-US" sz="2666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RIVER PARC MASTER PLAN</a:t>
            </a:r>
          </a:p>
          <a:p>
            <a:pPr algn="l">
              <a:lnSpc>
                <a:spcPts val="2399"/>
              </a:lnSpc>
            </a:pPr>
            <a:endParaRPr lang="en-US" sz="2666">
              <a:solidFill>
                <a:srgbClr val="000000"/>
              </a:solidFill>
              <a:latin typeface="Cy Grotesk Key"/>
              <a:ea typeface="Cy Grotesk Key"/>
              <a:cs typeface="Cy Grotesk Key"/>
              <a:sym typeface="Cy Grotesk Key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236299" y="9006147"/>
            <a:ext cx="11375735" cy="464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07"/>
              </a:lnSpc>
            </a:pPr>
            <a:r>
              <a:rPr lang="en-US" sz="3675">
                <a:solidFill>
                  <a:srgbClr val="E4553B"/>
                </a:solidFill>
                <a:latin typeface="Cy Grotesk Key Semi-Bold"/>
                <a:ea typeface="Cy Grotesk Key Semi-Bold"/>
                <a:cs typeface="Cy Grotesk Key Semi-Bold"/>
                <a:sym typeface="Cy Grotesk Key Semi-Bold"/>
              </a:rPr>
              <a:t>PLAN AT FULL BUILDOUT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2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4404293" y="8176412"/>
            <a:ext cx="6891122" cy="6891122"/>
            <a:chOff x="0" y="0"/>
            <a:chExt cx="1708150" cy="17081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4063477" y="9621789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2" y="0"/>
                </a:lnTo>
                <a:lnTo>
                  <a:pt x="2431002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5890903" y="-4694971"/>
            <a:ext cx="6891122" cy="6891122"/>
            <a:chOff x="0" y="0"/>
            <a:chExt cx="1708150" cy="17081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Freeform 7"/>
          <p:cNvSpPr/>
          <p:nvPr/>
        </p:nvSpPr>
        <p:spPr>
          <a:xfrm>
            <a:off x="11802581" y="-665211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1" y="0"/>
                </a:lnTo>
                <a:lnTo>
                  <a:pt x="2431001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" name="Group 8"/>
          <p:cNvGrpSpPr/>
          <p:nvPr/>
        </p:nvGrpSpPr>
        <p:grpSpPr>
          <a:xfrm>
            <a:off x="9144000" y="8176412"/>
            <a:ext cx="9144000" cy="2465329"/>
            <a:chOff x="0" y="0"/>
            <a:chExt cx="2408296" cy="64930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408296" cy="649305"/>
            </a:xfrm>
            <a:custGeom>
              <a:avLst/>
              <a:gdLst/>
              <a:ahLst/>
              <a:cxnLst/>
              <a:rect l="l" t="t" r="r" b="b"/>
              <a:pathLst>
                <a:path w="2408296" h="649305">
                  <a:moveTo>
                    <a:pt x="0" y="0"/>
                  </a:moveTo>
                  <a:lnTo>
                    <a:pt x="2408296" y="0"/>
                  </a:lnTo>
                  <a:lnTo>
                    <a:pt x="2408296" y="649305"/>
                  </a:lnTo>
                  <a:lnTo>
                    <a:pt x="0" y="649305"/>
                  </a:lnTo>
                  <a:close/>
                </a:path>
              </a:pathLst>
            </a:custGeom>
            <a:solidFill>
              <a:srgbClr val="E4553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2408296" cy="6778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51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554643" y="3468335"/>
            <a:ext cx="10773881" cy="1399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042"/>
              </a:lnSpc>
            </a:pPr>
            <a:r>
              <a:rPr lang="en-US" sz="11677" u="none">
                <a:solidFill>
                  <a:srgbClr val="E4553B"/>
                </a:solidFill>
                <a:latin typeface="Cy Grotesk Key Semi-Bold"/>
                <a:ea typeface="Cy Grotesk Key Semi-Bold"/>
                <a:cs typeface="Cy Grotesk Key Semi-Bold"/>
                <a:sym typeface="Cy Grotesk Key Semi-Bold"/>
              </a:rPr>
              <a:t>THANK YOU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5527459" y="-4882378"/>
            <a:ext cx="6891122" cy="6891122"/>
            <a:chOff x="0" y="0"/>
            <a:chExt cx="1708150" cy="17081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803820" y="8394143"/>
            <a:ext cx="6891122" cy="6891122"/>
            <a:chOff x="0" y="0"/>
            <a:chExt cx="1708150" cy="17081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Freeform 6"/>
          <p:cNvSpPr/>
          <p:nvPr/>
        </p:nvSpPr>
        <p:spPr>
          <a:xfrm>
            <a:off x="11802581" y="-665211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1" y="0"/>
                </a:lnTo>
                <a:lnTo>
                  <a:pt x="2431001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4063477" y="9621789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2" y="0"/>
                </a:lnTo>
                <a:lnTo>
                  <a:pt x="2431002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" name="Group 10"/>
          <p:cNvGrpSpPr/>
          <p:nvPr/>
        </p:nvGrpSpPr>
        <p:grpSpPr>
          <a:xfrm>
            <a:off x="7246133" y="1943100"/>
            <a:ext cx="771999" cy="771999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E4553B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7246133" y="4811455"/>
            <a:ext cx="771999" cy="771999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E4553B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7246133" y="3434211"/>
            <a:ext cx="771999" cy="771999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E4553B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7246133" y="6188699"/>
            <a:ext cx="771999" cy="771999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E4553B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" name="Freeform 18"/>
          <p:cNvSpPr/>
          <p:nvPr/>
        </p:nvSpPr>
        <p:spPr>
          <a:xfrm flipV="1">
            <a:off x="594796" y="545543"/>
            <a:ext cx="483157" cy="483157"/>
          </a:xfrm>
          <a:custGeom>
            <a:avLst/>
            <a:gdLst/>
            <a:ahLst/>
            <a:cxnLst/>
            <a:rect l="l" t="t" r="r" b="b"/>
            <a:pathLst>
              <a:path w="483157" h="483157">
                <a:moveTo>
                  <a:pt x="0" y="483157"/>
                </a:moveTo>
                <a:lnTo>
                  <a:pt x="483156" y="483157"/>
                </a:lnTo>
                <a:lnTo>
                  <a:pt x="483156" y="0"/>
                </a:lnTo>
                <a:lnTo>
                  <a:pt x="0" y="0"/>
                </a:lnTo>
                <a:lnTo>
                  <a:pt x="0" y="483157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 flipH="1">
            <a:off x="17325837" y="9258300"/>
            <a:ext cx="483157" cy="483157"/>
          </a:xfrm>
          <a:custGeom>
            <a:avLst/>
            <a:gdLst/>
            <a:ahLst/>
            <a:cxnLst/>
            <a:rect l="l" t="t" r="r" b="b"/>
            <a:pathLst>
              <a:path w="483157" h="483157">
                <a:moveTo>
                  <a:pt x="483157" y="0"/>
                </a:moveTo>
                <a:lnTo>
                  <a:pt x="0" y="0"/>
                </a:lnTo>
                <a:lnTo>
                  <a:pt x="0" y="483157"/>
                </a:lnTo>
                <a:lnTo>
                  <a:pt x="483157" y="483157"/>
                </a:lnTo>
                <a:lnTo>
                  <a:pt x="48315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20" name="Group 20"/>
          <p:cNvGrpSpPr/>
          <p:nvPr/>
        </p:nvGrpSpPr>
        <p:grpSpPr>
          <a:xfrm>
            <a:off x="7246133" y="7565942"/>
            <a:ext cx="771999" cy="771999"/>
            <a:chOff x="0" y="0"/>
            <a:chExt cx="6350000" cy="63500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E4553B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594796" y="4115966"/>
            <a:ext cx="5899683" cy="28467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805"/>
              </a:lnSpc>
            </a:pPr>
            <a:r>
              <a:rPr lang="en-US" sz="12005">
                <a:solidFill>
                  <a:srgbClr val="E4553B"/>
                </a:solidFill>
                <a:latin typeface="Cy Grotesk Key Semi-Bold"/>
                <a:ea typeface="Cy Grotesk Key Semi-Bold"/>
                <a:cs typeface="Cy Grotesk Key Semi-Bold"/>
                <a:sym typeface="Cy Grotesk Key Semi-Bold"/>
              </a:rPr>
              <a:t>ABOUT PHCD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8133573" y="2214337"/>
            <a:ext cx="8091084" cy="653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492"/>
              </a:lnSpc>
            </a:pPr>
            <a:r>
              <a:rPr lang="en-US" sz="2800" dirty="0">
                <a:solidFill>
                  <a:srgbClr val="000000"/>
                </a:solidFill>
                <a:latin typeface="Cy Grotesk Wide"/>
                <a:ea typeface="Cy Grotesk Wide"/>
                <a:cs typeface="Cy Grotesk Wide"/>
                <a:sym typeface="Cy Grotesk Wide"/>
              </a:rPr>
              <a:t>6,400 Public Housing Units</a:t>
            </a:r>
          </a:p>
          <a:p>
            <a:pPr marL="0" lvl="1" indent="0" algn="l">
              <a:lnSpc>
                <a:spcPts val="2492"/>
              </a:lnSpc>
            </a:pPr>
            <a:endParaRPr lang="en-US" sz="2800" dirty="0">
              <a:solidFill>
                <a:srgbClr val="000000"/>
              </a:solidFill>
              <a:latin typeface="Cy Grotesk Wide"/>
              <a:ea typeface="Cy Grotesk Wide"/>
              <a:cs typeface="Cy Grotesk Wide"/>
              <a:sym typeface="Cy Grotesk Wide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8133573" y="5133183"/>
            <a:ext cx="6754682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2492"/>
              </a:lnSpc>
            </a:pPr>
            <a:r>
              <a:rPr lang="en-US" sz="2800" dirty="0">
                <a:solidFill>
                  <a:srgbClr val="000000"/>
                </a:solidFill>
                <a:latin typeface="Cy Grotesk Wide"/>
                <a:ea typeface="Cy Grotesk Wide"/>
                <a:cs typeface="Cy Grotesk Wide"/>
                <a:sym typeface="Cy Grotesk Wide"/>
              </a:rPr>
              <a:t>1,239 PBV HCV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8133573" y="3741279"/>
            <a:ext cx="6754682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2492"/>
              </a:lnSpc>
            </a:pPr>
            <a:r>
              <a:rPr lang="en-US" sz="2800" dirty="0">
                <a:solidFill>
                  <a:srgbClr val="000000"/>
                </a:solidFill>
                <a:latin typeface="Cy Grotesk Wide"/>
                <a:ea typeface="Cy Grotesk Wide"/>
                <a:cs typeface="Cy Grotesk Wide"/>
                <a:sym typeface="Cy Grotesk Wide"/>
              </a:rPr>
              <a:t>17,000 Tenant HCV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8133573" y="6376895"/>
            <a:ext cx="6754682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l">
              <a:lnSpc>
                <a:spcPts val="2492"/>
              </a:lnSpc>
            </a:pPr>
            <a:r>
              <a:rPr lang="en-US" sz="2800" dirty="0">
                <a:solidFill>
                  <a:srgbClr val="000000"/>
                </a:solidFill>
                <a:latin typeface="Cy Grotesk Wide"/>
                <a:ea typeface="Cy Grotesk Wide"/>
                <a:cs typeface="Cy Grotesk Wide"/>
                <a:sym typeface="Cy Grotesk Wide"/>
              </a:rPr>
              <a:t>1,698 RAD PBV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8143098" y="7604042"/>
            <a:ext cx="7134501" cy="1122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996"/>
              </a:lnSpc>
            </a:pPr>
            <a:r>
              <a:rPr lang="en-US" sz="2800">
                <a:solidFill>
                  <a:srgbClr val="000000"/>
                </a:solidFill>
                <a:latin typeface="Cy Grotesk Wide"/>
                <a:ea typeface="Cy Grotesk Wide"/>
                <a:cs typeface="Cy Grotesk Wide"/>
                <a:sym typeface="Cy Grotesk Wide"/>
              </a:rPr>
              <a:t>County Department Reporting to Mayor, Commission</a:t>
            </a:r>
          </a:p>
          <a:p>
            <a:pPr marL="0" lvl="1" indent="0" algn="l">
              <a:lnSpc>
                <a:spcPts val="2996"/>
              </a:lnSpc>
            </a:pPr>
            <a:endParaRPr lang="en-US" sz="2800">
              <a:solidFill>
                <a:srgbClr val="000000"/>
              </a:solidFill>
              <a:latin typeface="Cy Grotesk Wide"/>
              <a:ea typeface="Cy Grotesk Wide"/>
              <a:cs typeface="Cy Grotesk Wide"/>
              <a:sym typeface="Cy Grotesk Wid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5669676" y="-4821387"/>
            <a:ext cx="6891122" cy="6891122"/>
            <a:chOff x="0" y="0"/>
            <a:chExt cx="1708150" cy="17081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0" y="8269215"/>
            <a:ext cx="6891122" cy="6891122"/>
            <a:chOff x="0" y="0"/>
            <a:chExt cx="1708150" cy="17081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696050" y="0"/>
            <a:ext cx="5374086" cy="10287000"/>
            <a:chOff x="0" y="0"/>
            <a:chExt cx="1415397" cy="270933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15397" cy="2709333"/>
            </a:xfrm>
            <a:custGeom>
              <a:avLst/>
              <a:gdLst/>
              <a:ahLst/>
              <a:cxnLst/>
              <a:rect l="l" t="t" r="r" b="b"/>
              <a:pathLst>
                <a:path w="1415397" h="2709333">
                  <a:moveTo>
                    <a:pt x="0" y="0"/>
                  </a:moveTo>
                  <a:lnTo>
                    <a:pt x="1415397" y="0"/>
                  </a:lnTo>
                  <a:lnTo>
                    <a:pt x="1415397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415397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1802581" y="-665211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1" y="0"/>
                </a:lnTo>
                <a:lnTo>
                  <a:pt x="2431001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8734425" y="9621789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2" y="0"/>
                </a:lnTo>
                <a:lnTo>
                  <a:pt x="2431002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TextBox 14"/>
          <p:cNvSpPr txBox="1"/>
          <p:nvPr/>
        </p:nvSpPr>
        <p:spPr>
          <a:xfrm>
            <a:off x="348312" y="471864"/>
            <a:ext cx="4329725" cy="1383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11"/>
              </a:lnSpc>
            </a:pPr>
            <a:r>
              <a:rPr lang="en-US" sz="4399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Miami-Dade </a:t>
            </a:r>
          </a:p>
          <a:p>
            <a:pPr algn="l">
              <a:lnSpc>
                <a:spcPts val="5411"/>
              </a:lnSpc>
            </a:pPr>
            <a:r>
              <a:rPr lang="en-US" sz="4399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Housing Crisis</a:t>
            </a:r>
          </a:p>
        </p:txBody>
      </p:sp>
      <p:pic>
        <p:nvPicPr>
          <p:cNvPr id="16" name="Picture 15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F8BDA466-78FF-8FC3-2F4D-4C0C345B31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1400" y="2552700"/>
            <a:ext cx="6553200" cy="1962150"/>
          </a:xfrm>
          <a:prstGeom prst="rect">
            <a:avLst/>
          </a:prstGeom>
        </p:spPr>
      </p:pic>
      <p:pic>
        <p:nvPicPr>
          <p:cNvPr id="20" name="Picture 19" descr="A black and white sign with white text&#10;&#10;Description automatically generated">
            <a:extLst>
              <a:ext uri="{FF2B5EF4-FFF2-40B4-BE49-F238E27FC236}">
                <a16:creationId xmlns:a16="http://schemas.microsoft.com/office/drawing/2014/main" id="{261FD487-9E2D-2C09-2D5B-F3FD4F62BF5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53"/>
          <a:stretch/>
        </p:blipFill>
        <p:spPr>
          <a:xfrm>
            <a:off x="57150" y="3801036"/>
            <a:ext cx="12058650" cy="1113864"/>
          </a:xfrm>
          <a:prstGeom prst="rect">
            <a:avLst/>
          </a:prstGeom>
        </p:spPr>
      </p:pic>
      <p:pic>
        <p:nvPicPr>
          <p:cNvPr id="24" name="Picture 23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CADC0C8F-513D-7A9D-956E-2B168D3BD25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4895850"/>
            <a:ext cx="7886700" cy="2152650"/>
          </a:xfrm>
          <a:prstGeom prst="rect">
            <a:avLst/>
          </a:prstGeom>
        </p:spPr>
      </p:pic>
      <p:pic>
        <p:nvPicPr>
          <p:cNvPr id="28" name="Picture 27" descr="A person wearing a suit&#10;&#10;Description automatically generated with medium confidence">
            <a:extLst>
              <a:ext uri="{FF2B5EF4-FFF2-40B4-BE49-F238E27FC236}">
                <a16:creationId xmlns:a16="http://schemas.microsoft.com/office/drawing/2014/main" id="{77311E53-F14B-9F41-6CA0-5EFD470082D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49"/>
          <a:stretch/>
        </p:blipFill>
        <p:spPr>
          <a:xfrm>
            <a:off x="4724400" y="342900"/>
            <a:ext cx="9258300" cy="914400"/>
          </a:xfrm>
          <a:prstGeom prst="rect">
            <a:avLst/>
          </a:prstGeom>
        </p:spPr>
      </p:pic>
      <p:pic>
        <p:nvPicPr>
          <p:cNvPr id="40" name="Picture 39" descr="A screenshot of a website&#10;&#10;Description automatically generated">
            <a:extLst>
              <a:ext uri="{FF2B5EF4-FFF2-40B4-BE49-F238E27FC236}">
                <a16:creationId xmlns:a16="http://schemas.microsoft.com/office/drawing/2014/main" id="{D1E19E1C-D267-96B0-EB77-6915415B762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12"/>
          <a:stretch/>
        </p:blipFill>
        <p:spPr>
          <a:xfrm>
            <a:off x="-200025" y="5668329"/>
            <a:ext cx="5305425" cy="1656396"/>
          </a:xfrm>
          <a:prstGeom prst="rect">
            <a:avLst/>
          </a:prstGeom>
        </p:spPr>
      </p:pic>
      <p:pic>
        <p:nvPicPr>
          <p:cNvPr id="44" name="Picture 43" descr="A close up of a newspaper&#10;&#10;Description automatically generated">
            <a:extLst>
              <a:ext uri="{FF2B5EF4-FFF2-40B4-BE49-F238E27FC236}">
                <a16:creationId xmlns:a16="http://schemas.microsoft.com/office/drawing/2014/main" id="{0A2FF3BA-A336-94E6-FE5D-2A5492C8168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35"/>
          <a:stretch/>
        </p:blipFill>
        <p:spPr>
          <a:xfrm>
            <a:off x="76200" y="2079260"/>
            <a:ext cx="10134600" cy="1235440"/>
          </a:xfrm>
          <a:prstGeom prst="rect">
            <a:avLst/>
          </a:prstGeom>
        </p:spPr>
      </p:pic>
      <p:pic>
        <p:nvPicPr>
          <p:cNvPr id="46" name="Picture 45" descr="A screenshot of a computer&#10;&#10;Description automatically generated">
            <a:extLst>
              <a:ext uri="{FF2B5EF4-FFF2-40B4-BE49-F238E27FC236}">
                <a16:creationId xmlns:a16="http://schemas.microsoft.com/office/drawing/2014/main" id="{6C53D995-3346-2E28-9D04-163DAD63F8E0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982"/>
          <a:stretch/>
        </p:blipFill>
        <p:spPr>
          <a:xfrm>
            <a:off x="8153400" y="8658226"/>
            <a:ext cx="9791700" cy="1438274"/>
          </a:xfrm>
          <a:prstGeom prst="rect">
            <a:avLst/>
          </a:prstGeom>
        </p:spPr>
      </p:pic>
      <p:pic>
        <p:nvPicPr>
          <p:cNvPr id="50" name="Picture 49" descr="A white text on a blue background&#10;&#10;Description automatically generated">
            <a:extLst>
              <a:ext uri="{FF2B5EF4-FFF2-40B4-BE49-F238E27FC236}">
                <a16:creationId xmlns:a16="http://schemas.microsoft.com/office/drawing/2014/main" id="{A9C65F2E-2659-2A0C-3B2E-217D0DB81B2B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06"/>
          <a:stretch/>
        </p:blipFill>
        <p:spPr>
          <a:xfrm>
            <a:off x="-9525" y="8658226"/>
            <a:ext cx="8010525" cy="963564"/>
          </a:xfrm>
          <a:prstGeom prst="rect">
            <a:avLst/>
          </a:prstGeom>
        </p:spPr>
      </p:pic>
      <p:pic>
        <p:nvPicPr>
          <p:cNvPr id="36" name="Picture 35" descr="A close up of a sign&#10;&#10;Description automatically generated">
            <a:extLst>
              <a:ext uri="{FF2B5EF4-FFF2-40B4-BE49-F238E27FC236}">
                <a16:creationId xmlns:a16="http://schemas.microsoft.com/office/drawing/2014/main" id="{CE09D6BE-A7C8-F0C6-D75B-6084CDCFB8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0" y="6381750"/>
            <a:ext cx="6981825" cy="1885950"/>
          </a:xfrm>
          <a:prstGeom prst="rect">
            <a:avLst/>
          </a:prstGeom>
        </p:spPr>
      </p:pic>
      <p:pic>
        <p:nvPicPr>
          <p:cNvPr id="26" name="Picture 25" descr="A close up of a text&#10;&#10;Description automatically generated">
            <a:extLst>
              <a:ext uri="{FF2B5EF4-FFF2-40B4-BE49-F238E27FC236}">
                <a16:creationId xmlns:a16="http://schemas.microsoft.com/office/drawing/2014/main" id="{2CD425CD-BC00-C52F-B34C-01E61AE012A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7277100"/>
            <a:ext cx="4924425" cy="1066800"/>
          </a:xfrm>
          <a:prstGeom prst="rect">
            <a:avLst/>
          </a:prstGeom>
        </p:spPr>
      </p:pic>
      <p:pic>
        <p:nvPicPr>
          <p:cNvPr id="22" name="Picture 21" descr="A screenshot of a phone&#10;&#10;Description automatically generated">
            <a:extLst>
              <a:ext uri="{FF2B5EF4-FFF2-40B4-BE49-F238E27FC236}">
                <a16:creationId xmlns:a16="http://schemas.microsoft.com/office/drawing/2014/main" id="{1929C979-4DCD-1593-A17F-F12AEEFD580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0" y="847725"/>
            <a:ext cx="4924425" cy="16287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5452039" y="-4876267"/>
            <a:ext cx="6891122" cy="6891122"/>
            <a:chOff x="0" y="0"/>
            <a:chExt cx="1708150" cy="17081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-3445561" y="8783344"/>
            <a:ext cx="6891122" cy="6891122"/>
            <a:chOff x="0" y="0"/>
            <a:chExt cx="1708150" cy="17081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Freeform 6"/>
          <p:cNvSpPr/>
          <p:nvPr/>
        </p:nvSpPr>
        <p:spPr>
          <a:xfrm>
            <a:off x="11802581" y="-665211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1" y="0"/>
                </a:lnTo>
                <a:lnTo>
                  <a:pt x="2431001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4063477" y="9621789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2" y="0"/>
                </a:lnTo>
                <a:lnTo>
                  <a:pt x="2431002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" name="Group 8"/>
          <p:cNvGrpSpPr/>
          <p:nvPr/>
        </p:nvGrpSpPr>
        <p:grpSpPr>
          <a:xfrm>
            <a:off x="1650962" y="1197577"/>
            <a:ext cx="807414" cy="807414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4553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650962" y="3890255"/>
            <a:ext cx="807414" cy="807414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4553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650962" y="2543916"/>
            <a:ext cx="807414" cy="807414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4553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650962" y="5236594"/>
            <a:ext cx="807414" cy="807414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4553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650962" y="6582933"/>
            <a:ext cx="807414" cy="807414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4553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650962" y="7929272"/>
            <a:ext cx="807414" cy="807414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E4553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28575"/>
              <a:ext cx="660400" cy="708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0810210" y="4338868"/>
            <a:ext cx="6846744" cy="15443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880"/>
              </a:lnSpc>
            </a:pPr>
            <a:r>
              <a:rPr lang="en-US" sz="6533">
                <a:solidFill>
                  <a:srgbClr val="E4553B"/>
                </a:solidFill>
                <a:latin typeface="Cy Grotesk Key Semi-Bold"/>
                <a:ea typeface="Cy Grotesk Key Semi-Bold"/>
                <a:cs typeface="Cy Grotesk Key Semi-Bold"/>
                <a:sym typeface="Cy Grotesk Key Semi-Bold"/>
              </a:rPr>
              <a:t>DEVELOPMENT STRATEGY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2704337" y="1328169"/>
            <a:ext cx="6327054" cy="5176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73"/>
              </a:lnSpc>
            </a:pPr>
            <a:r>
              <a:rPr lang="en-US" sz="3210" dirty="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Preserve Public Housing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2704337" y="2596327"/>
            <a:ext cx="6327054" cy="5176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73"/>
              </a:lnSpc>
            </a:pPr>
            <a:r>
              <a:rPr lang="en-US" sz="321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Protect Existing Residents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2714268" y="3705137"/>
            <a:ext cx="6322089" cy="1047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73"/>
              </a:lnSpc>
            </a:pPr>
            <a:r>
              <a:rPr lang="en-US" sz="3210" dirty="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Reduce Concentration of Poverty- through addition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2714268" y="5184455"/>
            <a:ext cx="6322089" cy="1047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73"/>
              </a:lnSpc>
            </a:pPr>
            <a:r>
              <a:rPr lang="en-US" sz="3210" dirty="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Transit-Supported Development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2714268" y="6734113"/>
            <a:ext cx="6322089" cy="5176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73"/>
              </a:lnSpc>
            </a:pPr>
            <a:r>
              <a:rPr lang="en-US" sz="321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Access to opportunity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2737305" y="8059864"/>
            <a:ext cx="6322089" cy="5176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173"/>
              </a:lnSpc>
            </a:pPr>
            <a:r>
              <a:rPr lang="en-US" sz="321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Resiliency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4015129" y="8436902"/>
            <a:ext cx="6891122" cy="6891122"/>
            <a:chOff x="0" y="0"/>
            <a:chExt cx="1708150" cy="17081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4063477" y="9621789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2" y="0"/>
                </a:lnTo>
                <a:lnTo>
                  <a:pt x="2431002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7947743" y="0"/>
            <a:ext cx="10340257" cy="10287000"/>
            <a:chOff x="0" y="0"/>
            <a:chExt cx="2723360" cy="270933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723360" cy="2709333"/>
            </a:xfrm>
            <a:custGeom>
              <a:avLst/>
              <a:gdLst/>
              <a:ahLst/>
              <a:cxnLst/>
              <a:rect l="l" t="t" r="r" b="b"/>
              <a:pathLst>
                <a:path w="2723360" h="2709333">
                  <a:moveTo>
                    <a:pt x="0" y="0"/>
                  </a:moveTo>
                  <a:lnTo>
                    <a:pt x="2723360" y="0"/>
                  </a:lnTo>
                  <a:lnTo>
                    <a:pt x="272336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2723360" cy="27379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51"/>
                </a:lnSpc>
              </a:pPr>
              <a:endParaRPr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5638935" y="-4942169"/>
            <a:ext cx="6891122" cy="6891122"/>
            <a:chOff x="0" y="0"/>
            <a:chExt cx="1708150" cy="170815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1802581" y="-665211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1" y="0"/>
                </a:lnTo>
                <a:lnTo>
                  <a:pt x="2431001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-5400000">
            <a:off x="1188121" y="710450"/>
            <a:ext cx="2216159" cy="795259"/>
          </a:xfrm>
          <a:custGeom>
            <a:avLst/>
            <a:gdLst/>
            <a:ahLst/>
            <a:cxnLst/>
            <a:rect l="l" t="t" r="r" b="b"/>
            <a:pathLst>
              <a:path w="2216159" h="795259">
                <a:moveTo>
                  <a:pt x="0" y="0"/>
                </a:moveTo>
                <a:lnTo>
                  <a:pt x="2216159" y="0"/>
                </a:lnTo>
                <a:lnTo>
                  <a:pt x="2216159" y="795259"/>
                </a:lnTo>
                <a:lnTo>
                  <a:pt x="0" y="79525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t="-5250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545543" y="9484037"/>
            <a:ext cx="483157" cy="483157"/>
          </a:xfrm>
          <a:custGeom>
            <a:avLst/>
            <a:gdLst/>
            <a:ahLst/>
            <a:cxnLst/>
            <a:rect l="l" t="t" r="r" b="b"/>
            <a:pathLst>
              <a:path w="483157" h="483157">
                <a:moveTo>
                  <a:pt x="0" y="0"/>
                </a:moveTo>
                <a:lnTo>
                  <a:pt x="483157" y="0"/>
                </a:lnTo>
                <a:lnTo>
                  <a:pt x="483157" y="483157"/>
                </a:lnTo>
                <a:lnTo>
                  <a:pt x="0" y="48315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TextBox 14"/>
          <p:cNvSpPr txBox="1"/>
          <p:nvPr/>
        </p:nvSpPr>
        <p:spPr>
          <a:xfrm>
            <a:off x="10152094" y="1250954"/>
            <a:ext cx="6583550" cy="1279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800"/>
              </a:lnSpc>
            </a:pPr>
            <a:r>
              <a:rPr lang="en-US" sz="5333" dirty="0">
                <a:solidFill>
                  <a:srgbClr val="EE6940"/>
                </a:solidFill>
                <a:latin typeface="Cy Grotesk Key Semi-Bold"/>
                <a:ea typeface="Cy Grotesk Key Semi-Bold"/>
                <a:cs typeface="Cy Grotesk Key Semi-Bold"/>
                <a:sym typeface="Cy Grotesk Key Semi-Bold"/>
              </a:rPr>
              <a:t>RAD CLOSINGS TO DATE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1BBEAAB1-9539-0C9D-8553-CE9F63F06D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793283"/>
              </p:ext>
            </p:extLst>
          </p:nvPr>
        </p:nvGraphicFramePr>
        <p:xfrm>
          <a:off x="2209800" y="647700"/>
          <a:ext cx="8638868" cy="92026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33054">
                  <a:extLst>
                    <a:ext uri="{9D8B030D-6E8A-4147-A177-3AD203B41FA5}">
                      <a16:colId xmlns:a16="http://schemas.microsoft.com/office/drawing/2014/main" val="758180469"/>
                    </a:ext>
                  </a:extLst>
                </a:gridCol>
                <a:gridCol w="1412563">
                  <a:extLst>
                    <a:ext uri="{9D8B030D-6E8A-4147-A177-3AD203B41FA5}">
                      <a16:colId xmlns:a16="http://schemas.microsoft.com/office/drawing/2014/main" val="705353754"/>
                    </a:ext>
                  </a:extLst>
                </a:gridCol>
                <a:gridCol w="1628371">
                  <a:extLst>
                    <a:ext uri="{9D8B030D-6E8A-4147-A177-3AD203B41FA5}">
                      <a16:colId xmlns:a16="http://schemas.microsoft.com/office/drawing/2014/main" val="328829045"/>
                    </a:ext>
                  </a:extLst>
                </a:gridCol>
                <a:gridCol w="1464880">
                  <a:extLst>
                    <a:ext uri="{9D8B030D-6E8A-4147-A177-3AD203B41FA5}">
                      <a16:colId xmlns:a16="http://schemas.microsoft.com/office/drawing/2014/main" val="557544994"/>
                    </a:ext>
                  </a:extLst>
                </a:gridCol>
              </a:tblGrid>
              <a:tr h="62542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Cy Grotesk Key" panose="020B0604020202020204" charset="0"/>
                        </a:rPr>
                        <a:t>Development Name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Cy Grotesk Key" panose="020B0604020202020204" charset="0"/>
                        </a:rPr>
                        <a:t>Converted Units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Cy Grotesk Key" panose="020B0604020202020204" charset="0"/>
                        </a:rPr>
                        <a:t>Added Units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u="none" strike="noStrike" dirty="0">
                          <a:effectLst/>
                          <a:latin typeface="Cy Grotesk Key" panose="020B0604020202020204" charset="0"/>
                        </a:rPr>
                        <a:t>Total Units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ctr"/>
                </a:tc>
                <a:extLst>
                  <a:ext uri="{0D108BD9-81ED-4DB2-BD59-A6C34878D82A}">
                    <a16:rowId xmlns:a16="http://schemas.microsoft.com/office/drawing/2014/main" val="3724177319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DANTE FASCELL APARTMENTS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151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151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2186756041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Cy Grotesk Key" panose="020B0604020202020204" charset="0"/>
                        </a:rPr>
                        <a:t>STIRRUP PLAZA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100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100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3339023719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SOUTH  MIAMI PLAZA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97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97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2514123838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JOE MORETTI PHASE 2A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95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95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1352925161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Cy Grotesk Key" panose="020B0604020202020204" charset="0"/>
                        </a:rPr>
                        <a:t>THREE ROUND TOWER A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128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128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941628023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THREE ROUND TOWERS B &amp; C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90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173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263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726699190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BRISAS DEL ESTE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45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75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120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4046528137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COLLINS PARK APARTMENTS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124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124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655947184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JACK ORR PLAZA - PHASE 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Cy Grotesk Key" panose="020B0604020202020204" charset="0"/>
                        </a:rPr>
                        <a:t>200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200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313722773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Cy Grotesk Key" panose="020B0604020202020204" charset="0"/>
                        </a:rPr>
                        <a:t>JOE MORETTI - PHASE 2B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Cy Grotesk Key" panose="020B0604020202020204" charset="0"/>
                        </a:rPr>
                        <a:t>96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96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194067021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JOE MORETTI - PHASE 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3531001161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ROBERT KING HIGH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315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315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501870295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PASEO DEL RIO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66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116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182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3802842005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GALLERY AT RIVER PARC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  <a:latin typeface="Cy Grotesk Key" panose="020B0604020202020204" charset="0"/>
                        </a:rPr>
                        <a:t>30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120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150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668982578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HALEY SOFGE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240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240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302344027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Cy Grotesk Key" panose="020B0604020202020204" charset="0"/>
                        </a:rPr>
                        <a:t>BRISAS DEL RIO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27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141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168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290999003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SOUTH MIAMI GARDENS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58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114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172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1842582844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Cy Grotesk Key" panose="020B0604020202020204" charset="0"/>
                        </a:rPr>
                        <a:t>GALLERY AT WEST BRICKELL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93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372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465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1063782774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nn-NO" sz="1800" u="none" strike="noStrike">
                          <a:effectLst/>
                          <a:latin typeface="Cy Grotesk Key" panose="020B0604020202020204" charset="0"/>
                        </a:rPr>
                        <a:t>QUAIL ROOST TRANSIT VILLAGE I</a:t>
                      </a:r>
                      <a:endParaRPr lang="nn-NO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48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152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200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78825166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CULMER APARTMENTS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119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120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239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2670559604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Brisas del Este Apartments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30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131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161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314171514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GALLERY AT MARTI PARK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36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140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176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34002070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JOSE MARTI VILLAS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103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43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>
                          <a:effectLst/>
                          <a:latin typeface="Cy Grotesk Key" panose="020B0604020202020204" charset="0"/>
                        </a:rPr>
                        <a:t>146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911211992"/>
                  </a:ext>
                </a:extLst>
              </a:tr>
              <a:tr h="357386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Cy Grotesk Key" panose="020B0604020202020204" charset="0"/>
                        </a:rPr>
                        <a:t>2,407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Cy Grotesk Key" panose="020B0604020202020204" charset="0"/>
                        </a:rPr>
                        <a:t>1,697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effectLst/>
                          <a:latin typeface="Cy Grotesk Key" panose="020B0604020202020204" charset="0"/>
                        </a:rPr>
                        <a:t>4,104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Cy Grotesk Key" panose="020B0604020202020204" charset="0"/>
                      </a:endParaRPr>
                    </a:p>
                  </a:txBody>
                  <a:tcPr marL="8788" marR="8788" marT="8788" marB="0" anchor="b"/>
                </a:tc>
                <a:extLst>
                  <a:ext uri="{0D108BD9-81ED-4DB2-BD59-A6C34878D82A}">
                    <a16:rowId xmlns:a16="http://schemas.microsoft.com/office/drawing/2014/main" val="1479438733"/>
                  </a:ext>
                </a:extLst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859566" y="0"/>
            <a:ext cx="20007131" cy="10287000"/>
          </a:xfrm>
          <a:custGeom>
            <a:avLst/>
            <a:gdLst/>
            <a:ahLst/>
            <a:cxnLst/>
            <a:rect l="l" t="t" r="r" b="b"/>
            <a:pathLst>
              <a:path w="20007131" h="10287000">
                <a:moveTo>
                  <a:pt x="0" y="0"/>
                </a:moveTo>
                <a:lnTo>
                  <a:pt x="20007132" y="0"/>
                </a:lnTo>
                <a:lnTo>
                  <a:pt x="20007132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-1066800" y="8724900"/>
            <a:ext cx="21053955" cy="1028700"/>
            <a:chOff x="0" y="0"/>
            <a:chExt cx="5545075" cy="2709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545075" cy="270933"/>
            </a:xfrm>
            <a:custGeom>
              <a:avLst/>
              <a:gdLst/>
              <a:ahLst/>
              <a:cxnLst/>
              <a:rect l="l" t="t" r="r" b="b"/>
              <a:pathLst>
                <a:path w="5545075" h="270933">
                  <a:moveTo>
                    <a:pt x="0" y="0"/>
                  </a:moveTo>
                  <a:lnTo>
                    <a:pt x="5545075" y="0"/>
                  </a:lnTo>
                  <a:lnTo>
                    <a:pt x="5545075" y="270933"/>
                  </a:lnTo>
                  <a:lnTo>
                    <a:pt x="0" y="270933"/>
                  </a:lnTo>
                  <a:close/>
                </a:path>
              </a:pathLst>
            </a:custGeom>
            <a:solidFill>
              <a:srgbClr val="FFFFFF">
                <a:alpha val="82745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5545075" cy="29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51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4397389" y="8910897"/>
            <a:ext cx="3400752" cy="694806"/>
          </a:xfrm>
          <a:custGeom>
            <a:avLst/>
            <a:gdLst/>
            <a:ahLst/>
            <a:cxnLst/>
            <a:rect l="l" t="t" r="r" b="b"/>
            <a:pathLst>
              <a:path w="3400752" h="694806">
                <a:moveTo>
                  <a:pt x="0" y="0"/>
                </a:moveTo>
                <a:lnTo>
                  <a:pt x="3400752" y="0"/>
                </a:lnTo>
                <a:lnTo>
                  <a:pt x="3400752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2671669" y="8910897"/>
            <a:ext cx="1490201" cy="694806"/>
          </a:xfrm>
          <a:custGeom>
            <a:avLst/>
            <a:gdLst/>
            <a:ahLst/>
            <a:cxnLst/>
            <a:rect l="l" t="t" r="r" b="b"/>
            <a:pathLst>
              <a:path w="1490201" h="694806">
                <a:moveTo>
                  <a:pt x="0" y="0"/>
                </a:moveTo>
                <a:lnTo>
                  <a:pt x="1490201" y="0"/>
                </a:lnTo>
                <a:lnTo>
                  <a:pt x="1490201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393341" y="8934482"/>
            <a:ext cx="10738098" cy="6095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81"/>
              </a:lnSpc>
              <a:spcBef>
                <a:spcPct val="0"/>
              </a:spcBef>
            </a:pPr>
            <a:r>
              <a:rPr lang="en-US" sz="3754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RIVER PARC: PAST, PRESENT AND FUTURE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67640"/>
            <a:ext cx="18288000" cy="10622280"/>
          </a:xfrm>
          <a:custGeom>
            <a:avLst/>
            <a:gdLst/>
            <a:ahLst/>
            <a:cxnLst/>
            <a:rect l="l" t="t" r="r" b="b"/>
            <a:pathLst>
              <a:path w="18288000" h="10622280">
                <a:moveTo>
                  <a:pt x="0" y="0"/>
                </a:moveTo>
                <a:lnTo>
                  <a:pt x="18288000" y="0"/>
                </a:lnTo>
                <a:lnTo>
                  <a:pt x="18288000" y="10622280"/>
                </a:lnTo>
                <a:lnTo>
                  <a:pt x="0" y="1062228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-1828800" y="8724900"/>
            <a:ext cx="21053955" cy="1028700"/>
            <a:chOff x="0" y="0"/>
            <a:chExt cx="5545075" cy="2709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5545075" cy="270933"/>
            </a:xfrm>
            <a:custGeom>
              <a:avLst/>
              <a:gdLst/>
              <a:ahLst/>
              <a:cxnLst/>
              <a:rect l="l" t="t" r="r" b="b"/>
              <a:pathLst>
                <a:path w="5545075" h="270933">
                  <a:moveTo>
                    <a:pt x="0" y="0"/>
                  </a:moveTo>
                  <a:lnTo>
                    <a:pt x="5545075" y="0"/>
                  </a:lnTo>
                  <a:lnTo>
                    <a:pt x="5545075" y="270933"/>
                  </a:lnTo>
                  <a:lnTo>
                    <a:pt x="0" y="270933"/>
                  </a:lnTo>
                  <a:close/>
                </a:path>
              </a:pathLst>
            </a:custGeom>
            <a:solidFill>
              <a:srgbClr val="FFFFFF">
                <a:alpha val="82745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5545075" cy="29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51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4397389" y="8910897"/>
            <a:ext cx="3400752" cy="694806"/>
          </a:xfrm>
          <a:custGeom>
            <a:avLst/>
            <a:gdLst/>
            <a:ahLst/>
            <a:cxnLst/>
            <a:rect l="l" t="t" r="r" b="b"/>
            <a:pathLst>
              <a:path w="3400752" h="694806">
                <a:moveTo>
                  <a:pt x="0" y="0"/>
                </a:moveTo>
                <a:lnTo>
                  <a:pt x="3400752" y="0"/>
                </a:lnTo>
                <a:lnTo>
                  <a:pt x="3400752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2671669" y="8910897"/>
            <a:ext cx="1490201" cy="694806"/>
          </a:xfrm>
          <a:custGeom>
            <a:avLst/>
            <a:gdLst/>
            <a:ahLst/>
            <a:cxnLst/>
            <a:rect l="l" t="t" r="r" b="b"/>
            <a:pathLst>
              <a:path w="1490201" h="694806">
                <a:moveTo>
                  <a:pt x="0" y="0"/>
                </a:moveTo>
                <a:lnTo>
                  <a:pt x="1490201" y="0"/>
                </a:lnTo>
                <a:lnTo>
                  <a:pt x="1490201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2152102" y="3183427"/>
            <a:ext cx="2133721" cy="1753290"/>
          </a:xfrm>
          <a:custGeom>
            <a:avLst/>
            <a:gdLst/>
            <a:ahLst/>
            <a:cxnLst/>
            <a:rect l="l" t="t" r="r" b="b"/>
            <a:pathLst>
              <a:path w="2133721" h="1753290">
                <a:moveTo>
                  <a:pt x="0" y="0"/>
                </a:moveTo>
                <a:lnTo>
                  <a:pt x="2133722" y="0"/>
                </a:lnTo>
                <a:lnTo>
                  <a:pt x="2133722" y="1753290"/>
                </a:lnTo>
                <a:lnTo>
                  <a:pt x="0" y="175329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452593" y="8934482"/>
            <a:ext cx="5152132" cy="6095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881"/>
              </a:lnSpc>
              <a:spcBef>
                <a:spcPct val="0"/>
              </a:spcBef>
            </a:pPr>
            <a:r>
              <a:rPr lang="en-US" sz="3754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REGIONAL CONTEXT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4420095" y="8298893"/>
            <a:ext cx="6891122" cy="6891122"/>
            <a:chOff x="0" y="0"/>
            <a:chExt cx="1708150" cy="17081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4063477" y="9621789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2" y="0"/>
                </a:lnTo>
                <a:lnTo>
                  <a:pt x="2431002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10144209" y="0"/>
            <a:ext cx="8143791" cy="10287000"/>
            <a:chOff x="0" y="0"/>
            <a:chExt cx="2144867" cy="270933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144867" cy="2709333"/>
            </a:xfrm>
            <a:custGeom>
              <a:avLst/>
              <a:gdLst/>
              <a:ahLst/>
              <a:cxnLst/>
              <a:rect l="l" t="t" r="r" b="b"/>
              <a:pathLst>
                <a:path w="2144867" h="2709333">
                  <a:moveTo>
                    <a:pt x="0" y="0"/>
                  </a:moveTo>
                  <a:lnTo>
                    <a:pt x="2144867" y="0"/>
                  </a:lnTo>
                  <a:lnTo>
                    <a:pt x="2144867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2144867" cy="27379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51"/>
                </a:lnSpc>
              </a:pPr>
              <a:endParaRPr/>
            </a:p>
          </p:txBody>
        </p:sp>
      </p:grpSp>
      <p:grpSp>
        <p:nvGrpSpPr>
          <p:cNvPr id="8" name="Group 8"/>
          <p:cNvGrpSpPr>
            <a:grpSpLocks noChangeAspect="1"/>
          </p:cNvGrpSpPr>
          <p:nvPr/>
        </p:nvGrpSpPr>
        <p:grpSpPr>
          <a:xfrm>
            <a:off x="15796092" y="-4674963"/>
            <a:ext cx="6891122" cy="6891122"/>
            <a:chOff x="0" y="0"/>
            <a:chExt cx="1708150" cy="170815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1802581" y="-665211"/>
            <a:ext cx="2431002" cy="1330421"/>
          </a:xfrm>
          <a:custGeom>
            <a:avLst/>
            <a:gdLst/>
            <a:ahLst/>
            <a:cxnLst/>
            <a:rect l="l" t="t" r="r" b="b"/>
            <a:pathLst>
              <a:path w="2431002" h="1330421">
                <a:moveTo>
                  <a:pt x="0" y="0"/>
                </a:moveTo>
                <a:lnTo>
                  <a:pt x="2431001" y="0"/>
                </a:lnTo>
                <a:lnTo>
                  <a:pt x="2431001" y="1330422"/>
                </a:lnTo>
                <a:lnTo>
                  <a:pt x="0" y="13304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-5400000">
            <a:off x="1188121" y="710450"/>
            <a:ext cx="2216159" cy="795259"/>
          </a:xfrm>
          <a:custGeom>
            <a:avLst/>
            <a:gdLst/>
            <a:ahLst/>
            <a:cxnLst/>
            <a:rect l="l" t="t" r="r" b="b"/>
            <a:pathLst>
              <a:path w="2216159" h="795259">
                <a:moveTo>
                  <a:pt x="0" y="0"/>
                </a:moveTo>
                <a:lnTo>
                  <a:pt x="2216159" y="0"/>
                </a:lnTo>
                <a:lnTo>
                  <a:pt x="2216159" y="795259"/>
                </a:lnTo>
                <a:lnTo>
                  <a:pt x="0" y="79525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t="-52509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368629" y="9469950"/>
            <a:ext cx="483157" cy="483157"/>
          </a:xfrm>
          <a:custGeom>
            <a:avLst/>
            <a:gdLst/>
            <a:ahLst/>
            <a:cxnLst/>
            <a:rect l="l" t="t" r="r" b="b"/>
            <a:pathLst>
              <a:path w="483157" h="483157">
                <a:moveTo>
                  <a:pt x="0" y="0"/>
                </a:moveTo>
                <a:lnTo>
                  <a:pt x="483156" y="0"/>
                </a:lnTo>
                <a:lnTo>
                  <a:pt x="483156" y="483156"/>
                </a:lnTo>
                <a:lnTo>
                  <a:pt x="0" y="4831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10991289" y="665211"/>
            <a:ext cx="6684170" cy="8359567"/>
          </a:xfrm>
          <a:custGeom>
            <a:avLst/>
            <a:gdLst/>
            <a:ahLst/>
            <a:cxnLst/>
            <a:rect l="l" t="t" r="r" b="b"/>
            <a:pathLst>
              <a:path w="6684170" h="8359567">
                <a:moveTo>
                  <a:pt x="0" y="0"/>
                </a:moveTo>
                <a:lnTo>
                  <a:pt x="6684170" y="0"/>
                </a:lnTo>
                <a:lnTo>
                  <a:pt x="6684170" y="8359566"/>
                </a:lnTo>
                <a:lnTo>
                  <a:pt x="0" y="835956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TextBox 14"/>
          <p:cNvSpPr txBox="1"/>
          <p:nvPr/>
        </p:nvSpPr>
        <p:spPr>
          <a:xfrm>
            <a:off x="444946" y="1600137"/>
            <a:ext cx="10217990" cy="6699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800"/>
              </a:lnSpc>
            </a:pPr>
            <a:r>
              <a:rPr lang="en-US" sz="5333">
                <a:solidFill>
                  <a:srgbClr val="E4553B"/>
                </a:solidFill>
                <a:latin typeface="Cy Grotesk Key Semi-Bold"/>
                <a:ea typeface="Cy Grotesk Key Semi-Bold"/>
                <a:cs typeface="Cy Grotesk Key Semi-Bold"/>
                <a:sym typeface="Cy Grotesk Key Semi-Bold"/>
              </a:rPr>
              <a:t>ORIGINAL SITE – 2010s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542606" y="3319134"/>
            <a:ext cx="7041742" cy="4631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88"/>
              </a:lnSpc>
            </a:pPr>
            <a:r>
              <a:rPr lang="en-US" sz="3529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Robert King High    </a:t>
            </a:r>
            <a:r>
              <a:rPr lang="en-US" sz="3529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315 units</a:t>
            </a:r>
          </a:p>
          <a:p>
            <a:pPr algn="just">
              <a:lnSpc>
                <a:spcPts val="4588"/>
              </a:lnSpc>
            </a:pPr>
            <a:r>
              <a:rPr lang="en-US" sz="3529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Haley Sofge           </a:t>
            </a:r>
            <a:r>
              <a:rPr lang="en-US" sz="3529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475 units</a:t>
            </a:r>
          </a:p>
          <a:p>
            <a:pPr algn="just">
              <a:lnSpc>
                <a:spcPts val="4588"/>
              </a:lnSpc>
            </a:pPr>
            <a:r>
              <a:rPr lang="en-US" sz="3529" u="sng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Martin Fine Villa     </a:t>
            </a:r>
            <a:r>
              <a:rPr lang="en-US" sz="3529" u="sng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50   units</a:t>
            </a:r>
          </a:p>
          <a:p>
            <a:pPr algn="just">
              <a:lnSpc>
                <a:spcPts val="4588"/>
              </a:lnSpc>
            </a:pPr>
            <a:r>
              <a:rPr lang="en-US" sz="3529">
                <a:solidFill>
                  <a:srgbClr val="000000"/>
                </a:solidFill>
                <a:latin typeface="Cy Grotesk Key Bold"/>
                <a:ea typeface="Cy Grotesk Key Bold"/>
                <a:cs typeface="Cy Grotesk Key Bold"/>
                <a:sym typeface="Cy Grotesk Key Bold"/>
              </a:rPr>
              <a:t>840 public housing units</a:t>
            </a:r>
          </a:p>
          <a:p>
            <a:pPr algn="just">
              <a:lnSpc>
                <a:spcPts val="4588"/>
              </a:lnSpc>
            </a:pPr>
            <a:endParaRPr lang="en-US" sz="3529">
              <a:solidFill>
                <a:srgbClr val="000000"/>
              </a:solidFill>
              <a:latin typeface="Cy Grotesk Key Bold"/>
              <a:ea typeface="Cy Grotesk Key Bold"/>
              <a:cs typeface="Cy Grotesk Key Bold"/>
              <a:sym typeface="Cy Grotesk Key Bold"/>
            </a:endParaRPr>
          </a:p>
          <a:p>
            <a:pPr algn="just">
              <a:lnSpc>
                <a:spcPts val="4588"/>
              </a:lnSpc>
            </a:pPr>
            <a:r>
              <a:rPr lang="en-US" sz="3529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Community Center</a:t>
            </a:r>
          </a:p>
          <a:p>
            <a:pPr algn="just">
              <a:lnSpc>
                <a:spcPts val="4588"/>
              </a:lnSpc>
            </a:pPr>
            <a:r>
              <a:rPr lang="en-US" sz="3529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Administrative Offices</a:t>
            </a:r>
          </a:p>
          <a:p>
            <a:pPr algn="just">
              <a:lnSpc>
                <a:spcPts val="4588"/>
              </a:lnSpc>
            </a:pPr>
            <a:endParaRPr lang="en-US" sz="3529">
              <a:solidFill>
                <a:srgbClr val="000000"/>
              </a:solidFill>
              <a:latin typeface="Cy Grotesk Key"/>
              <a:ea typeface="Cy Grotesk Key"/>
              <a:cs typeface="Cy Grotesk Key"/>
              <a:sym typeface="Cy Grotesk Key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14385158" y="9274386"/>
            <a:ext cx="3400752" cy="694806"/>
          </a:xfrm>
          <a:custGeom>
            <a:avLst/>
            <a:gdLst/>
            <a:ahLst/>
            <a:cxnLst/>
            <a:rect l="l" t="t" r="r" b="b"/>
            <a:pathLst>
              <a:path w="3400752" h="694806">
                <a:moveTo>
                  <a:pt x="0" y="0"/>
                </a:moveTo>
                <a:lnTo>
                  <a:pt x="3400751" y="0"/>
                </a:lnTo>
                <a:lnTo>
                  <a:pt x="3400751" y="694807"/>
                </a:lnTo>
                <a:lnTo>
                  <a:pt x="0" y="69480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10681986" y="9258300"/>
            <a:ext cx="1490201" cy="694806"/>
          </a:xfrm>
          <a:custGeom>
            <a:avLst/>
            <a:gdLst/>
            <a:ahLst/>
            <a:cxnLst/>
            <a:rect l="l" t="t" r="r" b="b"/>
            <a:pathLst>
              <a:path w="1490201" h="694806">
                <a:moveTo>
                  <a:pt x="0" y="0"/>
                </a:moveTo>
                <a:lnTo>
                  <a:pt x="1490202" y="0"/>
                </a:lnTo>
                <a:lnTo>
                  <a:pt x="1490202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TextBox 18"/>
          <p:cNvSpPr txBox="1"/>
          <p:nvPr/>
        </p:nvSpPr>
        <p:spPr>
          <a:xfrm>
            <a:off x="488552" y="1069979"/>
            <a:ext cx="3245247" cy="5675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881"/>
              </a:lnSpc>
              <a:spcBef>
                <a:spcPct val="0"/>
              </a:spcBef>
            </a:pPr>
            <a:r>
              <a:rPr lang="en-US" sz="3754" dirty="0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RIVER PARC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-4609718" y="8162210"/>
            <a:ext cx="6891122" cy="6891122"/>
            <a:chOff x="0" y="0"/>
            <a:chExt cx="1708150" cy="17081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6775810" y="-4489546"/>
            <a:ext cx="6891122" cy="6891122"/>
            <a:chOff x="0" y="0"/>
            <a:chExt cx="1708150" cy="17081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192E39"/>
            </a:solid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0"/>
            <a:ext cx="9028958" cy="10287000"/>
            <a:chOff x="0" y="0"/>
            <a:chExt cx="12038611" cy="13716000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/>
            <a:srcRect l="1093" r="1093"/>
            <a:stretch>
              <a:fillRect/>
            </a:stretch>
          </p:blipFill>
          <p:spPr>
            <a:xfrm>
              <a:off x="0" y="0"/>
              <a:ext cx="12038611" cy="13716000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941904" y="9258300"/>
            <a:ext cx="3121573" cy="265976"/>
            <a:chOff x="0" y="0"/>
            <a:chExt cx="822143" cy="70051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22143" cy="70051"/>
            </a:xfrm>
            <a:custGeom>
              <a:avLst/>
              <a:gdLst/>
              <a:ahLst/>
              <a:cxnLst/>
              <a:rect l="l" t="t" r="r" b="b"/>
              <a:pathLst>
                <a:path w="822143" h="70051">
                  <a:moveTo>
                    <a:pt x="0" y="0"/>
                  </a:moveTo>
                  <a:lnTo>
                    <a:pt x="822143" y="0"/>
                  </a:lnTo>
                  <a:lnTo>
                    <a:pt x="822143" y="70051"/>
                  </a:lnTo>
                  <a:lnTo>
                    <a:pt x="0" y="70051"/>
                  </a:lnTo>
                  <a:close/>
                </a:path>
              </a:pathLst>
            </a:custGeom>
            <a:solidFill>
              <a:srgbClr val="E4553B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822143" cy="986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51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9144000" y="0"/>
            <a:ext cx="9144000" cy="10287000"/>
            <a:chOff x="0" y="0"/>
            <a:chExt cx="12192000" cy="13716000"/>
          </a:xfrm>
        </p:grpSpPr>
        <p:pic>
          <p:nvPicPr>
            <p:cNvPr id="12" name="Picture 12"/>
            <p:cNvPicPr>
              <a:picLocks noChangeAspect="1"/>
            </p:cNvPicPr>
            <p:nvPr/>
          </p:nvPicPr>
          <p:blipFill>
            <a:blip r:embed="rId3"/>
            <a:srcRect t="18" b="18"/>
            <a:stretch>
              <a:fillRect/>
            </a:stretch>
          </p:blipFill>
          <p:spPr>
            <a:xfrm>
              <a:off x="0" y="0"/>
              <a:ext cx="12192000" cy="13716000"/>
            </a:xfrm>
            <a:prstGeom prst="rect">
              <a:avLst/>
            </a:prstGeom>
          </p:spPr>
        </p:pic>
      </p:grpSp>
      <p:grpSp>
        <p:nvGrpSpPr>
          <p:cNvPr id="13" name="Group 13"/>
          <p:cNvGrpSpPr/>
          <p:nvPr/>
        </p:nvGrpSpPr>
        <p:grpSpPr>
          <a:xfrm>
            <a:off x="-2765955" y="8743950"/>
            <a:ext cx="21053955" cy="1028700"/>
            <a:chOff x="0" y="0"/>
            <a:chExt cx="5545075" cy="270933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5545075" cy="270933"/>
            </a:xfrm>
            <a:custGeom>
              <a:avLst/>
              <a:gdLst/>
              <a:ahLst/>
              <a:cxnLst/>
              <a:rect l="l" t="t" r="r" b="b"/>
              <a:pathLst>
                <a:path w="5545075" h="270933">
                  <a:moveTo>
                    <a:pt x="0" y="0"/>
                  </a:moveTo>
                  <a:lnTo>
                    <a:pt x="5545075" y="0"/>
                  </a:lnTo>
                  <a:lnTo>
                    <a:pt x="5545075" y="270933"/>
                  </a:lnTo>
                  <a:lnTo>
                    <a:pt x="0" y="270933"/>
                  </a:lnTo>
                  <a:close/>
                </a:path>
              </a:pathLst>
            </a:custGeom>
            <a:solidFill>
              <a:srgbClr val="FFFFFF">
                <a:alpha val="82745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28575"/>
              <a:ext cx="5545075" cy="2995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51"/>
                </a:lnSpc>
              </a:pPr>
              <a:endParaRPr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236299" y="9414184"/>
            <a:ext cx="5330119" cy="6159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399"/>
              </a:lnSpc>
            </a:pPr>
            <a:r>
              <a:rPr lang="en-US" sz="2666">
                <a:solidFill>
                  <a:srgbClr val="000000"/>
                </a:solidFill>
                <a:latin typeface="Cy Grotesk Key"/>
                <a:ea typeface="Cy Grotesk Key"/>
                <a:cs typeface="Cy Grotesk Key"/>
                <a:sym typeface="Cy Grotesk Key"/>
              </a:rPr>
              <a:t>RIVER PARC MASTER PLAN</a:t>
            </a:r>
          </a:p>
          <a:p>
            <a:pPr algn="l">
              <a:lnSpc>
                <a:spcPts val="2399"/>
              </a:lnSpc>
            </a:pPr>
            <a:endParaRPr lang="en-US" sz="2666">
              <a:solidFill>
                <a:srgbClr val="000000"/>
              </a:solidFill>
              <a:latin typeface="Cy Grotesk Key"/>
              <a:ea typeface="Cy Grotesk Key"/>
              <a:cs typeface="Cy Grotesk Key"/>
              <a:sym typeface="Cy Grotesk Key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236299" y="8953500"/>
            <a:ext cx="11375735" cy="464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07"/>
              </a:lnSpc>
            </a:pPr>
            <a:r>
              <a:rPr lang="en-US" sz="3675" dirty="0">
                <a:solidFill>
                  <a:srgbClr val="E4553B"/>
                </a:solidFill>
                <a:latin typeface="Cy Grotesk Key Semi-Bold"/>
                <a:ea typeface="Cy Grotesk Key Semi-Bold"/>
                <a:cs typeface="Cy Grotesk Key Semi-Bold"/>
                <a:sym typeface="Cy Grotesk Key Semi-Bold"/>
              </a:rPr>
              <a:t>UNDERUTILIZED AND DISREPAIR – 2010S</a:t>
            </a:r>
          </a:p>
        </p:txBody>
      </p:sp>
      <p:sp>
        <p:nvSpPr>
          <p:cNvPr id="18" name="Freeform 18"/>
          <p:cNvSpPr/>
          <p:nvPr/>
        </p:nvSpPr>
        <p:spPr>
          <a:xfrm>
            <a:off x="14397389" y="8910897"/>
            <a:ext cx="3400752" cy="694806"/>
          </a:xfrm>
          <a:custGeom>
            <a:avLst/>
            <a:gdLst/>
            <a:ahLst/>
            <a:cxnLst/>
            <a:rect l="l" t="t" r="r" b="b"/>
            <a:pathLst>
              <a:path w="3400752" h="694806">
                <a:moveTo>
                  <a:pt x="0" y="0"/>
                </a:moveTo>
                <a:lnTo>
                  <a:pt x="3400752" y="0"/>
                </a:lnTo>
                <a:lnTo>
                  <a:pt x="3400752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12671669" y="8910897"/>
            <a:ext cx="1490201" cy="694806"/>
          </a:xfrm>
          <a:custGeom>
            <a:avLst/>
            <a:gdLst/>
            <a:ahLst/>
            <a:cxnLst/>
            <a:rect l="l" t="t" r="r" b="b"/>
            <a:pathLst>
              <a:path w="1490201" h="694806">
                <a:moveTo>
                  <a:pt x="0" y="0"/>
                </a:moveTo>
                <a:lnTo>
                  <a:pt x="1490201" y="0"/>
                </a:lnTo>
                <a:lnTo>
                  <a:pt x="1490201" y="694806"/>
                </a:lnTo>
                <a:lnTo>
                  <a:pt x="0" y="69480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</TotalTime>
  <Words>373</Words>
  <Application>Microsoft Office PowerPoint</Application>
  <PresentationFormat>Custom</PresentationFormat>
  <Paragraphs>146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Cy Grotesk Key Thin</vt:lpstr>
      <vt:lpstr>Cy Grotesk Key Bold</vt:lpstr>
      <vt:lpstr>Calibri</vt:lpstr>
      <vt:lpstr>Arial</vt:lpstr>
      <vt:lpstr>Cy Grotesk Key Semi-Bold</vt:lpstr>
      <vt:lpstr>Cy Grotesk Wide</vt:lpstr>
      <vt:lpstr>Cy Grotesk Key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Orange Black Professional Corporate Presentation</dc:title>
  <dc:creator>Sheppard, Krystal (PHCD)</dc:creator>
  <cp:lastModifiedBy>Flood, Kyle (PHCD)</cp:lastModifiedBy>
  <cp:revision>2</cp:revision>
  <cp:lastPrinted>2024-08-23T17:23:49Z</cp:lastPrinted>
  <dcterms:created xsi:type="dcterms:W3CDTF">2006-08-16T00:00:00Z</dcterms:created>
  <dcterms:modified xsi:type="dcterms:W3CDTF">2024-08-23T17:37:20Z</dcterms:modified>
  <dc:identifier>DAGOrpiqozo</dc:identifier>
</cp:coreProperties>
</file>