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5" r:id="rId2"/>
    <p:sldMasterId id="2147483731" r:id="rId3"/>
  </p:sldMasterIdLst>
  <p:notesMasterIdLst>
    <p:notesMasterId r:id="rId39"/>
  </p:notesMasterIdLst>
  <p:sldIdLst>
    <p:sldId id="258" r:id="rId4"/>
    <p:sldId id="375" r:id="rId5"/>
    <p:sldId id="704" r:id="rId6"/>
    <p:sldId id="609" r:id="rId7"/>
    <p:sldId id="813" r:id="rId8"/>
    <p:sldId id="558" r:id="rId9"/>
    <p:sldId id="818" r:id="rId10"/>
    <p:sldId id="304" r:id="rId11"/>
    <p:sldId id="805" r:id="rId12"/>
    <p:sldId id="541" r:id="rId13"/>
    <p:sldId id="393" r:id="rId14"/>
    <p:sldId id="510" r:id="rId15"/>
    <p:sldId id="793" r:id="rId16"/>
    <p:sldId id="593" r:id="rId17"/>
    <p:sldId id="815" r:id="rId18"/>
    <p:sldId id="814" r:id="rId19"/>
    <p:sldId id="453" r:id="rId20"/>
    <p:sldId id="811" r:id="rId21"/>
    <p:sldId id="592" r:id="rId22"/>
    <p:sldId id="812" r:id="rId23"/>
    <p:sldId id="809" r:id="rId24"/>
    <p:sldId id="459" r:id="rId25"/>
    <p:sldId id="810" r:id="rId26"/>
    <p:sldId id="514" r:id="rId27"/>
    <p:sldId id="462" r:id="rId28"/>
    <p:sldId id="477" r:id="rId29"/>
    <p:sldId id="579" r:id="rId30"/>
    <p:sldId id="576" r:id="rId31"/>
    <p:sldId id="817" r:id="rId32"/>
    <p:sldId id="797" r:id="rId33"/>
    <p:sldId id="573" r:id="rId34"/>
    <p:sldId id="551" r:id="rId35"/>
    <p:sldId id="816" r:id="rId36"/>
    <p:sldId id="394" r:id="rId37"/>
    <p:sldId id="577" r:id="rId38"/>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48" userDrawn="1">
          <p15:clr>
            <a:srgbClr val="A4A3A4"/>
          </p15:clr>
        </p15:guide>
        <p15:guide id="2" pos="336"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9A1132-3370-FC26-4292-D6C4F2C5BA19}" name="Sterba, Catherine" initials="CS" userId="S::fhlb3cs@fhlbatl.com::bf635420-2c7b-42d8-a3dc-d315aa4d9cb1" providerId="AD"/>
  <p188:author id="{6B23B473-C4D5-4C22-DCB9-C43612DF68E3}" name="Colenburg, Caitlin" initials="CC" userId="S::fhlbcc6@fhlbatl.com::f334788c-c3f0-44cb-9e1c-4651e6ed6c25" providerId="AD"/>
  <p188:author id="{29AFB291-154D-F0CE-605E-433752F1FBE1}" name="Butler, ShaDonte" initials="SB" userId="S::FHLBSMD@fhlbatl.com::378ab0a0-ff2c-4ac7-ba75-fb7310345cf4" providerId="AD"/>
  <p188:author id="{6CBF6C92-DDA2-78B5-9B24-7705E1D1FF17}" name="Brown, Julia" initials="JB" userId="S::fhlbjb8@fhlbatl.com::070805a3-5c88-4f59-a3e1-61c450e18591"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468"/>
    <a:srgbClr val="0099A8"/>
    <a:srgbClr val="F6982E"/>
    <a:srgbClr val="63666A"/>
    <a:srgbClr val="83AFDB"/>
    <a:srgbClr val="003268"/>
    <a:srgbClr val="676767"/>
    <a:srgbClr val="F0AF2E"/>
    <a:srgbClr val="83B3DB"/>
    <a:srgbClr val="4646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5" autoAdjust="0"/>
    <p:restoredTop sz="75940" autoAdjust="0"/>
  </p:normalViewPr>
  <p:slideViewPr>
    <p:cSldViewPr>
      <p:cViewPr varScale="1">
        <p:scale>
          <a:sx n="87" d="100"/>
          <a:sy n="87" d="100"/>
        </p:scale>
        <p:origin x="2154" y="84"/>
      </p:cViewPr>
      <p:guideLst>
        <p:guide orient="horz" pos="3648"/>
        <p:guide pos="336"/>
      </p:guideLst>
    </p:cSldViewPr>
  </p:slideViewPr>
  <p:notesTextViewPr>
    <p:cViewPr>
      <p:scale>
        <a:sx n="100" d="100"/>
        <a:sy n="100" d="100"/>
      </p:scale>
      <p:origin x="0" y="0"/>
    </p:cViewPr>
  </p:notesTextViewPr>
  <p:sorterViewPr>
    <p:cViewPr varScale="1">
      <p:scale>
        <a:sx n="1" d="1"/>
        <a:sy n="1" d="1"/>
      </p:scale>
      <p:origin x="0" y="-606"/>
    </p:cViewPr>
  </p:sorterViewPr>
  <p:notesViewPr>
    <p:cSldViewPr>
      <p:cViewPr varScale="1">
        <p:scale>
          <a:sx n="67" d="100"/>
          <a:sy n="67" d="100"/>
        </p:scale>
        <p:origin x="1814"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microsoft.com/office/2018/10/relationships/authors" Targe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0.24190624999999999"/>
          <c:w val="0.95416666666666672"/>
          <c:h val="0.52158784448818896"/>
        </c:manualLayout>
      </c:layout>
      <c:pie3DChart>
        <c:varyColors val="1"/>
        <c:ser>
          <c:idx val="0"/>
          <c:order val="0"/>
          <c:tx>
            <c:strRef>
              <c:f>Sheet1!$B$1</c:f>
              <c:strCache>
                <c:ptCount val="1"/>
                <c:pt idx="0">
                  <c:v>2</c:v>
                </c:pt>
              </c:strCache>
            </c:strRef>
          </c:tx>
          <c:dPt>
            <c:idx val="0"/>
            <c:bubble3D val="0"/>
            <c:spPr>
              <a:solidFill>
                <a:srgbClr val="E66D12">
                  <a:alpha val="76863"/>
                </a:srgbClr>
              </a:solidFill>
              <a:ln w="25400">
                <a:noFill/>
              </a:ln>
              <a:effectLst/>
              <a:sp3d/>
            </c:spPr>
            <c:extLst>
              <c:ext xmlns:c16="http://schemas.microsoft.com/office/drawing/2014/chart" uri="{C3380CC4-5D6E-409C-BE32-E72D297353CC}">
                <c16:uniqueId val="{00000001-1E6B-47A8-BC2E-7988A5E40762}"/>
              </c:ext>
            </c:extLst>
          </c:dPt>
          <c:dPt>
            <c:idx val="1"/>
            <c:bubble3D val="0"/>
            <c:spPr>
              <a:solidFill>
                <a:schemeClr val="bg1">
                  <a:lumMod val="75000"/>
                </a:schemeClr>
              </a:solidFill>
              <a:ln w="25400">
                <a:noFill/>
              </a:ln>
              <a:effectLst/>
              <a:sp3d/>
            </c:spPr>
            <c:extLst>
              <c:ext xmlns:c16="http://schemas.microsoft.com/office/drawing/2014/chart" uri="{C3380CC4-5D6E-409C-BE32-E72D297353CC}">
                <c16:uniqueId val="{00000003-1E6B-47A8-BC2E-7988A5E40762}"/>
              </c:ext>
            </c:extLst>
          </c:dPt>
          <c:dPt>
            <c:idx val="2"/>
            <c:bubble3D val="0"/>
            <c:spPr>
              <a:solidFill>
                <a:srgbClr val="92D050"/>
              </a:solidFill>
              <a:ln w="25400">
                <a:noFill/>
              </a:ln>
              <a:effectLst/>
              <a:sp3d/>
            </c:spPr>
            <c:extLst>
              <c:ext xmlns:c16="http://schemas.microsoft.com/office/drawing/2014/chart" uri="{C3380CC4-5D6E-409C-BE32-E72D297353CC}">
                <c16:uniqueId val="{00000005-1E6B-47A8-BC2E-7988A5E40762}"/>
              </c:ext>
            </c:extLst>
          </c:dPt>
          <c:dPt>
            <c:idx val="3"/>
            <c:bubble3D val="0"/>
            <c:spPr>
              <a:solidFill>
                <a:schemeClr val="tx2">
                  <a:lumMod val="60000"/>
                  <a:lumOff val="40000"/>
                </a:schemeClr>
              </a:solidFill>
              <a:ln w="25400">
                <a:noFill/>
              </a:ln>
              <a:effectLst/>
              <a:sp3d/>
            </c:spPr>
            <c:extLst>
              <c:ext xmlns:c16="http://schemas.microsoft.com/office/drawing/2014/chart" uri="{C3380CC4-5D6E-409C-BE32-E72D297353CC}">
                <c16:uniqueId val="{00000007-1E6B-47A8-BC2E-7988A5E40762}"/>
              </c:ext>
            </c:extLst>
          </c:dPt>
          <c:dPt>
            <c:idx val="4"/>
            <c:bubble3D val="0"/>
            <c:spPr>
              <a:solidFill>
                <a:schemeClr val="accent1">
                  <a:lumMod val="60000"/>
                  <a:lumOff val="40000"/>
                  <a:alpha val="75000"/>
                </a:schemeClr>
              </a:solidFill>
              <a:ln w="25400">
                <a:noFill/>
              </a:ln>
              <a:effectLst/>
              <a:sp3d/>
            </c:spPr>
            <c:extLst>
              <c:ext xmlns:c16="http://schemas.microsoft.com/office/drawing/2014/chart" uri="{C3380CC4-5D6E-409C-BE32-E72D297353CC}">
                <c16:uniqueId val="{00000009-1E6B-47A8-BC2E-7988A5E40762}"/>
              </c:ext>
            </c:extLst>
          </c:dPt>
          <c:cat>
            <c:strRef>
              <c:f>Sheet1!$A$2:$A$6</c:f>
              <c:strCache>
                <c:ptCount val="5"/>
                <c:pt idx="0">
                  <c:v>Credit Unions</c:v>
                </c:pt>
                <c:pt idx="1">
                  <c:v>Insurance Companies</c:v>
                </c:pt>
                <c:pt idx="2">
                  <c:v>Savings Banks</c:v>
                </c:pt>
                <c:pt idx="3">
                  <c:v>Commercial Banks</c:v>
                </c:pt>
                <c:pt idx="4">
                  <c:v>Community Development Financial Institutions</c:v>
                </c:pt>
              </c:strCache>
            </c:strRef>
          </c:cat>
          <c:val>
            <c:numRef>
              <c:f>Sheet1!$B$2:$B$6</c:f>
              <c:numCache>
                <c:formatCode>General</c:formatCode>
                <c:ptCount val="5"/>
                <c:pt idx="0">
                  <c:v>246</c:v>
                </c:pt>
                <c:pt idx="1">
                  <c:v>60</c:v>
                </c:pt>
                <c:pt idx="2">
                  <c:v>50</c:v>
                </c:pt>
                <c:pt idx="3">
                  <c:v>426</c:v>
                </c:pt>
                <c:pt idx="4">
                  <c:v>13</c:v>
                </c:pt>
              </c:numCache>
            </c:numRef>
          </c:val>
          <c:extLst>
            <c:ext xmlns:c16="http://schemas.microsoft.com/office/drawing/2014/chart" uri="{C3380CC4-5D6E-409C-BE32-E72D297353CC}">
              <c16:uniqueId val="{0000000A-1E6B-47A8-BC2E-7988A5E40762}"/>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dirty="0"/>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5E6BED69-79E6-4926-9B44-4964EC5D2350}" type="datetimeFigureOut">
              <a:rPr lang="en-US" smtClean="0"/>
              <a:pPr/>
              <a:t>8/14/2024</a:t>
            </a:fld>
            <a:endParaRPr lang="en-US" dirty="0"/>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dirty="0"/>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74CDD622-A1C9-4172-A136-7FF227672BDE}" type="slidenum">
              <a:rPr lang="en-US" smtClean="0"/>
              <a:pPr/>
              <a:t>‹#›</a:t>
            </a:fld>
            <a:endParaRPr lang="en-US" dirty="0"/>
          </a:p>
        </p:txBody>
      </p:sp>
    </p:spTree>
    <p:extLst>
      <p:ext uri="{BB962C8B-B14F-4D97-AF65-F5344CB8AC3E}">
        <p14:creationId xmlns:p14="http://schemas.microsoft.com/office/powerpoint/2010/main" val="2518202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932" userDrawn="1">
          <p15:clr>
            <a:srgbClr val="F26B43"/>
          </p15:clr>
        </p15:guide>
        <p15:guide id="2" pos="2212"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CDD622-A1C9-4172-A136-7FF227672BDE}" type="slidenum">
              <a:rPr lang="en-US" smtClean="0"/>
              <a:pPr/>
              <a:t>1</a:t>
            </a:fld>
            <a:endParaRPr lang="en-US" dirty="0"/>
          </a:p>
        </p:txBody>
      </p:sp>
    </p:spTree>
    <p:extLst>
      <p:ext uri="{BB962C8B-B14F-4D97-AF65-F5344CB8AC3E}">
        <p14:creationId xmlns:p14="http://schemas.microsoft.com/office/powerpoint/2010/main" val="10640256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1058257" y="4560571"/>
            <a:ext cx="5525423" cy="5405932"/>
          </a:xfrm>
        </p:spPr>
        <p:txBody>
          <a:bodyPr/>
          <a:lstStyle/>
          <a:p>
            <a:endParaRPr lang="en-US" dirty="0"/>
          </a:p>
        </p:txBody>
      </p:sp>
      <p:sp>
        <p:nvSpPr>
          <p:cNvPr id="4" name="Slide Number Placeholder 3"/>
          <p:cNvSpPr>
            <a:spLocks noGrp="1"/>
          </p:cNvSpPr>
          <p:nvPr>
            <p:ph type="sldNum" sz="quarter" idx="10"/>
          </p:nvPr>
        </p:nvSpPr>
        <p:spPr/>
        <p:txBody>
          <a:bodyPr/>
          <a:lstStyle/>
          <a:p>
            <a:fld id="{D14ACC14-9B5C-483D-96BC-B15FE0E82DE9}" type="slidenum">
              <a:rPr lang="en-US" smtClean="0"/>
              <a:pPr/>
              <a:t>10</a:t>
            </a:fld>
            <a:endParaRPr lang="en-US" dirty="0"/>
          </a:p>
        </p:txBody>
      </p:sp>
    </p:spTree>
    <p:extLst>
      <p:ext uri="{BB962C8B-B14F-4D97-AF65-F5344CB8AC3E}">
        <p14:creationId xmlns:p14="http://schemas.microsoft.com/office/powerpoint/2010/main" val="1752479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7520721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12</a:t>
            </a:fld>
            <a:endParaRPr lang="en-US"/>
          </a:p>
        </p:txBody>
      </p:sp>
    </p:spTree>
    <p:extLst>
      <p:ext uri="{BB962C8B-B14F-4D97-AF65-F5344CB8AC3E}">
        <p14:creationId xmlns:p14="http://schemas.microsoft.com/office/powerpoint/2010/main" val="28275226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dirty="0"/>
          </a:p>
        </p:txBody>
      </p:sp>
      <p:sp>
        <p:nvSpPr>
          <p:cNvPr id="4" name="Slide Number Placeholder 3"/>
          <p:cNvSpPr>
            <a:spLocks noGrp="1"/>
          </p:cNvSpPr>
          <p:nvPr>
            <p:ph type="sldNum" sz="quarter" idx="10"/>
          </p:nvPr>
        </p:nvSpPr>
        <p:spPr/>
        <p:txBody>
          <a:bodyPr/>
          <a:lstStyle/>
          <a:p>
            <a:fld id="{B5D0E0D4-5F33-5445-8B14-6D8B8938093E}" type="slidenum">
              <a:rPr lang="en-US" smtClean="0"/>
              <a:t>13</a:t>
            </a:fld>
            <a:endParaRPr lang="en-US" dirty="0"/>
          </a:p>
        </p:txBody>
      </p:sp>
    </p:spTree>
    <p:extLst>
      <p:ext uri="{BB962C8B-B14F-4D97-AF65-F5344CB8AC3E}">
        <p14:creationId xmlns:p14="http://schemas.microsoft.com/office/powerpoint/2010/main" val="2927814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14</a:t>
            </a:fld>
            <a:endParaRPr lang="en-US"/>
          </a:p>
        </p:txBody>
      </p:sp>
    </p:spTree>
    <p:extLst>
      <p:ext uri="{BB962C8B-B14F-4D97-AF65-F5344CB8AC3E}">
        <p14:creationId xmlns:p14="http://schemas.microsoft.com/office/powerpoint/2010/main" val="4137220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15</a:t>
            </a:fld>
            <a:endParaRPr lang="en-US"/>
          </a:p>
        </p:txBody>
      </p:sp>
    </p:spTree>
    <p:extLst>
      <p:ext uri="{BB962C8B-B14F-4D97-AF65-F5344CB8AC3E}">
        <p14:creationId xmlns:p14="http://schemas.microsoft.com/office/powerpoint/2010/main" val="12439367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16</a:t>
            </a:fld>
            <a:endParaRPr lang="en-US"/>
          </a:p>
        </p:txBody>
      </p:sp>
    </p:spTree>
    <p:extLst>
      <p:ext uri="{BB962C8B-B14F-4D97-AF65-F5344CB8AC3E}">
        <p14:creationId xmlns:p14="http://schemas.microsoft.com/office/powerpoint/2010/main" val="2243913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CDD622-A1C9-4172-A136-7FF227672BDE}" type="slidenum">
              <a:rPr lang="en-US" smtClean="0"/>
              <a:pPr/>
              <a:t>17</a:t>
            </a:fld>
            <a:endParaRPr lang="en-US" dirty="0"/>
          </a:p>
        </p:txBody>
      </p:sp>
    </p:spTree>
    <p:extLst>
      <p:ext uri="{BB962C8B-B14F-4D97-AF65-F5344CB8AC3E}">
        <p14:creationId xmlns:p14="http://schemas.microsoft.com/office/powerpoint/2010/main" val="19145943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18</a:t>
            </a:fld>
            <a:endParaRPr lang="en-US"/>
          </a:p>
        </p:txBody>
      </p:sp>
    </p:spTree>
    <p:extLst>
      <p:ext uri="{BB962C8B-B14F-4D97-AF65-F5344CB8AC3E}">
        <p14:creationId xmlns:p14="http://schemas.microsoft.com/office/powerpoint/2010/main" val="29577947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19</a:t>
            </a:fld>
            <a:endParaRPr lang="en-US"/>
          </a:p>
        </p:txBody>
      </p:sp>
    </p:spTree>
    <p:extLst>
      <p:ext uri="{BB962C8B-B14F-4D97-AF65-F5344CB8AC3E}">
        <p14:creationId xmlns:p14="http://schemas.microsoft.com/office/powerpoint/2010/main" val="7391319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a:t>Before we get started, we want you</a:t>
            </a:r>
            <a:r>
              <a:rPr lang="en-US" baseline="0" dirty="0"/>
              <a:t> to be aware of the things described on this screen.  In short, it’s your responsibility to ensure that your application meets our 2024 Implementation Plan guidelines and is consistent with other project information.</a:t>
            </a:r>
            <a:endParaRPr lang="en-US" b="1" dirty="0"/>
          </a:p>
        </p:txBody>
      </p:sp>
      <p:sp>
        <p:nvSpPr>
          <p:cNvPr id="4" name="Slide Number Placeholder 3"/>
          <p:cNvSpPr>
            <a:spLocks noGrp="1"/>
          </p:cNvSpPr>
          <p:nvPr>
            <p:ph type="sldNum" sz="quarter" idx="10"/>
          </p:nvPr>
        </p:nvSpPr>
        <p:spPr/>
        <p:txBody>
          <a:bodyPr/>
          <a:lstStyle/>
          <a:p>
            <a:fld id="{FD87D9F4-C060-4DAE-948E-5E42A228375D}"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3775171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talk about the General Fund. What is the AHP General Fund and how</a:t>
            </a:r>
            <a:r>
              <a:rPr lang="en-US" baseline="0" dirty="0"/>
              <a:t> can it be used to help your clients develop and build affordable housing?</a:t>
            </a:r>
          </a:p>
          <a:p>
            <a:endParaRPr lang="en-US" dirty="0"/>
          </a:p>
          <a:p>
            <a:r>
              <a:rPr lang="en-US" dirty="0"/>
              <a:t>Earlier this year, the Federal Home Loan Bank of Atlanta announced a record $55 million in available funds through our 2024 Affordable Housing Program General Fund.</a:t>
            </a:r>
          </a:p>
        </p:txBody>
      </p:sp>
      <p:sp>
        <p:nvSpPr>
          <p:cNvPr id="4" name="Slide Number Placeholder 3"/>
          <p:cNvSpPr>
            <a:spLocks noGrp="1"/>
          </p:cNvSpPr>
          <p:nvPr>
            <p:ph type="sldNum" sz="quarter" idx="10"/>
          </p:nvPr>
        </p:nvSpPr>
        <p:spPr/>
        <p:txBody>
          <a:bodyPr/>
          <a:lstStyle/>
          <a:p>
            <a:fld id="{5B07E9A1-9140-8247-A965-B4CA9DE99E46}" type="slidenum">
              <a:rPr lang="en-US" smtClean="0"/>
              <a:t>20</a:t>
            </a:fld>
            <a:endParaRPr lang="en-US" dirty="0"/>
          </a:p>
        </p:txBody>
      </p:sp>
    </p:spTree>
    <p:extLst>
      <p:ext uri="{BB962C8B-B14F-4D97-AF65-F5344CB8AC3E}">
        <p14:creationId xmlns:p14="http://schemas.microsoft.com/office/powerpoint/2010/main" val="8506681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we have $1 million available per project to support the acquisition, construction, or rehabilitation of multifamily and single family housing. This is an increase over last year’s max subsidy per project of $750,000.</a:t>
            </a:r>
          </a:p>
        </p:txBody>
      </p:sp>
      <p:sp>
        <p:nvSpPr>
          <p:cNvPr id="4" name="Slide Number Placeholder 3"/>
          <p:cNvSpPr>
            <a:spLocks noGrp="1"/>
          </p:cNvSpPr>
          <p:nvPr>
            <p:ph type="sldNum" sz="quarter" idx="10"/>
          </p:nvPr>
        </p:nvSpPr>
        <p:spPr/>
        <p:txBody>
          <a:bodyPr/>
          <a:lstStyle/>
          <a:p>
            <a:fld id="{5B07E9A1-9140-8247-A965-B4CA9DE99E46}" type="slidenum">
              <a:rPr lang="en-US" smtClean="0"/>
              <a:pPr/>
              <a:t>21</a:t>
            </a:fld>
            <a:endParaRPr lang="en-US"/>
          </a:p>
        </p:txBody>
      </p:sp>
    </p:spTree>
    <p:extLst>
      <p:ext uri="{BB962C8B-B14F-4D97-AF65-F5344CB8AC3E}">
        <p14:creationId xmlns:p14="http://schemas.microsoft.com/office/powerpoint/2010/main" val="15691487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baseline="0" dirty="0"/>
              <a:t> To give some background on the General Fund Program, </a:t>
            </a:r>
          </a:p>
          <a:p>
            <a:pPr lvl="1">
              <a:buFont typeface="Arial" pitchFamily="34" charset="0"/>
              <a:buChar char="•"/>
            </a:pPr>
            <a:r>
              <a:rPr lang="en-US" baseline="0" dirty="0"/>
              <a:t> Every year FHLBank Atlanta commits 10 percent of its annual net income to AHP BUT</a:t>
            </a:r>
          </a:p>
          <a:p>
            <a:pPr lvl="1">
              <a:buFont typeface="Arial" pitchFamily="34" charset="0"/>
              <a:buChar char="•"/>
            </a:pPr>
            <a:r>
              <a:rPr lang="en-US" baseline="0" dirty="0"/>
              <a:t> The AHP funds are not tax dollars</a:t>
            </a:r>
          </a:p>
          <a:p>
            <a:pPr>
              <a:buFont typeface="Arial" pitchFamily="34" charset="0"/>
              <a:buChar char="•"/>
            </a:pPr>
            <a:r>
              <a:rPr lang="en-US" baseline="0" dirty="0"/>
              <a:t> It is a flexible source of gap funding to help develop affordable housing for very-low to moderate income families and individuals</a:t>
            </a:r>
          </a:p>
          <a:p>
            <a:pPr>
              <a:buFont typeface="Arial" pitchFamily="34" charset="0"/>
              <a:buChar char="•"/>
            </a:pPr>
            <a:r>
              <a:rPr lang="en-US" baseline="0" dirty="0"/>
              <a:t> For rental projects, the infusion of AHP funds into the project allows you to reduce your debt on the project. And with lower debt, your debt service is also lower, which then allows you to target lower income households with lower rents.</a:t>
            </a:r>
          </a:p>
          <a:p>
            <a:pPr>
              <a:buFont typeface="Arial" pitchFamily="34" charset="0"/>
              <a:buChar char="•"/>
            </a:pPr>
            <a:r>
              <a:rPr lang="en-US" baseline="0" dirty="0"/>
              <a:t> Another fundamental of the program is that projects can be located anywhere in the US.  The AHP funds, however, may only be accessed through a member of the Federal Home Loan Bank of Atlanta.</a:t>
            </a:r>
          </a:p>
          <a:p>
            <a:pPr>
              <a:buFont typeface="Arial" pitchFamily="34" charset="0"/>
              <a:buChar char="•"/>
            </a:pPr>
            <a:r>
              <a:rPr lang="en-US" baseline="0" dirty="0"/>
              <a:t> The AHP General Fund is a competitive program in which all applications are submitted once each year, then ranked from highest to lowest.  We will underwrite the applications in order from highest to lowest score until all the funds have been committed.</a:t>
            </a:r>
          </a:p>
        </p:txBody>
      </p:sp>
      <p:sp>
        <p:nvSpPr>
          <p:cNvPr id="4" name="Slide Number Placeholder 3"/>
          <p:cNvSpPr>
            <a:spLocks noGrp="1"/>
          </p:cNvSpPr>
          <p:nvPr>
            <p:ph type="sldNum" sz="quarter" idx="10"/>
          </p:nvPr>
        </p:nvSpPr>
        <p:spPr/>
        <p:txBody>
          <a:bodyPr/>
          <a:lstStyle/>
          <a:p>
            <a:fld id="{B5D0E0D4-5F33-5445-8B14-6D8B8938093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3635211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 above.</a:t>
            </a:r>
          </a:p>
          <a:p>
            <a:endParaRPr lang="en-US" dirty="0"/>
          </a:p>
          <a:p>
            <a:r>
              <a:rPr lang="en-US" dirty="0"/>
              <a:t>Cannot be used for:</a:t>
            </a:r>
          </a:p>
          <a:p>
            <a:pPr marL="171450" indent="-171450">
              <a:buFontTx/>
              <a:buChar char="-"/>
            </a:pPr>
            <a:r>
              <a:rPr lang="en-US" dirty="0"/>
              <a:t>Non-residential costs</a:t>
            </a:r>
          </a:p>
          <a:p>
            <a:pPr marL="171450" indent="-171450">
              <a:buFontTx/>
              <a:buChar char="-"/>
            </a:pPr>
            <a:r>
              <a:rPr lang="en-US" dirty="0"/>
              <a:t>Operating subsidies</a:t>
            </a:r>
          </a:p>
          <a:p>
            <a:pPr marL="171450" indent="-171450">
              <a:buFontTx/>
              <a:buChar char="-"/>
            </a:pPr>
            <a:r>
              <a:rPr lang="en-US" dirty="0"/>
              <a:t>Empowerment activities</a:t>
            </a:r>
          </a:p>
          <a:p>
            <a:pPr marL="171450" indent="-171450">
              <a:buFontTx/>
              <a:buChar char="-"/>
            </a:pPr>
            <a:r>
              <a:rPr lang="en-US" dirty="0"/>
              <a:t>Housing while undergoing medical treatment</a:t>
            </a:r>
          </a:p>
          <a:p>
            <a:pPr marL="171450" indent="-171450">
              <a:buFontTx/>
              <a:buChar char="-"/>
            </a:pPr>
            <a:r>
              <a:rPr lang="en-US" dirty="0"/>
              <a:t>University housing</a:t>
            </a:r>
          </a:p>
          <a:p>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pPr/>
              <a:t>23</a:t>
            </a:fld>
            <a:endParaRPr lang="en-US"/>
          </a:p>
        </p:txBody>
      </p:sp>
    </p:spTree>
    <p:extLst>
      <p:ext uri="{BB962C8B-B14F-4D97-AF65-F5344CB8AC3E}">
        <p14:creationId xmlns:p14="http://schemas.microsoft.com/office/powerpoint/2010/main" val="3141165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73458">
              <a:buFont typeface="Arial" pitchFamily="34" charset="0"/>
              <a:buChar char="•"/>
              <a:defRPr/>
            </a:pPr>
            <a:r>
              <a:rPr lang="en-US" sz="1100" dirty="0"/>
              <a:t>AHP funds are what we call a </a:t>
            </a:r>
            <a:r>
              <a:rPr lang="en-US" sz="1100" u="sng" dirty="0"/>
              <a:t>direct</a:t>
            </a:r>
            <a:r>
              <a:rPr lang="en-US" sz="1100" dirty="0"/>
              <a:t> subsidy  No interest accrues and there is no expectation of repayment if the project continues to do the things that were committed to in the application.</a:t>
            </a:r>
          </a:p>
          <a:p>
            <a:pPr defTabSz="473458">
              <a:buFont typeface="Arial" pitchFamily="34" charset="0"/>
              <a:buChar char="•"/>
              <a:defRPr/>
            </a:pPr>
            <a:r>
              <a:rPr lang="en-US" sz="1100" dirty="0"/>
              <a:t> To reiterate what was mentioned on the last slide, for the 2024 application, </a:t>
            </a:r>
            <a:r>
              <a:rPr lang="en-US" sz="1100" dirty="0">
                <a:solidFill>
                  <a:srgbClr val="FF0000"/>
                </a:solidFill>
              </a:rPr>
              <a:t>the maximum direct subsidy per project is $1,000,000</a:t>
            </a:r>
            <a:r>
              <a:rPr lang="en-US" sz="1100" dirty="0"/>
              <a:t> for all applications and locations.</a:t>
            </a:r>
          </a:p>
          <a:p>
            <a:pPr>
              <a:buFont typeface="Arial" pitchFamily="34" charset="0"/>
              <a:buChar char="•"/>
            </a:pPr>
            <a:r>
              <a:rPr lang="en-US" sz="1100" dirty="0"/>
              <a:t> The AHP funds are secured with a note and mortgage.</a:t>
            </a:r>
          </a:p>
          <a:p>
            <a:pPr marL="457200" marR="0" lvl="1"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100" dirty="0"/>
              <a:t> For rental projects, the AHP retention period is fifteen years; and there is no partial forgiveness</a:t>
            </a:r>
          </a:p>
          <a:p>
            <a:pPr lvl="1">
              <a:buFont typeface="Arial" pitchFamily="34" charset="0"/>
              <a:buChar char="•"/>
            </a:pPr>
            <a:r>
              <a:rPr lang="en-US" sz="1100" dirty="0"/>
              <a:t> For ownership projects with a transfer of ownership, the term is five years.  The AHP subsidy is forgiven on a prorated basis over the five-year period.</a:t>
            </a:r>
          </a:p>
          <a:p>
            <a:pPr marL="473458" lvl="1" defTabSz="946915">
              <a:buFont typeface="Arial" pitchFamily="34" charset="0"/>
              <a:buChar char="•"/>
              <a:defRPr/>
            </a:pPr>
            <a:r>
              <a:rPr lang="en-US" sz="1100" dirty="0"/>
              <a:t> There is no retention on owner-occupied rehabilitation units.</a:t>
            </a:r>
          </a:p>
          <a:p>
            <a:pPr marL="16258" lvl="0" defTabSz="946915">
              <a:buFont typeface="Arial" pitchFamily="34" charset="0"/>
              <a:buChar char="•"/>
              <a:defRPr/>
            </a:pPr>
            <a:r>
              <a:rPr lang="en-US" sz="1100" dirty="0"/>
              <a:t>The maximum income for an “AHP assisted household” is 80% of area median income.  However, mixed income projects are eligible so long as at least 20% of the units are reserved for very-low-income households.</a:t>
            </a:r>
          </a:p>
        </p:txBody>
      </p:sp>
      <p:sp>
        <p:nvSpPr>
          <p:cNvPr id="4" name="Slide Number Placeholder 3"/>
          <p:cNvSpPr>
            <a:spLocks noGrp="1"/>
          </p:cNvSpPr>
          <p:nvPr>
            <p:ph type="sldNum" sz="quarter" idx="10"/>
          </p:nvPr>
        </p:nvSpPr>
        <p:spPr/>
        <p:txBody>
          <a:bodyPr/>
          <a:lstStyle/>
          <a:p>
            <a:fld id="{B5D0E0D4-5F33-5445-8B14-6D8B8938093E}" type="slidenum">
              <a:rPr lang="en-US" smtClean="0"/>
              <a:t>24</a:t>
            </a:fld>
            <a:endParaRPr lang="en-US" dirty="0"/>
          </a:p>
        </p:txBody>
      </p:sp>
    </p:spTree>
    <p:extLst>
      <p:ext uri="{BB962C8B-B14F-4D97-AF65-F5344CB8AC3E}">
        <p14:creationId xmlns:p14="http://schemas.microsoft.com/office/powerpoint/2010/main" val="338677941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Shown on this slide are photos of a few of our projects that we’re proud</a:t>
            </a:r>
            <a:r>
              <a:rPr lang="en-US" baseline="0" dirty="0"/>
              <a:t> to have been a part of. </a:t>
            </a:r>
          </a:p>
          <a:p>
            <a:r>
              <a:rPr lang="en-US" baseline="0" dirty="0"/>
              <a:t>On the next slides we are going to go into some details on how AHP General Fund can make projects feasible. And for projects that are already feasible, how AHP can make them better?</a:t>
            </a:r>
            <a:endParaRPr lang="en-US" dirty="0"/>
          </a:p>
        </p:txBody>
      </p:sp>
      <p:sp>
        <p:nvSpPr>
          <p:cNvPr id="4" name="Slide Number Placeholder 3"/>
          <p:cNvSpPr>
            <a:spLocks noGrp="1"/>
          </p:cNvSpPr>
          <p:nvPr>
            <p:ph type="sldNum" sz="quarter" idx="10"/>
          </p:nvPr>
        </p:nvSpPr>
        <p:spPr/>
        <p:txBody>
          <a:bodyPr/>
          <a:lstStyle/>
          <a:p>
            <a:fld id="{5B07E9A1-9140-8247-A965-B4CA9DE99E46}" type="slidenum">
              <a:rPr lang="en-US" smtClean="0"/>
              <a:t>25</a:t>
            </a:fld>
            <a:endParaRPr lang="en-US" dirty="0"/>
          </a:p>
        </p:txBody>
      </p:sp>
    </p:spTree>
    <p:extLst>
      <p:ext uri="{BB962C8B-B14F-4D97-AF65-F5344CB8AC3E}">
        <p14:creationId xmlns:p14="http://schemas.microsoft.com/office/powerpoint/2010/main" val="12952950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itchFamily="34" charset="0"/>
              <a:buChar char="•"/>
            </a:pPr>
            <a:r>
              <a:rPr lang="en-US" dirty="0"/>
              <a:t> This chart shows the</a:t>
            </a:r>
            <a:r>
              <a:rPr lang="en-US" baseline="0" dirty="0"/>
              <a:t> scoring categories for AHP applications. You can find more detail about these scoring categories in the Implementation Plan that can be found on the Bank’s corporate website.</a:t>
            </a:r>
            <a:endParaRPr lang="en-US" b="1" baseline="0" dirty="0"/>
          </a:p>
          <a:p>
            <a:pPr>
              <a:buFont typeface="Arial" pitchFamily="34" charset="0"/>
              <a:buChar char="•"/>
            </a:pPr>
            <a:r>
              <a:rPr lang="en-US" baseline="0" dirty="0"/>
              <a:t> There are 14 categories that make up the 100-point maximum score.</a:t>
            </a:r>
          </a:p>
          <a:p>
            <a:pPr>
              <a:buFont typeface="Arial" pitchFamily="34" charset="0"/>
              <a:buChar char="•"/>
            </a:pPr>
            <a:r>
              <a:rPr lang="en-US" baseline="0" dirty="0"/>
              <a:t> Most categories can be self-scored, with the exception of Targeting to </a:t>
            </a:r>
            <a:r>
              <a:rPr lang="en-US" u="sng" baseline="0" dirty="0"/>
              <a:t>Lower-Income Households </a:t>
            </a:r>
            <a:r>
              <a:rPr lang="en-US" baseline="0" dirty="0"/>
              <a:t>and </a:t>
            </a:r>
            <a:r>
              <a:rPr lang="en-US" u="sng" baseline="0" dirty="0"/>
              <a:t>AHP Subsidy Per Unit</a:t>
            </a:r>
            <a:r>
              <a:rPr lang="en-US" baseline="0" dirty="0"/>
              <a:t>, since these categories are based on a weighted average of all applications received in a particular year.</a:t>
            </a:r>
          </a:p>
        </p:txBody>
      </p:sp>
      <p:sp>
        <p:nvSpPr>
          <p:cNvPr id="4" name="Slide Number Placeholder 3"/>
          <p:cNvSpPr>
            <a:spLocks noGrp="1"/>
          </p:cNvSpPr>
          <p:nvPr>
            <p:ph type="sldNum" sz="quarter" idx="10"/>
          </p:nvPr>
        </p:nvSpPr>
        <p:spPr/>
        <p:txBody>
          <a:bodyPr/>
          <a:lstStyle/>
          <a:p>
            <a:fld id="{B5D0E0D4-5F33-5445-8B14-6D8B8938093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420943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This slide shows thi</a:t>
            </a:r>
            <a:r>
              <a:rPr lang="en-US" dirty="0"/>
              <a:t>s year’s schedule for the round, as well as 2025. This year’s round opens on June 27</a:t>
            </a:r>
            <a:r>
              <a:rPr lang="en-US" baseline="30000" dirty="0"/>
              <a:t>th</a:t>
            </a:r>
            <a:r>
              <a:rPr lang="en-US" dirty="0"/>
              <a:t> and closes on July 29</a:t>
            </a:r>
            <a:r>
              <a:rPr lang="en-US" baseline="30000" dirty="0"/>
              <a:t>th</a:t>
            </a:r>
            <a:r>
              <a:rPr lang="en-US" dirty="0"/>
              <a:t>. The underwriting period will commence after the close of the round and awards will be announced in December. </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For 2025, the round will open in May, close in June, and awards will be announced in October.</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We intentionally stagger the timing of the round each year so that we’re no favoring any particular state in regard to approval schedules of other funding sources.</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If you have any questions or would like to discuss a particular project, please do not hesitate to contact me or any of the analysts on the Multifamily team. The contact information is included later in the presentation.</a:t>
            </a:r>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With that, I will turn it over to Maxima Sims to discuss the Set-Aside Program.</a:t>
            </a:r>
            <a:endParaRPr lang="en-US" baseline="0" dirty="0"/>
          </a:p>
        </p:txBody>
      </p:sp>
      <p:sp>
        <p:nvSpPr>
          <p:cNvPr id="4" name="Slide Number Placeholder 3"/>
          <p:cNvSpPr>
            <a:spLocks noGrp="1"/>
          </p:cNvSpPr>
          <p:nvPr>
            <p:ph type="sldNum" sz="quarter" idx="10"/>
          </p:nvPr>
        </p:nvSpPr>
        <p:spPr/>
        <p:txBody>
          <a:bodyPr/>
          <a:lstStyle/>
          <a:p>
            <a:fld id="{B5D0E0D4-5F33-5445-8B14-6D8B8938093E}" type="slidenum">
              <a:rPr lang="en-US" smtClean="0"/>
              <a:t>28</a:t>
            </a:fld>
            <a:endParaRPr lang="en-US" dirty="0"/>
          </a:p>
        </p:txBody>
      </p:sp>
    </p:spTree>
    <p:extLst>
      <p:ext uri="{BB962C8B-B14F-4D97-AF65-F5344CB8AC3E}">
        <p14:creationId xmlns:p14="http://schemas.microsoft.com/office/powerpoint/2010/main" val="18105573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Cathy </a:t>
            </a:r>
            <a:r>
              <a:rPr lang="en-US" b="1"/>
              <a:t>to slide 28</a:t>
            </a:r>
            <a:endParaRPr lang="en-US" b="1" dirty="0"/>
          </a:p>
        </p:txBody>
      </p:sp>
      <p:sp>
        <p:nvSpPr>
          <p:cNvPr id="4" name="Slide Number Placeholder 3"/>
          <p:cNvSpPr>
            <a:spLocks noGrp="1"/>
          </p:cNvSpPr>
          <p:nvPr>
            <p:ph type="sldNum" sz="quarter" idx="10"/>
          </p:nvPr>
        </p:nvSpPr>
        <p:spPr/>
        <p:txBody>
          <a:bodyPr/>
          <a:lstStyle/>
          <a:p>
            <a:fld id="{5B07E9A1-9140-8247-A965-B4CA9DE99E46}"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5974792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Cathy </a:t>
            </a:r>
            <a:r>
              <a:rPr lang="en-US" b="1"/>
              <a:t>to slide 28</a:t>
            </a:r>
            <a:endParaRPr lang="en-US" b="1" dirty="0"/>
          </a:p>
        </p:txBody>
      </p:sp>
      <p:sp>
        <p:nvSpPr>
          <p:cNvPr id="4" name="Slide Number Placeholder 3"/>
          <p:cNvSpPr>
            <a:spLocks noGrp="1"/>
          </p:cNvSpPr>
          <p:nvPr>
            <p:ph type="sldNum" sz="quarter" idx="10"/>
          </p:nvPr>
        </p:nvSpPr>
        <p:spPr/>
        <p:txBody>
          <a:bodyPr/>
          <a:lstStyle/>
          <a:p>
            <a:fld id="{5B07E9A1-9140-8247-A965-B4CA9DE99E46}"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994563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600"/>
              </a:spcAft>
            </a:pPr>
            <a:r>
              <a:rPr lang="en-US" dirty="0"/>
              <a:t>The </a:t>
            </a:r>
            <a:r>
              <a:rPr lang="en-US" dirty="0" err="1"/>
              <a:t>FHLBanks</a:t>
            </a:r>
            <a:r>
              <a:rPr lang="en-US" dirty="0"/>
              <a:t> have been a reliable source of same-day, low-cost funding and contingent liquidity for almost 90 years</a:t>
            </a:r>
          </a:p>
          <a:p>
            <a:pPr>
              <a:spcBef>
                <a:spcPts val="0"/>
              </a:spcBef>
              <a:spcAft>
                <a:spcPts val="600"/>
              </a:spcAft>
            </a:pPr>
            <a:r>
              <a:rPr lang="en-US" dirty="0"/>
              <a:t>They provide products and services that help financial institutions manage their </a:t>
            </a:r>
            <a:br>
              <a:rPr lang="en-US" dirty="0"/>
            </a:br>
            <a:r>
              <a:rPr lang="en-US" dirty="0"/>
              <a:t>asset-liability and liquidity programs</a:t>
            </a:r>
          </a:p>
          <a:p>
            <a:pPr>
              <a:spcBef>
                <a:spcPts val="0"/>
              </a:spcBef>
              <a:spcAft>
                <a:spcPts val="600"/>
              </a:spcAft>
            </a:pPr>
            <a:r>
              <a:rPr lang="en-US" dirty="0"/>
              <a:t>They also increase and expand the availability of funds for residential mortgage and community development lending nationwide</a:t>
            </a:r>
          </a:p>
          <a:p>
            <a:pPr>
              <a:spcBef>
                <a:spcPts val="0"/>
              </a:spcBef>
              <a:spcAft>
                <a:spcPts val="600"/>
              </a:spcAft>
            </a:pPr>
            <a:r>
              <a:rPr lang="en-US" dirty="0" err="1"/>
              <a:t>FHLBank</a:t>
            </a:r>
            <a:r>
              <a:rPr lang="en-US" dirty="0"/>
              <a:t> members include banks, credit unions, insurance companies, and community development financial institutions (CDFIs)</a:t>
            </a:r>
          </a:p>
          <a:p>
            <a:endParaRPr lang="en-US" dirty="0"/>
          </a:p>
        </p:txBody>
      </p:sp>
      <p:sp>
        <p:nvSpPr>
          <p:cNvPr id="4" name="Slide Number Placeholder 3"/>
          <p:cNvSpPr>
            <a:spLocks noGrp="1"/>
          </p:cNvSpPr>
          <p:nvPr>
            <p:ph type="sldNum" sz="quarter" idx="10"/>
          </p:nvPr>
        </p:nvSpPr>
        <p:spPr/>
        <p:txBody>
          <a:bodyPr/>
          <a:lstStyle/>
          <a:p>
            <a:fld id="{74CDD622-A1C9-4172-A136-7FF227672BDE}" type="slidenum">
              <a:rPr lang="en-US" smtClean="0"/>
              <a:pPr/>
              <a:t>3</a:t>
            </a:fld>
            <a:endParaRPr lang="en-US" dirty="0"/>
          </a:p>
        </p:txBody>
      </p:sp>
    </p:spTree>
    <p:extLst>
      <p:ext uri="{BB962C8B-B14F-4D97-AF65-F5344CB8AC3E}">
        <p14:creationId xmlns:p14="http://schemas.microsoft.com/office/powerpoint/2010/main" val="40560796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i="1" dirty="0"/>
          </a:p>
        </p:txBody>
      </p:sp>
      <p:sp>
        <p:nvSpPr>
          <p:cNvPr id="4" name="Slide Number Placeholder 3"/>
          <p:cNvSpPr>
            <a:spLocks noGrp="1"/>
          </p:cNvSpPr>
          <p:nvPr>
            <p:ph type="sldNum" sz="quarter" idx="10"/>
          </p:nvPr>
        </p:nvSpPr>
        <p:spPr/>
        <p:txBody>
          <a:bodyPr/>
          <a:lstStyle/>
          <a:p>
            <a:fld id="{D14ACC14-9B5C-483D-96BC-B15FE0E82DE9}" type="slidenum">
              <a:rPr lang="en-US" smtClean="0"/>
              <a:pPr/>
              <a:t>31</a:t>
            </a:fld>
            <a:endParaRPr lang="en-US" dirty="0"/>
          </a:p>
        </p:txBody>
      </p:sp>
    </p:spTree>
    <p:extLst>
      <p:ext uri="{BB962C8B-B14F-4D97-AF65-F5344CB8AC3E}">
        <p14:creationId xmlns:p14="http://schemas.microsoft.com/office/powerpoint/2010/main" val="32326064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633309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endParaRPr dirty="0"/>
          </a:p>
        </p:txBody>
      </p:sp>
    </p:spTree>
    <p:extLst>
      <p:ext uri="{BB962C8B-B14F-4D97-AF65-F5344CB8AC3E}">
        <p14:creationId xmlns:p14="http://schemas.microsoft.com/office/powerpoint/2010/main" val="16310219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27" indent="-171427">
              <a:buFont typeface="Arial" panose="020B0604020202020204" pitchFamily="34" charset="0"/>
              <a:buChar char="•"/>
            </a:pPr>
            <a:r>
              <a:rPr lang="en-US" dirty="0"/>
              <a:t>One</a:t>
            </a:r>
            <a:r>
              <a:rPr lang="en-US" baseline="0" dirty="0"/>
              <a:t> of our helpful resources is the Member Locator Tool, which is found on the Bank’s corporate website under Find a Member.</a:t>
            </a:r>
          </a:p>
          <a:p>
            <a:pPr marL="171427" indent="-171427">
              <a:buFont typeface="Arial" panose="020B0604020202020204" pitchFamily="34" charset="0"/>
              <a:buChar char="•"/>
            </a:pPr>
            <a:r>
              <a:rPr lang="en-US" baseline="0" dirty="0"/>
              <a:t>The tool allows you to search for members in your area that participate in AHP Ownership and Multifamily Housing.</a:t>
            </a:r>
          </a:p>
          <a:p>
            <a:pPr marL="171427" indent="-171427">
              <a:buFont typeface="Arial" panose="020B0604020202020204" pitchFamily="34" charset="0"/>
              <a:buChar char="•"/>
            </a:pPr>
            <a:r>
              <a:rPr lang="en-US" baseline="0" dirty="0"/>
              <a:t>Also, we are happy to provide match-making if you are looking for a member for your application - </a:t>
            </a:r>
            <a:r>
              <a:rPr lang="en-US" b="0" baseline="0" dirty="0"/>
              <a:t>just call</a:t>
            </a:r>
            <a:r>
              <a:rPr lang="en-US" baseline="0" dirty="0"/>
              <a:t>.</a:t>
            </a:r>
          </a:p>
        </p:txBody>
      </p:sp>
      <p:sp>
        <p:nvSpPr>
          <p:cNvPr id="4" name="Slide Number Placeholder 3"/>
          <p:cNvSpPr>
            <a:spLocks noGrp="1"/>
          </p:cNvSpPr>
          <p:nvPr>
            <p:ph type="sldNum" sz="quarter" idx="10"/>
          </p:nvPr>
        </p:nvSpPr>
        <p:spPr/>
        <p:txBody>
          <a:bodyPr/>
          <a:lstStyle/>
          <a:p>
            <a:pPr>
              <a:defRPr/>
            </a:pPr>
            <a:fld id="{849FA044-75EC-4E8A-9B7F-D53631FD7450}" type="slidenum">
              <a:rPr lang="en-US" smtClean="0"/>
              <a:pPr>
                <a:defRPr/>
              </a:pPr>
              <a:t>34</a:t>
            </a:fld>
            <a:endParaRPr lang="en-US" dirty="0"/>
          </a:p>
        </p:txBody>
      </p:sp>
    </p:spTree>
    <p:extLst>
      <p:ext uri="{BB962C8B-B14F-4D97-AF65-F5344CB8AC3E}">
        <p14:creationId xmlns:p14="http://schemas.microsoft.com/office/powerpoint/2010/main" val="21073978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B07E9A1-9140-8247-A965-B4CA9DE99E46}" type="slidenum">
              <a:rPr lang="en-US" smtClean="0"/>
              <a:pPr/>
              <a:t>35</a:t>
            </a:fld>
            <a:endParaRPr lang="en-US"/>
          </a:p>
        </p:txBody>
      </p:sp>
    </p:spTree>
    <p:extLst>
      <p:ext uri="{BB962C8B-B14F-4D97-AF65-F5344CB8AC3E}">
        <p14:creationId xmlns:p14="http://schemas.microsoft.com/office/powerpoint/2010/main" val="2186363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Eric</a:t>
            </a:r>
          </a:p>
        </p:txBody>
      </p:sp>
      <p:sp>
        <p:nvSpPr>
          <p:cNvPr id="4" name="Slide Number Placeholder 3"/>
          <p:cNvSpPr>
            <a:spLocks noGrp="1"/>
          </p:cNvSpPr>
          <p:nvPr>
            <p:ph type="sldNum" sz="quarter" idx="10"/>
          </p:nvPr>
        </p:nvSpPr>
        <p:spPr/>
        <p:txBody>
          <a:bodyPr/>
          <a:lstStyle/>
          <a:p>
            <a:fld id="{FD87D9F4-C060-4DAE-948E-5E42A228375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741691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0"/>
              </a:spcBef>
              <a:spcAft>
                <a:spcPts val="600"/>
              </a:spcAft>
            </a:pPr>
            <a:r>
              <a:rPr lang="en-US" dirty="0"/>
              <a:t>The </a:t>
            </a:r>
            <a:r>
              <a:rPr lang="en-US" dirty="0" err="1"/>
              <a:t>FHLBanks</a:t>
            </a:r>
            <a:r>
              <a:rPr lang="en-US" dirty="0"/>
              <a:t> have been a reliable source of same-day, low-cost funding and contingent liquidity for almost 90 years</a:t>
            </a:r>
          </a:p>
          <a:p>
            <a:pPr>
              <a:spcBef>
                <a:spcPts val="0"/>
              </a:spcBef>
              <a:spcAft>
                <a:spcPts val="600"/>
              </a:spcAft>
            </a:pPr>
            <a:r>
              <a:rPr lang="en-US" dirty="0"/>
              <a:t>They provide products and services that help financial institutions manage their </a:t>
            </a:r>
            <a:br>
              <a:rPr lang="en-US" dirty="0"/>
            </a:br>
            <a:r>
              <a:rPr lang="en-US" dirty="0"/>
              <a:t>asset-liability and liquidity programs</a:t>
            </a:r>
          </a:p>
          <a:p>
            <a:pPr>
              <a:spcBef>
                <a:spcPts val="0"/>
              </a:spcBef>
              <a:spcAft>
                <a:spcPts val="600"/>
              </a:spcAft>
            </a:pPr>
            <a:r>
              <a:rPr lang="en-US" dirty="0"/>
              <a:t>They also increase and expand the availability of funds for residential mortgage and community development lending nationwide</a:t>
            </a:r>
          </a:p>
          <a:p>
            <a:pPr>
              <a:spcBef>
                <a:spcPts val="0"/>
              </a:spcBef>
              <a:spcAft>
                <a:spcPts val="600"/>
              </a:spcAft>
            </a:pPr>
            <a:r>
              <a:rPr lang="en-US" dirty="0" err="1"/>
              <a:t>FHLBank</a:t>
            </a:r>
            <a:r>
              <a:rPr lang="en-US" dirty="0"/>
              <a:t> members include banks, credit unions, insurance companies, and community development financial institutions (CDFIs)</a:t>
            </a:r>
          </a:p>
          <a:p>
            <a:endParaRPr lang="en-US" dirty="0"/>
          </a:p>
        </p:txBody>
      </p:sp>
      <p:sp>
        <p:nvSpPr>
          <p:cNvPr id="4" name="Slide Number Placeholder 3"/>
          <p:cNvSpPr>
            <a:spLocks noGrp="1"/>
          </p:cNvSpPr>
          <p:nvPr>
            <p:ph type="sldNum" sz="quarter" idx="10"/>
          </p:nvPr>
        </p:nvSpPr>
        <p:spPr/>
        <p:txBody>
          <a:bodyPr/>
          <a:lstStyle/>
          <a:p>
            <a:fld id="{74CDD622-A1C9-4172-A136-7FF227672BDE}" type="slidenum">
              <a:rPr lang="en-US" smtClean="0"/>
              <a:pPr/>
              <a:t>5</a:t>
            </a:fld>
            <a:endParaRPr lang="en-US" dirty="0"/>
          </a:p>
        </p:txBody>
      </p:sp>
    </p:spTree>
    <p:extLst>
      <p:ext uri="{BB962C8B-B14F-4D97-AF65-F5344CB8AC3E}">
        <p14:creationId xmlns:p14="http://schemas.microsoft.com/office/powerpoint/2010/main" val="278444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a:normAutofit/>
          </a:bodyPr>
          <a:lstStyle/>
          <a:p>
            <a:r>
              <a:rPr lang="en-US" b="1" dirty="0"/>
              <a:t>Eric</a:t>
            </a:r>
          </a:p>
        </p:txBody>
      </p:sp>
    </p:spTree>
    <p:extLst>
      <p:ext uri="{BB962C8B-B14F-4D97-AF65-F5344CB8AC3E}">
        <p14:creationId xmlns:p14="http://schemas.microsoft.com/office/powerpoint/2010/main" val="1408116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CDD622-A1C9-4172-A136-7FF227672BDE}" type="slidenum">
              <a:rPr lang="en-US" smtClean="0"/>
              <a:pPr/>
              <a:t>7</a:t>
            </a:fld>
            <a:endParaRPr lang="en-US" dirty="0"/>
          </a:p>
        </p:txBody>
      </p:sp>
    </p:spTree>
    <p:extLst>
      <p:ext uri="{BB962C8B-B14F-4D97-AF65-F5344CB8AC3E}">
        <p14:creationId xmlns:p14="http://schemas.microsoft.com/office/powerpoint/2010/main" val="380309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CDD622-A1C9-4172-A136-7FF227672BDE}" type="slidenum">
              <a:rPr lang="en-US" smtClean="0"/>
              <a:pPr/>
              <a:t>8</a:t>
            </a:fld>
            <a:endParaRPr lang="en-US" dirty="0"/>
          </a:p>
        </p:txBody>
      </p:sp>
    </p:spTree>
    <p:extLst>
      <p:ext uri="{BB962C8B-B14F-4D97-AF65-F5344CB8AC3E}">
        <p14:creationId xmlns:p14="http://schemas.microsoft.com/office/powerpoint/2010/main" val="39158863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5B07E9A1-9140-8247-A965-B4CA9DE99E46}" type="slidenum">
              <a:rPr lang="en-US" smtClean="0"/>
              <a:t>9</a:t>
            </a:fld>
            <a:endParaRPr lang="en-US" dirty="0"/>
          </a:p>
        </p:txBody>
      </p:sp>
    </p:spTree>
    <p:extLst>
      <p:ext uri="{BB962C8B-B14F-4D97-AF65-F5344CB8AC3E}">
        <p14:creationId xmlns:p14="http://schemas.microsoft.com/office/powerpoint/2010/main" val="5384791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Rectangle 26"/>
          <p:cNvSpPr>
            <a:spLocks noChangeArrowheads="1"/>
          </p:cNvSpPr>
          <p:nvPr/>
        </p:nvSpPr>
        <p:spPr bwMode="auto">
          <a:xfrm>
            <a:off x="0" y="0"/>
            <a:ext cx="9144000" cy="2514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sp>
        <p:nvSpPr>
          <p:cNvPr id="5" name="Rectangle 4"/>
          <p:cNvSpPr/>
          <p:nvPr/>
        </p:nvSpPr>
        <p:spPr bwMode="auto">
          <a:xfrm>
            <a:off x="0" y="2514600"/>
            <a:ext cx="9144000" cy="45719"/>
          </a:xfrm>
          <a:prstGeom prst="rect">
            <a:avLst/>
          </a:prstGeom>
          <a:solidFill>
            <a:srgbClr val="FF8000"/>
          </a:solidFill>
          <a:ln w="12700"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a:ln>
                <a:noFill/>
              </a:ln>
              <a:solidFill>
                <a:srgbClr val="339933"/>
              </a:solidFill>
              <a:effectLst/>
              <a:latin typeface="Arial" charset="0"/>
            </a:endParaRPr>
          </a:p>
        </p:txBody>
      </p:sp>
      <p:sp>
        <p:nvSpPr>
          <p:cNvPr id="2" name="Title 1"/>
          <p:cNvSpPr>
            <a:spLocks noGrp="1"/>
          </p:cNvSpPr>
          <p:nvPr>
            <p:ph type="ctrTitle" hasCustomPrompt="1"/>
          </p:nvPr>
        </p:nvSpPr>
        <p:spPr>
          <a:xfrm>
            <a:off x="381000" y="1872594"/>
            <a:ext cx="8001000" cy="500471"/>
          </a:xfrm>
        </p:spPr>
        <p:txBody>
          <a:bodyPr/>
          <a:lstStyle>
            <a:lvl1pPr algn="l">
              <a:defRPr>
                <a:solidFill>
                  <a:schemeClr val="bg1"/>
                </a:solidFill>
                <a:latin typeface="Arial"/>
                <a:cs typeface="Arial"/>
              </a:defRPr>
            </a:lvl1pPr>
          </a:lstStyle>
          <a:p>
            <a:r>
              <a:rPr lang="en-US" dirty="0"/>
              <a:t>CLICK TO ADD TITLE</a:t>
            </a:r>
          </a:p>
        </p:txBody>
      </p:sp>
      <p:sp>
        <p:nvSpPr>
          <p:cNvPr id="3" name="Subtitle 2"/>
          <p:cNvSpPr>
            <a:spLocks noGrp="1"/>
          </p:cNvSpPr>
          <p:nvPr>
            <p:ph type="subTitle" idx="1" hasCustomPrompt="1"/>
          </p:nvPr>
        </p:nvSpPr>
        <p:spPr>
          <a:xfrm>
            <a:off x="381000" y="2667000"/>
            <a:ext cx="7315200" cy="1066800"/>
          </a:xfrm>
        </p:spPr>
        <p:txBody>
          <a:bodyPr>
            <a:normAutofit/>
          </a:bodyPr>
          <a:lstStyle>
            <a:lvl1pPr marL="0" indent="0" algn="l">
              <a:buNone/>
              <a:defRPr sz="1600" spc="100" baseline="0">
                <a:solidFill>
                  <a:srgbClr val="000066"/>
                </a:solidFill>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ADD SUBTITLE AND DATE</a:t>
            </a:r>
          </a:p>
        </p:txBody>
      </p:sp>
      <p:sp>
        <p:nvSpPr>
          <p:cNvPr id="7" name="Content Placeholder 6"/>
          <p:cNvSpPr>
            <a:spLocks noGrp="1"/>
          </p:cNvSpPr>
          <p:nvPr>
            <p:ph sz="quarter" idx="10" hasCustomPrompt="1"/>
          </p:nvPr>
        </p:nvSpPr>
        <p:spPr>
          <a:xfrm>
            <a:off x="381000" y="4114800"/>
            <a:ext cx="6019800" cy="914400"/>
          </a:xfrm>
        </p:spPr>
        <p:txBody>
          <a:bodyPr>
            <a:normAutofit/>
          </a:bodyPr>
          <a:lstStyle>
            <a:lvl1pPr marL="0" indent="0">
              <a:buNone/>
              <a:defRPr sz="1400" spc="300" baseline="0">
                <a:solidFill>
                  <a:srgbClr val="000066"/>
                </a:solidFill>
              </a:defRPr>
            </a:lvl1pPr>
          </a:lstStyle>
          <a:p>
            <a:r>
              <a:rPr lang="en-US" dirty="0"/>
              <a:t>NAME AND DATE</a:t>
            </a:r>
          </a:p>
        </p:txBody>
      </p:sp>
    </p:spTree>
    <p:extLst>
      <p:ext uri="{BB962C8B-B14F-4D97-AF65-F5344CB8AC3E}">
        <p14:creationId xmlns:p14="http://schemas.microsoft.com/office/powerpoint/2010/main" val="1603284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4318910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8" name="Rectangle 26"/>
          <p:cNvSpPr>
            <a:spLocks noChangeArrowheads="1"/>
          </p:cNvSpPr>
          <p:nvPr/>
        </p:nvSpPr>
        <p:spPr bwMode="auto">
          <a:xfrm>
            <a:off x="0" y="0"/>
            <a:ext cx="9144000" cy="2514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sp>
        <p:nvSpPr>
          <p:cNvPr id="5" name="Rectangle 4"/>
          <p:cNvSpPr/>
          <p:nvPr/>
        </p:nvSpPr>
        <p:spPr bwMode="auto">
          <a:xfrm>
            <a:off x="0" y="2514600"/>
            <a:ext cx="9144000" cy="45719"/>
          </a:xfrm>
          <a:prstGeom prst="rect">
            <a:avLst/>
          </a:prstGeom>
          <a:solidFill>
            <a:srgbClr val="FF8000"/>
          </a:solidFill>
          <a:ln w="12700" cap="flat" cmpd="sng" algn="ctr">
            <a:noFill/>
            <a:prstDash val="solid"/>
            <a:round/>
            <a:headEnd type="none" w="med" len="med"/>
            <a:tailEnd type="none" w="med" len="med"/>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3200" b="1" i="0" u="none" strike="noStrike" cap="none" normalizeH="0" baseline="0" dirty="0">
              <a:ln>
                <a:noFill/>
              </a:ln>
              <a:solidFill>
                <a:srgbClr val="339933"/>
              </a:solidFill>
              <a:effectLst/>
              <a:latin typeface="Arial" charset="0"/>
            </a:endParaRPr>
          </a:p>
        </p:txBody>
      </p:sp>
      <p:sp>
        <p:nvSpPr>
          <p:cNvPr id="2" name="Title 1"/>
          <p:cNvSpPr>
            <a:spLocks noGrp="1"/>
          </p:cNvSpPr>
          <p:nvPr>
            <p:ph type="ctrTitle" hasCustomPrompt="1"/>
          </p:nvPr>
        </p:nvSpPr>
        <p:spPr>
          <a:xfrm>
            <a:off x="381000" y="1872594"/>
            <a:ext cx="8001000" cy="500471"/>
          </a:xfrm>
        </p:spPr>
        <p:txBody>
          <a:bodyPr/>
          <a:lstStyle>
            <a:lvl1pPr algn="l">
              <a:defRPr>
                <a:solidFill>
                  <a:schemeClr val="bg1"/>
                </a:solidFill>
                <a:latin typeface="Arial"/>
                <a:cs typeface="Arial"/>
              </a:defRPr>
            </a:lvl1pPr>
          </a:lstStyle>
          <a:p>
            <a:r>
              <a:rPr lang="en-US" dirty="0"/>
              <a:t>CLICK TO ADD TITLE</a:t>
            </a:r>
          </a:p>
        </p:txBody>
      </p:sp>
      <p:sp>
        <p:nvSpPr>
          <p:cNvPr id="3" name="Subtitle 2"/>
          <p:cNvSpPr>
            <a:spLocks noGrp="1"/>
          </p:cNvSpPr>
          <p:nvPr>
            <p:ph type="subTitle" idx="1" hasCustomPrompt="1"/>
          </p:nvPr>
        </p:nvSpPr>
        <p:spPr>
          <a:xfrm>
            <a:off x="381000" y="2667000"/>
            <a:ext cx="7315200" cy="1066800"/>
          </a:xfrm>
        </p:spPr>
        <p:txBody>
          <a:bodyPr>
            <a:normAutofit/>
          </a:bodyPr>
          <a:lstStyle>
            <a:lvl1pPr marL="0" indent="0" algn="l">
              <a:buNone/>
              <a:defRPr sz="1600" spc="100" baseline="0">
                <a:solidFill>
                  <a:srgbClr val="000066"/>
                </a:solidFill>
                <a:latin typeface="Arial"/>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ADD SUBTITLE AND DATE</a:t>
            </a:r>
          </a:p>
        </p:txBody>
      </p:sp>
      <p:sp>
        <p:nvSpPr>
          <p:cNvPr id="7" name="Content Placeholder 6"/>
          <p:cNvSpPr>
            <a:spLocks noGrp="1"/>
          </p:cNvSpPr>
          <p:nvPr>
            <p:ph sz="quarter" idx="10" hasCustomPrompt="1"/>
          </p:nvPr>
        </p:nvSpPr>
        <p:spPr>
          <a:xfrm>
            <a:off x="381000" y="4114800"/>
            <a:ext cx="6019800" cy="914400"/>
          </a:xfrm>
        </p:spPr>
        <p:txBody>
          <a:bodyPr>
            <a:normAutofit/>
          </a:bodyPr>
          <a:lstStyle>
            <a:lvl1pPr marL="0" indent="0">
              <a:buNone/>
              <a:defRPr sz="1400" spc="300" baseline="0">
                <a:solidFill>
                  <a:srgbClr val="000066"/>
                </a:solidFill>
              </a:defRPr>
            </a:lvl1pPr>
          </a:lstStyle>
          <a:p>
            <a:r>
              <a:rPr lang="en-US" dirty="0"/>
              <a:t>NAME AND DATE</a:t>
            </a:r>
          </a:p>
        </p:txBody>
      </p:sp>
    </p:spTree>
    <p:extLst>
      <p:ext uri="{BB962C8B-B14F-4D97-AF65-F5344CB8AC3E}">
        <p14:creationId xmlns:p14="http://schemas.microsoft.com/office/powerpoint/2010/main" val="2045646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indent="-228600">
              <a:defRPr sz="1800">
                <a:solidFill>
                  <a:srgbClr val="404040"/>
                </a:solidFill>
                <a:latin typeface="Arial" panose="020B0604020202020204" pitchFamily="34" charset="0"/>
                <a:cs typeface="Arial" panose="020B0604020202020204" pitchFamily="34" charset="0"/>
              </a:defRPr>
            </a:lvl1pPr>
            <a:lvl2pPr indent="-228600">
              <a:defRPr sz="1600">
                <a:solidFill>
                  <a:srgbClr val="404040"/>
                </a:solidFill>
                <a:latin typeface="Arial" panose="020B0604020202020204" pitchFamily="34" charset="0"/>
                <a:cs typeface="Arial" panose="020B0604020202020204" pitchFamily="34" charset="0"/>
              </a:defRPr>
            </a:lvl2pPr>
            <a:lvl3pPr indent="-228600">
              <a:defRPr b="0">
                <a:solidFill>
                  <a:srgbClr val="404040"/>
                </a:solidFill>
                <a:latin typeface="Arial" panose="020B0604020202020204" pitchFamily="34" charset="0"/>
                <a:cs typeface="Arial" panose="020B0604020202020204" pitchFamily="34" charset="0"/>
              </a:defRPr>
            </a:lvl3pPr>
            <a:lvl4pPr indent="-228600">
              <a:defRPr>
                <a:solidFill>
                  <a:srgbClr val="404040"/>
                </a:solidFill>
                <a:latin typeface="Arial" panose="020B0604020202020204" pitchFamily="34" charset="0"/>
                <a:cs typeface="Arial" panose="020B0604020202020204" pitchFamily="34" charset="0"/>
              </a:defRPr>
            </a:lvl4pPr>
            <a:lvl5pPr indent="-228600">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18524240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81000" y="1295400"/>
            <a:ext cx="38862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6"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934368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3991715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3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81800355"/>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Polling Slid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Content Placeholder 2"/>
          <p:cNvSpPr>
            <a:spLocks noGrp="1"/>
          </p:cNvSpPr>
          <p:nvPr>
            <p:ph idx="1" hasCustomPrompt="1"/>
          </p:nvPr>
        </p:nvSpPr>
        <p:spPr>
          <a:xfrm>
            <a:off x="381000" y="1295400"/>
            <a:ext cx="38862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6258157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Body Slide">
    <p:spTree>
      <p:nvGrpSpPr>
        <p:cNvPr id="1" name="Shape 21"/>
        <p:cNvGrpSpPr/>
        <p:nvPr/>
      </p:nvGrpSpPr>
      <p:grpSpPr>
        <a:xfrm>
          <a:off x="0" y="0"/>
          <a:ext cx="0" cy="0"/>
          <a:chOff x="0" y="0"/>
          <a:chExt cx="0" cy="0"/>
        </a:xfrm>
      </p:grpSpPr>
      <p:sp>
        <p:nvSpPr>
          <p:cNvPr id="24" name="Shape 24"/>
          <p:cNvSpPr txBox="1">
            <a:spLocks noGrp="1"/>
          </p:cNvSpPr>
          <p:nvPr>
            <p:ph type="body" idx="1"/>
          </p:nvPr>
        </p:nvSpPr>
        <p:spPr>
          <a:xfrm>
            <a:off x="381000" y="1251856"/>
            <a:ext cx="8229600" cy="4525963"/>
          </a:xfrm>
          <a:prstGeom prst="rect">
            <a:avLst/>
          </a:prstGeom>
          <a:noFill/>
          <a:ln>
            <a:noFill/>
          </a:ln>
        </p:spPr>
        <p:txBody>
          <a:bodyPr lIns="91425" tIns="91425" rIns="91425" bIns="91425" anchor="t" anchorCtr="0">
            <a:normAutofit/>
          </a:bodyPr>
          <a:lstStyle>
            <a:lvl1pPr marL="342900" marR="0" lvl="0" indent="-228600" algn="l" rtl="0">
              <a:spcBef>
                <a:spcPts val="640"/>
              </a:spcBef>
              <a:buClr>
                <a:schemeClr val="accent5"/>
              </a:buClr>
              <a:buSzPct val="80000"/>
              <a:buFont typeface="Arial"/>
              <a:buChar char="•"/>
              <a:defRPr sz="1800" b="0" i="0" u="none" strike="noStrike" cap="none">
                <a:solidFill>
                  <a:srgbClr val="404040"/>
                </a:solidFill>
                <a:latin typeface="Arial"/>
                <a:ea typeface="Cabin"/>
                <a:cs typeface="Arial"/>
                <a:sym typeface="Cabin"/>
              </a:defRPr>
            </a:lvl1pPr>
            <a:lvl2pPr marL="742950" marR="0" lvl="1" indent="-107950" algn="l" rtl="0">
              <a:spcBef>
                <a:spcPts val="560"/>
              </a:spcBef>
              <a:buClr>
                <a:srgbClr val="514382"/>
              </a:buClr>
              <a:buSzPct val="100000"/>
              <a:buFont typeface="Arial"/>
              <a:buChar char="–"/>
              <a:defRPr sz="2800" b="0" i="0" u="none" strike="noStrike" cap="none">
                <a:solidFill>
                  <a:schemeClr val="dk1"/>
                </a:solidFill>
                <a:latin typeface="Cabin"/>
                <a:ea typeface="Cabin"/>
                <a:cs typeface="Cabin"/>
                <a:sym typeface="Cabin"/>
              </a:defRPr>
            </a:lvl2pPr>
            <a:lvl3pPr marL="1143000" marR="0" lvl="2" indent="-76200" algn="l" rtl="0">
              <a:spcBef>
                <a:spcPts val="480"/>
              </a:spcBef>
              <a:buClr>
                <a:srgbClr val="514382"/>
              </a:buClr>
              <a:buSzPct val="100000"/>
              <a:buFont typeface="Arial"/>
              <a:buChar char="•"/>
              <a:defRPr sz="2400" b="0" i="0" u="none" strike="noStrike" cap="none">
                <a:solidFill>
                  <a:schemeClr val="dk1"/>
                </a:solidFill>
                <a:latin typeface="Cabin"/>
                <a:ea typeface="Cabin"/>
                <a:cs typeface="Cabin"/>
                <a:sym typeface="Cabin"/>
              </a:defRPr>
            </a:lvl3pPr>
            <a:lvl4pPr marL="1600200" marR="0" lvl="3"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4pPr>
            <a:lvl5pPr marL="2057400" marR="0" lvl="4"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7"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21816033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a:prstGeom prst="rect">
            <a:avLst/>
          </a:prstGeo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2868053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4109484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p:txBody>
          <a:bodyPr/>
          <a:lstStyle>
            <a:lvl1pPr indent="-228600">
              <a:defRPr sz="1800">
                <a:solidFill>
                  <a:srgbClr val="404040"/>
                </a:solidFill>
                <a:latin typeface="Arial" panose="020B0604020202020204" pitchFamily="34" charset="0"/>
                <a:cs typeface="Arial" panose="020B0604020202020204" pitchFamily="34" charset="0"/>
              </a:defRPr>
            </a:lvl1pPr>
            <a:lvl2pPr indent="-228600">
              <a:defRPr sz="1600">
                <a:solidFill>
                  <a:srgbClr val="404040"/>
                </a:solidFill>
                <a:latin typeface="Arial" panose="020B0604020202020204" pitchFamily="34" charset="0"/>
                <a:cs typeface="Arial" panose="020B0604020202020204" pitchFamily="34" charset="0"/>
              </a:defRPr>
            </a:lvl2pPr>
            <a:lvl3pPr indent="-228600">
              <a:defRPr b="0">
                <a:solidFill>
                  <a:srgbClr val="404040"/>
                </a:solidFill>
                <a:latin typeface="Arial" panose="020B0604020202020204" pitchFamily="34" charset="0"/>
                <a:cs typeface="Arial" panose="020B0604020202020204" pitchFamily="34" charset="0"/>
              </a:defRPr>
            </a:lvl3pPr>
            <a:lvl4pPr indent="-228600">
              <a:defRPr>
                <a:solidFill>
                  <a:srgbClr val="404040"/>
                </a:solidFill>
                <a:latin typeface="Arial" panose="020B0604020202020204" pitchFamily="34" charset="0"/>
                <a:cs typeface="Arial" panose="020B0604020202020204" pitchFamily="34" charset="0"/>
              </a:defRPr>
            </a:lvl4pPr>
            <a:lvl5pPr indent="-228600">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5287300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Cover One">
    <p:spTree>
      <p:nvGrpSpPr>
        <p:cNvPr id="1" name=""/>
        <p:cNvGrpSpPr/>
        <p:nvPr/>
      </p:nvGrpSpPr>
      <p:grpSpPr>
        <a:xfrm>
          <a:off x="0" y="0"/>
          <a:ext cx="0" cy="0"/>
          <a:chOff x="0" y="0"/>
          <a:chExt cx="0" cy="0"/>
        </a:xfrm>
      </p:grpSpPr>
      <p:pic>
        <p:nvPicPr>
          <p:cNvPr id="5" name="Picture 4" descr="AdobeStock_48165831.jpeg"/>
          <p:cNvPicPr>
            <a:picLocks noChangeAspect="1"/>
          </p:cNvPicPr>
          <p:nvPr/>
        </p:nvPicPr>
        <p:blipFill rotWithShape="1">
          <a:blip r:embed="rId2" cstate="print">
            <a:extLst>
              <a:ext uri="{28A0092B-C50C-407E-A947-70E740481C1C}">
                <a14:useLocalDpi xmlns:a14="http://schemas.microsoft.com/office/drawing/2010/main" val="0"/>
              </a:ext>
            </a:extLst>
          </a:blip>
          <a:srcRect l="2479" t="6919" r="14890" b="1542"/>
          <a:stretch/>
        </p:blipFill>
        <p:spPr>
          <a:xfrm>
            <a:off x="0" y="0"/>
            <a:ext cx="9142413" cy="6858000"/>
          </a:xfrm>
          <a:prstGeom prst="rect">
            <a:avLst/>
          </a:prstGeom>
        </p:spPr>
      </p:pic>
      <p:sp>
        <p:nvSpPr>
          <p:cNvPr id="6" name="Rectangle 5"/>
          <p:cNvSpPr/>
          <p:nvPr/>
        </p:nvSpPr>
        <p:spPr>
          <a:xfrm>
            <a:off x="0"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18" name="TextBox 17"/>
          <p:cNvSpPr txBox="1"/>
          <p:nvPr/>
        </p:nvSpPr>
        <p:spPr>
          <a:xfrm>
            <a:off x="1" y="6303089"/>
            <a:ext cx="4572000" cy="246221"/>
          </a:xfrm>
          <a:prstGeom prst="rect">
            <a:avLst/>
          </a:prstGeom>
          <a:noFill/>
        </p:spPr>
        <p:txBody>
          <a:bodyPr wrap="square" rtlCol="0">
            <a:spAutoFit/>
          </a:bodyPr>
          <a:lstStyle/>
          <a:p>
            <a:pPr algn="ctr"/>
            <a:r>
              <a:rPr lang="en-US" sz="1000" baseline="0" dirty="0">
                <a:solidFill>
                  <a:srgbClr val="FFFFFF"/>
                </a:solidFill>
              </a:rPr>
              <a:t>FOR THOSE PERMISSIONED</a:t>
            </a:r>
            <a:endParaRPr lang="en-US" sz="1000" dirty="0">
              <a:solidFill>
                <a:srgbClr val="FFFFFF"/>
              </a:solidFill>
            </a:endParaRPr>
          </a:p>
        </p:txBody>
      </p:sp>
      <p:pic>
        <p:nvPicPr>
          <p:cNvPr id="14" name="Picture 13" descr="AdobeStock_48165831.jpeg"/>
          <p:cNvPicPr>
            <a:picLocks noChangeAspect="1"/>
          </p:cNvPicPr>
          <p:nvPr/>
        </p:nvPicPr>
        <p:blipFill rotWithShape="1">
          <a:blip r:embed="rId2" cstate="print">
            <a:extLst>
              <a:ext uri="{28A0092B-C50C-407E-A947-70E740481C1C}">
                <a14:useLocalDpi xmlns:a14="http://schemas.microsoft.com/office/drawing/2010/main" val="0"/>
              </a:ext>
            </a:extLst>
          </a:blip>
          <a:srcRect l="2479" t="6919" r="14890" b="1542"/>
          <a:stretch/>
        </p:blipFill>
        <p:spPr>
          <a:xfrm>
            <a:off x="-1588" y="0"/>
            <a:ext cx="9142413" cy="6858000"/>
          </a:xfrm>
          <a:prstGeom prst="rect">
            <a:avLst/>
          </a:prstGeom>
        </p:spPr>
      </p:pic>
      <p:sp>
        <p:nvSpPr>
          <p:cNvPr id="15" name="Rectangle 14"/>
          <p:cNvSpPr/>
          <p:nvPr/>
        </p:nvSpPr>
        <p:spPr>
          <a:xfrm>
            <a:off x="-794"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1" name="Straight Connector 20"/>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3" name="Picture 22"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2" name="Title 1"/>
          <p:cNvSpPr>
            <a:spLocks noGrp="1"/>
          </p:cNvSpPr>
          <p:nvPr>
            <p:ph type="title" hasCustomPrompt="1"/>
          </p:nvPr>
        </p:nvSpPr>
        <p:spPr>
          <a:xfrm>
            <a:off x="361951" y="2349185"/>
            <a:ext cx="3848101" cy="553534"/>
          </a:xfrm>
          <a:prstGeom prst="rect">
            <a:avLst/>
          </a:prstGeom>
        </p:spPr>
        <p:txBody>
          <a:bodyPr>
            <a:normAutofit/>
          </a:bodyPr>
          <a:lstStyle>
            <a:lvl1pPr algn="ctr">
              <a:defRPr sz="1800" b="0"/>
            </a:lvl1pPr>
          </a:lstStyle>
          <a:p>
            <a:r>
              <a:rPr lang="en-US" dirty="0"/>
              <a:t>Click To Edit Master Title Style</a:t>
            </a:r>
          </a:p>
        </p:txBody>
      </p:sp>
      <p:sp>
        <p:nvSpPr>
          <p:cNvPr id="11" name="Text Placeholder 10"/>
          <p:cNvSpPr>
            <a:spLocks noGrp="1"/>
          </p:cNvSpPr>
          <p:nvPr>
            <p:ph type="body" sz="quarter" idx="12"/>
          </p:nvPr>
        </p:nvSpPr>
        <p:spPr>
          <a:xfrm>
            <a:off x="361950" y="3842366"/>
            <a:ext cx="3848100" cy="291782"/>
          </a:xfrm>
        </p:spPr>
        <p:txBody>
          <a:bodyPr>
            <a:normAutofit/>
          </a:bodyPr>
          <a:lstStyle>
            <a:lvl1pPr marL="0" indent="0" algn="ctr">
              <a:buNone/>
              <a:defRPr sz="1200">
                <a:solidFill>
                  <a:schemeClr val="bg1"/>
                </a:solidFill>
              </a:defRPr>
            </a:lvl1pPr>
          </a:lstStyle>
          <a:p>
            <a:pPr lvl="0"/>
            <a:r>
              <a:rPr lang="en-US"/>
              <a:t>Click to edit Master text styles</a:t>
            </a:r>
          </a:p>
        </p:txBody>
      </p:sp>
      <p:sp>
        <p:nvSpPr>
          <p:cNvPr id="26" name="Content Placeholder 25"/>
          <p:cNvSpPr>
            <a:spLocks noGrp="1"/>
          </p:cNvSpPr>
          <p:nvPr>
            <p:ph sz="quarter" idx="13"/>
          </p:nvPr>
        </p:nvSpPr>
        <p:spPr>
          <a:xfrm>
            <a:off x="0" y="6257130"/>
            <a:ext cx="4570413" cy="338137"/>
          </a:xfrm>
        </p:spPr>
        <p:txBody>
          <a:bodyPr>
            <a:noAutofit/>
          </a:bodyPr>
          <a:lstStyle>
            <a:lvl1pPr marL="0" indent="0" algn="ctr">
              <a:buNone/>
              <a:defRPr sz="1050">
                <a:solidFill>
                  <a:schemeClr val="bg1"/>
                </a:solidFill>
              </a:defRPr>
            </a:lvl1pPr>
          </a:lstStyle>
          <a:p>
            <a:pPr lvl="0"/>
            <a:r>
              <a:rPr lang="en-US"/>
              <a:t>Click to edit Master text styles</a:t>
            </a:r>
          </a:p>
        </p:txBody>
      </p:sp>
      <p:sp>
        <p:nvSpPr>
          <p:cNvPr id="28" name="Text Placeholder 27"/>
          <p:cNvSpPr>
            <a:spLocks noGrp="1"/>
          </p:cNvSpPr>
          <p:nvPr>
            <p:ph type="body" sz="quarter" idx="14"/>
          </p:nvPr>
        </p:nvSpPr>
        <p:spPr>
          <a:xfrm>
            <a:off x="361950" y="3100388"/>
            <a:ext cx="3848102" cy="431800"/>
          </a:xfrm>
        </p:spPr>
        <p:txBody>
          <a:bodyPr anchor="ctr">
            <a:normAutofit/>
          </a:bodyPr>
          <a:lstStyle>
            <a:lvl1pPr marL="0" indent="0" algn="ctr">
              <a:buNone/>
              <a:defRPr sz="1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15923151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_Cover Two">
    <p:spTree>
      <p:nvGrpSpPr>
        <p:cNvPr id="1" name=""/>
        <p:cNvGrpSpPr/>
        <p:nvPr/>
      </p:nvGrpSpPr>
      <p:grpSpPr>
        <a:xfrm>
          <a:off x="0" y="0"/>
          <a:ext cx="0" cy="0"/>
          <a:chOff x="0" y="0"/>
          <a:chExt cx="0" cy="0"/>
        </a:xfrm>
      </p:grpSpPr>
      <p:pic>
        <p:nvPicPr>
          <p:cNvPr id="14" name="Picture 13" descr="AdobeStock_4267830.jpeg"/>
          <p:cNvPicPr>
            <a:picLocks noChangeAspect="1"/>
          </p:cNvPicPr>
          <p:nvPr/>
        </p:nvPicPr>
        <p:blipFill rotWithShape="1">
          <a:blip r:embed="rId2" cstate="print">
            <a:extLst>
              <a:ext uri="{28A0092B-C50C-407E-A947-70E740481C1C}">
                <a14:useLocalDpi xmlns:a14="http://schemas.microsoft.com/office/drawing/2010/main" val="0"/>
              </a:ext>
            </a:extLst>
          </a:blip>
          <a:srcRect l="13930" t="1217" r="3424"/>
          <a:stretch/>
        </p:blipFill>
        <p:spPr>
          <a:xfrm>
            <a:off x="-2" y="0"/>
            <a:ext cx="9144001" cy="6858000"/>
          </a:xfrm>
          <a:prstGeom prst="rect">
            <a:avLst/>
          </a:prstGeom>
        </p:spPr>
      </p:pic>
      <p:sp>
        <p:nvSpPr>
          <p:cNvPr id="6" name="Rectangle 5"/>
          <p:cNvSpPr/>
          <p:nvPr/>
        </p:nvSpPr>
        <p:spPr>
          <a:xfrm>
            <a:off x="0"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pic>
        <p:nvPicPr>
          <p:cNvPr id="15" name="Picture 14" descr="AdobeStock_4267830.jpeg"/>
          <p:cNvPicPr>
            <a:picLocks noChangeAspect="1"/>
          </p:cNvPicPr>
          <p:nvPr/>
        </p:nvPicPr>
        <p:blipFill rotWithShape="1">
          <a:blip r:embed="rId2" cstate="print">
            <a:extLst>
              <a:ext uri="{28A0092B-C50C-407E-A947-70E740481C1C}">
                <a14:useLocalDpi xmlns:a14="http://schemas.microsoft.com/office/drawing/2010/main" val="0"/>
              </a:ext>
            </a:extLst>
          </a:blip>
          <a:srcRect l="13930" t="1217" r="3424"/>
          <a:stretch/>
        </p:blipFill>
        <p:spPr>
          <a:xfrm>
            <a:off x="1" y="0"/>
            <a:ext cx="9144001" cy="6858000"/>
          </a:xfrm>
          <a:prstGeom prst="rect">
            <a:avLst/>
          </a:prstGeom>
        </p:spPr>
      </p:pic>
      <p:sp>
        <p:nvSpPr>
          <p:cNvPr id="20" name="Rectangle 19"/>
          <p:cNvSpPr/>
          <p:nvPr/>
        </p:nvSpPr>
        <p:spPr>
          <a:xfrm>
            <a:off x="-1588"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2" name="Straight Connector 21"/>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4" name="Picture 23"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2" name="Title 1"/>
          <p:cNvSpPr>
            <a:spLocks noGrp="1"/>
          </p:cNvSpPr>
          <p:nvPr>
            <p:ph type="title" hasCustomPrompt="1"/>
          </p:nvPr>
        </p:nvSpPr>
        <p:spPr>
          <a:xfrm>
            <a:off x="361950" y="2347657"/>
            <a:ext cx="3848101" cy="553534"/>
          </a:xfrm>
          <a:prstGeom prst="rect">
            <a:avLst/>
          </a:prstGeom>
        </p:spPr>
        <p:txBody>
          <a:bodyPr>
            <a:normAutofit/>
          </a:bodyPr>
          <a:lstStyle>
            <a:lvl1pPr algn="ctr">
              <a:defRPr sz="1800" b="0"/>
            </a:lvl1pPr>
          </a:lstStyle>
          <a:p>
            <a:r>
              <a:rPr lang="en-US" dirty="0"/>
              <a:t>Click To Edit Master Title Style</a:t>
            </a:r>
          </a:p>
        </p:txBody>
      </p:sp>
      <p:sp>
        <p:nvSpPr>
          <p:cNvPr id="26" name="Text Placeholder 10"/>
          <p:cNvSpPr>
            <a:spLocks noGrp="1"/>
          </p:cNvSpPr>
          <p:nvPr>
            <p:ph type="body" sz="quarter" idx="12"/>
          </p:nvPr>
        </p:nvSpPr>
        <p:spPr>
          <a:xfrm>
            <a:off x="361950" y="3842366"/>
            <a:ext cx="3848100" cy="291782"/>
          </a:xfrm>
        </p:spPr>
        <p:txBody>
          <a:bodyPr>
            <a:normAutofit/>
          </a:bodyPr>
          <a:lstStyle>
            <a:lvl1pPr marL="0" indent="0" algn="ctr">
              <a:buNone/>
              <a:defRPr sz="1200">
                <a:solidFill>
                  <a:schemeClr val="bg1"/>
                </a:solidFill>
              </a:defRPr>
            </a:lvl1pPr>
          </a:lstStyle>
          <a:p>
            <a:pPr lvl="0"/>
            <a:r>
              <a:rPr lang="en-US"/>
              <a:t>Click to edit Master text styles</a:t>
            </a:r>
          </a:p>
        </p:txBody>
      </p:sp>
      <p:sp>
        <p:nvSpPr>
          <p:cNvPr id="27" name="Content Placeholder 25"/>
          <p:cNvSpPr>
            <a:spLocks noGrp="1"/>
          </p:cNvSpPr>
          <p:nvPr>
            <p:ph sz="quarter" idx="13"/>
          </p:nvPr>
        </p:nvSpPr>
        <p:spPr>
          <a:xfrm>
            <a:off x="0" y="6257130"/>
            <a:ext cx="4570413" cy="338137"/>
          </a:xfrm>
        </p:spPr>
        <p:txBody>
          <a:bodyPr>
            <a:noAutofit/>
          </a:bodyPr>
          <a:lstStyle>
            <a:lvl1pPr marL="0" indent="0" algn="ctr">
              <a:buNone/>
              <a:defRPr sz="1050">
                <a:solidFill>
                  <a:schemeClr val="bg1"/>
                </a:solidFill>
              </a:defRPr>
            </a:lvl1pPr>
          </a:lstStyle>
          <a:p>
            <a:pPr lvl="0"/>
            <a:r>
              <a:rPr lang="en-US"/>
              <a:t>Click to edit Master text styles</a:t>
            </a:r>
          </a:p>
        </p:txBody>
      </p:sp>
      <p:sp>
        <p:nvSpPr>
          <p:cNvPr id="28" name="Text Placeholder 27"/>
          <p:cNvSpPr>
            <a:spLocks noGrp="1"/>
          </p:cNvSpPr>
          <p:nvPr>
            <p:ph type="body" sz="quarter" idx="14"/>
          </p:nvPr>
        </p:nvSpPr>
        <p:spPr>
          <a:xfrm>
            <a:off x="361950" y="3100388"/>
            <a:ext cx="3848102" cy="431800"/>
          </a:xfrm>
        </p:spPr>
        <p:txBody>
          <a:bodyPr anchor="ctr">
            <a:normAutofit/>
          </a:bodyPr>
          <a:lstStyle>
            <a:lvl1pPr marL="0" indent="0" algn="ctr">
              <a:buNone/>
              <a:defRPr sz="1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27585079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Cover Four">
    <p:spTree>
      <p:nvGrpSpPr>
        <p:cNvPr id="1" name=""/>
        <p:cNvGrpSpPr/>
        <p:nvPr/>
      </p:nvGrpSpPr>
      <p:grpSpPr>
        <a:xfrm>
          <a:off x="0" y="0"/>
          <a:ext cx="0" cy="0"/>
          <a:chOff x="0" y="0"/>
          <a:chExt cx="0" cy="0"/>
        </a:xfrm>
      </p:grpSpPr>
      <p:pic>
        <p:nvPicPr>
          <p:cNvPr id="3" name="Picture 2" descr="AdobeStock_108406687.jpeg"/>
          <p:cNvPicPr>
            <a:picLocks noChangeAspect="1"/>
          </p:cNvPicPr>
          <p:nvPr/>
        </p:nvPicPr>
        <p:blipFill rotWithShape="1">
          <a:blip r:embed="rId2" cstate="print">
            <a:extLst>
              <a:ext uri="{28A0092B-C50C-407E-A947-70E740481C1C}">
                <a14:useLocalDpi xmlns:a14="http://schemas.microsoft.com/office/drawing/2010/main" val="0"/>
              </a:ext>
            </a:extLst>
          </a:blip>
          <a:srcRect l="5437" r="6731" b="1279"/>
          <a:stretch/>
        </p:blipFill>
        <p:spPr>
          <a:xfrm>
            <a:off x="2" y="0"/>
            <a:ext cx="9142412" cy="6858000"/>
          </a:xfrm>
          <a:prstGeom prst="rect">
            <a:avLst/>
          </a:prstGeom>
        </p:spPr>
      </p:pic>
      <p:sp>
        <p:nvSpPr>
          <p:cNvPr id="6" name="Rectangle 5"/>
          <p:cNvSpPr/>
          <p:nvPr/>
        </p:nvSpPr>
        <p:spPr>
          <a:xfrm>
            <a:off x="0"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Connector 12"/>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7" name="Picture 16"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pic>
        <p:nvPicPr>
          <p:cNvPr id="14" name="Picture 13" descr="AdobeStock_108406687.jpeg"/>
          <p:cNvPicPr>
            <a:picLocks noChangeAspect="1"/>
          </p:cNvPicPr>
          <p:nvPr/>
        </p:nvPicPr>
        <p:blipFill rotWithShape="1">
          <a:blip r:embed="rId2" cstate="print">
            <a:extLst>
              <a:ext uri="{28A0092B-C50C-407E-A947-70E740481C1C}">
                <a14:useLocalDpi xmlns:a14="http://schemas.microsoft.com/office/drawing/2010/main" val="0"/>
              </a:ext>
            </a:extLst>
          </a:blip>
          <a:srcRect l="5437" r="6731" b="1279"/>
          <a:stretch/>
        </p:blipFill>
        <p:spPr>
          <a:xfrm>
            <a:off x="1588" y="0"/>
            <a:ext cx="9142412" cy="6858000"/>
          </a:xfrm>
          <a:prstGeom prst="rect">
            <a:avLst/>
          </a:prstGeom>
        </p:spPr>
      </p:pic>
      <p:sp>
        <p:nvSpPr>
          <p:cNvPr id="15" name="Rectangle 14"/>
          <p:cNvSpPr/>
          <p:nvPr/>
        </p:nvSpPr>
        <p:spPr>
          <a:xfrm>
            <a:off x="40633" y="0"/>
            <a:ext cx="9142413" cy="6858000"/>
          </a:xfrm>
          <a:prstGeom prst="rect">
            <a:avLst/>
          </a:prstGeom>
          <a:solidFill>
            <a:srgbClr val="1D4364">
              <a:alpha val="1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9" name="Rectangle 18"/>
          <p:cNvSpPr/>
          <p:nvPr/>
        </p:nvSpPr>
        <p:spPr>
          <a:xfrm>
            <a:off x="19921" y="0"/>
            <a:ext cx="4572000" cy="6858000"/>
          </a:xfrm>
          <a:prstGeom prst="rect">
            <a:avLst/>
          </a:prstGeom>
          <a:solidFill>
            <a:srgbClr val="1D4364">
              <a:alpha val="7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1" name="Straight Connector 20"/>
          <p:cNvCxnSpPr/>
          <p:nvPr/>
        </p:nvCxnSpPr>
        <p:spPr>
          <a:xfrm>
            <a:off x="361951" y="36912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361951" y="2922954"/>
            <a:ext cx="3848100"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23" name="Picture 22" descr="FHLBankATL_Logo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4409" y="386506"/>
            <a:ext cx="1443184" cy="715820"/>
          </a:xfrm>
          <a:prstGeom prst="rect">
            <a:avLst/>
          </a:prstGeom>
        </p:spPr>
      </p:pic>
      <p:sp>
        <p:nvSpPr>
          <p:cNvPr id="2" name="Title 1"/>
          <p:cNvSpPr>
            <a:spLocks noGrp="1"/>
          </p:cNvSpPr>
          <p:nvPr>
            <p:ph type="title" hasCustomPrompt="1"/>
          </p:nvPr>
        </p:nvSpPr>
        <p:spPr>
          <a:xfrm>
            <a:off x="361951" y="2348853"/>
            <a:ext cx="3848101" cy="553534"/>
          </a:xfrm>
          <a:prstGeom prst="rect">
            <a:avLst/>
          </a:prstGeom>
        </p:spPr>
        <p:txBody>
          <a:bodyPr>
            <a:normAutofit/>
          </a:bodyPr>
          <a:lstStyle>
            <a:lvl1pPr algn="ctr">
              <a:defRPr sz="1800" b="0"/>
            </a:lvl1pPr>
          </a:lstStyle>
          <a:p>
            <a:r>
              <a:rPr lang="en-US" dirty="0"/>
              <a:t>Click To Edit Master Title Style</a:t>
            </a:r>
          </a:p>
        </p:txBody>
      </p:sp>
      <p:sp>
        <p:nvSpPr>
          <p:cNvPr id="26" name="Text Placeholder 10"/>
          <p:cNvSpPr>
            <a:spLocks noGrp="1"/>
          </p:cNvSpPr>
          <p:nvPr>
            <p:ph type="body" sz="quarter" idx="12"/>
          </p:nvPr>
        </p:nvSpPr>
        <p:spPr>
          <a:xfrm>
            <a:off x="361950" y="3842366"/>
            <a:ext cx="3848100" cy="291782"/>
          </a:xfrm>
        </p:spPr>
        <p:txBody>
          <a:bodyPr>
            <a:normAutofit/>
          </a:bodyPr>
          <a:lstStyle>
            <a:lvl1pPr marL="0" indent="0" algn="ctr">
              <a:buNone/>
              <a:defRPr sz="1200">
                <a:solidFill>
                  <a:schemeClr val="bg1"/>
                </a:solidFill>
              </a:defRPr>
            </a:lvl1pPr>
          </a:lstStyle>
          <a:p>
            <a:pPr lvl="0"/>
            <a:r>
              <a:rPr lang="en-US"/>
              <a:t>Click to edit Master text styles</a:t>
            </a:r>
          </a:p>
        </p:txBody>
      </p:sp>
      <p:sp>
        <p:nvSpPr>
          <p:cNvPr id="27" name="Content Placeholder 25"/>
          <p:cNvSpPr>
            <a:spLocks noGrp="1"/>
          </p:cNvSpPr>
          <p:nvPr>
            <p:ph sz="quarter" idx="13"/>
          </p:nvPr>
        </p:nvSpPr>
        <p:spPr>
          <a:xfrm>
            <a:off x="0" y="6257130"/>
            <a:ext cx="4570413" cy="338137"/>
          </a:xfrm>
        </p:spPr>
        <p:txBody>
          <a:bodyPr>
            <a:noAutofit/>
          </a:bodyPr>
          <a:lstStyle>
            <a:lvl1pPr marL="0" indent="0" algn="ctr">
              <a:buNone/>
              <a:defRPr sz="1050">
                <a:solidFill>
                  <a:schemeClr val="bg1"/>
                </a:solidFill>
              </a:defRPr>
            </a:lvl1pPr>
          </a:lstStyle>
          <a:p>
            <a:pPr lvl="0"/>
            <a:r>
              <a:rPr lang="en-US"/>
              <a:t>Click to edit Master text styles</a:t>
            </a:r>
          </a:p>
        </p:txBody>
      </p:sp>
      <p:sp>
        <p:nvSpPr>
          <p:cNvPr id="28" name="Text Placeholder 27"/>
          <p:cNvSpPr>
            <a:spLocks noGrp="1"/>
          </p:cNvSpPr>
          <p:nvPr>
            <p:ph type="body" sz="quarter" idx="14"/>
          </p:nvPr>
        </p:nvSpPr>
        <p:spPr>
          <a:xfrm>
            <a:off x="361950" y="3100388"/>
            <a:ext cx="3848102" cy="431800"/>
          </a:xfrm>
        </p:spPr>
        <p:txBody>
          <a:bodyPr anchor="ctr">
            <a:normAutofit/>
          </a:bodyPr>
          <a:lstStyle>
            <a:lvl1pPr marL="0" indent="0" algn="ctr">
              <a:buNone/>
              <a:defRPr sz="14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4907598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_Solid">
    <p:spTree>
      <p:nvGrpSpPr>
        <p:cNvPr id="1" name=""/>
        <p:cNvGrpSpPr/>
        <p:nvPr/>
      </p:nvGrpSpPr>
      <p:grpSpPr>
        <a:xfrm>
          <a:off x="0" y="0"/>
          <a:ext cx="0" cy="0"/>
          <a:chOff x="0" y="0"/>
          <a:chExt cx="0" cy="0"/>
        </a:xfrm>
      </p:grpSpPr>
      <p:sp>
        <p:nvSpPr>
          <p:cNvPr id="12" name="Rectangle 11"/>
          <p:cNvSpPr/>
          <p:nvPr/>
        </p:nvSpPr>
        <p:spPr>
          <a:xfrm>
            <a:off x="-1" y="0"/>
            <a:ext cx="9144001" cy="6858000"/>
          </a:xfrm>
          <a:prstGeom prst="rect">
            <a:avLst/>
          </a:prstGeom>
          <a:solidFill>
            <a:srgbClr val="0034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hasCustomPrompt="1"/>
          </p:nvPr>
        </p:nvSpPr>
        <p:spPr>
          <a:xfrm>
            <a:off x="457200" y="3909004"/>
            <a:ext cx="8229600" cy="625468"/>
          </a:xfrm>
          <a:prstGeom prst="rect">
            <a:avLst/>
          </a:prstGeom>
        </p:spPr>
        <p:txBody>
          <a:bodyPr>
            <a:normAutofit/>
          </a:bodyPr>
          <a:lstStyle>
            <a:lvl1pPr algn="l">
              <a:defRPr sz="2800"/>
            </a:lvl1pPr>
          </a:lstStyle>
          <a:p>
            <a:r>
              <a:rPr lang="en-US" dirty="0"/>
              <a:t>Click To Edit Master Title Style</a:t>
            </a:r>
          </a:p>
        </p:txBody>
      </p:sp>
      <p:sp>
        <p:nvSpPr>
          <p:cNvPr id="3" name="Subtitle 2"/>
          <p:cNvSpPr>
            <a:spLocks noGrp="1"/>
          </p:cNvSpPr>
          <p:nvPr>
            <p:ph type="subTitle" idx="1" hasCustomPrompt="1"/>
          </p:nvPr>
        </p:nvSpPr>
        <p:spPr>
          <a:xfrm>
            <a:off x="457200" y="4534472"/>
            <a:ext cx="6400800" cy="500797"/>
          </a:xfrm>
        </p:spPr>
        <p:txBody>
          <a:bodyPr/>
          <a:lstStyle>
            <a:lvl1pPr marL="0" indent="0" algn="l">
              <a:buNone/>
              <a:defRPr>
                <a:solidFill>
                  <a:schemeClr val="accent4"/>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10" name="Picture 9"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190015"/>
            <a:ext cx="985714" cy="488914"/>
          </a:xfrm>
          <a:prstGeom prst="rect">
            <a:avLst/>
          </a:prstGeom>
        </p:spPr>
      </p:pic>
      <p:cxnSp>
        <p:nvCxnSpPr>
          <p:cNvPr id="13" name="Straight Connector 12"/>
          <p:cNvCxnSpPr/>
          <p:nvPr/>
        </p:nvCxnSpPr>
        <p:spPr>
          <a:xfrm>
            <a:off x="0" y="6356350"/>
            <a:ext cx="9144000" cy="0"/>
          </a:xfrm>
          <a:prstGeom prst="line">
            <a:avLst/>
          </a:prstGeom>
          <a:ln w="635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9" name="Text Placeholder 10"/>
          <p:cNvSpPr>
            <a:spLocks noGrp="1"/>
          </p:cNvSpPr>
          <p:nvPr>
            <p:ph type="body" sz="quarter" idx="12"/>
          </p:nvPr>
        </p:nvSpPr>
        <p:spPr>
          <a:xfrm>
            <a:off x="457200" y="5412395"/>
            <a:ext cx="3848100" cy="291782"/>
          </a:xfrm>
        </p:spPr>
        <p:txBody>
          <a:bodyPr>
            <a:normAutofit/>
          </a:bodyPr>
          <a:lstStyle>
            <a:lvl1pPr marL="0" indent="0" algn="l">
              <a:buNone/>
              <a:defRPr sz="1200">
                <a:solidFill>
                  <a:schemeClr val="bg1"/>
                </a:solidFill>
              </a:defRPr>
            </a:lvl1pPr>
          </a:lstStyle>
          <a:p>
            <a:pPr lvl="0"/>
            <a:r>
              <a:rPr lang="en-US"/>
              <a:t>Click to edit Master text styles</a:t>
            </a:r>
          </a:p>
        </p:txBody>
      </p:sp>
      <p:sp>
        <p:nvSpPr>
          <p:cNvPr id="11" name="Text Placeholder 10"/>
          <p:cNvSpPr>
            <a:spLocks noGrp="1"/>
          </p:cNvSpPr>
          <p:nvPr>
            <p:ph type="body" sz="quarter" idx="13"/>
          </p:nvPr>
        </p:nvSpPr>
        <p:spPr>
          <a:xfrm>
            <a:off x="457200" y="6473330"/>
            <a:ext cx="3848100" cy="291782"/>
          </a:xfrm>
        </p:spPr>
        <p:txBody>
          <a:bodyPr>
            <a:normAutofit/>
          </a:bodyPr>
          <a:lstStyle>
            <a:lvl1pPr marL="0" indent="0" algn="l">
              <a:buNone/>
              <a:defRPr sz="900">
                <a:solidFill>
                  <a:schemeClr val="bg1"/>
                </a:solidFill>
              </a:defRPr>
            </a:lvl1pPr>
          </a:lstStyle>
          <a:p>
            <a:pPr lvl="0"/>
            <a:r>
              <a:rPr lang="en-US"/>
              <a:t>Click to edit Master text styles</a:t>
            </a:r>
          </a:p>
        </p:txBody>
      </p:sp>
    </p:spTree>
    <p:extLst>
      <p:ext uri="{BB962C8B-B14F-4D97-AF65-F5344CB8AC3E}">
        <p14:creationId xmlns:p14="http://schemas.microsoft.com/office/powerpoint/2010/main" val="3630679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t>‹#›</a:t>
            </a:fld>
            <a:endParaRPr lang="en-US" dirty="0"/>
          </a:p>
        </p:txBody>
      </p:sp>
    </p:spTree>
    <p:extLst>
      <p:ext uri="{BB962C8B-B14F-4D97-AF65-F5344CB8AC3E}">
        <p14:creationId xmlns:p14="http://schemas.microsoft.com/office/powerpoint/2010/main" val="30623365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362076"/>
            <a:ext cx="4038600" cy="4337684"/>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362076"/>
            <a:ext cx="4038600" cy="4337684"/>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7" name="Slide Number Placeholder 6"/>
          <p:cNvSpPr>
            <a:spLocks noGrp="1"/>
          </p:cNvSpPr>
          <p:nvPr>
            <p:ph type="sldNum" sz="quarter" idx="12"/>
          </p:nvPr>
        </p:nvSpPr>
        <p:spPr/>
        <p:txBody>
          <a:bodyPr/>
          <a:lstStyle/>
          <a:p>
            <a:fld id="{A756D5BD-09B3-B140-92EB-9A79342F0DC6}" type="slidenum">
              <a:rPr lang="en-US" smtClean="0"/>
              <a:t>‹#›</a:t>
            </a:fld>
            <a:endParaRPr lang="en-US" dirty="0"/>
          </a:p>
        </p:txBody>
      </p:sp>
    </p:spTree>
    <p:extLst>
      <p:ext uri="{BB962C8B-B14F-4D97-AF65-F5344CB8AC3E}">
        <p14:creationId xmlns:p14="http://schemas.microsoft.com/office/powerpoint/2010/main" val="36322579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Content w/Image">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3431464"/>
            <a:ext cx="4038600" cy="2694699"/>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3431464"/>
            <a:ext cx="4038600" cy="2694699"/>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7" name="Slide Number Placeholder 6"/>
          <p:cNvSpPr>
            <a:spLocks noGrp="1"/>
          </p:cNvSpPr>
          <p:nvPr>
            <p:ph type="sldNum" sz="quarter" idx="12"/>
          </p:nvPr>
        </p:nvSpPr>
        <p:spPr/>
        <p:txBody>
          <a:bodyPr/>
          <a:lstStyle/>
          <a:p>
            <a:fld id="{A756D5BD-09B3-B140-92EB-9A79342F0DC6}" type="slidenum">
              <a:rPr lang="en-US" smtClean="0"/>
              <a:pPr/>
              <a:t>‹#›</a:t>
            </a:fld>
            <a:endParaRPr lang="en-US" dirty="0"/>
          </a:p>
        </p:txBody>
      </p:sp>
      <p:sp>
        <p:nvSpPr>
          <p:cNvPr id="8" name="Picture Placeholder 7"/>
          <p:cNvSpPr>
            <a:spLocks noGrp="1"/>
          </p:cNvSpPr>
          <p:nvPr>
            <p:ph type="pic" sz="quarter" idx="13"/>
          </p:nvPr>
        </p:nvSpPr>
        <p:spPr>
          <a:xfrm>
            <a:off x="457200" y="1365250"/>
            <a:ext cx="8229600" cy="1947889"/>
          </a:xfrm>
        </p:spPr>
        <p:txBody>
          <a:bodyPr/>
          <a:lstStyle/>
          <a:p>
            <a:r>
              <a:rPr lang="en-US" dirty="0"/>
              <a:t>Click icon to add picture</a:t>
            </a:r>
          </a:p>
        </p:txBody>
      </p:sp>
    </p:spTree>
    <p:extLst>
      <p:ext uri="{BB962C8B-B14F-4D97-AF65-F5344CB8AC3E}">
        <p14:creationId xmlns:p14="http://schemas.microsoft.com/office/powerpoint/2010/main" val="413821191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w/Image 2">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5077893"/>
            <a:ext cx="3967889" cy="414943"/>
          </a:xfrm>
        </p:spPr>
        <p:txBody>
          <a:bodyPr>
            <a:normAutofit/>
          </a:bodyPr>
          <a:lstStyle>
            <a:lvl1pPr marL="0" indent="0">
              <a:buNone/>
              <a:defRPr sz="1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4648200" y="1365250"/>
            <a:ext cx="4038600" cy="4760913"/>
          </a:xfrm>
        </p:spPr>
        <p:txBody>
          <a:bodyPr/>
          <a:lstStyle>
            <a:lvl1pPr>
              <a:defRPr sz="2000"/>
            </a:lvl1pPr>
            <a:lvl2pPr>
              <a:defRPr sz="1800"/>
            </a:lvl2pPr>
            <a:lvl3pPr>
              <a:defRPr sz="1600"/>
            </a:lvl3pPr>
            <a:lvl4pPr>
              <a:defRPr sz="1400"/>
            </a:lvl4pPr>
            <a:lvl5pPr>
              <a:defRPr sz="12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7" name="Slide Number Placeholder 6"/>
          <p:cNvSpPr>
            <a:spLocks noGrp="1"/>
          </p:cNvSpPr>
          <p:nvPr>
            <p:ph type="sldNum" sz="quarter" idx="12"/>
          </p:nvPr>
        </p:nvSpPr>
        <p:spPr/>
        <p:txBody>
          <a:bodyPr/>
          <a:lstStyle/>
          <a:p>
            <a:fld id="{A756D5BD-09B3-B140-92EB-9A79342F0DC6}" type="slidenum">
              <a:rPr lang="en-US" smtClean="0"/>
              <a:pPr/>
              <a:t>‹#›</a:t>
            </a:fld>
            <a:endParaRPr lang="en-US" dirty="0"/>
          </a:p>
        </p:txBody>
      </p:sp>
      <p:sp>
        <p:nvSpPr>
          <p:cNvPr id="8" name="Picture Placeholder 7"/>
          <p:cNvSpPr>
            <a:spLocks noGrp="1"/>
          </p:cNvSpPr>
          <p:nvPr>
            <p:ph type="pic" sz="quarter" idx="13"/>
          </p:nvPr>
        </p:nvSpPr>
        <p:spPr>
          <a:xfrm>
            <a:off x="457200" y="1365250"/>
            <a:ext cx="3967889" cy="3210037"/>
          </a:xfrm>
        </p:spPr>
        <p:txBody>
          <a:bodyPr/>
          <a:lstStyle/>
          <a:p>
            <a:r>
              <a:rPr lang="en-US" dirty="0"/>
              <a:t>Click icon to add picture</a:t>
            </a:r>
          </a:p>
        </p:txBody>
      </p:sp>
    </p:spTree>
    <p:extLst>
      <p:ext uri="{BB962C8B-B14F-4D97-AF65-F5344CB8AC3E}">
        <p14:creationId xmlns:p14="http://schemas.microsoft.com/office/powerpoint/2010/main" val="18087161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22313" y="3965151"/>
            <a:ext cx="7772400" cy="405037"/>
          </a:xfrm>
          <a:prstGeom prst="rect">
            <a:avLst/>
          </a:prstGeom>
        </p:spPr>
        <p:txBody>
          <a:bodyPr anchor="t">
            <a:normAutofit/>
          </a:bodyPr>
          <a:lstStyle>
            <a:lvl1pPr algn="l">
              <a:defRPr sz="1800" b="0" cap="none">
                <a:solidFill>
                  <a:schemeClr val="accent2"/>
                </a:solidFill>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a:t>
            </a:fld>
            <a:endParaRPr lang="en-US" dirty="0"/>
          </a:p>
        </p:txBody>
      </p:sp>
      <p:sp>
        <p:nvSpPr>
          <p:cNvPr id="4" name="TextBox 3"/>
          <p:cNvSpPr txBox="1"/>
          <p:nvPr userDrawn="1"/>
        </p:nvSpPr>
        <p:spPr>
          <a:xfrm>
            <a:off x="0" y="975360"/>
            <a:ext cx="9144000" cy="3017520"/>
          </a:xfrm>
          <a:prstGeom prst="rect">
            <a:avLst/>
          </a:prstGeom>
          <a:solidFill>
            <a:srgbClr val="003468"/>
          </a:solidFill>
        </p:spPr>
        <p:txBody>
          <a:bodyPr wrap="square" rtlCol="0">
            <a:spAutoFit/>
          </a:bodyPr>
          <a:lstStyle/>
          <a:p>
            <a:endParaRPr lang="en-US" dirty="0"/>
          </a:p>
        </p:txBody>
      </p:sp>
      <p:sp>
        <p:nvSpPr>
          <p:cNvPr id="3" name="Text Placeholder 2"/>
          <p:cNvSpPr>
            <a:spLocks noGrp="1"/>
          </p:cNvSpPr>
          <p:nvPr>
            <p:ph type="body" idx="1" hasCustomPrompt="1"/>
          </p:nvPr>
        </p:nvSpPr>
        <p:spPr>
          <a:xfrm>
            <a:off x="722313" y="3415688"/>
            <a:ext cx="7772400" cy="549462"/>
          </a:xfrm>
        </p:spPr>
        <p:txBody>
          <a:bodyPr anchor="b"/>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2080184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2_Section Header">
    <p:spTree>
      <p:nvGrpSpPr>
        <p:cNvPr id="1" name=""/>
        <p:cNvGrpSpPr/>
        <p:nvPr/>
      </p:nvGrpSpPr>
      <p:grpSpPr>
        <a:xfrm>
          <a:off x="0" y="0"/>
          <a:ext cx="0" cy="0"/>
          <a:chOff x="0" y="0"/>
          <a:chExt cx="0" cy="0"/>
        </a:xfrm>
      </p:grpSpPr>
      <p:sp>
        <p:nvSpPr>
          <p:cNvPr id="9" name="Rectangle 8"/>
          <p:cNvSpPr/>
          <p:nvPr/>
        </p:nvSpPr>
        <p:spPr>
          <a:xfrm>
            <a:off x="-3" y="0"/>
            <a:ext cx="9144003" cy="3873221"/>
          </a:xfrm>
          <a:prstGeom prst="rect">
            <a:avLst/>
          </a:prstGeom>
          <a:solidFill>
            <a:srgbClr val="5A5A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3" y="0"/>
            <a:ext cx="9144003" cy="3873221"/>
          </a:xfrm>
          <a:prstGeom prst="rect">
            <a:avLst/>
          </a:prstGeom>
          <a:solidFill>
            <a:srgbClr val="5A5A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722313" y="3965151"/>
            <a:ext cx="7772400" cy="405037"/>
          </a:xfrm>
          <a:prstGeom prst="rect">
            <a:avLst/>
          </a:prstGeom>
        </p:spPr>
        <p:txBody>
          <a:bodyPr anchor="t">
            <a:normAutofit/>
          </a:bodyPr>
          <a:lstStyle>
            <a:lvl1pPr algn="l">
              <a:defRPr sz="1800" b="0" cap="none">
                <a:solidFill>
                  <a:srgbClr val="3375AC"/>
                </a:solidFill>
              </a:defRPr>
            </a:lvl1pPr>
          </a:lstStyle>
          <a:p>
            <a:r>
              <a:rPr lang="en-US" dirty="0"/>
              <a:t>Click to edit master title style</a:t>
            </a:r>
          </a:p>
        </p:txBody>
      </p:sp>
      <p:sp>
        <p:nvSpPr>
          <p:cNvPr id="3" name="Text Placeholder 2"/>
          <p:cNvSpPr>
            <a:spLocks noGrp="1"/>
          </p:cNvSpPr>
          <p:nvPr>
            <p:ph type="body" idx="1" hasCustomPrompt="1"/>
          </p:nvPr>
        </p:nvSpPr>
        <p:spPr>
          <a:xfrm>
            <a:off x="722313" y="3415688"/>
            <a:ext cx="7772400" cy="549462"/>
          </a:xfrm>
        </p:spPr>
        <p:txBody>
          <a:bodyPr anchor="b"/>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91AF2B4D-6B12-4EDF-87BB-2B55CECB6611}" type="slidenum">
              <a:rPr lang="en-US" smtClean="0"/>
              <a:pPr/>
              <a:t>‹#›</a:t>
            </a:fld>
            <a:endParaRPr lang="en-US" dirty="0"/>
          </a:p>
        </p:txBody>
      </p:sp>
      <p:pic>
        <p:nvPicPr>
          <p:cNvPr id="8" name="Picture 7"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583" y="190015"/>
            <a:ext cx="985714" cy="488914"/>
          </a:xfrm>
          <a:prstGeom prst="rect">
            <a:avLst/>
          </a:prstGeom>
        </p:spPr>
      </p:pic>
      <p:pic>
        <p:nvPicPr>
          <p:cNvPr id="10" name="Picture 9"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583" y="190015"/>
            <a:ext cx="985714" cy="488914"/>
          </a:xfrm>
          <a:prstGeom prst="rect">
            <a:avLst/>
          </a:prstGeom>
        </p:spPr>
      </p:pic>
      <p:sp>
        <p:nvSpPr>
          <p:cNvPr id="11" name="Rectangle 10"/>
          <p:cNvSpPr/>
          <p:nvPr/>
        </p:nvSpPr>
        <p:spPr>
          <a:xfrm>
            <a:off x="-3" y="0"/>
            <a:ext cx="9144003" cy="3873221"/>
          </a:xfrm>
          <a:prstGeom prst="rect">
            <a:avLst/>
          </a:prstGeom>
          <a:solidFill>
            <a:srgbClr val="5A5A5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FHLBankATL_Logo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64583" y="190015"/>
            <a:ext cx="985714" cy="488914"/>
          </a:xfrm>
          <a:prstGeom prst="rect">
            <a:avLst/>
          </a:prstGeom>
        </p:spPr>
      </p:pic>
    </p:spTree>
    <p:extLst>
      <p:ext uri="{BB962C8B-B14F-4D97-AF65-F5344CB8AC3E}">
        <p14:creationId xmlns:p14="http://schemas.microsoft.com/office/powerpoint/2010/main" val="2572721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8" name="Content Placeholder 2"/>
          <p:cNvSpPr>
            <a:spLocks noGrp="1"/>
          </p:cNvSpPr>
          <p:nvPr>
            <p:ph idx="1" hasCustomPrompt="1"/>
          </p:nvPr>
        </p:nvSpPr>
        <p:spPr>
          <a:xfrm>
            <a:off x="381000" y="1295400"/>
            <a:ext cx="38862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indent="-228600">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6"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9067903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9110"/>
            <a:ext cx="8229600" cy="553534"/>
          </a:xfrm>
          <a:prstGeom prst="rect">
            <a:avLst/>
          </a:prstGeom>
        </p:spPr>
        <p:txBody>
          <a:bodyPr/>
          <a:lstStyle/>
          <a:p>
            <a:r>
              <a:rPr lang="en-US"/>
              <a:t>Click to edit Master title style</a:t>
            </a:r>
          </a:p>
        </p:txBody>
      </p:sp>
      <p:sp>
        <p:nvSpPr>
          <p:cNvPr id="4" name="Footer Placeholder 3"/>
          <p:cNvSpPr>
            <a:spLocks noGrp="1"/>
          </p:cNvSpPr>
          <p:nvPr>
            <p:ph type="ftr" sz="quarter" idx="11"/>
          </p:nvPr>
        </p:nvSpPr>
        <p:spPr/>
        <p:txBody>
          <a:bodyPr/>
          <a:lstStyle/>
          <a:p>
            <a:r>
              <a:rPr lang="en-US" dirty="0"/>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t>‹#›</a:t>
            </a:fld>
            <a:endParaRPr lang="en-US" dirty="0"/>
          </a:p>
        </p:txBody>
      </p:sp>
    </p:spTree>
    <p:extLst>
      <p:ext uri="{BB962C8B-B14F-4D97-AF65-F5344CB8AC3E}">
        <p14:creationId xmlns:p14="http://schemas.microsoft.com/office/powerpoint/2010/main" val="28040347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Ico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9110"/>
            <a:ext cx="8229600" cy="553534"/>
          </a:xfrm>
          <a:prstGeom prst="rect">
            <a:avLst/>
          </a:prstGeom>
        </p:spPr>
        <p:txBody>
          <a:bodyPr/>
          <a:lstStyle/>
          <a:p>
            <a:r>
              <a:rPr lang="en-US" dirty="0"/>
              <a:t>Icons</a:t>
            </a:r>
          </a:p>
        </p:txBody>
      </p:sp>
      <p:sp>
        <p:nvSpPr>
          <p:cNvPr id="4" name="Footer Placeholder 3"/>
          <p:cNvSpPr>
            <a:spLocks noGrp="1"/>
          </p:cNvSpPr>
          <p:nvPr>
            <p:ph type="ftr" sz="quarter" idx="11"/>
          </p:nvPr>
        </p:nvSpPr>
        <p:spPr/>
        <p:txBody>
          <a:bodyPr/>
          <a:lstStyle/>
          <a:p>
            <a:r>
              <a:rPr lang="en-US" dirty="0"/>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pPr/>
              <a:t>‹#›</a:t>
            </a:fld>
            <a:endParaRPr lang="en-US" dirty="0"/>
          </a:p>
        </p:txBody>
      </p:sp>
      <p:pic>
        <p:nvPicPr>
          <p:cNvPr id="3" name="Picture 2" descr="Icons_1.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1365250"/>
            <a:ext cx="1081125" cy="1081125"/>
          </a:xfrm>
          <a:prstGeom prst="rect">
            <a:avLst/>
          </a:prstGeom>
        </p:spPr>
      </p:pic>
      <p:pic>
        <p:nvPicPr>
          <p:cNvPr id="6" name="Picture 5" descr="Icons_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0025" y="1375915"/>
            <a:ext cx="1081125" cy="1081125"/>
          </a:xfrm>
          <a:prstGeom prst="rect">
            <a:avLst/>
          </a:prstGeom>
        </p:spPr>
      </p:pic>
      <p:pic>
        <p:nvPicPr>
          <p:cNvPr id="7" name="Picture 6" descr="Icons_3.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22850" y="1375915"/>
            <a:ext cx="1081125" cy="1081125"/>
          </a:xfrm>
          <a:prstGeom prst="rect">
            <a:avLst/>
          </a:prstGeom>
        </p:spPr>
      </p:pic>
      <p:pic>
        <p:nvPicPr>
          <p:cNvPr id="8" name="Picture 7" descr="Icons_4.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605675" y="1375915"/>
            <a:ext cx="1081125" cy="1081125"/>
          </a:xfrm>
          <a:prstGeom prst="rect">
            <a:avLst/>
          </a:prstGeom>
        </p:spPr>
      </p:pic>
      <p:pic>
        <p:nvPicPr>
          <p:cNvPr id="9" name="Picture 8" descr="Icons_5.pn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7200" y="3344665"/>
            <a:ext cx="1081125" cy="1081125"/>
          </a:xfrm>
          <a:prstGeom prst="rect">
            <a:avLst/>
          </a:prstGeom>
        </p:spPr>
      </p:pic>
      <p:pic>
        <p:nvPicPr>
          <p:cNvPr id="10" name="Picture 9" descr="Icons_6.pn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40808" y="3344665"/>
            <a:ext cx="1081125" cy="1081125"/>
          </a:xfrm>
          <a:prstGeom prst="rect">
            <a:avLst/>
          </a:prstGeom>
        </p:spPr>
      </p:pic>
      <p:pic>
        <p:nvPicPr>
          <p:cNvPr id="11" name="Picture 10" descr="Icons_7.png"/>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24416" y="3345840"/>
            <a:ext cx="1078775" cy="1078775"/>
          </a:xfrm>
          <a:prstGeom prst="rect">
            <a:avLst/>
          </a:prstGeom>
        </p:spPr>
      </p:pic>
      <p:pic>
        <p:nvPicPr>
          <p:cNvPr id="12" name="Picture 11" descr="Icons_8.png"/>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05675" y="3344665"/>
            <a:ext cx="1081125" cy="1081125"/>
          </a:xfrm>
          <a:prstGeom prst="rect">
            <a:avLst/>
          </a:prstGeom>
        </p:spPr>
      </p:pic>
      <p:sp>
        <p:nvSpPr>
          <p:cNvPr id="13" name="TextBox 12"/>
          <p:cNvSpPr txBox="1"/>
          <p:nvPr/>
        </p:nvSpPr>
        <p:spPr>
          <a:xfrm>
            <a:off x="457200" y="2587404"/>
            <a:ext cx="1081125" cy="246221"/>
          </a:xfrm>
          <a:prstGeom prst="rect">
            <a:avLst/>
          </a:prstGeom>
          <a:noFill/>
        </p:spPr>
        <p:txBody>
          <a:bodyPr wrap="square" rtlCol="0">
            <a:spAutoFit/>
          </a:bodyPr>
          <a:lstStyle/>
          <a:p>
            <a:r>
              <a:rPr lang="en-US" sz="1000" dirty="0"/>
              <a:t>Communication</a:t>
            </a:r>
          </a:p>
        </p:txBody>
      </p:sp>
      <p:sp>
        <p:nvSpPr>
          <p:cNvPr id="14" name="TextBox 13"/>
          <p:cNvSpPr txBox="1"/>
          <p:nvPr/>
        </p:nvSpPr>
        <p:spPr>
          <a:xfrm>
            <a:off x="275729" y="4546253"/>
            <a:ext cx="1443823" cy="246221"/>
          </a:xfrm>
          <a:prstGeom prst="rect">
            <a:avLst/>
          </a:prstGeom>
          <a:noFill/>
        </p:spPr>
        <p:txBody>
          <a:bodyPr wrap="square" rtlCol="0">
            <a:spAutoFit/>
          </a:bodyPr>
          <a:lstStyle/>
          <a:p>
            <a:r>
              <a:rPr lang="en-US" sz="1000" dirty="0"/>
              <a:t>Statistics &amp; Research</a:t>
            </a:r>
          </a:p>
        </p:txBody>
      </p:sp>
      <p:sp>
        <p:nvSpPr>
          <p:cNvPr id="15" name="TextBox 14"/>
          <p:cNvSpPr txBox="1"/>
          <p:nvPr/>
        </p:nvSpPr>
        <p:spPr>
          <a:xfrm>
            <a:off x="2840808" y="2587404"/>
            <a:ext cx="1081125" cy="246221"/>
          </a:xfrm>
          <a:prstGeom prst="rect">
            <a:avLst/>
          </a:prstGeom>
          <a:noFill/>
        </p:spPr>
        <p:txBody>
          <a:bodyPr wrap="square" rtlCol="0">
            <a:spAutoFit/>
          </a:bodyPr>
          <a:lstStyle/>
          <a:p>
            <a:pPr algn="ctr"/>
            <a:r>
              <a:rPr lang="en-US" sz="1000" dirty="0"/>
              <a:t>Scheduling</a:t>
            </a:r>
          </a:p>
        </p:txBody>
      </p:sp>
      <p:sp>
        <p:nvSpPr>
          <p:cNvPr id="16" name="TextBox 15"/>
          <p:cNvSpPr txBox="1"/>
          <p:nvPr/>
        </p:nvSpPr>
        <p:spPr>
          <a:xfrm>
            <a:off x="2659337" y="4546253"/>
            <a:ext cx="1443823" cy="246221"/>
          </a:xfrm>
          <a:prstGeom prst="rect">
            <a:avLst/>
          </a:prstGeom>
          <a:noFill/>
        </p:spPr>
        <p:txBody>
          <a:bodyPr wrap="square" rtlCol="0">
            <a:spAutoFit/>
          </a:bodyPr>
          <a:lstStyle/>
          <a:p>
            <a:pPr algn="ctr"/>
            <a:r>
              <a:rPr lang="en-US" sz="1000" dirty="0"/>
              <a:t>Housing</a:t>
            </a:r>
          </a:p>
        </p:txBody>
      </p:sp>
      <p:sp>
        <p:nvSpPr>
          <p:cNvPr id="17" name="TextBox 16"/>
          <p:cNvSpPr txBox="1"/>
          <p:nvPr/>
        </p:nvSpPr>
        <p:spPr>
          <a:xfrm>
            <a:off x="5222066" y="2587404"/>
            <a:ext cx="1081125" cy="246221"/>
          </a:xfrm>
          <a:prstGeom prst="rect">
            <a:avLst/>
          </a:prstGeom>
          <a:noFill/>
        </p:spPr>
        <p:txBody>
          <a:bodyPr wrap="square" rtlCol="0">
            <a:spAutoFit/>
          </a:bodyPr>
          <a:lstStyle/>
          <a:p>
            <a:pPr algn="ctr"/>
            <a:r>
              <a:rPr lang="en-US" sz="1000" dirty="0"/>
              <a:t>Technology</a:t>
            </a:r>
          </a:p>
        </p:txBody>
      </p:sp>
      <p:sp>
        <p:nvSpPr>
          <p:cNvPr id="18" name="TextBox 17"/>
          <p:cNvSpPr txBox="1"/>
          <p:nvPr/>
        </p:nvSpPr>
        <p:spPr>
          <a:xfrm>
            <a:off x="7605674" y="2587404"/>
            <a:ext cx="1081125" cy="246221"/>
          </a:xfrm>
          <a:prstGeom prst="rect">
            <a:avLst/>
          </a:prstGeom>
          <a:noFill/>
        </p:spPr>
        <p:txBody>
          <a:bodyPr wrap="square" rtlCol="0">
            <a:spAutoFit/>
          </a:bodyPr>
          <a:lstStyle/>
          <a:p>
            <a:pPr algn="ctr"/>
            <a:r>
              <a:rPr lang="en-US" sz="1000" dirty="0"/>
              <a:t>Banking</a:t>
            </a:r>
          </a:p>
        </p:txBody>
      </p:sp>
      <p:sp>
        <p:nvSpPr>
          <p:cNvPr id="19" name="TextBox 18"/>
          <p:cNvSpPr txBox="1"/>
          <p:nvPr/>
        </p:nvSpPr>
        <p:spPr>
          <a:xfrm>
            <a:off x="5222066" y="4546253"/>
            <a:ext cx="1081125" cy="246221"/>
          </a:xfrm>
          <a:prstGeom prst="rect">
            <a:avLst/>
          </a:prstGeom>
          <a:noFill/>
        </p:spPr>
        <p:txBody>
          <a:bodyPr wrap="square" rtlCol="0">
            <a:spAutoFit/>
          </a:bodyPr>
          <a:lstStyle/>
          <a:p>
            <a:pPr algn="ctr"/>
            <a:r>
              <a:rPr lang="en-US" sz="1000" dirty="0"/>
              <a:t>Notes &amp; Lists</a:t>
            </a:r>
          </a:p>
        </p:txBody>
      </p:sp>
      <p:sp>
        <p:nvSpPr>
          <p:cNvPr id="20" name="TextBox 19"/>
          <p:cNvSpPr txBox="1"/>
          <p:nvPr/>
        </p:nvSpPr>
        <p:spPr>
          <a:xfrm>
            <a:off x="7605674" y="4546253"/>
            <a:ext cx="1081125" cy="246221"/>
          </a:xfrm>
          <a:prstGeom prst="rect">
            <a:avLst/>
          </a:prstGeom>
          <a:noFill/>
        </p:spPr>
        <p:txBody>
          <a:bodyPr wrap="square" rtlCol="0">
            <a:spAutoFit/>
          </a:bodyPr>
          <a:lstStyle/>
          <a:p>
            <a:pPr algn="ctr"/>
            <a:r>
              <a:rPr lang="en-US" sz="1000" dirty="0"/>
              <a:t>Partnership</a:t>
            </a:r>
          </a:p>
        </p:txBody>
      </p:sp>
    </p:spTree>
    <p:extLst>
      <p:ext uri="{BB962C8B-B14F-4D97-AF65-F5344CB8AC3E}">
        <p14:creationId xmlns:p14="http://schemas.microsoft.com/office/powerpoint/2010/main" val="409124527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1_Section Header">
    <p:spTree>
      <p:nvGrpSpPr>
        <p:cNvPr id="1" name=""/>
        <p:cNvGrpSpPr/>
        <p:nvPr/>
      </p:nvGrpSpPr>
      <p:grpSpPr>
        <a:xfrm>
          <a:off x="0" y="0"/>
          <a:ext cx="0" cy="0"/>
          <a:chOff x="0" y="0"/>
          <a:chExt cx="0" cy="0"/>
        </a:xfrm>
      </p:grpSpPr>
      <p:pic>
        <p:nvPicPr>
          <p:cNvPr id="7" name="Picture 6"/>
          <p:cNvPicPr>
            <a:picLocks noChangeAspect="1"/>
          </p:cNvPicPr>
          <p:nvPr/>
        </p:nvPicPr>
        <p:blipFill>
          <a:blip r:embed="rId2">
            <a:alphaModFix/>
          </a:blip>
          <a:stretch>
            <a:fillRect/>
          </a:stretch>
        </p:blipFill>
        <p:spPr>
          <a:xfrm rot="5400000">
            <a:off x="1142999" y="-1142999"/>
            <a:ext cx="6858000" cy="9144002"/>
          </a:xfrm>
          <a:prstGeom prst="rect">
            <a:avLst/>
          </a:prstGeom>
        </p:spPr>
      </p:pic>
      <p:sp>
        <p:nvSpPr>
          <p:cNvPr id="3" name="Text Placeholder 2"/>
          <p:cNvSpPr>
            <a:spLocks noGrp="1"/>
          </p:cNvSpPr>
          <p:nvPr>
            <p:ph type="body" idx="1" hasCustomPrompt="1"/>
          </p:nvPr>
        </p:nvSpPr>
        <p:spPr>
          <a:xfrm>
            <a:off x="685800" y="2678907"/>
            <a:ext cx="7772400" cy="1500187"/>
          </a:xfrm>
        </p:spPr>
        <p:txBody>
          <a:bodyPr anchor="ctr">
            <a:normAutofit/>
          </a:bodyPr>
          <a:lstStyle>
            <a:lvl1pPr marL="0" indent="0" algn="ctr">
              <a:buNone/>
              <a:defRPr sz="4000" b="1"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Thank You.</a:t>
            </a:r>
          </a:p>
        </p:txBody>
      </p:sp>
      <p:sp>
        <p:nvSpPr>
          <p:cNvPr id="8" name="Footer Placeholder 4"/>
          <p:cNvSpPr>
            <a:spLocks noGrp="1"/>
          </p:cNvSpPr>
          <p:nvPr>
            <p:ph type="ftr" sz="quarter" idx="11"/>
          </p:nvPr>
        </p:nvSpPr>
        <p:spPr>
          <a:xfrm>
            <a:off x="457200" y="6356350"/>
            <a:ext cx="2895600" cy="365125"/>
          </a:xfrm>
        </p:spPr>
        <p:txBody>
          <a:bodyPr/>
          <a:lstStyle>
            <a:lvl1pPr>
              <a:defRPr>
                <a:solidFill>
                  <a:srgbClr val="FFFFFF"/>
                </a:solidFill>
              </a:defRPr>
            </a:lvl1pPr>
          </a:lstStyle>
          <a:p>
            <a:r>
              <a:rPr lang="en-US" dirty="0"/>
              <a:t>FEDERAL HOME LOAN BANK OF ATLANTA</a:t>
            </a:r>
          </a:p>
        </p:txBody>
      </p:sp>
      <p:cxnSp>
        <p:nvCxnSpPr>
          <p:cNvPr id="9" name="Straight Connector 8"/>
          <p:cNvCxnSpPr/>
          <p:nvPr/>
        </p:nvCxnSpPr>
        <p:spPr>
          <a:xfrm>
            <a:off x="0" y="6356350"/>
            <a:ext cx="9144000" cy="0"/>
          </a:xfrm>
          <a:prstGeom prst="line">
            <a:avLst/>
          </a:prstGeom>
          <a:ln w="635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4"/>
          <p:cNvSpPr>
            <a:spLocks noGrp="1"/>
          </p:cNvSpPr>
          <p:nvPr>
            <p:ph type="sldNum" sz="quarter" idx="12"/>
          </p:nvPr>
        </p:nvSpPr>
        <p:spPr>
          <a:xfrm>
            <a:off x="6553200" y="6356350"/>
            <a:ext cx="2133600" cy="365125"/>
          </a:xfrm>
        </p:spPr>
        <p:txBody>
          <a:bodyPr/>
          <a:lstStyle>
            <a:lvl1pPr algn="r">
              <a:defRPr>
                <a:solidFill>
                  <a:srgbClr val="FFFFFF"/>
                </a:solidFill>
              </a:defRPr>
            </a:lvl1pPr>
          </a:lstStyle>
          <a:p>
            <a:fld id="{A756D5BD-09B3-B140-92EB-9A79342F0DC6}" type="slidenum">
              <a:rPr lang="en-US" smtClean="0"/>
              <a:pPr/>
              <a:t>‹#›</a:t>
            </a:fld>
            <a:endParaRPr lang="en-US" dirty="0"/>
          </a:p>
        </p:txBody>
      </p:sp>
    </p:spTree>
    <p:extLst>
      <p:ext uri="{BB962C8B-B14F-4D97-AF65-F5344CB8AC3E}">
        <p14:creationId xmlns:p14="http://schemas.microsoft.com/office/powerpoint/2010/main" val="8182616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_Section Header">
    <p:spTree>
      <p:nvGrpSpPr>
        <p:cNvPr id="1" name=""/>
        <p:cNvGrpSpPr/>
        <p:nvPr/>
      </p:nvGrpSpPr>
      <p:grpSpPr>
        <a:xfrm>
          <a:off x="0" y="0"/>
          <a:ext cx="0" cy="0"/>
          <a:chOff x="0" y="0"/>
          <a:chExt cx="0" cy="0"/>
        </a:xfrm>
      </p:grpSpPr>
      <p:sp>
        <p:nvSpPr>
          <p:cNvPr id="11" name="Rectangle 10"/>
          <p:cNvSpPr/>
          <p:nvPr/>
        </p:nvSpPr>
        <p:spPr>
          <a:xfrm>
            <a:off x="-3" y="0"/>
            <a:ext cx="9144003"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hasCustomPrompt="1"/>
          </p:nvPr>
        </p:nvSpPr>
        <p:spPr>
          <a:xfrm>
            <a:off x="685800" y="2678907"/>
            <a:ext cx="7772400" cy="1500187"/>
          </a:xfrm>
        </p:spPr>
        <p:txBody>
          <a:bodyPr anchor="ctr">
            <a:normAutofit/>
          </a:bodyPr>
          <a:lstStyle>
            <a:lvl1pPr marL="0" indent="0" algn="ctr">
              <a:buNone/>
              <a:defRPr sz="4000" b="1"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Thank You.</a:t>
            </a:r>
          </a:p>
        </p:txBody>
      </p:sp>
      <p:sp>
        <p:nvSpPr>
          <p:cNvPr id="8" name="Footer Placeholder 4"/>
          <p:cNvSpPr>
            <a:spLocks noGrp="1"/>
          </p:cNvSpPr>
          <p:nvPr>
            <p:ph type="ftr" sz="quarter" idx="11"/>
          </p:nvPr>
        </p:nvSpPr>
        <p:spPr>
          <a:xfrm>
            <a:off x="457200" y="6356350"/>
            <a:ext cx="2895600" cy="365125"/>
          </a:xfrm>
        </p:spPr>
        <p:txBody>
          <a:bodyPr/>
          <a:lstStyle>
            <a:lvl1pPr>
              <a:defRPr>
                <a:solidFill>
                  <a:srgbClr val="FFFFFF"/>
                </a:solidFill>
              </a:defRPr>
            </a:lvl1pPr>
          </a:lstStyle>
          <a:p>
            <a:r>
              <a:rPr lang="en-US" dirty="0"/>
              <a:t>FEDERAL HOME LOAN BANK OF ATLANTA</a:t>
            </a:r>
          </a:p>
        </p:txBody>
      </p:sp>
      <p:cxnSp>
        <p:nvCxnSpPr>
          <p:cNvPr id="9" name="Straight Connector 8"/>
          <p:cNvCxnSpPr/>
          <p:nvPr/>
        </p:nvCxnSpPr>
        <p:spPr>
          <a:xfrm>
            <a:off x="0" y="6356350"/>
            <a:ext cx="9144000" cy="0"/>
          </a:xfrm>
          <a:prstGeom prst="line">
            <a:avLst/>
          </a:prstGeom>
          <a:ln w="6350" cmpd="sng">
            <a:solidFill>
              <a:srgbClr val="FFFFFF"/>
            </a:solidFill>
          </a:ln>
          <a:effectLst/>
        </p:spPr>
        <p:style>
          <a:lnRef idx="2">
            <a:schemeClr val="accent1"/>
          </a:lnRef>
          <a:fillRef idx="0">
            <a:schemeClr val="accent1"/>
          </a:fillRef>
          <a:effectRef idx="1">
            <a:schemeClr val="accent1"/>
          </a:effectRef>
          <a:fontRef idx="minor">
            <a:schemeClr val="tx1"/>
          </a:fontRef>
        </p:style>
      </p:cxnSp>
      <p:sp>
        <p:nvSpPr>
          <p:cNvPr id="10" name="Slide Number Placeholder 4"/>
          <p:cNvSpPr>
            <a:spLocks noGrp="1"/>
          </p:cNvSpPr>
          <p:nvPr>
            <p:ph type="sldNum" sz="quarter" idx="12"/>
          </p:nvPr>
        </p:nvSpPr>
        <p:spPr>
          <a:xfrm>
            <a:off x="6553200" y="6356350"/>
            <a:ext cx="2133600" cy="365125"/>
          </a:xfrm>
        </p:spPr>
        <p:txBody>
          <a:bodyPr/>
          <a:lstStyle>
            <a:lvl1pPr algn="r">
              <a:defRPr>
                <a:solidFill>
                  <a:srgbClr val="FFFFFF"/>
                </a:solidFill>
              </a:defRPr>
            </a:lvl1pPr>
          </a:lstStyle>
          <a:p>
            <a:fld id="{A756D5BD-09B3-B140-92EB-9A79342F0DC6}" type="slidenum">
              <a:rPr lang="en-US" smtClean="0"/>
              <a:pPr/>
              <a:t>‹#›</a:t>
            </a:fld>
            <a:endParaRPr lang="en-US" dirty="0"/>
          </a:p>
        </p:txBody>
      </p:sp>
    </p:spTree>
    <p:extLst>
      <p:ext uri="{BB962C8B-B14F-4D97-AF65-F5344CB8AC3E}">
        <p14:creationId xmlns:p14="http://schemas.microsoft.com/office/powerpoint/2010/main" val="23553024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a:prstGeom prst="rect">
            <a:avLst/>
          </a:prstGeo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647121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460424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3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4"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4176034910"/>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cSld name="Polling Slide">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9" name="Content Placeholder 2"/>
          <p:cNvSpPr>
            <a:spLocks noGrp="1"/>
          </p:cNvSpPr>
          <p:nvPr>
            <p:ph idx="1" hasCustomPrompt="1"/>
          </p:nvPr>
        </p:nvSpPr>
        <p:spPr>
          <a:xfrm>
            <a:off x="381000" y="1295400"/>
            <a:ext cx="38862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2"/>
          <p:cNvSpPr>
            <a:spLocks noGrp="1"/>
          </p:cNvSpPr>
          <p:nvPr>
            <p:ph idx="10" hasCustomPrompt="1"/>
          </p:nvPr>
        </p:nvSpPr>
        <p:spPr>
          <a:xfrm>
            <a:off x="4572000" y="1295400"/>
            <a:ext cx="3962400" cy="4419600"/>
          </a:xfrm>
        </p:spPr>
        <p:txBody>
          <a:bodyPr/>
          <a:lstStyle>
            <a:lvl1pPr>
              <a:defRPr sz="1800">
                <a:solidFill>
                  <a:srgbClr val="404040"/>
                </a:solidFill>
                <a:latin typeface="Arial" panose="020B0604020202020204" pitchFamily="34" charset="0"/>
                <a:cs typeface="Arial" panose="020B0604020202020204" pitchFamily="34" charset="0"/>
              </a:defRPr>
            </a:lvl1pPr>
            <a:lvl2pPr>
              <a:defRPr sz="1600">
                <a:solidFill>
                  <a:srgbClr val="404040"/>
                </a:solidFill>
                <a:latin typeface="Arial" panose="020B0604020202020204" pitchFamily="34" charset="0"/>
                <a:cs typeface="Arial" panose="020B0604020202020204" pitchFamily="34" charset="0"/>
              </a:defRPr>
            </a:lvl2pPr>
            <a:lvl3pPr>
              <a:defRPr>
                <a:solidFill>
                  <a:srgbClr val="404040"/>
                </a:solidFill>
                <a:latin typeface="Arial" panose="020B0604020202020204" pitchFamily="34" charset="0"/>
                <a:cs typeface="Arial" panose="020B0604020202020204" pitchFamily="34" charset="0"/>
              </a:defRPr>
            </a:lvl3pPr>
            <a:lvl4pPr>
              <a:defRPr>
                <a:solidFill>
                  <a:srgbClr val="404040"/>
                </a:solidFill>
                <a:latin typeface="Arial" panose="020B0604020202020204" pitchFamily="34" charset="0"/>
                <a:cs typeface="Arial" panose="020B0604020202020204" pitchFamily="34" charset="0"/>
              </a:defRPr>
            </a:lvl4pPr>
            <a:lvl5pPr>
              <a:defRPr>
                <a:solidFill>
                  <a:srgbClr val="404040"/>
                </a:solidFill>
                <a:latin typeface="Arial" panose="020B0604020202020204" pitchFamily="34" charset="0"/>
                <a:cs typeface="Arial" panose="020B0604020202020204" pitchFamily="34" charset="0"/>
              </a:defRPr>
            </a:lvl5p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397755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Body Slide">
    <p:spTree>
      <p:nvGrpSpPr>
        <p:cNvPr id="1" name="Shape 21"/>
        <p:cNvGrpSpPr/>
        <p:nvPr/>
      </p:nvGrpSpPr>
      <p:grpSpPr>
        <a:xfrm>
          <a:off x="0" y="0"/>
          <a:ext cx="0" cy="0"/>
          <a:chOff x="0" y="0"/>
          <a:chExt cx="0" cy="0"/>
        </a:xfrm>
      </p:grpSpPr>
      <p:sp>
        <p:nvSpPr>
          <p:cNvPr id="24" name="Shape 24"/>
          <p:cNvSpPr txBox="1">
            <a:spLocks noGrp="1"/>
          </p:cNvSpPr>
          <p:nvPr>
            <p:ph type="body" idx="1"/>
          </p:nvPr>
        </p:nvSpPr>
        <p:spPr>
          <a:xfrm>
            <a:off x="381000" y="1251856"/>
            <a:ext cx="8229600" cy="4525963"/>
          </a:xfrm>
          <a:prstGeom prst="rect">
            <a:avLst/>
          </a:prstGeom>
          <a:noFill/>
          <a:ln>
            <a:noFill/>
          </a:ln>
        </p:spPr>
        <p:txBody>
          <a:bodyPr lIns="91425" tIns="91425" rIns="91425" bIns="91425" anchor="t" anchorCtr="0">
            <a:normAutofit/>
          </a:bodyPr>
          <a:lstStyle>
            <a:lvl1pPr marL="342900" marR="0" lvl="0" indent="-228600" algn="l" rtl="0">
              <a:spcBef>
                <a:spcPts val="640"/>
              </a:spcBef>
              <a:buClr>
                <a:schemeClr val="accent5"/>
              </a:buClr>
              <a:buSzPct val="80000"/>
              <a:buFont typeface="Arial"/>
              <a:buChar char="•"/>
              <a:defRPr sz="1800" b="0" i="0" u="none" strike="noStrike" cap="none">
                <a:solidFill>
                  <a:srgbClr val="404040"/>
                </a:solidFill>
                <a:latin typeface="Arial"/>
                <a:ea typeface="Cabin"/>
                <a:cs typeface="Arial"/>
                <a:sym typeface="Cabin"/>
              </a:defRPr>
            </a:lvl1pPr>
            <a:lvl2pPr marL="742950" marR="0" lvl="1" indent="-107950" algn="l" rtl="0">
              <a:spcBef>
                <a:spcPts val="560"/>
              </a:spcBef>
              <a:buClr>
                <a:srgbClr val="514382"/>
              </a:buClr>
              <a:buSzPct val="100000"/>
              <a:buFont typeface="Arial"/>
              <a:buChar char="–"/>
              <a:defRPr sz="2800" b="0" i="0" u="none" strike="noStrike" cap="none">
                <a:solidFill>
                  <a:schemeClr val="dk1"/>
                </a:solidFill>
                <a:latin typeface="Cabin"/>
                <a:ea typeface="Cabin"/>
                <a:cs typeface="Cabin"/>
                <a:sym typeface="Cabin"/>
              </a:defRPr>
            </a:lvl2pPr>
            <a:lvl3pPr marL="1143000" marR="0" lvl="2" indent="-76200" algn="l" rtl="0">
              <a:spcBef>
                <a:spcPts val="480"/>
              </a:spcBef>
              <a:buClr>
                <a:srgbClr val="514382"/>
              </a:buClr>
              <a:buSzPct val="100000"/>
              <a:buFont typeface="Arial"/>
              <a:buChar char="•"/>
              <a:defRPr sz="2400" b="0" i="0" u="none" strike="noStrike" cap="none">
                <a:solidFill>
                  <a:schemeClr val="dk1"/>
                </a:solidFill>
                <a:latin typeface="Cabin"/>
                <a:ea typeface="Cabin"/>
                <a:cs typeface="Cabin"/>
                <a:sym typeface="Cabin"/>
              </a:defRPr>
            </a:lvl3pPr>
            <a:lvl4pPr marL="1600200" marR="0" lvl="3"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4pPr>
            <a:lvl5pPr marL="2057400" marR="0" lvl="4" indent="-101600" algn="l" rtl="0">
              <a:spcBef>
                <a:spcPts val="400"/>
              </a:spcBef>
              <a:buClr>
                <a:srgbClr val="514382"/>
              </a:buClr>
              <a:buSzPct val="100000"/>
              <a:buFont typeface="Arial"/>
              <a:buChar char="»"/>
              <a:defRPr sz="2000" b="0" i="0" u="none" strike="noStrike" cap="none">
                <a:solidFill>
                  <a:schemeClr val="dk1"/>
                </a:solidFill>
                <a:latin typeface="Cabin"/>
                <a:ea typeface="Cabin"/>
                <a:cs typeface="Cabin"/>
                <a:sym typeface="Cabin"/>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pPr lvl="0"/>
            <a:r>
              <a:rPr lang="en-US"/>
              <a:t>Click to edit Master text styles</a:t>
            </a:r>
          </a:p>
        </p:txBody>
      </p:sp>
      <p:sp>
        <p:nvSpPr>
          <p:cNvPr id="5" name="Title 1"/>
          <p:cNvSpPr>
            <a:spLocks noGrp="1"/>
          </p:cNvSpPr>
          <p:nvPr>
            <p:ph type="title" hasCustomPrompt="1"/>
          </p:nvPr>
        </p:nvSpPr>
        <p:spPr>
          <a:xfrm>
            <a:off x="381000" y="304800"/>
            <a:ext cx="8229600" cy="533400"/>
          </a:xfrm>
        </p:spPr>
        <p:txBody>
          <a:bodyPr/>
          <a:lstStyle>
            <a:lvl1pPr>
              <a:defRPr/>
            </a:lvl1pPr>
          </a:lstStyle>
          <a:p>
            <a:r>
              <a:rPr lang="en-US" dirty="0"/>
              <a:t>CLICK TO ADD TITLE</a:t>
            </a:r>
          </a:p>
        </p:txBody>
      </p:sp>
      <p:sp>
        <p:nvSpPr>
          <p:cNvPr id="7" name="Footer Placeholder 4"/>
          <p:cNvSpPr txBox="1">
            <a:spLocks/>
          </p:cNvSpPr>
          <p:nvPr/>
        </p:nvSpPr>
        <p:spPr>
          <a:xfrm>
            <a:off x="8639175" y="6477000"/>
            <a:ext cx="457200" cy="288925"/>
          </a:xfrm>
          <a:prstGeom prst="rect">
            <a:avLst/>
          </a:prstGeom>
        </p:spPr>
        <p:txBody>
          <a:bodyPr/>
          <a:lstStyle>
            <a:lvl1pPr algn="ctr">
              <a:defRPr sz="1100">
                <a:solidFill>
                  <a:schemeClr val="accent4"/>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C408F8F2-DCB3-4C26-9AD6-4D0DF110D5E2}" type="slidenum">
              <a:rPr kumimoji="0" lang="en-US" sz="700" b="0" i="0" u="none" strike="noStrike" kern="1200" cap="none" spc="0" normalizeH="0" baseline="0" noProof="0" smtClean="0">
                <a:ln>
                  <a:noFill/>
                </a:ln>
                <a:solidFill>
                  <a:schemeClr val="tx1">
                    <a:lumMod val="50000"/>
                    <a:lumOff val="50000"/>
                  </a:schemeClr>
                </a:solidFill>
                <a:effectLst/>
                <a:uLnTx/>
                <a:uFillTx/>
                <a:latin typeface="Arial"/>
                <a:ea typeface="+mn-ea"/>
                <a:cs typeface="Aria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700" b="0" i="0" u="none" strike="noStrike" kern="1200" cap="none" spc="0" normalizeH="0" baseline="0" noProof="0" dirty="0">
              <a:ln>
                <a:noFill/>
              </a:ln>
              <a:solidFill>
                <a:schemeClr val="tx1">
                  <a:lumMod val="50000"/>
                  <a:lumOff val="50000"/>
                </a:schemeClr>
              </a:solidFill>
              <a:effectLst/>
              <a:uLnTx/>
              <a:uFillTx/>
              <a:latin typeface="Arial"/>
              <a:ea typeface="+mn-ea"/>
              <a:cs typeface="Arial"/>
            </a:endParaRPr>
          </a:p>
        </p:txBody>
      </p:sp>
    </p:spTree>
    <p:extLst>
      <p:ext uri="{BB962C8B-B14F-4D97-AF65-F5344CB8AC3E}">
        <p14:creationId xmlns:p14="http://schemas.microsoft.com/office/powerpoint/2010/main" val="1241640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7" name="Title 1"/>
          <p:cNvSpPr>
            <a:spLocks noGrp="1"/>
          </p:cNvSpPr>
          <p:nvPr>
            <p:ph type="ctrTitle"/>
          </p:nvPr>
        </p:nvSpPr>
        <p:spPr>
          <a:xfrm>
            <a:off x="447127" y="2099662"/>
            <a:ext cx="8098655" cy="740189"/>
          </a:xfrm>
          <a:prstGeom prst="rect">
            <a:avLst/>
          </a:prstGeom>
        </p:spPr>
        <p:txBody>
          <a:bodyPr/>
          <a:lstStyle>
            <a:lvl1pPr marL="0" indent="0">
              <a:defRPr>
                <a:solidFill>
                  <a:srgbClr val="FFFFFF"/>
                </a:solidFill>
              </a:defRPr>
            </a:lvl1pPr>
          </a:lstStyle>
          <a:p>
            <a:r>
              <a:rPr lang="en-US"/>
              <a:t>Click to edit Master title style</a:t>
            </a:r>
            <a:endParaRPr lang="en-US" dirty="0"/>
          </a:p>
        </p:txBody>
      </p:sp>
      <p:sp>
        <p:nvSpPr>
          <p:cNvPr id="8" name="Subtitle 2"/>
          <p:cNvSpPr>
            <a:spLocks noGrp="1"/>
          </p:cNvSpPr>
          <p:nvPr>
            <p:ph type="subTitle" idx="1"/>
          </p:nvPr>
        </p:nvSpPr>
        <p:spPr>
          <a:xfrm>
            <a:off x="447127" y="3125601"/>
            <a:ext cx="8098655" cy="741017"/>
          </a:xfrm>
        </p:spPr>
        <p:txBody>
          <a:bodyPr>
            <a:normAutofit/>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165669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Blank Slid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14400"/>
          </a:xfrm>
          <a:prstGeom prst="rect">
            <a:avLst/>
          </a:prstGeom>
        </p:spPr>
        <p:txBody>
          <a:bodyPr>
            <a:normAutofit/>
          </a:bodyPr>
          <a:lstStyle>
            <a:lvl1pPr>
              <a:defRPr sz="2600" b="0" baseline="0">
                <a:solidFill>
                  <a:srgbClr val="00305E"/>
                </a:solidFill>
              </a:defRPr>
            </a:lvl1pPr>
          </a:lstStyle>
          <a:p>
            <a:r>
              <a:rPr lang="en-US"/>
              <a:t>Click to edit Master title style</a:t>
            </a:r>
            <a:endParaRPr lang="en-US" dirty="0"/>
          </a:p>
        </p:txBody>
      </p:sp>
      <p:sp>
        <p:nvSpPr>
          <p:cNvPr id="3" name="Date Placeholder 3"/>
          <p:cNvSpPr>
            <a:spLocks noGrp="1"/>
          </p:cNvSpPr>
          <p:nvPr>
            <p:ph type="dt" sz="half" idx="10"/>
          </p:nvPr>
        </p:nvSpPr>
        <p:spPr>
          <a:xfrm>
            <a:off x="822325" y="6291263"/>
            <a:ext cx="2133600" cy="244475"/>
          </a:xfrm>
          <a:prstGeom prst="rect">
            <a:avLst/>
          </a:prstGeom>
        </p:spPr>
        <p:txBody>
          <a:bodyPr/>
          <a:lstStyle>
            <a:lvl1pPr algn="l">
              <a:defRPr sz="1200">
                <a:solidFill>
                  <a:schemeClr val="tx1"/>
                </a:solidFill>
                <a:latin typeface="AvantGarde Bk BT" pitchFamily="34" charset="0"/>
              </a:defRPr>
            </a:lvl1pPr>
          </a:lstStyle>
          <a:p>
            <a:pPr>
              <a:defRPr/>
            </a:pPr>
            <a:endParaRPr lang="en-US" dirty="0">
              <a:solidFill>
                <a:srgbClr val="000000"/>
              </a:solidFill>
            </a:endParaRPr>
          </a:p>
        </p:txBody>
      </p:sp>
      <p:sp>
        <p:nvSpPr>
          <p:cNvPr id="4" name="Footer Placeholder 4"/>
          <p:cNvSpPr>
            <a:spLocks noGrp="1"/>
          </p:cNvSpPr>
          <p:nvPr>
            <p:ph type="ftr" sz="quarter" idx="11"/>
          </p:nvPr>
        </p:nvSpPr>
        <p:spPr>
          <a:xfrm>
            <a:off x="6072188" y="6291263"/>
            <a:ext cx="2895600" cy="234950"/>
          </a:xfrm>
          <a:prstGeom prst="rect">
            <a:avLst/>
          </a:prstGeom>
        </p:spPr>
        <p:txBody>
          <a:bodyPr/>
          <a:lstStyle>
            <a:lvl1pPr algn="r">
              <a:defRPr sz="1200">
                <a:solidFill>
                  <a:schemeClr val="tx1"/>
                </a:solidFill>
                <a:latin typeface="AvantGarde Bk BT" pitchFamily="34" charset="0"/>
              </a:defRPr>
            </a:lvl1pPr>
          </a:lstStyle>
          <a:p>
            <a:pPr>
              <a:defRPr/>
            </a:pPr>
            <a:r>
              <a:rPr lang="en-US" dirty="0">
                <a:solidFill>
                  <a:srgbClr val="000000"/>
                </a:solidFill>
              </a:rPr>
              <a:t>FEDERAL HOME LOAN BANK OF ATLANTA</a:t>
            </a:r>
          </a:p>
        </p:txBody>
      </p:sp>
      <p:sp>
        <p:nvSpPr>
          <p:cNvPr id="5" name="Slide Number Placeholder 5"/>
          <p:cNvSpPr>
            <a:spLocks noGrp="1"/>
          </p:cNvSpPr>
          <p:nvPr>
            <p:ph type="sldNum" sz="quarter" idx="12"/>
          </p:nvPr>
        </p:nvSpPr>
        <p:spPr>
          <a:xfrm>
            <a:off x="6553200" y="6356350"/>
            <a:ext cx="2133600" cy="365125"/>
          </a:xfrm>
          <a:prstGeom prst="rect">
            <a:avLst/>
          </a:prstGeom>
        </p:spPr>
        <p:txBody>
          <a:bodyPr tIns="45720"/>
          <a:lstStyle>
            <a:lvl1pPr marL="0" indent="0" algn="r">
              <a:tabLst/>
              <a:defRPr sz="1200" i="0">
                <a:solidFill>
                  <a:schemeClr val="bg1"/>
                </a:solidFill>
                <a:latin typeface="AvantGarde Bk BT" pitchFamily="34" charset="0"/>
              </a:defRPr>
            </a:lvl1pPr>
          </a:lstStyle>
          <a:p>
            <a:pPr>
              <a:defRPr/>
            </a:pPr>
            <a:fld id="{13CD3C39-7031-4A13-B970-FF023D4920E0}" type="slidenum">
              <a:rPr lang="en-US">
                <a:solidFill>
                  <a:srgbClr val="FFFFFF"/>
                </a:solidFill>
              </a:rPr>
              <a:pPr>
                <a:defRPr/>
              </a:pPr>
              <a:t>‹#›</a:t>
            </a:fld>
            <a:endParaRPr lang="en-US" dirty="0">
              <a:solidFill>
                <a:srgbClr val="FFFFFF"/>
              </a:solidFill>
            </a:endParaRP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image" Target="../media/image1.emf"/><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17" Type="http://schemas.openxmlformats.org/officeDocument/2006/relationships/image" Target="../media/image2.png"/><Relationship Id="rId2" Type="http://schemas.openxmlformats.org/officeDocument/2006/relationships/slideLayout" Target="../slideLayouts/slideLayout21.xml"/><Relationship Id="rId16" Type="http://schemas.openxmlformats.org/officeDocument/2006/relationships/theme" Target="../theme/theme3.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5" Type="http://schemas.openxmlformats.org/officeDocument/2006/relationships/slideLayout" Target="../slideLayouts/slideLayout3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22" name="Rectangle 2"/>
          <p:cNvSpPr>
            <a:spLocks noGrp="1" noChangeArrowheads="1"/>
          </p:cNvSpPr>
          <p:nvPr>
            <p:ph type="title"/>
          </p:nvPr>
        </p:nvSpPr>
        <p:spPr bwMode="auto">
          <a:xfrm>
            <a:off x="381000" y="3048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ADD TITLE</a:t>
            </a:r>
          </a:p>
        </p:txBody>
      </p:sp>
      <p:sp>
        <p:nvSpPr>
          <p:cNvPr id="9223" name="Rectangle 3"/>
          <p:cNvSpPr>
            <a:spLocks noGrp="1" noChangeArrowheads="1"/>
          </p:cNvSpPr>
          <p:nvPr>
            <p:ph type="body" idx="1"/>
          </p:nvPr>
        </p:nvSpPr>
        <p:spPr bwMode="auto">
          <a:xfrm>
            <a:off x="381000" y="12954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234" name="Rectangle 26"/>
          <p:cNvSpPr>
            <a:spLocks noChangeArrowheads="1"/>
          </p:cNvSpPr>
          <p:nvPr/>
        </p:nvSpPr>
        <p:spPr bwMode="auto">
          <a:xfrm>
            <a:off x="0" y="0"/>
            <a:ext cx="9144000" cy="228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cxnSp>
        <p:nvCxnSpPr>
          <p:cNvPr id="8" name="Straight Connector 7"/>
          <p:cNvCxnSpPr/>
          <p:nvPr/>
        </p:nvCxnSpPr>
        <p:spPr bwMode="auto">
          <a:xfrm>
            <a:off x="0" y="6310002"/>
            <a:ext cx="9144000" cy="0"/>
          </a:xfrm>
          <a:prstGeom prst="line">
            <a:avLst/>
          </a:prstGeom>
          <a:ln w="6350" cmpd="sng">
            <a:solidFill>
              <a:schemeClr val="bg1">
                <a:lumMod val="50000"/>
              </a:schemeClr>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381000" y="6466761"/>
            <a:ext cx="3377848" cy="200055"/>
          </a:xfrm>
          <a:prstGeom prst="rect">
            <a:avLst/>
          </a:prstGeom>
          <a:noFill/>
        </p:spPr>
        <p:txBody>
          <a:bodyPr wrap="none" rtlCol="0">
            <a:spAutoFit/>
          </a:bodyPr>
          <a:lstStyle/>
          <a:p>
            <a:r>
              <a:rPr lang="en-US" sz="700" kern="0" spc="500" dirty="0">
                <a:solidFill>
                  <a:schemeClr val="tx1">
                    <a:lumMod val="50000"/>
                    <a:lumOff val="50000"/>
                  </a:schemeClr>
                </a:solidFill>
                <a:latin typeface="Arial"/>
                <a:cs typeface="Arial"/>
              </a:rPr>
              <a:t>BOARD OF DIRECTORS MEETING</a:t>
            </a:r>
          </a:p>
        </p:txBody>
      </p:sp>
      <p:pic>
        <p:nvPicPr>
          <p:cNvPr id="11" name="Picture 10" descr="FHLBank_648_4c.eps"/>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772400" y="6377774"/>
            <a:ext cx="801789" cy="404026"/>
          </a:xfrm>
          <a:prstGeom prst="rect">
            <a:avLst/>
          </a:prstGeom>
        </p:spPr>
      </p:pic>
    </p:spTree>
    <p:extLst>
      <p:ext uri="{BB962C8B-B14F-4D97-AF65-F5344CB8AC3E}">
        <p14:creationId xmlns:p14="http://schemas.microsoft.com/office/powerpoint/2010/main" val="335432799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68" r:id="rId9"/>
    <p:sldLayoutId id="2147483729" r:id="rId10"/>
  </p:sldLayoutIdLst>
  <p:transition spd="med">
    <p:fade/>
  </p:transition>
  <p:hf hdr="0" dt="0"/>
  <p:txStyles>
    <p:titleStyle>
      <a:lvl1pPr algn="l" rtl="0" eaLnBrk="1" fontAlgn="base" hangingPunct="1">
        <a:spcBef>
          <a:spcPct val="0"/>
        </a:spcBef>
        <a:spcAft>
          <a:spcPct val="0"/>
        </a:spcAft>
        <a:defRPr sz="2200" b="0" spc="100">
          <a:solidFill>
            <a:srgbClr val="000066"/>
          </a:solidFill>
          <a:latin typeface="Arial"/>
          <a:ea typeface="+mj-ea"/>
          <a:cs typeface="Arial"/>
        </a:defRPr>
      </a:lvl1pPr>
      <a:lvl2pPr algn="l" rtl="0" eaLnBrk="1" fontAlgn="base" hangingPunct="1">
        <a:spcBef>
          <a:spcPct val="0"/>
        </a:spcBef>
        <a:spcAft>
          <a:spcPct val="0"/>
        </a:spcAft>
        <a:defRPr sz="3200" b="1">
          <a:solidFill>
            <a:srgbClr val="000066"/>
          </a:solidFill>
          <a:latin typeface="Century Gothic" pitchFamily="34" charset="0"/>
        </a:defRPr>
      </a:lvl2pPr>
      <a:lvl3pPr algn="l" rtl="0" eaLnBrk="1" fontAlgn="base" hangingPunct="1">
        <a:spcBef>
          <a:spcPct val="0"/>
        </a:spcBef>
        <a:spcAft>
          <a:spcPct val="0"/>
        </a:spcAft>
        <a:defRPr sz="3200" b="1">
          <a:solidFill>
            <a:srgbClr val="000066"/>
          </a:solidFill>
          <a:latin typeface="Century Gothic" pitchFamily="34" charset="0"/>
        </a:defRPr>
      </a:lvl3pPr>
      <a:lvl4pPr algn="l" rtl="0" eaLnBrk="1" fontAlgn="base" hangingPunct="1">
        <a:spcBef>
          <a:spcPct val="0"/>
        </a:spcBef>
        <a:spcAft>
          <a:spcPct val="0"/>
        </a:spcAft>
        <a:defRPr sz="3200" b="1">
          <a:solidFill>
            <a:srgbClr val="000066"/>
          </a:solidFill>
          <a:latin typeface="Century Gothic" pitchFamily="34" charset="0"/>
        </a:defRPr>
      </a:lvl4pPr>
      <a:lvl5pPr algn="l" rtl="0" eaLnBrk="1" fontAlgn="base" hangingPunct="1">
        <a:spcBef>
          <a:spcPct val="0"/>
        </a:spcBef>
        <a:spcAft>
          <a:spcPct val="0"/>
        </a:spcAft>
        <a:defRPr sz="3200" b="1">
          <a:solidFill>
            <a:srgbClr val="000066"/>
          </a:solidFill>
          <a:latin typeface="Century Gothic" pitchFamily="34" charset="0"/>
        </a:defRPr>
      </a:lvl5pPr>
      <a:lvl6pPr marL="457200" algn="l" rtl="0" eaLnBrk="1" fontAlgn="base" hangingPunct="1">
        <a:spcBef>
          <a:spcPct val="0"/>
        </a:spcBef>
        <a:spcAft>
          <a:spcPct val="0"/>
        </a:spcAft>
        <a:defRPr sz="3200">
          <a:solidFill>
            <a:srgbClr val="073766"/>
          </a:solidFill>
          <a:latin typeface="Century Gothic" pitchFamily="34" charset="0"/>
        </a:defRPr>
      </a:lvl6pPr>
      <a:lvl7pPr marL="914400" algn="l" rtl="0" eaLnBrk="1" fontAlgn="base" hangingPunct="1">
        <a:spcBef>
          <a:spcPct val="0"/>
        </a:spcBef>
        <a:spcAft>
          <a:spcPct val="0"/>
        </a:spcAft>
        <a:defRPr sz="3200">
          <a:solidFill>
            <a:srgbClr val="073766"/>
          </a:solidFill>
          <a:latin typeface="Century Gothic" pitchFamily="34" charset="0"/>
        </a:defRPr>
      </a:lvl7pPr>
      <a:lvl8pPr marL="1371600" algn="l" rtl="0" eaLnBrk="1" fontAlgn="base" hangingPunct="1">
        <a:spcBef>
          <a:spcPct val="0"/>
        </a:spcBef>
        <a:spcAft>
          <a:spcPct val="0"/>
        </a:spcAft>
        <a:defRPr sz="3200">
          <a:solidFill>
            <a:srgbClr val="073766"/>
          </a:solidFill>
          <a:latin typeface="Century Gothic" pitchFamily="34" charset="0"/>
        </a:defRPr>
      </a:lvl8pPr>
      <a:lvl9pPr marL="1828800" algn="l" rtl="0" eaLnBrk="1" fontAlgn="base" hangingPunct="1">
        <a:spcBef>
          <a:spcPct val="0"/>
        </a:spcBef>
        <a:spcAft>
          <a:spcPct val="0"/>
        </a:spcAft>
        <a:defRPr sz="3200">
          <a:solidFill>
            <a:srgbClr val="073766"/>
          </a:solidFill>
          <a:latin typeface="Century Gothic" pitchFamily="34" charset="0"/>
        </a:defRPr>
      </a:lvl9pPr>
    </p:titleStyle>
    <p:bodyStyle>
      <a:lvl1pPr marL="342900" indent="-228600" algn="l" rtl="0" eaLnBrk="1" fontAlgn="base" hangingPunct="1">
        <a:spcBef>
          <a:spcPct val="20000"/>
        </a:spcBef>
        <a:spcAft>
          <a:spcPct val="0"/>
        </a:spcAft>
        <a:buClr>
          <a:schemeClr val="accent1"/>
        </a:buClr>
        <a:buSzPct val="80000"/>
        <a:buChar char="•"/>
        <a:defRPr sz="1800">
          <a:solidFill>
            <a:schemeClr val="tx1"/>
          </a:solidFill>
          <a:latin typeface="Arial" panose="020B0604020202020204" pitchFamily="34" charset="0"/>
          <a:ea typeface="+mn-ea"/>
          <a:cs typeface="Arial" panose="020B0604020202020204" pitchFamily="34" charset="0"/>
        </a:defRPr>
      </a:lvl1pPr>
      <a:lvl2pPr marL="742950" indent="-28575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2pPr>
      <a:lvl3pPr marL="11430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3pPr>
      <a:lvl4pPr marL="16002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4pPr>
      <a:lvl5pPr marL="2057400" indent="-228600" algn="l" rtl="0" eaLnBrk="1" fontAlgn="base" hangingPunct="1">
        <a:spcBef>
          <a:spcPct val="20000"/>
        </a:spcBef>
        <a:spcAft>
          <a:spcPct val="0"/>
        </a:spcAft>
        <a:buClr>
          <a:schemeClr val="accent1"/>
        </a:buClr>
        <a:buSzPct val="80000"/>
        <a:buChar char="»"/>
        <a:defRPr sz="1400">
          <a:solidFill>
            <a:schemeClr val="tx1"/>
          </a:solidFill>
          <a:latin typeface="Arial" panose="020B0604020202020204" pitchFamily="34" charset="0"/>
          <a:cs typeface="Arial" panose="020B0604020202020204" pitchFamily="34" charset="0"/>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22" name="Rectangle 2"/>
          <p:cNvSpPr>
            <a:spLocks noGrp="1" noChangeArrowheads="1"/>
          </p:cNvSpPr>
          <p:nvPr>
            <p:ph type="title"/>
          </p:nvPr>
        </p:nvSpPr>
        <p:spPr bwMode="auto">
          <a:xfrm>
            <a:off x="381000" y="304800"/>
            <a:ext cx="8229600" cy="533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ADD TITLE</a:t>
            </a:r>
          </a:p>
        </p:txBody>
      </p:sp>
      <p:sp>
        <p:nvSpPr>
          <p:cNvPr id="9223" name="Rectangle 3"/>
          <p:cNvSpPr>
            <a:spLocks noGrp="1" noChangeArrowheads="1"/>
          </p:cNvSpPr>
          <p:nvPr>
            <p:ph type="body" idx="1"/>
          </p:nvPr>
        </p:nvSpPr>
        <p:spPr bwMode="auto">
          <a:xfrm>
            <a:off x="381000" y="1295400"/>
            <a:ext cx="8229600" cy="449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US" dirty="0"/>
              <a:t>Click to add text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234" name="Rectangle 26"/>
          <p:cNvSpPr>
            <a:spLocks noChangeArrowheads="1"/>
          </p:cNvSpPr>
          <p:nvPr/>
        </p:nvSpPr>
        <p:spPr bwMode="auto">
          <a:xfrm>
            <a:off x="0" y="0"/>
            <a:ext cx="9144000" cy="228600"/>
          </a:xfrm>
          <a:prstGeom prst="rect">
            <a:avLst/>
          </a:prstGeom>
          <a:gradFill rotWithShape="1">
            <a:gsLst>
              <a:gs pos="0">
                <a:srgbClr val="003366"/>
              </a:gs>
              <a:gs pos="100000">
                <a:srgbClr val="00182F"/>
              </a:gs>
            </a:gsLst>
            <a:lin ang="0" scaled="1"/>
          </a:gradFill>
          <a:ln w="9525" algn="ctr">
            <a:noFill/>
            <a:miter lim="800000"/>
            <a:headEnd/>
            <a:tailEnd/>
          </a:ln>
        </p:spPr>
        <p:txBody>
          <a:bodyPr wrap="none" anchor="ctr"/>
          <a:lstStyle/>
          <a:p>
            <a:endParaRPr lang="en-US" sz="1600" dirty="0">
              <a:solidFill>
                <a:srgbClr val="073766"/>
              </a:solidFill>
              <a:latin typeface="Century Gothic" pitchFamily="34" charset="0"/>
            </a:endParaRPr>
          </a:p>
        </p:txBody>
      </p:sp>
      <p:cxnSp>
        <p:nvCxnSpPr>
          <p:cNvPr id="8" name="Straight Connector 7"/>
          <p:cNvCxnSpPr/>
          <p:nvPr/>
        </p:nvCxnSpPr>
        <p:spPr bwMode="auto">
          <a:xfrm>
            <a:off x="0" y="6310002"/>
            <a:ext cx="9144000" cy="0"/>
          </a:xfrm>
          <a:prstGeom prst="line">
            <a:avLst/>
          </a:prstGeom>
          <a:ln w="6350" cmpd="sng">
            <a:solidFill>
              <a:schemeClr val="bg1">
                <a:lumMod val="50000"/>
              </a:schemeClr>
            </a:solidFill>
            <a:headEnd type="none" w="med" len="med"/>
            <a:tailEnd type="none" w="med" len="med"/>
          </a:ln>
          <a:effectLst/>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381000" y="6466761"/>
            <a:ext cx="3377848" cy="200055"/>
          </a:xfrm>
          <a:prstGeom prst="rect">
            <a:avLst/>
          </a:prstGeom>
          <a:noFill/>
        </p:spPr>
        <p:txBody>
          <a:bodyPr wrap="none" rtlCol="0">
            <a:spAutoFit/>
          </a:bodyPr>
          <a:lstStyle/>
          <a:p>
            <a:r>
              <a:rPr lang="en-US" sz="700" kern="0" spc="500" dirty="0">
                <a:solidFill>
                  <a:schemeClr val="tx1">
                    <a:lumMod val="50000"/>
                    <a:lumOff val="50000"/>
                  </a:schemeClr>
                </a:solidFill>
                <a:latin typeface="Arial"/>
                <a:cs typeface="Arial"/>
              </a:rPr>
              <a:t>BOARD OF DIRECTORS MEETING</a:t>
            </a:r>
          </a:p>
        </p:txBody>
      </p:sp>
      <p:pic>
        <p:nvPicPr>
          <p:cNvPr id="11" name="Picture 10" descr="FHLBank_648_4c.eps"/>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772400" y="6377774"/>
            <a:ext cx="801789" cy="404026"/>
          </a:xfrm>
          <a:prstGeom prst="rect">
            <a:avLst/>
          </a:prstGeom>
        </p:spPr>
      </p:pic>
    </p:spTree>
    <p:extLst>
      <p:ext uri="{BB962C8B-B14F-4D97-AF65-F5344CB8AC3E}">
        <p14:creationId xmlns:p14="http://schemas.microsoft.com/office/powerpoint/2010/main" val="3544046673"/>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30" r:id="rId9"/>
  </p:sldLayoutIdLst>
  <p:transition spd="med">
    <p:fade/>
  </p:transition>
  <p:hf hdr="0" dt="0"/>
  <p:txStyles>
    <p:titleStyle>
      <a:lvl1pPr algn="l" rtl="0" eaLnBrk="1" fontAlgn="base" hangingPunct="1">
        <a:spcBef>
          <a:spcPct val="0"/>
        </a:spcBef>
        <a:spcAft>
          <a:spcPct val="0"/>
        </a:spcAft>
        <a:defRPr sz="2200" b="0" spc="100">
          <a:solidFill>
            <a:srgbClr val="000066"/>
          </a:solidFill>
          <a:latin typeface="Arial"/>
          <a:ea typeface="+mj-ea"/>
          <a:cs typeface="Arial"/>
        </a:defRPr>
      </a:lvl1pPr>
      <a:lvl2pPr algn="l" rtl="0" eaLnBrk="1" fontAlgn="base" hangingPunct="1">
        <a:spcBef>
          <a:spcPct val="0"/>
        </a:spcBef>
        <a:spcAft>
          <a:spcPct val="0"/>
        </a:spcAft>
        <a:defRPr sz="3200" b="1">
          <a:solidFill>
            <a:srgbClr val="000066"/>
          </a:solidFill>
          <a:latin typeface="Century Gothic" pitchFamily="34" charset="0"/>
        </a:defRPr>
      </a:lvl2pPr>
      <a:lvl3pPr algn="l" rtl="0" eaLnBrk="1" fontAlgn="base" hangingPunct="1">
        <a:spcBef>
          <a:spcPct val="0"/>
        </a:spcBef>
        <a:spcAft>
          <a:spcPct val="0"/>
        </a:spcAft>
        <a:defRPr sz="3200" b="1">
          <a:solidFill>
            <a:srgbClr val="000066"/>
          </a:solidFill>
          <a:latin typeface="Century Gothic" pitchFamily="34" charset="0"/>
        </a:defRPr>
      </a:lvl3pPr>
      <a:lvl4pPr algn="l" rtl="0" eaLnBrk="1" fontAlgn="base" hangingPunct="1">
        <a:spcBef>
          <a:spcPct val="0"/>
        </a:spcBef>
        <a:spcAft>
          <a:spcPct val="0"/>
        </a:spcAft>
        <a:defRPr sz="3200" b="1">
          <a:solidFill>
            <a:srgbClr val="000066"/>
          </a:solidFill>
          <a:latin typeface="Century Gothic" pitchFamily="34" charset="0"/>
        </a:defRPr>
      </a:lvl4pPr>
      <a:lvl5pPr algn="l" rtl="0" eaLnBrk="1" fontAlgn="base" hangingPunct="1">
        <a:spcBef>
          <a:spcPct val="0"/>
        </a:spcBef>
        <a:spcAft>
          <a:spcPct val="0"/>
        </a:spcAft>
        <a:defRPr sz="3200" b="1">
          <a:solidFill>
            <a:srgbClr val="000066"/>
          </a:solidFill>
          <a:latin typeface="Century Gothic" pitchFamily="34" charset="0"/>
        </a:defRPr>
      </a:lvl5pPr>
      <a:lvl6pPr marL="457200" algn="l" rtl="0" eaLnBrk="1" fontAlgn="base" hangingPunct="1">
        <a:spcBef>
          <a:spcPct val="0"/>
        </a:spcBef>
        <a:spcAft>
          <a:spcPct val="0"/>
        </a:spcAft>
        <a:defRPr sz="3200">
          <a:solidFill>
            <a:srgbClr val="073766"/>
          </a:solidFill>
          <a:latin typeface="Century Gothic" pitchFamily="34" charset="0"/>
        </a:defRPr>
      </a:lvl6pPr>
      <a:lvl7pPr marL="914400" algn="l" rtl="0" eaLnBrk="1" fontAlgn="base" hangingPunct="1">
        <a:spcBef>
          <a:spcPct val="0"/>
        </a:spcBef>
        <a:spcAft>
          <a:spcPct val="0"/>
        </a:spcAft>
        <a:defRPr sz="3200">
          <a:solidFill>
            <a:srgbClr val="073766"/>
          </a:solidFill>
          <a:latin typeface="Century Gothic" pitchFamily="34" charset="0"/>
        </a:defRPr>
      </a:lvl7pPr>
      <a:lvl8pPr marL="1371600" algn="l" rtl="0" eaLnBrk="1" fontAlgn="base" hangingPunct="1">
        <a:spcBef>
          <a:spcPct val="0"/>
        </a:spcBef>
        <a:spcAft>
          <a:spcPct val="0"/>
        </a:spcAft>
        <a:defRPr sz="3200">
          <a:solidFill>
            <a:srgbClr val="073766"/>
          </a:solidFill>
          <a:latin typeface="Century Gothic" pitchFamily="34" charset="0"/>
        </a:defRPr>
      </a:lvl8pPr>
      <a:lvl9pPr marL="1828800" algn="l" rtl="0" eaLnBrk="1" fontAlgn="base" hangingPunct="1">
        <a:spcBef>
          <a:spcPct val="0"/>
        </a:spcBef>
        <a:spcAft>
          <a:spcPct val="0"/>
        </a:spcAft>
        <a:defRPr sz="3200">
          <a:solidFill>
            <a:srgbClr val="073766"/>
          </a:solidFill>
          <a:latin typeface="Century Gothic" pitchFamily="34" charset="0"/>
        </a:defRPr>
      </a:lvl9pPr>
    </p:titleStyle>
    <p:bodyStyle>
      <a:lvl1pPr marL="342900" indent="-228600" algn="l" rtl="0" eaLnBrk="1" fontAlgn="base" hangingPunct="1">
        <a:spcBef>
          <a:spcPct val="20000"/>
        </a:spcBef>
        <a:spcAft>
          <a:spcPct val="0"/>
        </a:spcAft>
        <a:buClr>
          <a:schemeClr val="accent1"/>
        </a:buClr>
        <a:buSzPct val="80000"/>
        <a:buChar char="•"/>
        <a:defRPr sz="1800">
          <a:solidFill>
            <a:schemeClr val="tx1"/>
          </a:solidFill>
          <a:latin typeface="Arial" panose="020B0604020202020204" pitchFamily="34" charset="0"/>
          <a:ea typeface="+mn-ea"/>
          <a:cs typeface="Arial" panose="020B0604020202020204" pitchFamily="34" charset="0"/>
        </a:defRPr>
      </a:lvl1pPr>
      <a:lvl2pPr marL="742950" indent="-28575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2pPr>
      <a:lvl3pPr marL="11430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3pPr>
      <a:lvl4pPr marL="1600200" indent="-228600" algn="l" rtl="0" eaLnBrk="1" fontAlgn="base" hangingPunct="1">
        <a:spcBef>
          <a:spcPct val="20000"/>
        </a:spcBef>
        <a:spcAft>
          <a:spcPct val="0"/>
        </a:spcAft>
        <a:buClr>
          <a:schemeClr val="accent1"/>
        </a:buClr>
        <a:buSzPct val="80000"/>
        <a:buChar char="–"/>
        <a:defRPr sz="1600">
          <a:solidFill>
            <a:schemeClr val="tx1"/>
          </a:solidFill>
          <a:latin typeface="Arial" panose="020B0604020202020204" pitchFamily="34" charset="0"/>
          <a:cs typeface="Arial" panose="020B0604020202020204" pitchFamily="34" charset="0"/>
        </a:defRPr>
      </a:lvl4pPr>
      <a:lvl5pPr marL="2057400" indent="-228600" algn="l" rtl="0" eaLnBrk="1" fontAlgn="base" hangingPunct="1">
        <a:spcBef>
          <a:spcPct val="20000"/>
        </a:spcBef>
        <a:spcAft>
          <a:spcPct val="0"/>
        </a:spcAft>
        <a:buClr>
          <a:schemeClr val="accent1"/>
        </a:buClr>
        <a:buSzPct val="80000"/>
        <a:buChar char="»"/>
        <a:defRPr sz="1400">
          <a:solidFill>
            <a:schemeClr val="tx1"/>
          </a:solidFill>
          <a:latin typeface="Arial" panose="020B0604020202020204" pitchFamily="34" charset="0"/>
          <a:cs typeface="Arial" panose="020B0604020202020204" pitchFamily="34" charset="0"/>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1BE5A46-E570-E307-D267-CAA3E681CFDA}"/>
              </a:ext>
            </a:extLst>
          </p:cNvPr>
          <p:cNvSpPr/>
          <p:nvPr userDrawn="1"/>
        </p:nvSpPr>
        <p:spPr>
          <a:xfrm>
            <a:off x="-1" y="0"/>
            <a:ext cx="9144001" cy="110422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457200" y="1362076"/>
            <a:ext cx="8229600" cy="44708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r>
              <a:rPr lang="en-US" dirty="0"/>
              <a:t>FEDERAL HOME LOAN BANK OF ATLANTA</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756D5BD-09B3-B140-92EB-9A79342F0DC6}" type="slidenum">
              <a:rPr lang="en-US" smtClean="0"/>
              <a:pPr/>
              <a:t>‹#›</a:t>
            </a:fld>
            <a:endParaRPr lang="en-US" dirty="0"/>
          </a:p>
        </p:txBody>
      </p:sp>
      <p:pic>
        <p:nvPicPr>
          <p:cNvPr id="17" name="Picture 16" descr="FHLBankATL_Logo_white.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737281" y="297714"/>
            <a:ext cx="1084285" cy="537805"/>
          </a:xfrm>
          <a:prstGeom prst="rect">
            <a:avLst/>
          </a:prstGeom>
        </p:spPr>
      </p:pic>
      <p:cxnSp>
        <p:nvCxnSpPr>
          <p:cNvPr id="18" name="Straight Connector 17"/>
          <p:cNvCxnSpPr/>
          <p:nvPr/>
        </p:nvCxnSpPr>
        <p:spPr>
          <a:xfrm>
            <a:off x="0" y="6174154"/>
            <a:ext cx="9144000" cy="0"/>
          </a:xfrm>
          <a:prstGeom prst="line">
            <a:avLst/>
          </a:prstGeom>
          <a:ln w="9525" cmpd="sng">
            <a:solidFill>
              <a:schemeClr val="accent3"/>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0" y="6174154"/>
            <a:ext cx="9144000" cy="0"/>
          </a:xfrm>
          <a:prstGeom prst="line">
            <a:avLst/>
          </a:prstGeom>
          <a:ln w="9525" cmpd="sng">
            <a:solidFill>
              <a:schemeClr val="accent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40398071"/>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Lst>
  <p:transition spd="med">
    <p:fade/>
  </p:transition>
  <p:hf hdr="0" dt="0"/>
  <p:txStyles>
    <p:titleStyle>
      <a:lvl1pPr algn="l" defTabSz="457200" rtl="0" eaLnBrk="1" latinLnBrk="0" hangingPunct="1">
        <a:spcBef>
          <a:spcPct val="0"/>
        </a:spcBef>
        <a:buNone/>
        <a:defRPr sz="2000" b="0"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accent4"/>
        </a:buClr>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Clr>
          <a:schemeClr val="accent2"/>
        </a:buClr>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accent4"/>
        </a:buClr>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Clr>
          <a:schemeClr val="tx1">
            <a:lumMod val="40000"/>
            <a:lumOff val="60000"/>
          </a:schemeClr>
        </a:buClr>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9.jp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jpeg"/><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5.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jpeg"/><Relationship Id="rId9" Type="http://schemas.openxmlformats.org/officeDocument/2006/relationships/image" Target="../media/image36.jpg"/></Relationships>
</file>

<file path=ppt/slides/_rels/slide15.xml.rels><?xml version="1.0" encoding="UTF-8" standalone="yes"?>
<Relationships xmlns="http://schemas.openxmlformats.org/package/2006/relationships"><Relationship Id="rId3" Type="http://schemas.openxmlformats.org/officeDocument/2006/relationships/hyperlink" Target="http://archives.hud.gov/offices/hsg/sfh/ref/sfhp3-02.cfm" TargetMode="External"/><Relationship Id="rId2" Type="http://schemas.openxmlformats.org/officeDocument/2006/relationships/notesSlide" Target="../notesSlides/notesSlide15.xml"/><Relationship Id="rId1" Type="http://schemas.openxmlformats.org/officeDocument/2006/relationships/slideLayout" Target="../slideLayouts/slideLayout25.xml"/><Relationship Id="rId5" Type="http://schemas.openxmlformats.org/officeDocument/2006/relationships/image" Target="../media/image38.png"/><Relationship Id="rId4" Type="http://schemas.openxmlformats.org/officeDocument/2006/relationships/image" Target="../media/image37.jpeg"/></Relationships>
</file>

<file path=ppt/slides/_rels/slide16.xml.rels><?xml version="1.0" encoding="UTF-8" standalone="yes"?>
<Relationships xmlns="http://schemas.openxmlformats.org/package/2006/relationships"><Relationship Id="rId3" Type="http://schemas.openxmlformats.org/officeDocument/2006/relationships/hyperlink" Target="AHP%20Implementation%20Plan%20(fhlbatl.com)" TargetMode="External"/><Relationship Id="rId2" Type="http://schemas.openxmlformats.org/officeDocument/2006/relationships/notesSlide" Target="../notesSlides/notesSlide16.xml"/><Relationship Id="rId1" Type="http://schemas.openxmlformats.org/officeDocument/2006/relationships/slideLayout" Target="../slideLayouts/slideLayout25.xml"/><Relationship Id="rId4" Type="http://schemas.openxmlformats.org/officeDocument/2006/relationships/image" Target="../media/image39.png"/></Relationships>
</file>

<file path=ppt/slides/_rels/slide17.xml.rels><?xml version="1.0" encoding="UTF-8" standalone="yes"?>
<Relationships xmlns="http://schemas.openxmlformats.org/package/2006/relationships"><Relationship Id="rId3" Type="http://schemas.openxmlformats.org/officeDocument/2006/relationships/image" Target="../media/image40.emf"/><Relationship Id="rId7" Type="http://schemas.openxmlformats.org/officeDocument/2006/relationships/image" Target="../media/image35.svg"/><Relationship Id="rId2" Type="http://schemas.openxmlformats.org/officeDocument/2006/relationships/notesSlide" Target="../notesSlides/notesSlide17.xml"/><Relationship Id="rId1" Type="http://schemas.openxmlformats.org/officeDocument/2006/relationships/slideLayout" Target="../slideLayouts/slideLayout25.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5.xml"/><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0.xml"/><Relationship Id="rId1" Type="http://schemas.openxmlformats.org/officeDocument/2006/relationships/slideLayout" Target="../slideLayouts/slideLayout30.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5.xml"/><Relationship Id="rId5" Type="http://schemas.openxmlformats.org/officeDocument/2006/relationships/image" Target="../media/image44.emf"/><Relationship Id="rId4" Type="http://schemas.openxmlformats.org/officeDocument/2006/relationships/image" Target="../media/image35.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3.xml"/><Relationship Id="rId1" Type="http://schemas.openxmlformats.org/officeDocument/2006/relationships/slideLayout" Target="../slideLayouts/slideLayout25.xml"/><Relationship Id="rId5" Type="http://schemas.openxmlformats.org/officeDocument/2006/relationships/image" Target="../media/image47.jpeg"/><Relationship Id="rId4" Type="http://schemas.openxmlformats.org/officeDocument/2006/relationships/image" Target="../media/image4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5.xml"/><Relationship Id="rId1" Type="http://schemas.openxmlformats.org/officeDocument/2006/relationships/slideLayout" Target="../slideLayouts/slideLayout24.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6.xm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30.xml"/><Relationship Id="rId4" Type="http://schemas.openxmlformats.org/officeDocument/2006/relationships/image" Target="../media/image5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image" Target="../media/image57.emf"/><Relationship Id="rId2" Type="http://schemas.openxmlformats.org/officeDocument/2006/relationships/notesSlide" Target="../notesSlides/notesSlide30.xml"/><Relationship Id="rId1" Type="http://schemas.openxmlformats.org/officeDocument/2006/relationships/slideLayout" Target="../slideLayouts/slideLayout24.xml"/><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hyperlink" Target="mailto:jlbrown@fhlbatl.com" TargetMode="External"/><Relationship Id="rId2" Type="http://schemas.openxmlformats.org/officeDocument/2006/relationships/notesSlide" Target="../notesSlides/notesSlide34.xml"/><Relationship Id="rId1" Type="http://schemas.openxmlformats.org/officeDocument/2006/relationships/slideLayout" Target="../slideLayouts/slideLayout24.xml"/><Relationship Id="rId6" Type="http://schemas.openxmlformats.org/officeDocument/2006/relationships/hyperlink" Target="mailto:csterba@fhlbatl.com" TargetMode="External"/><Relationship Id="rId5" Type="http://schemas.openxmlformats.org/officeDocument/2006/relationships/hyperlink" Target="mailto:sbutler@fhlbatl.com" TargetMode="External"/><Relationship Id="rId4" Type="http://schemas.openxmlformats.org/officeDocument/2006/relationships/hyperlink" Target="mailto:msims@fhlbatl.com"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313468"/>
            <a:ext cx="3848101" cy="553534"/>
          </a:xfrm>
        </p:spPr>
        <p:txBody>
          <a:bodyPr>
            <a:normAutofit fontScale="90000"/>
          </a:bodyPr>
          <a:lstStyle/>
          <a:p>
            <a:r>
              <a:rPr lang="en-US" sz="1800" dirty="0"/>
              <a:t>FHLBank Atlanta Affordable Housing Program Overview </a:t>
            </a:r>
            <a:endParaRPr lang="en-US" dirty="0"/>
          </a:p>
        </p:txBody>
      </p:sp>
      <p:sp>
        <p:nvSpPr>
          <p:cNvPr id="19" name="Text Placeholder 18"/>
          <p:cNvSpPr>
            <a:spLocks noGrp="1"/>
          </p:cNvSpPr>
          <p:nvPr>
            <p:ph type="body" sz="quarter" idx="14"/>
          </p:nvPr>
        </p:nvSpPr>
        <p:spPr>
          <a:xfrm>
            <a:off x="380999" y="3097201"/>
            <a:ext cx="3848102" cy="431800"/>
          </a:xfrm>
        </p:spPr>
        <p:txBody>
          <a:bodyPr/>
          <a:lstStyle/>
          <a:p>
            <a:r>
              <a:rPr lang="en-US" dirty="0"/>
              <a:t>August 27, 2024</a:t>
            </a:r>
          </a:p>
        </p:txBody>
      </p:sp>
      <p:pic>
        <p:nvPicPr>
          <p:cNvPr id="1028" name="Picture 4" descr="Florida Housing Coalition | LinkedIn">
            <a:extLst>
              <a:ext uri="{FF2B5EF4-FFF2-40B4-BE49-F238E27FC236}">
                <a16:creationId xmlns:a16="http://schemas.microsoft.com/office/drawing/2014/main" id="{F88F8ED3-D8B8-327E-6A23-2FD029D190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550" y="419100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9066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90088" y="4114800"/>
            <a:ext cx="3017520" cy="1785104"/>
          </a:xfrm>
          <a:prstGeom prst="rect">
            <a:avLst/>
          </a:prstGeom>
          <a:noFill/>
        </p:spPr>
        <p:txBody>
          <a:bodyPr wrap="square" rtlCol="0">
            <a:spAutoFit/>
          </a:bodyPr>
          <a:lstStyle/>
          <a:p>
            <a:pPr marL="0" lvl="1">
              <a:spcAft>
                <a:spcPts val="600"/>
              </a:spcAft>
              <a:buClr>
                <a:srgbClr val="F8982E"/>
              </a:buClr>
              <a:buSzPct val="80000"/>
              <a:defRPr/>
            </a:pPr>
            <a:r>
              <a:rPr lang="en-US" sz="1200" b="1" dirty="0">
                <a:solidFill>
                  <a:srgbClr val="1896C8"/>
                </a:solidFill>
                <a:latin typeface="Arial" panose="020B0604020202020204" pitchFamily="34" charset="0"/>
                <a:cs typeface="Arial" panose="020B0604020202020204" pitchFamily="34" charset="0"/>
              </a:rPr>
              <a:t>    Mortgage Professional Driven</a:t>
            </a:r>
          </a:p>
          <a:p>
            <a:pPr marL="329883" lvl="1" indent="-171450">
              <a:spcAft>
                <a:spcPts val="600"/>
              </a:spcAft>
              <a:buClr>
                <a:srgbClr val="F6982E"/>
              </a:buClr>
              <a:buSzPct val="100000"/>
              <a:buFont typeface="Arial" panose="020B0604020202020204" pitchFamily="34" charset="0"/>
              <a:buChar char="•"/>
              <a:defRPr/>
            </a:pPr>
            <a:r>
              <a:rPr lang="en-US" sz="1100" dirty="0">
                <a:solidFill>
                  <a:srgbClr val="464646"/>
                </a:solidFill>
                <a:latin typeface="Arial" panose="020B0604020202020204" pitchFamily="34" charset="0"/>
                <a:cs typeface="Arial" panose="020B0604020202020204" pitchFamily="34" charset="0"/>
              </a:rPr>
              <a:t>Owner-occupied products: </a:t>
            </a:r>
          </a:p>
          <a:p>
            <a:pPr marL="457200" lvl="2" indent="-173038">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First-time Homebuyer </a:t>
            </a:r>
          </a:p>
          <a:p>
            <a:pPr marL="457200" lvl="2" indent="-173038">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Community Partners </a:t>
            </a:r>
          </a:p>
          <a:p>
            <a:pPr marL="457200" lvl="2" indent="-173038">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Community Rebuild </a:t>
            </a:r>
            <a:br>
              <a:rPr lang="en-US" sz="1050" dirty="0">
                <a:solidFill>
                  <a:srgbClr val="464646"/>
                </a:solidFill>
                <a:latin typeface="Arial" panose="020B0604020202020204" pitchFamily="34" charset="0"/>
                <a:cs typeface="Arial" panose="020B0604020202020204" pitchFamily="34" charset="0"/>
              </a:rPr>
            </a:br>
            <a:r>
              <a:rPr lang="en-US" sz="1050" dirty="0">
                <a:solidFill>
                  <a:srgbClr val="464646"/>
                </a:solidFill>
                <a:latin typeface="Arial" panose="020B0604020202020204" pitchFamily="34" charset="0"/>
                <a:cs typeface="Arial" panose="020B0604020202020204" pitchFamily="34" charset="0"/>
              </a:rPr>
              <a:t>and Restore</a:t>
            </a:r>
          </a:p>
          <a:p>
            <a:endParaRPr lang="en-US" dirty="0"/>
          </a:p>
        </p:txBody>
      </p:sp>
      <p:sp>
        <p:nvSpPr>
          <p:cNvPr id="3" name="TextBox 2"/>
          <p:cNvSpPr txBox="1"/>
          <p:nvPr/>
        </p:nvSpPr>
        <p:spPr>
          <a:xfrm>
            <a:off x="180319" y="4114800"/>
            <a:ext cx="2962656" cy="2277547"/>
          </a:xfrm>
          <a:prstGeom prst="rect">
            <a:avLst/>
          </a:prstGeom>
          <a:noFill/>
        </p:spPr>
        <p:txBody>
          <a:bodyPr wrap="square" rtlCol="0">
            <a:spAutoFit/>
          </a:bodyPr>
          <a:lstStyle/>
          <a:p>
            <a:pPr marL="155448" lvl="1">
              <a:spcAft>
                <a:spcPts val="600"/>
              </a:spcAft>
              <a:buClr>
                <a:srgbClr val="F8982E"/>
              </a:buClr>
              <a:buSzPct val="80000"/>
              <a:defRPr/>
            </a:pPr>
            <a:r>
              <a:rPr lang="en-US" sz="1200" b="1" dirty="0">
                <a:solidFill>
                  <a:srgbClr val="1896C8"/>
                </a:solidFill>
                <a:latin typeface="Arial" panose="020B0604020202020204" pitchFamily="34" charset="0"/>
                <a:cs typeface="Arial" panose="020B0604020202020204" pitchFamily="34" charset="0"/>
              </a:rPr>
              <a:t>Developer/Builder Driven</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New construction</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Rehabilitation </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Multifamily</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Single-family</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Acquisition</a:t>
            </a:r>
          </a:p>
          <a:p>
            <a:pPr marL="329883" lvl="1" indent="-17145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Construction and/or permanent financing</a:t>
            </a:r>
          </a:p>
          <a:p>
            <a:endParaRPr lang="en-US" dirty="0"/>
          </a:p>
        </p:txBody>
      </p:sp>
      <p:sp>
        <p:nvSpPr>
          <p:cNvPr id="2" name="Title 1"/>
          <p:cNvSpPr>
            <a:spLocks noGrp="1"/>
          </p:cNvSpPr>
          <p:nvPr>
            <p:ph type="title"/>
          </p:nvPr>
        </p:nvSpPr>
        <p:spPr>
          <a:xfrm>
            <a:off x="457200" y="310896"/>
            <a:ext cx="8229600" cy="553534"/>
          </a:xfrm>
        </p:spPr>
        <p:txBody>
          <a:bodyPr/>
          <a:lstStyle/>
          <a:p>
            <a:r>
              <a:rPr lang="en-US" dirty="0"/>
              <a:t>Products Overview</a:t>
            </a:r>
          </a:p>
        </p:txBody>
      </p:sp>
      <p:sp>
        <p:nvSpPr>
          <p:cNvPr id="6" name="Footer Placeholder 5"/>
          <p:cNvSpPr>
            <a:spLocks noGrp="1"/>
          </p:cNvSpPr>
          <p:nvPr>
            <p:ph type="ftr" sz="quarter" idx="11"/>
          </p:nvPr>
        </p:nvSpPr>
        <p:spPr/>
        <p:txBody>
          <a:bodyPr/>
          <a:lstStyle/>
          <a:p>
            <a:r>
              <a:rPr lang="en-US" dirty="0"/>
              <a:t>FEDERAL HOME LOAN BANK OF ATLANTA</a:t>
            </a:r>
          </a:p>
        </p:txBody>
      </p:sp>
      <p:sp>
        <p:nvSpPr>
          <p:cNvPr id="9" name="Slide Number Placeholder 8"/>
          <p:cNvSpPr>
            <a:spLocks noGrp="1"/>
          </p:cNvSpPr>
          <p:nvPr>
            <p:ph type="sldNum" sz="quarter" idx="12"/>
          </p:nvPr>
        </p:nvSpPr>
        <p:spPr/>
        <p:txBody>
          <a:bodyPr/>
          <a:lstStyle/>
          <a:p>
            <a:fld id="{AD3D8A40-9CF3-495F-A9AA-501C4A31C078}" type="slidenum">
              <a:rPr lang="en-US" smtClean="0"/>
              <a:pPr/>
              <a:t>10</a:t>
            </a:fld>
            <a:endParaRPr lang="en-US" dirty="0"/>
          </a:p>
        </p:txBody>
      </p:sp>
      <p:sp>
        <p:nvSpPr>
          <p:cNvPr id="26" name="TextBox 25"/>
          <p:cNvSpPr txBox="1"/>
          <p:nvPr/>
        </p:nvSpPr>
        <p:spPr>
          <a:xfrm>
            <a:off x="2986314" y="1828800"/>
            <a:ext cx="3019359" cy="1808187"/>
          </a:xfrm>
          <a:prstGeom prst="rect">
            <a:avLst/>
          </a:prstGeom>
          <a:noFill/>
        </p:spPr>
        <p:txBody>
          <a:bodyPr wrap="square" rtlCol="0">
            <a:spAutoFit/>
          </a:bodyPr>
          <a:lstStyle/>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Down payment, closing costs, and principal reduction funding for home purchase or home rehabilitation</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Generally first come, first served</a:t>
            </a:r>
          </a:p>
          <a:p>
            <a:pPr marL="329184" lvl="1" indent="-173736" defTabSz="457200">
              <a:spcAft>
                <a:spcPts val="600"/>
              </a:spcAft>
              <a:buClr>
                <a:srgbClr val="F6982E"/>
              </a:buClr>
              <a:buSzPct val="100000"/>
              <a:buFont typeface="Arial" panose="020B0604020202020204" pitchFamily="34" charset="0"/>
              <a:buChar char="•"/>
              <a:defRPr/>
            </a:pPr>
            <a:r>
              <a:rPr lang="en-US" sz="1100" dirty="0">
                <a:solidFill>
                  <a:srgbClr val="464646"/>
                </a:solidFill>
                <a:latin typeface="Arial" panose="020B0604020202020204" pitchFamily="34" charset="0"/>
                <a:cs typeface="Arial" panose="020B0604020202020204" pitchFamily="34" charset="0"/>
              </a:rPr>
              <a:t>Member contacts:</a:t>
            </a:r>
          </a:p>
          <a:p>
            <a:pPr marL="484632"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Single-family mortgage loan officers</a:t>
            </a:r>
          </a:p>
          <a:p>
            <a:pPr marL="484632"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CRA officers</a:t>
            </a:r>
          </a:p>
          <a:p>
            <a:pPr marL="484632"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Business development officers</a:t>
            </a:r>
            <a:endParaRPr lang="en-US" sz="1200" dirty="0">
              <a:solidFill>
                <a:srgbClr val="13325B"/>
              </a:solidFill>
              <a:latin typeface="Arial" panose="020B0604020202020204" pitchFamily="34" charset="0"/>
              <a:cs typeface="Arial" panose="020B0604020202020204" pitchFamily="34" charset="0"/>
            </a:endParaRPr>
          </a:p>
        </p:txBody>
      </p:sp>
      <p:sp>
        <p:nvSpPr>
          <p:cNvPr id="30" name="TextBox 29"/>
          <p:cNvSpPr txBox="1"/>
          <p:nvPr/>
        </p:nvSpPr>
        <p:spPr>
          <a:xfrm>
            <a:off x="5901165" y="1828800"/>
            <a:ext cx="2982640" cy="1977464"/>
          </a:xfrm>
          <a:prstGeom prst="rect">
            <a:avLst/>
          </a:prstGeom>
          <a:noFill/>
        </p:spPr>
        <p:txBody>
          <a:bodyPr wrap="square" rtlCol="0">
            <a:spAutoFit/>
          </a:bodyPr>
          <a:lstStyle/>
          <a:p>
            <a:pPr marL="329184" indent="-173736" defTabSz="457200">
              <a:spcAft>
                <a:spcPts val="600"/>
              </a:spcAft>
              <a:buClr>
                <a:srgbClr val="F6982E"/>
              </a:buClr>
              <a:buSzPct val="100000"/>
              <a:buFont typeface="Arial" panose="020B0604020202020204" pitchFamily="34" charset="0"/>
              <a:buChar char="•"/>
            </a:pPr>
            <a:r>
              <a:rPr lang="en-US" sz="1100" dirty="0">
                <a:solidFill>
                  <a:schemeClr val="tx1">
                    <a:lumMod val="75000"/>
                  </a:schemeClr>
                </a:solidFill>
                <a:latin typeface="Arial" panose="020B0604020202020204" pitchFamily="34" charset="0"/>
                <a:cs typeface="Arial" panose="020B0604020202020204" pitchFamily="34" charset="0"/>
              </a:rPr>
              <a:t>Discounted advance products to FHLBank Atlanta</a:t>
            </a:r>
            <a:r>
              <a:rPr lang="en-US" sz="1100" b="1" dirty="0">
                <a:solidFill>
                  <a:schemeClr val="tx1">
                    <a:lumMod val="75000"/>
                  </a:schemeClr>
                </a:solidFill>
                <a:latin typeface="Arial" panose="020B0604020202020204" pitchFamily="34" charset="0"/>
                <a:cs typeface="Arial" panose="020B0604020202020204" pitchFamily="34" charset="0"/>
              </a:rPr>
              <a:t> </a:t>
            </a:r>
            <a:r>
              <a:rPr lang="en-US" sz="1100" dirty="0">
                <a:solidFill>
                  <a:schemeClr val="tx1">
                    <a:lumMod val="75000"/>
                  </a:schemeClr>
                </a:solidFill>
                <a:latin typeface="Arial" panose="020B0604020202020204" pitchFamily="34" charset="0"/>
                <a:cs typeface="Arial" panose="020B0604020202020204" pitchFamily="34" charset="0"/>
              </a:rPr>
              <a:t>members for residential or economic development projects</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Generally first come, first served</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Member contacts: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Commercial loan officers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CRA officers </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Business development officers</a:t>
            </a:r>
          </a:p>
        </p:txBody>
      </p:sp>
      <p:sp>
        <p:nvSpPr>
          <p:cNvPr id="31" name="TextBox 30"/>
          <p:cNvSpPr txBox="1"/>
          <p:nvPr/>
        </p:nvSpPr>
        <p:spPr>
          <a:xfrm>
            <a:off x="180320" y="1828800"/>
            <a:ext cx="2965874" cy="2215991"/>
          </a:xfrm>
          <a:prstGeom prst="rect">
            <a:avLst/>
          </a:prstGeom>
          <a:noFill/>
        </p:spPr>
        <p:txBody>
          <a:bodyPr wrap="square" rtlCol="0">
            <a:spAutoFit/>
          </a:bodyPr>
          <a:lstStyle/>
          <a:p>
            <a:pPr marL="329184" indent="-173736" defTabSz="457200">
              <a:spcAft>
                <a:spcPts val="600"/>
              </a:spcAft>
              <a:buClr>
                <a:srgbClr val="F6982E"/>
              </a:buClr>
              <a:buSzPct val="100000"/>
              <a:buFont typeface="Arial" panose="020B0604020202020204" pitchFamily="34" charset="0"/>
              <a:buChar char="•"/>
            </a:pPr>
            <a:r>
              <a:rPr lang="en-US" sz="1100" dirty="0">
                <a:latin typeface="Arial" panose="020B0604020202020204" pitchFamily="34" charset="0"/>
                <a:cs typeface="Arial" panose="020B0604020202020204" pitchFamily="34" charset="0"/>
              </a:rPr>
              <a:t>Up to $1,000,000</a:t>
            </a:r>
            <a:r>
              <a:rPr lang="en-US" sz="1100" dirty="0">
                <a:solidFill>
                  <a:srgbClr val="464646"/>
                </a:solidFill>
                <a:latin typeface="Arial" panose="020B0604020202020204" pitchFamily="34" charset="0"/>
                <a:cs typeface="Arial" panose="020B0604020202020204" pitchFamily="34" charset="0"/>
              </a:rPr>
              <a:t> for rental or ownership development projects </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Competitive application</a:t>
            </a:r>
          </a:p>
          <a:p>
            <a:pPr marL="519113" lvl="1" indent="-173038">
              <a:spcAft>
                <a:spcPts val="600"/>
              </a:spcAft>
              <a:buClr>
                <a:srgbClr val="3286BA"/>
              </a:buClr>
              <a:buSzPct val="100000"/>
              <a:buFont typeface="Arial" panose="020B0604020202020204" pitchFamily="34" charset="0"/>
              <a:buChar char="–"/>
            </a:pPr>
            <a:r>
              <a:rPr lang="en-US" sz="1050" dirty="0">
                <a:solidFill>
                  <a:srgbClr val="464646"/>
                </a:solidFill>
                <a:latin typeface="Arial" panose="020B0604020202020204" pitchFamily="34" charset="0"/>
                <a:cs typeface="Arial" panose="020B0604020202020204" pitchFamily="34" charset="0"/>
              </a:rPr>
              <a:t>Each FHLBank has its own scoring criteria</a:t>
            </a:r>
          </a:p>
          <a:p>
            <a:pPr marL="329184" indent="-173736" defTabSz="457200">
              <a:spcAft>
                <a:spcPts val="600"/>
              </a:spcAft>
              <a:buClr>
                <a:srgbClr val="F6982E"/>
              </a:buClr>
              <a:buSzPct val="100000"/>
              <a:buFont typeface="Arial" panose="020B0604020202020204" pitchFamily="34" charset="0"/>
              <a:buChar char="•"/>
            </a:pPr>
            <a:r>
              <a:rPr lang="en-US" sz="1100" dirty="0">
                <a:solidFill>
                  <a:srgbClr val="464646"/>
                </a:solidFill>
                <a:latin typeface="Arial" panose="020B0604020202020204" pitchFamily="34" charset="0"/>
                <a:cs typeface="Arial" panose="020B0604020202020204" pitchFamily="34" charset="0"/>
              </a:rPr>
              <a:t>Member contacts: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Commercial loan officers</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Community Reinvestment Act (CRA) officers </a:t>
            </a:r>
          </a:p>
          <a:p>
            <a:pPr marL="512064" lvl="2" indent="-173736" defTabSz="457200">
              <a:spcAft>
                <a:spcPts val="600"/>
              </a:spcAft>
              <a:buClr>
                <a:srgbClr val="3286BA"/>
              </a:buClr>
              <a:buSzPct val="100000"/>
              <a:buFont typeface="Arial" panose="020B0604020202020204" pitchFamily="34" charset="0"/>
              <a:buChar char="–"/>
              <a:defRPr/>
            </a:pPr>
            <a:r>
              <a:rPr lang="en-US" sz="1050" dirty="0">
                <a:solidFill>
                  <a:srgbClr val="464646"/>
                </a:solidFill>
                <a:latin typeface="Arial" panose="020B0604020202020204" pitchFamily="34" charset="0"/>
                <a:cs typeface="Arial" panose="020B0604020202020204" pitchFamily="34" charset="0"/>
              </a:rPr>
              <a:t>Business development officers</a:t>
            </a:r>
          </a:p>
        </p:txBody>
      </p:sp>
      <p:sp>
        <p:nvSpPr>
          <p:cNvPr id="36" name="TextBox 35"/>
          <p:cNvSpPr txBox="1"/>
          <p:nvPr/>
        </p:nvSpPr>
        <p:spPr>
          <a:xfrm>
            <a:off x="382590" y="1463040"/>
            <a:ext cx="2663119" cy="307777"/>
          </a:xfrm>
          <a:prstGeom prst="rect">
            <a:avLst/>
          </a:prstGeom>
          <a:solidFill>
            <a:srgbClr val="003366"/>
          </a:solidFill>
        </p:spPr>
        <p:txBody>
          <a:bodyPr wrap="square" rtlCol="0">
            <a:spAutoFit/>
          </a:bodyPr>
          <a:lstStyle/>
          <a:p>
            <a:pPr algn="ctr" defTabSz="457200"/>
            <a:r>
              <a:rPr lang="en-US" sz="1400" b="1" dirty="0">
                <a:solidFill>
                  <a:prstClr val="white"/>
                </a:solidFill>
                <a:latin typeface="Arial" panose="020B0604020202020204" pitchFamily="34" charset="0"/>
                <a:cs typeface="Arial" panose="020B0604020202020204" pitchFamily="34" charset="0"/>
              </a:rPr>
              <a:t>General Fund</a:t>
            </a:r>
          </a:p>
        </p:txBody>
      </p:sp>
      <p:sp>
        <p:nvSpPr>
          <p:cNvPr id="37" name="TextBox 36"/>
          <p:cNvSpPr txBox="1"/>
          <p:nvPr/>
        </p:nvSpPr>
        <p:spPr>
          <a:xfrm>
            <a:off x="6030739" y="1461455"/>
            <a:ext cx="2644306" cy="307777"/>
          </a:xfrm>
          <a:prstGeom prst="rect">
            <a:avLst/>
          </a:prstGeom>
          <a:solidFill>
            <a:srgbClr val="F8982E"/>
          </a:solidFill>
          <a:ln>
            <a:noFill/>
          </a:ln>
        </p:spPr>
        <p:txBody>
          <a:bodyPr wrap="square" rtlCol="0">
            <a:spAutoFit/>
          </a:bodyPr>
          <a:lstStyle/>
          <a:p>
            <a:pPr algn="ctr" defTabSz="457200"/>
            <a:r>
              <a:rPr lang="en-US" sz="1400" b="1" dirty="0">
                <a:solidFill>
                  <a:prstClr val="white"/>
                </a:solidFill>
                <a:latin typeface="Arial" panose="020B0604020202020204" pitchFamily="34" charset="0"/>
                <a:cs typeface="Arial" panose="020B0604020202020204" pitchFamily="34" charset="0"/>
              </a:rPr>
              <a:t>CIP/EDP</a:t>
            </a:r>
          </a:p>
        </p:txBody>
      </p:sp>
      <p:sp>
        <p:nvSpPr>
          <p:cNvPr id="39" name="TextBox 38"/>
          <p:cNvSpPr txBox="1"/>
          <p:nvPr/>
        </p:nvSpPr>
        <p:spPr>
          <a:xfrm>
            <a:off x="3154680" y="1463040"/>
            <a:ext cx="2748733" cy="307777"/>
          </a:xfrm>
          <a:prstGeom prst="rect">
            <a:avLst/>
          </a:prstGeom>
          <a:solidFill>
            <a:srgbClr val="0099A8"/>
          </a:solidFill>
        </p:spPr>
        <p:txBody>
          <a:bodyPr wrap="square" rtlCol="0">
            <a:spAutoFit/>
          </a:bodyPr>
          <a:lstStyle/>
          <a:p>
            <a:pPr algn="ctr" defTabSz="457200"/>
            <a:r>
              <a:rPr lang="en-US" sz="1400" b="1" dirty="0">
                <a:solidFill>
                  <a:prstClr val="white"/>
                </a:solidFill>
                <a:latin typeface="Arial" panose="020B0604020202020204" pitchFamily="34" charset="0"/>
                <a:cs typeface="Arial" panose="020B0604020202020204" pitchFamily="34" charset="0"/>
              </a:rPr>
              <a:t>Homeownership Set-aside</a:t>
            </a:r>
          </a:p>
        </p:txBody>
      </p:sp>
      <p:pic>
        <p:nvPicPr>
          <p:cNvPr id="40" name="Picture 39"/>
          <p:cNvPicPr>
            <a:picLocks noChangeAspect="1"/>
          </p:cNvPicPr>
          <p:nvPr/>
        </p:nvPicPr>
        <p:blipFill>
          <a:blip r:embed="rId3"/>
          <a:stretch>
            <a:fillRect/>
          </a:stretch>
        </p:blipFill>
        <p:spPr>
          <a:xfrm>
            <a:off x="4888582" y="4663440"/>
            <a:ext cx="998799" cy="970806"/>
          </a:xfrm>
          <a:prstGeom prst="rect">
            <a:avLst/>
          </a:prstGeom>
          <a:ln>
            <a:noFill/>
          </a:ln>
        </p:spPr>
      </p:pic>
      <p:pic>
        <p:nvPicPr>
          <p:cNvPr id="41" name="Picture 40"/>
          <p:cNvPicPr>
            <a:picLocks noChangeAspect="1"/>
          </p:cNvPicPr>
          <p:nvPr/>
        </p:nvPicPr>
        <p:blipFill>
          <a:blip r:embed="rId4"/>
          <a:stretch>
            <a:fillRect/>
          </a:stretch>
        </p:blipFill>
        <p:spPr>
          <a:xfrm>
            <a:off x="1809773" y="4663440"/>
            <a:ext cx="973366" cy="985262"/>
          </a:xfrm>
          <a:prstGeom prst="rect">
            <a:avLst/>
          </a:prstGeom>
          <a:ln>
            <a:noFill/>
          </a:ln>
        </p:spPr>
      </p:pic>
      <p:pic>
        <p:nvPicPr>
          <p:cNvPr id="42" name="Picture 41"/>
          <p:cNvPicPr>
            <a:picLocks noChangeAspect="1"/>
          </p:cNvPicPr>
          <p:nvPr/>
        </p:nvPicPr>
        <p:blipFill rotWithShape="1">
          <a:blip r:embed="rId5">
            <a:extLst>
              <a:ext uri="{28A0092B-C50C-407E-A947-70E740481C1C}">
                <a14:useLocalDpi xmlns:a14="http://schemas.microsoft.com/office/drawing/2010/main" val="0"/>
              </a:ext>
            </a:extLst>
          </a:blip>
          <a:srcRect l="23160" t="12397" r="26099" b="22062"/>
          <a:stretch/>
        </p:blipFill>
        <p:spPr>
          <a:xfrm>
            <a:off x="7491060" y="4663440"/>
            <a:ext cx="1015381" cy="1015381"/>
          </a:xfrm>
          <a:prstGeom prst="ellipse">
            <a:avLst/>
          </a:prstGeom>
          <a:ln>
            <a:solidFill>
              <a:schemeClr val="bg1">
                <a:lumMod val="75000"/>
              </a:schemeClr>
            </a:solidFill>
          </a:ln>
        </p:spPr>
      </p:pic>
      <p:cxnSp>
        <p:nvCxnSpPr>
          <p:cNvPr id="43" name="Straight Connector 42"/>
          <p:cNvCxnSpPr/>
          <p:nvPr/>
        </p:nvCxnSpPr>
        <p:spPr>
          <a:xfrm>
            <a:off x="3103283" y="1893888"/>
            <a:ext cx="0" cy="411480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5956392" y="1915360"/>
            <a:ext cx="0" cy="4114800"/>
          </a:xfrm>
          <a:prstGeom prst="line">
            <a:avLst/>
          </a:prstGeom>
          <a:ln>
            <a:solidFill>
              <a:schemeClr val="accent6">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415107" y="4060943"/>
            <a:ext cx="2631215"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a:off x="3151687" y="4060943"/>
            <a:ext cx="2764346"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p:cNvCxnSpPr/>
          <p:nvPr/>
        </p:nvCxnSpPr>
        <p:spPr>
          <a:xfrm>
            <a:off x="6004747" y="4060944"/>
            <a:ext cx="2631215" cy="0"/>
          </a:xfrm>
          <a:prstGeom prst="line">
            <a:avLst/>
          </a:prstGeom>
          <a:ln>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304148" y="1162050"/>
            <a:ext cx="2820003" cy="276999"/>
          </a:xfrm>
          <a:prstGeom prst="rect">
            <a:avLst/>
          </a:prstGeom>
          <a:noFill/>
        </p:spPr>
        <p:txBody>
          <a:bodyPr wrap="none" rtlCol="0">
            <a:spAutoFit/>
          </a:bodyPr>
          <a:lstStyle/>
          <a:p>
            <a:pPr algn="ctr"/>
            <a:r>
              <a:rPr lang="en-US" sz="1200" b="1" dirty="0">
                <a:solidFill>
                  <a:srgbClr val="003366"/>
                </a:solidFill>
                <a:latin typeface="Arial" panose="020B0604020202020204" pitchFamily="34" charset="0"/>
                <a:cs typeface="Arial" panose="020B0604020202020204" pitchFamily="34" charset="0"/>
              </a:rPr>
              <a:t>Rental and Ownership Development</a:t>
            </a:r>
          </a:p>
        </p:txBody>
      </p:sp>
      <p:sp>
        <p:nvSpPr>
          <p:cNvPr id="49" name="TextBox 48"/>
          <p:cNvSpPr txBox="1"/>
          <p:nvPr/>
        </p:nvSpPr>
        <p:spPr>
          <a:xfrm>
            <a:off x="3722657" y="1162050"/>
            <a:ext cx="1611340" cy="276999"/>
          </a:xfrm>
          <a:prstGeom prst="rect">
            <a:avLst/>
          </a:prstGeom>
          <a:noFill/>
        </p:spPr>
        <p:txBody>
          <a:bodyPr wrap="none" rtlCol="0">
            <a:spAutoFit/>
          </a:bodyPr>
          <a:lstStyle/>
          <a:p>
            <a:pPr algn="ctr"/>
            <a:r>
              <a:rPr lang="en-US" sz="1200" b="1" dirty="0">
                <a:solidFill>
                  <a:srgbClr val="0099A8"/>
                </a:solidFill>
                <a:latin typeface="Arial" panose="020B0604020202020204" pitchFamily="34" charset="0"/>
                <a:cs typeface="Arial" panose="020B0604020202020204" pitchFamily="34" charset="0"/>
              </a:rPr>
              <a:t>Mortgage Purchase</a:t>
            </a:r>
          </a:p>
        </p:txBody>
      </p:sp>
      <p:sp>
        <p:nvSpPr>
          <p:cNvPr id="50" name="TextBox 49"/>
          <p:cNvSpPr txBox="1"/>
          <p:nvPr/>
        </p:nvSpPr>
        <p:spPr>
          <a:xfrm>
            <a:off x="6916823" y="1162050"/>
            <a:ext cx="824265" cy="276999"/>
          </a:xfrm>
          <a:prstGeom prst="rect">
            <a:avLst/>
          </a:prstGeom>
          <a:noFill/>
        </p:spPr>
        <p:txBody>
          <a:bodyPr wrap="none" rtlCol="0">
            <a:spAutoFit/>
          </a:bodyPr>
          <a:lstStyle/>
          <a:p>
            <a:pPr algn="ctr"/>
            <a:r>
              <a:rPr lang="en-US" sz="1200" b="1" dirty="0">
                <a:solidFill>
                  <a:srgbClr val="F8982E"/>
                </a:solidFill>
                <a:latin typeface="Arial" panose="020B0604020202020204" pitchFamily="34" charset="0"/>
                <a:cs typeface="Arial" panose="020B0604020202020204" pitchFamily="34" charset="0"/>
              </a:rPr>
              <a:t>Advance</a:t>
            </a:r>
          </a:p>
        </p:txBody>
      </p:sp>
      <p:sp>
        <p:nvSpPr>
          <p:cNvPr id="5" name="TextBox 4"/>
          <p:cNvSpPr txBox="1"/>
          <p:nvPr/>
        </p:nvSpPr>
        <p:spPr>
          <a:xfrm>
            <a:off x="6035040" y="4114800"/>
            <a:ext cx="2980944" cy="1031051"/>
          </a:xfrm>
          <a:prstGeom prst="rect">
            <a:avLst/>
          </a:prstGeom>
          <a:noFill/>
        </p:spPr>
        <p:txBody>
          <a:bodyPr wrap="square" rtlCol="0">
            <a:spAutoFit/>
          </a:bodyPr>
          <a:lstStyle/>
          <a:p>
            <a:pPr marL="0" lvl="1">
              <a:spcAft>
                <a:spcPts val="600"/>
              </a:spcAft>
              <a:buClr>
                <a:srgbClr val="F8982E"/>
              </a:buClr>
              <a:buSzPct val="80000"/>
              <a:defRPr/>
            </a:pPr>
            <a:r>
              <a:rPr lang="en-US" sz="1200" b="1" dirty="0">
                <a:solidFill>
                  <a:srgbClr val="1896C8"/>
                </a:solidFill>
                <a:latin typeface="Arial" panose="020B0604020202020204" pitchFamily="34" charset="0"/>
                <a:cs typeface="Arial" panose="020B0604020202020204" pitchFamily="34" charset="0"/>
              </a:rPr>
              <a:t>Member Driven</a:t>
            </a:r>
          </a:p>
          <a:p>
            <a:pPr marL="329883" lvl="1" indent="-171450">
              <a:spcAft>
                <a:spcPts val="600"/>
              </a:spcAft>
              <a:buClr>
                <a:srgbClr val="F6982E"/>
              </a:buClr>
              <a:buSzPct val="100000"/>
              <a:buFont typeface="Arial" panose="020B0604020202020204" pitchFamily="34" charset="0"/>
              <a:buChar char="•"/>
              <a:defRPr/>
            </a:pPr>
            <a:r>
              <a:rPr lang="en-US" sz="1100" dirty="0">
                <a:solidFill>
                  <a:srgbClr val="464646"/>
                </a:solidFill>
                <a:latin typeface="Arial" panose="020B0604020202020204" pitchFamily="34" charset="0"/>
                <a:cs typeface="Arial" panose="020B0604020202020204" pitchFamily="34" charset="0"/>
              </a:rPr>
              <a:t>Enable housing development </a:t>
            </a:r>
            <a:br>
              <a:rPr lang="en-US" sz="1100" dirty="0">
                <a:solidFill>
                  <a:srgbClr val="464646"/>
                </a:solidFill>
                <a:latin typeface="Arial" panose="020B0604020202020204" pitchFamily="34" charset="0"/>
                <a:cs typeface="Arial" panose="020B0604020202020204" pitchFamily="34" charset="0"/>
              </a:rPr>
            </a:br>
            <a:r>
              <a:rPr lang="en-US" sz="1100" dirty="0">
                <a:solidFill>
                  <a:srgbClr val="464646"/>
                </a:solidFill>
                <a:latin typeface="Arial" panose="020B0604020202020204" pitchFamily="34" charset="0"/>
                <a:cs typeface="Arial" panose="020B0604020202020204" pitchFamily="34" charset="0"/>
              </a:rPr>
              <a:t>and community </a:t>
            </a:r>
            <a:br>
              <a:rPr lang="en-US" sz="1100" dirty="0">
                <a:solidFill>
                  <a:srgbClr val="464646"/>
                </a:solidFill>
                <a:latin typeface="Arial" panose="020B0604020202020204" pitchFamily="34" charset="0"/>
                <a:cs typeface="Arial" panose="020B0604020202020204" pitchFamily="34" charset="0"/>
              </a:rPr>
            </a:br>
            <a:r>
              <a:rPr lang="en-US" sz="1100" dirty="0">
                <a:solidFill>
                  <a:srgbClr val="464646"/>
                </a:solidFill>
                <a:latin typeface="Arial" panose="020B0604020202020204" pitchFamily="34" charset="0"/>
                <a:cs typeface="Arial" panose="020B0604020202020204" pitchFamily="34" charset="0"/>
              </a:rPr>
              <a:t>revitalization </a:t>
            </a:r>
            <a:br>
              <a:rPr lang="en-US" sz="1100" dirty="0">
                <a:solidFill>
                  <a:srgbClr val="464646"/>
                </a:solidFill>
                <a:latin typeface="Arial" panose="020B0604020202020204" pitchFamily="34" charset="0"/>
                <a:cs typeface="Arial" panose="020B0604020202020204" pitchFamily="34" charset="0"/>
              </a:rPr>
            </a:br>
            <a:r>
              <a:rPr lang="en-US" sz="1100" dirty="0">
                <a:solidFill>
                  <a:srgbClr val="464646"/>
                </a:solidFill>
                <a:latin typeface="Arial" panose="020B0604020202020204" pitchFamily="34" charset="0"/>
                <a:cs typeface="Arial" panose="020B0604020202020204" pitchFamily="34" charset="0"/>
              </a:rPr>
              <a:t>activities</a:t>
            </a:r>
          </a:p>
        </p:txBody>
      </p:sp>
    </p:spTree>
    <p:extLst>
      <p:ext uri="{BB962C8B-B14F-4D97-AF65-F5344CB8AC3E}">
        <p14:creationId xmlns:p14="http://schemas.microsoft.com/office/powerpoint/2010/main" val="2404458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229600" cy="553534"/>
          </a:xfrm>
        </p:spPr>
        <p:txBody>
          <a:bodyPr/>
          <a:lstStyle/>
          <a:p>
            <a:r>
              <a:rPr lang="en-US" dirty="0"/>
              <a:t>AHP Set-aside Homeownership Program Overview</a:t>
            </a:r>
          </a:p>
        </p:txBody>
      </p:sp>
      <p:sp>
        <p:nvSpPr>
          <p:cNvPr id="3" name="Slide Number Placeholder 2"/>
          <p:cNvSpPr>
            <a:spLocks noGrp="1"/>
          </p:cNvSpPr>
          <p:nvPr>
            <p:ph type="sldNum" sz="quarter" idx="12"/>
          </p:nvPr>
        </p:nvSpPr>
        <p:spPr/>
        <p:txBody>
          <a:bodyPr/>
          <a:lstStyle/>
          <a:p>
            <a:fld id="{DC0E26B8-81E1-4710-B427-A06B272F7575}" type="slidenum">
              <a:rPr lang="en-US" smtClean="0">
                <a:solidFill>
                  <a:srgbClr val="5A5A5D">
                    <a:tint val="75000"/>
                  </a:srgbClr>
                </a:solidFill>
              </a:rPr>
              <a:pPr/>
              <a:t>11</a:t>
            </a:fld>
            <a:endParaRPr lang="en-US" dirty="0">
              <a:solidFill>
                <a:srgbClr val="5A5A5D">
                  <a:tint val="75000"/>
                </a:srgbClr>
              </a:solidFill>
            </a:endParaRPr>
          </a:p>
        </p:txBody>
      </p:sp>
      <p:sp>
        <p:nvSpPr>
          <p:cNvPr id="5" name="Title 3"/>
          <p:cNvSpPr txBox="1">
            <a:spLocks/>
          </p:cNvSpPr>
          <p:nvPr/>
        </p:nvSpPr>
        <p:spPr>
          <a:xfrm>
            <a:off x="457200" y="184717"/>
            <a:ext cx="8229600" cy="773043"/>
          </a:xfrm>
          <a:prstGeom prst="rect">
            <a:avLst/>
          </a:prstGeom>
        </p:spPr>
        <p:txBody>
          <a:bodyPr>
            <a:normAutofit/>
          </a:bodyPr>
          <a:lstStyle>
            <a:lvl1pPr algn="l" defTabSz="457200" rtl="0" eaLnBrk="1" latinLnBrk="0" hangingPunct="1">
              <a:spcBef>
                <a:spcPct val="0"/>
              </a:spcBef>
              <a:buNone/>
              <a:defRPr sz="2600" b="0" kern="1200">
                <a:solidFill>
                  <a:schemeClr val="bg1"/>
                </a:solidFill>
                <a:latin typeface="+mj-lt"/>
                <a:ea typeface="+mj-ea"/>
                <a:cs typeface="+mj-cs"/>
              </a:defRPr>
            </a:lvl1pPr>
          </a:lstStyle>
          <a:p>
            <a:endParaRPr lang="en-US" sz="2000" dirty="0">
              <a:solidFill>
                <a:prstClr val="white"/>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2903" y="1333029"/>
            <a:ext cx="6810153" cy="4540102"/>
          </a:xfrm>
          <a:prstGeom prst="roundRect">
            <a:avLst>
              <a:gd name="adj" fmla="val 8594"/>
            </a:avLst>
          </a:prstGeom>
          <a:solidFill>
            <a:srgbClr val="FFFFFF">
              <a:shade val="85000"/>
            </a:srgbClr>
          </a:solidFill>
          <a:ln>
            <a:noFill/>
          </a:ln>
          <a:effectLst/>
        </p:spPr>
      </p:pic>
      <p:sp>
        <p:nvSpPr>
          <p:cNvPr id="7" name="Footer Placeholder 6"/>
          <p:cNvSpPr>
            <a:spLocks noGrp="1"/>
          </p:cNvSpPr>
          <p:nvPr>
            <p:ph type="ftr" sz="quarter" idx="11"/>
          </p:nvPr>
        </p:nvSpPr>
        <p:spPr/>
        <p:txBody>
          <a:bodyPr/>
          <a:lstStyle/>
          <a:p>
            <a:r>
              <a:rPr lang="en-US" dirty="0">
                <a:solidFill>
                  <a:srgbClr val="5A5A5D">
                    <a:tint val="75000"/>
                  </a:srgbClr>
                </a:solidFill>
              </a:rPr>
              <a:t>FEDERAL HOME LOAN BANK OF ATLANTA</a:t>
            </a:r>
          </a:p>
        </p:txBody>
      </p:sp>
    </p:spTree>
    <p:extLst>
      <p:ext uri="{BB962C8B-B14F-4D97-AF65-F5344CB8AC3E}">
        <p14:creationId xmlns:p14="http://schemas.microsoft.com/office/powerpoint/2010/main" val="31607091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A picture containing icon&#10;&#10;Description automatically generated">
            <a:extLst>
              <a:ext uri="{FF2B5EF4-FFF2-40B4-BE49-F238E27FC236}">
                <a16:creationId xmlns:a16="http://schemas.microsoft.com/office/drawing/2014/main" id="{FB361618-FFEB-3945-925D-3CE1FF071DE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45474" y="1853951"/>
            <a:ext cx="4215452" cy="2904537"/>
          </a:xfrm>
          <a:prstGeom prst="rect">
            <a:avLst/>
          </a:prstGeom>
        </p:spPr>
      </p:pic>
      <p:sp>
        <p:nvSpPr>
          <p:cNvPr id="15" name="Oval 14">
            <a:extLst>
              <a:ext uri="{FF2B5EF4-FFF2-40B4-BE49-F238E27FC236}">
                <a16:creationId xmlns:a16="http://schemas.microsoft.com/office/drawing/2014/main" id="{FA292E74-C192-CB49-814C-1C1B87B2BF19}"/>
              </a:ext>
            </a:extLst>
          </p:cNvPr>
          <p:cNvSpPr/>
          <p:nvPr/>
        </p:nvSpPr>
        <p:spPr>
          <a:xfrm>
            <a:off x="7705271" y="2890116"/>
            <a:ext cx="903949" cy="903949"/>
          </a:xfrm>
          <a:prstGeom prst="ellipse">
            <a:avLst/>
          </a:prstGeom>
          <a:solidFill>
            <a:schemeClr val="accent4"/>
          </a:solidFill>
          <a:ln w="3810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57200" y="1371600"/>
            <a:ext cx="7976795" cy="4707371"/>
          </a:xfrm>
        </p:spPr>
        <p:txBody>
          <a:bodyPr>
            <a:noAutofit/>
          </a:bodyPr>
          <a:lstStyle/>
          <a:p>
            <a:pPr marL="284163" indent="-284163">
              <a:spcBef>
                <a:spcPts val="0"/>
              </a:spcBef>
              <a:spcAft>
                <a:spcPts val="600"/>
              </a:spcAft>
              <a:buSzPct val="100000"/>
            </a:pPr>
            <a:r>
              <a:rPr lang="en-US" sz="1800" dirty="0"/>
              <a:t>FHLBank Atlanta's Affordable Housing Program (AHP) Homeownership Set-aside Program provides funds for the purchase or rehabilitation of </a:t>
            </a:r>
            <a:br>
              <a:rPr lang="en-US" sz="1800" dirty="0"/>
            </a:br>
            <a:r>
              <a:rPr lang="en-US" sz="1800" dirty="0"/>
              <a:t>a home</a:t>
            </a:r>
          </a:p>
          <a:p>
            <a:pPr marL="0" indent="0">
              <a:spcBef>
                <a:spcPts val="0"/>
              </a:spcBef>
              <a:spcAft>
                <a:spcPts val="600"/>
              </a:spcAft>
              <a:buSzPct val="100000"/>
              <a:buNone/>
            </a:pPr>
            <a:endParaRPr lang="en-US" sz="1600" dirty="0"/>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228600" lvl="1" indent="-228600">
              <a:buSzPct val="80000"/>
            </a:pPr>
            <a:endParaRPr lang="en-US" sz="1600" dirty="0">
              <a:latin typeface="+mj-lt"/>
              <a:cs typeface="Calibri" pitchFamily="34" charset="0"/>
            </a:endParaRPr>
          </a:p>
          <a:p>
            <a:pPr marL="0" indent="0">
              <a:buClr>
                <a:schemeClr val="accent2"/>
              </a:buClr>
              <a:buSzPct val="80000"/>
              <a:buNone/>
            </a:pPr>
            <a:endParaRPr lang="en-US" sz="1600" dirty="0"/>
          </a:p>
          <a:p>
            <a:pPr marL="284163" indent="-284163">
              <a:buSzPct val="100000"/>
            </a:pPr>
            <a:r>
              <a:rPr lang="en-US" sz="1800" dirty="0"/>
              <a:t>FHLBank Atlanta has committed over </a:t>
            </a:r>
            <a:r>
              <a:rPr lang="en-US" sz="1800" b="1" dirty="0"/>
              <a:t>$40 million </a:t>
            </a:r>
            <a:r>
              <a:rPr lang="en-US" sz="1800" dirty="0"/>
              <a:t>to this program for 2024</a:t>
            </a:r>
          </a:p>
        </p:txBody>
      </p:sp>
      <p:pic>
        <p:nvPicPr>
          <p:cNvPr id="21" name="Picture 20" descr="Icon&#10;&#10;Description automatically generated">
            <a:extLst>
              <a:ext uri="{FF2B5EF4-FFF2-40B4-BE49-F238E27FC236}">
                <a16:creationId xmlns:a16="http://schemas.microsoft.com/office/drawing/2014/main" id="{D334A2B8-F77D-3143-A78B-A68E6C8940B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6088" y="1886606"/>
            <a:ext cx="4215452" cy="2904537"/>
          </a:xfrm>
          <a:prstGeom prst="rect">
            <a:avLst/>
          </a:prstGeom>
        </p:spPr>
      </p:pic>
      <p:sp>
        <p:nvSpPr>
          <p:cNvPr id="13" name="Oval 12">
            <a:extLst>
              <a:ext uri="{FF2B5EF4-FFF2-40B4-BE49-F238E27FC236}">
                <a16:creationId xmlns:a16="http://schemas.microsoft.com/office/drawing/2014/main" id="{1EBF6285-D603-6E40-81B7-9EDDD8F4D120}"/>
              </a:ext>
            </a:extLst>
          </p:cNvPr>
          <p:cNvSpPr/>
          <p:nvPr/>
        </p:nvSpPr>
        <p:spPr>
          <a:xfrm>
            <a:off x="3658659" y="2868210"/>
            <a:ext cx="903949" cy="903949"/>
          </a:xfrm>
          <a:prstGeom prst="ellipse">
            <a:avLst/>
          </a:prstGeom>
          <a:solidFill>
            <a:schemeClr val="accent4"/>
          </a:solidFill>
          <a:ln w="38100">
            <a:solidFill>
              <a:schemeClr val="accent4"/>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Footer Placeholder 5"/>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9" name="Title 3"/>
          <p:cNvSpPr>
            <a:spLocks noGrp="1"/>
          </p:cNvSpPr>
          <p:nvPr>
            <p:ph type="title"/>
          </p:nvPr>
        </p:nvSpPr>
        <p:spPr>
          <a:xfrm>
            <a:off x="457200" y="309110"/>
            <a:ext cx="8229600" cy="553534"/>
          </a:xfrm>
        </p:spPr>
        <p:txBody>
          <a:bodyPr/>
          <a:lstStyle/>
          <a:p>
            <a:r>
              <a:rPr lang="en-US" dirty="0"/>
              <a:t>AHP Homeownership Set-aside Program Overview</a:t>
            </a:r>
          </a:p>
        </p:txBody>
      </p:sp>
      <p:sp>
        <p:nvSpPr>
          <p:cNvPr id="2" name="Slide Number Placeholder 1"/>
          <p:cNvSpPr>
            <a:spLocks noGrp="1"/>
          </p:cNvSpPr>
          <p:nvPr>
            <p:ph type="sldNum" sz="quarter" idx="12"/>
          </p:nvPr>
        </p:nvSpPr>
        <p:spPr/>
        <p:txBody>
          <a:bodyPr/>
          <a:lstStyle/>
          <a:p>
            <a:fld id="{A756D5BD-09B3-B140-92EB-9A79342F0DC6}" type="slidenum">
              <a:rPr lang="en-US" smtClean="0"/>
              <a:pPr/>
              <a:t>12</a:t>
            </a:fld>
            <a:endParaRPr lang="en-US" dirty="0"/>
          </a:p>
        </p:txBody>
      </p:sp>
      <p:sp>
        <p:nvSpPr>
          <p:cNvPr id="18" name="Freeform 17"/>
          <p:cNvSpPr/>
          <p:nvPr/>
        </p:nvSpPr>
        <p:spPr>
          <a:xfrm>
            <a:off x="990601" y="2721604"/>
            <a:ext cx="2912842" cy="1234544"/>
          </a:xfrm>
          <a:custGeom>
            <a:avLst/>
            <a:gdLst>
              <a:gd name="connsiteX0" fmla="*/ 0 w 2851567"/>
              <a:gd name="connsiteY0" fmla="*/ 194640 h 1167819"/>
              <a:gd name="connsiteX1" fmla="*/ 194640 w 2851567"/>
              <a:gd name="connsiteY1" fmla="*/ 0 h 1167819"/>
              <a:gd name="connsiteX2" fmla="*/ 2656927 w 2851567"/>
              <a:gd name="connsiteY2" fmla="*/ 0 h 1167819"/>
              <a:gd name="connsiteX3" fmla="*/ 2851567 w 2851567"/>
              <a:gd name="connsiteY3" fmla="*/ 194640 h 1167819"/>
              <a:gd name="connsiteX4" fmla="*/ 2851567 w 2851567"/>
              <a:gd name="connsiteY4" fmla="*/ 973179 h 1167819"/>
              <a:gd name="connsiteX5" fmla="*/ 2656927 w 2851567"/>
              <a:gd name="connsiteY5" fmla="*/ 1167819 h 1167819"/>
              <a:gd name="connsiteX6" fmla="*/ 194640 w 2851567"/>
              <a:gd name="connsiteY6" fmla="*/ 1167819 h 1167819"/>
              <a:gd name="connsiteX7" fmla="*/ 0 w 2851567"/>
              <a:gd name="connsiteY7" fmla="*/ 973179 h 1167819"/>
              <a:gd name="connsiteX8" fmla="*/ 0 w 2851567"/>
              <a:gd name="connsiteY8" fmla="*/ 194640 h 116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67" h="1167819">
                <a:moveTo>
                  <a:pt x="0" y="194640"/>
                </a:moveTo>
                <a:cubicBezTo>
                  <a:pt x="0" y="87143"/>
                  <a:pt x="87143" y="0"/>
                  <a:pt x="194640" y="0"/>
                </a:cubicBezTo>
                <a:lnTo>
                  <a:pt x="2656927" y="0"/>
                </a:lnTo>
                <a:cubicBezTo>
                  <a:pt x="2764424" y="0"/>
                  <a:pt x="2851567" y="87143"/>
                  <a:pt x="2851567" y="194640"/>
                </a:cubicBezTo>
                <a:lnTo>
                  <a:pt x="2851567" y="973179"/>
                </a:lnTo>
                <a:cubicBezTo>
                  <a:pt x="2851567" y="1080676"/>
                  <a:pt x="2764424" y="1167819"/>
                  <a:pt x="2656927" y="1167819"/>
                </a:cubicBezTo>
                <a:lnTo>
                  <a:pt x="194640" y="1167819"/>
                </a:lnTo>
                <a:cubicBezTo>
                  <a:pt x="87143" y="1167819"/>
                  <a:pt x="0" y="1080676"/>
                  <a:pt x="0" y="973179"/>
                </a:cubicBezTo>
                <a:lnTo>
                  <a:pt x="0" y="194640"/>
                </a:lnTo>
                <a:close/>
              </a:path>
            </a:pathLst>
          </a:custGeom>
          <a:no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348" tIns="110348" rIns="110348" bIns="110348" numCol="1" spcCol="1270" anchor="ctr" anchorCtr="0">
            <a:noAutofit/>
          </a:bodyPr>
          <a:lstStyle/>
          <a:p>
            <a:pPr lvl="0" algn="ctr" defTabSz="622300">
              <a:lnSpc>
                <a:spcPct val="90000"/>
              </a:lnSpc>
              <a:spcBef>
                <a:spcPct val="0"/>
              </a:spcBef>
              <a:spcAft>
                <a:spcPct val="35000"/>
              </a:spcAft>
            </a:pPr>
            <a:endParaRPr lang="en-US" sz="1400" b="1" kern="1200" dirty="0">
              <a:solidFill>
                <a:schemeClr val="accent1"/>
              </a:solidFill>
            </a:endParaRPr>
          </a:p>
          <a:p>
            <a:pPr lvl="0" algn="ctr" defTabSz="622300">
              <a:lnSpc>
                <a:spcPct val="90000"/>
              </a:lnSpc>
              <a:spcBef>
                <a:spcPct val="0"/>
              </a:spcBef>
              <a:spcAft>
                <a:spcPct val="35000"/>
              </a:spcAft>
            </a:pPr>
            <a:r>
              <a:rPr lang="en-US" sz="1400" b="1" kern="1200" dirty="0">
                <a:solidFill>
                  <a:schemeClr val="accent1"/>
                </a:solidFill>
              </a:rPr>
              <a:t>Eligible Homebuyer(s)/</a:t>
            </a:r>
            <a:br>
              <a:rPr lang="en-US" sz="1400" b="1" kern="1200" dirty="0">
                <a:solidFill>
                  <a:schemeClr val="accent1"/>
                </a:solidFill>
              </a:rPr>
            </a:br>
            <a:r>
              <a:rPr lang="en-US" sz="1400" b="1" kern="1200" dirty="0">
                <a:solidFill>
                  <a:schemeClr val="accent1"/>
                </a:solidFill>
              </a:rPr>
              <a:t>Homeowner(s) </a:t>
            </a:r>
            <a:br>
              <a:rPr lang="en-US" sz="1400" kern="1200" dirty="0">
                <a:solidFill>
                  <a:schemeClr val="accent1"/>
                </a:solidFill>
              </a:rPr>
            </a:br>
            <a:r>
              <a:rPr lang="en-US" sz="1400" kern="1200" dirty="0">
                <a:solidFill>
                  <a:schemeClr val="accent1"/>
                </a:solidFill>
              </a:rPr>
              <a:t>include low- and moderate- </a:t>
            </a:r>
            <a:br>
              <a:rPr lang="en-US" sz="1400" kern="1200" dirty="0">
                <a:solidFill>
                  <a:schemeClr val="accent1"/>
                </a:solidFill>
              </a:rPr>
            </a:br>
            <a:r>
              <a:rPr lang="en-US" sz="1400" kern="1200" dirty="0">
                <a:solidFill>
                  <a:schemeClr val="accent1"/>
                </a:solidFill>
              </a:rPr>
              <a:t>income households </a:t>
            </a:r>
            <a:r>
              <a:rPr lang="en-US" sz="1400" dirty="0">
                <a:solidFill>
                  <a:schemeClr val="accent1"/>
                </a:solidFill>
              </a:rPr>
              <a:t>whose income is </a:t>
            </a:r>
            <a:r>
              <a:rPr lang="en-US" sz="1400" b="1" kern="1200" dirty="0">
                <a:solidFill>
                  <a:schemeClr val="accent1"/>
                </a:solidFill>
              </a:rPr>
              <a:t>up to 80% </a:t>
            </a:r>
            <a:r>
              <a:rPr lang="en-US" sz="1400" kern="1200" dirty="0">
                <a:solidFill>
                  <a:schemeClr val="accent1"/>
                </a:solidFill>
              </a:rPr>
              <a:t>of Area Median Income                                                 </a:t>
            </a:r>
          </a:p>
          <a:p>
            <a:pPr marL="114300" lvl="1" indent="-114300" algn="ctr" defTabSz="622300">
              <a:lnSpc>
                <a:spcPct val="90000"/>
              </a:lnSpc>
              <a:spcBef>
                <a:spcPct val="0"/>
              </a:spcBef>
              <a:spcAft>
                <a:spcPct val="15000"/>
              </a:spcAft>
              <a:buChar char="••"/>
            </a:pPr>
            <a:endParaRPr lang="en-US" sz="1400" kern="1200" dirty="0">
              <a:solidFill>
                <a:schemeClr val="accent1"/>
              </a:solidFill>
            </a:endParaRPr>
          </a:p>
        </p:txBody>
      </p:sp>
      <p:sp>
        <p:nvSpPr>
          <p:cNvPr id="19" name="Freeform 18">
            <a:extLst>
              <a:ext uri="{FF2B5EF4-FFF2-40B4-BE49-F238E27FC236}">
                <a16:creationId xmlns:a16="http://schemas.microsoft.com/office/drawing/2014/main" id="{0B92114A-0654-264A-BF5F-BBD13BD258B7}"/>
              </a:ext>
            </a:extLst>
          </p:cNvPr>
          <p:cNvSpPr/>
          <p:nvPr/>
        </p:nvSpPr>
        <p:spPr>
          <a:xfrm>
            <a:off x="5351594" y="2688948"/>
            <a:ext cx="2281865" cy="1234544"/>
          </a:xfrm>
          <a:custGeom>
            <a:avLst/>
            <a:gdLst>
              <a:gd name="connsiteX0" fmla="*/ 0 w 2851567"/>
              <a:gd name="connsiteY0" fmla="*/ 194640 h 1167819"/>
              <a:gd name="connsiteX1" fmla="*/ 194640 w 2851567"/>
              <a:gd name="connsiteY1" fmla="*/ 0 h 1167819"/>
              <a:gd name="connsiteX2" fmla="*/ 2656927 w 2851567"/>
              <a:gd name="connsiteY2" fmla="*/ 0 h 1167819"/>
              <a:gd name="connsiteX3" fmla="*/ 2851567 w 2851567"/>
              <a:gd name="connsiteY3" fmla="*/ 194640 h 1167819"/>
              <a:gd name="connsiteX4" fmla="*/ 2851567 w 2851567"/>
              <a:gd name="connsiteY4" fmla="*/ 973179 h 1167819"/>
              <a:gd name="connsiteX5" fmla="*/ 2656927 w 2851567"/>
              <a:gd name="connsiteY5" fmla="*/ 1167819 h 1167819"/>
              <a:gd name="connsiteX6" fmla="*/ 194640 w 2851567"/>
              <a:gd name="connsiteY6" fmla="*/ 1167819 h 1167819"/>
              <a:gd name="connsiteX7" fmla="*/ 0 w 2851567"/>
              <a:gd name="connsiteY7" fmla="*/ 973179 h 1167819"/>
              <a:gd name="connsiteX8" fmla="*/ 0 w 2851567"/>
              <a:gd name="connsiteY8" fmla="*/ 194640 h 1167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1567" h="1167819">
                <a:moveTo>
                  <a:pt x="0" y="194640"/>
                </a:moveTo>
                <a:cubicBezTo>
                  <a:pt x="0" y="87143"/>
                  <a:pt x="87143" y="0"/>
                  <a:pt x="194640" y="0"/>
                </a:cubicBezTo>
                <a:lnTo>
                  <a:pt x="2656927" y="0"/>
                </a:lnTo>
                <a:cubicBezTo>
                  <a:pt x="2764424" y="0"/>
                  <a:pt x="2851567" y="87143"/>
                  <a:pt x="2851567" y="194640"/>
                </a:cubicBezTo>
                <a:lnTo>
                  <a:pt x="2851567" y="973179"/>
                </a:lnTo>
                <a:cubicBezTo>
                  <a:pt x="2851567" y="1080676"/>
                  <a:pt x="2764424" y="1167819"/>
                  <a:pt x="2656927" y="1167819"/>
                </a:cubicBezTo>
                <a:lnTo>
                  <a:pt x="194640" y="1167819"/>
                </a:lnTo>
                <a:cubicBezTo>
                  <a:pt x="87143" y="1167819"/>
                  <a:pt x="0" y="1080676"/>
                  <a:pt x="0" y="973179"/>
                </a:cubicBezTo>
                <a:lnTo>
                  <a:pt x="0" y="194640"/>
                </a:lnTo>
                <a:close/>
              </a:path>
            </a:pathLst>
          </a:custGeom>
          <a:no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0348" tIns="110348" rIns="110348" bIns="110348" numCol="1" spcCol="1270" anchor="ctr" anchorCtr="0">
            <a:noAutofit/>
          </a:bodyPr>
          <a:lstStyle/>
          <a:p>
            <a:pPr lvl="0" algn="ctr" defTabSz="622300">
              <a:lnSpc>
                <a:spcPct val="90000"/>
              </a:lnSpc>
              <a:spcBef>
                <a:spcPct val="0"/>
              </a:spcBef>
              <a:spcAft>
                <a:spcPct val="35000"/>
              </a:spcAft>
            </a:pPr>
            <a:endParaRPr lang="en-US" sz="1400" kern="1200" dirty="0">
              <a:solidFill>
                <a:schemeClr val="accent1"/>
              </a:solidFill>
            </a:endParaRPr>
          </a:p>
          <a:p>
            <a:pPr lvl="0" algn="ctr" defTabSz="622300">
              <a:lnSpc>
                <a:spcPct val="90000"/>
              </a:lnSpc>
              <a:spcBef>
                <a:spcPct val="0"/>
              </a:spcBef>
              <a:spcAft>
                <a:spcPct val="35000"/>
              </a:spcAft>
            </a:pPr>
            <a:r>
              <a:rPr lang="en-US" sz="1400" b="1" dirty="0">
                <a:solidFill>
                  <a:schemeClr val="accent1"/>
                </a:solidFill>
              </a:rPr>
              <a:t>Funds Can Be Used</a:t>
            </a:r>
            <a:br>
              <a:rPr lang="en-US" sz="1400" dirty="0">
                <a:solidFill>
                  <a:schemeClr val="accent1"/>
                </a:solidFill>
              </a:rPr>
            </a:br>
            <a:r>
              <a:rPr lang="en-US" sz="1400" dirty="0">
                <a:solidFill>
                  <a:schemeClr val="accent1"/>
                </a:solidFill>
              </a:rPr>
              <a:t>to reduce principal and assist in down payments, closing costs, </a:t>
            </a:r>
            <a:br>
              <a:rPr lang="en-US" sz="1400" dirty="0">
                <a:solidFill>
                  <a:schemeClr val="accent1"/>
                </a:solidFill>
              </a:rPr>
            </a:br>
            <a:r>
              <a:rPr lang="en-US" sz="1400" dirty="0">
                <a:solidFill>
                  <a:schemeClr val="accent1"/>
                </a:solidFill>
              </a:rPr>
              <a:t>and/or rehabilitation costs                    </a:t>
            </a:r>
          </a:p>
          <a:p>
            <a:pPr marL="114300" lvl="1" indent="-114300" algn="ctr" defTabSz="622300">
              <a:lnSpc>
                <a:spcPct val="90000"/>
              </a:lnSpc>
              <a:spcBef>
                <a:spcPct val="0"/>
              </a:spcBef>
              <a:spcAft>
                <a:spcPct val="15000"/>
              </a:spcAft>
              <a:buChar char="••"/>
            </a:pPr>
            <a:endParaRPr lang="en-US" sz="1400" kern="1200" dirty="0">
              <a:solidFill>
                <a:schemeClr val="accent1"/>
              </a:solidFill>
            </a:endParaRPr>
          </a:p>
        </p:txBody>
      </p:sp>
      <p:pic>
        <p:nvPicPr>
          <p:cNvPr id="12" name="Graphic 11" descr="Family with girl with solid fill">
            <a:extLst>
              <a:ext uri="{FF2B5EF4-FFF2-40B4-BE49-F238E27FC236}">
                <a16:creationId xmlns:a16="http://schemas.microsoft.com/office/drawing/2014/main" id="{A8D00053-70B5-9645-BB6A-93C21CED0AC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36529" y="2998691"/>
            <a:ext cx="642985" cy="642985"/>
          </a:xfrm>
          <a:prstGeom prst="rect">
            <a:avLst/>
          </a:prstGeom>
        </p:spPr>
      </p:pic>
      <p:pic>
        <p:nvPicPr>
          <p:cNvPr id="14" name="Graphic 13" descr="Transfer1 with solid fill">
            <a:extLst>
              <a:ext uri="{FF2B5EF4-FFF2-40B4-BE49-F238E27FC236}">
                <a16:creationId xmlns:a16="http://schemas.microsoft.com/office/drawing/2014/main" id="{92E203B7-2322-D740-864C-2F6DFBE7339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771452" y="2963488"/>
            <a:ext cx="730542" cy="730542"/>
          </a:xfrm>
          <a:prstGeom prst="rect">
            <a:avLst/>
          </a:prstGeom>
        </p:spPr>
      </p:pic>
    </p:spTree>
    <p:extLst>
      <p:ext uri="{BB962C8B-B14F-4D97-AF65-F5344CB8AC3E}">
        <p14:creationId xmlns:p14="http://schemas.microsoft.com/office/powerpoint/2010/main" val="24816396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acdrive:Jobs 2013:2014 AHP Key Symbols ƒ:CIS Labeled Icons:CIS_Web.jpg"/>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08839" y="4605265"/>
            <a:ext cx="703199" cy="640080"/>
          </a:xfrm>
          <a:prstGeom prst="rect">
            <a:avLst/>
          </a:prstGeom>
          <a:noFill/>
          <a:ln>
            <a:noFill/>
          </a:ln>
        </p:spPr>
      </p:pic>
      <p:sp>
        <p:nvSpPr>
          <p:cNvPr id="5" name="Content Placeholder 2"/>
          <p:cNvSpPr txBox="1">
            <a:spLocks/>
          </p:cNvSpPr>
          <p:nvPr/>
        </p:nvSpPr>
        <p:spPr>
          <a:xfrm>
            <a:off x="1188720" y="1812575"/>
            <a:ext cx="7753261" cy="375285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1pPr>
            <a:lvl2pPr marL="742950" indent="-28575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2pPr>
            <a:lvl3pPr marL="1143000" indent="-22860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rgbClr val="153958"/>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rgbClr val="153958"/>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36537" indent="0">
              <a:spcBef>
                <a:spcPts val="0"/>
              </a:spcBef>
              <a:spcAft>
                <a:spcPts val="600"/>
              </a:spcAft>
              <a:buNone/>
            </a:pPr>
            <a:endParaRPr lang="en-US" sz="1800" i="1" dirty="0">
              <a:solidFill>
                <a:srgbClr val="676767"/>
              </a:solidFill>
              <a:highlight>
                <a:srgbClr val="FFFF00"/>
              </a:highlight>
            </a:endParaRPr>
          </a:p>
          <a:p>
            <a:pPr marL="0" indent="0">
              <a:spcBef>
                <a:spcPts val="0"/>
              </a:spcBef>
              <a:spcAft>
                <a:spcPts val="600"/>
              </a:spcAft>
              <a:buNone/>
            </a:pPr>
            <a:r>
              <a:rPr lang="en-US" sz="1800" dirty="0">
                <a:solidFill>
                  <a:srgbClr val="003468"/>
                </a:solidFill>
              </a:rPr>
              <a:t>Five-year retention period for purchase products only – borrowers must sign AHP Homeownership Set-aside Program note and security instrument</a:t>
            </a:r>
          </a:p>
          <a:p>
            <a:pPr marL="338138" indent="-338138">
              <a:spcBef>
                <a:spcPts val="0"/>
              </a:spcBef>
              <a:spcAft>
                <a:spcPts val="600"/>
              </a:spcAft>
              <a:buClr>
                <a:srgbClr val="F8982E"/>
              </a:buClr>
              <a:buSzPct val="100000"/>
            </a:pPr>
            <a:endParaRPr lang="en-US" sz="1800" i="1" dirty="0">
              <a:solidFill>
                <a:srgbClr val="003468"/>
              </a:solidFill>
            </a:endParaRPr>
          </a:p>
          <a:p>
            <a:pPr marL="338138" indent="-338138">
              <a:spcBef>
                <a:spcPts val="0"/>
              </a:spcBef>
              <a:spcAft>
                <a:spcPts val="600"/>
              </a:spcAft>
              <a:buClr>
                <a:srgbClr val="F8982E"/>
              </a:buClr>
              <a:buSzPct val="100000"/>
            </a:pPr>
            <a:endParaRPr lang="en-US" sz="1800" i="1" dirty="0">
              <a:solidFill>
                <a:srgbClr val="003468"/>
              </a:solidFill>
            </a:endParaRPr>
          </a:p>
          <a:p>
            <a:pPr marL="0" indent="0">
              <a:spcBef>
                <a:spcPts val="0"/>
              </a:spcBef>
              <a:spcAft>
                <a:spcPts val="600"/>
              </a:spcAft>
              <a:buNone/>
            </a:pPr>
            <a:r>
              <a:rPr lang="en-US" sz="1800" dirty="0">
                <a:solidFill>
                  <a:srgbClr val="003468"/>
                </a:solidFill>
              </a:rPr>
              <a:t>Homebuyer/homeowner applies through FHLBank Atlanta member</a:t>
            </a:r>
          </a:p>
          <a:p>
            <a:pPr marL="0" indent="0">
              <a:spcBef>
                <a:spcPts val="0"/>
              </a:spcBef>
              <a:spcAft>
                <a:spcPts val="600"/>
              </a:spcAft>
              <a:buNone/>
            </a:pPr>
            <a:endParaRPr lang="en-US" sz="1800" dirty="0">
              <a:solidFill>
                <a:srgbClr val="003468"/>
              </a:solidFill>
            </a:endParaRPr>
          </a:p>
          <a:p>
            <a:pPr marL="0" indent="0">
              <a:spcBef>
                <a:spcPts val="0"/>
              </a:spcBef>
              <a:spcAft>
                <a:spcPts val="600"/>
              </a:spcAft>
              <a:buNone/>
            </a:pPr>
            <a:endParaRPr lang="en-US" sz="1800" dirty="0">
              <a:solidFill>
                <a:srgbClr val="003468"/>
              </a:solidFill>
            </a:endParaRPr>
          </a:p>
          <a:p>
            <a:pPr marL="0" indent="0">
              <a:spcBef>
                <a:spcPts val="0"/>
              </a:spcBef>
              <a:spcAft>
                <a:spcPts val="600"/>
              </a:spcAft>
              <a:buNone/>
            </a:pPr>
            <a:r>
              <a:rPr lang="en-US" sz="1800" dirty="0">
                <a:solidFill>
                  <a:srgbClr val="003468"/>
                </a:solidFill>
              </a:rPr>
              <a:t>Homeownership counseling is required and is </a:t>
            </a:r>
            <a:r>
              <a:rPr lang="en-US" sz="1800" dirty="0">
                <a:solidFill>
                  <a:srgbClr val="0099A8"/>
                </a:solidFill>
              </a:rPr>
              <a:t>offered online </a:t>
            </a:r>
            <a:r>
              <a:rPr lang="en-US" sz="1800" dirty="0">
                <a:solidFill>
                  <a:srgbClr val="003468"/>
                </a:solidFill>
              </a:rPr>
              <a:t>or over the phone by an FHLBank Atlanta designated counseling provider</a:t>
            </a:r>
          </a:p>
          <a:p>
            <a:pPr marL="0" indent="0">
              <a:buNone/>
            </a:pPr>
            <a:endParaRPr lang="en-US" sz="1800" dirty="0"/>
          </a:p>
        </p:txBody>
      </p:sp>
      <p:pic>
        <p:nvPicPr>
          <p:cNvPr id="6" name="Picture 5" descr="macdrive:Users:admin:Desktop:AHP Key Symbols ƒ:images:AHP-Key-Symbols_31.jpg"/>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81435" y="3427745"/>
            <a:ext cx="558009" cy="557841"/>
          </a:xfrm>
          <a:prstGeom prst="rect">
            <a:avLst/>
          </a:prstGeom>
          <a:noFill/>
          <a:ln>
            <a:noFill/>
          </a:ln>
        </p:spPr>
      </p:pic>
      <p:pic>
        <p:nvPicPr>
          <p:cNvPr id="7" name="Picture 6" descr="macdrive:Users:admin:Desktop:AHP Key Symbols ƒ:images:AHP-Key-Symbols_33.jpg"/>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523658" y="2204775"/>
            <a:ext cx="515788" cy="538187"/>
          </a:xfrm>
          <a:prstGeom prst="rect">
            <a:avLst/>
          </a:prstGeom>
          <a:noFill/>
          <a:ln>
            <a:noFill/>
          </a:ln>
        </p:spPr>
      </p:pic>
      <p:sp>
        <p:nvSpPr>
          <p:cNvPr id="10" name="Footer Placeholder 1"/>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11" name="Slide Number Placeholder 10"/>
          <p:cNvSpPr>
            <a:spLocks noGrp="1"/>
          </p:cNvSpPr>
          <p:nvPr>
            <p:ph type="sldNum" sz="quarter" idx="12"/>
          </p:nvPr>
        </p:nvSpPr>
        <p:spPr/>
        <p:txBody>
          <a:bodyPr/>
          <a:lstStyle/>
          <a:p>
            <a:fld id="{A756D5BD-09B3-B140-92EB-9A79342F0DC6}" type="slidenum">
              <a:rPr lang="en-US" smtClean="0"/>
              <a:t>13</a:t>
            </a:fld>
            <a:endParaRPr lang="en-US" dirty="0"/>
          </a:p>
        </p:txBody>
      </p:sp>
      <p:sp>
        <p:nvSpPr>
          <p:cNvPr id="4" name="TextBox 3">
            <a:extLst>
              <a:ext uri="{FF2B5EF4-FFF2-40B4-BE49-F238E27FC236}">
                <a16:creationId xmlns:a16="http://schemas.microsoft.com/office/drawing/2014/main" id="{D4D7ED66-D997-0042-F303-0EFB8177B526}"/>
              </a:ext>
            </a:extLst>
          </p:cNvPr>
          <p:cNvSpPr txBox="1"/>
          <p:nvPr/>
        </p:nvSpPr>
        <p:spPr>
          <a:xfrm>
            <a:off x="457200" y="1371600"/>
            <a:ext cx="2609850" cy="400110"/>
          </a:xfrm>
          <a:prstGeom prst="rect">
            <a:avLst/>
          </a:prstGeom>
          <a:noFill/>
        </p:spPr>
        <p:txBody>
          <a:bodyPr wrap="square" rtlCol="0">
            <a:spAutoFit/>
          </a:bodyPr>
          <a:lstStyle/>
          <a:p>
            <a:r>
              <a:rPr lang="en-US" sz="2000" b="1" dirty="0">
                <a:solidFill>
                  <a:srgbClr val="003468"/>
                </a:solidFill>
              </a:rPr>
              <a:t>Program Eligibility</a:t>
            </a:r>
          </a:p>
        </p:txBody>
      </p:sp>
      <p:sp>
        <p:nvSpPr>
          <p:cNvPr id="12" name="Title 1">
            <a:extLst>
              <a:ext uri="{FF2B5EF4-FFF2-40B4-BE49-F238E27FC236}">
                <a16:creationId xmlns:a16="http://schemas.microsoft.com/office/drawing/2014/main" id="{81B8BF4E-E7D2-F8BE-4C2A-11CAC7A1B02D}"/>
              </a:ext>
            </a:extLst>
          </p:cNvPr>
          <p:cNvSpPr txBox="1">
            <a:spLocks/>
          </p:cNvSpPr>
          <p:nvPr/>
        </p:nvSpPr>
        <p:spPr>
          <a:xfrm>
            <a:off x="457200" y="309110"/>
            <a:ext cx="8229600" cy="553534"/>
          </a:xfrm>
          <a:prstGeom prst="rect">
            <a:avLst/>
          </a:prstGeom>
        </p:spPr>
        <p:txBody>
          <a:bodyPr anchor="ctr" anchorCtr="0"/>
          <a:lstStyle>
            <a:lvl1pPr algn="l" defTabSz="457200" rtl="0" eaLnBrk="1" latinLnBrk="0" hangingPunct="1">
              <a:spcBef>
                <a:spcPct val="0"/>
              </a:spcBef>
              <a:buNone/>
              <a:defRPr sz="2000" b="0" kern="1200">
                <a:solidFill>
                  <a:schemeClr val="bg1"/>
                </a:solidFill>
                <a:latin typeface="+mj-lt"/>
                <a:ea typeface="+mj-ea"/>
                <a:cs typeface="+mj-cs"/>
              </a:defRPr>
            </a:lvl1pPr>
          </a:lstStyle>
          <a:p>
            <a:r>
              <a:rPr lang="en-US" dirty="0"/>
              <a:t>AHP Homeownership Set-aside Program </a:t>
            </a:r>
            <a:r>
              <a:rPr lang="en-US"/>
              <a:t>– 2024</a:t>
            </a:r>
            <a:endParaRPr lang="en-US" dirty="0">
              <a:solidFill>
                <a:srgbClr val="FF0000"/>
              </a:solidFill>
            </a:endParaRPr>
          </a:p>
        </p:txBody>
      </p:sp>
    </p:spTree>
    <p:extLst>
      <p:ext uri="{BB962C8B-B14F-4D97-AF65-F5344CB8AC3E}">
        <p14:creationId xmlns:p14="http://schemas.microsoft.com/office/powerpoint/2010/main" val="3530507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668F0208-11ED-044A-B288-5CA61B827C22}"/>
              </a:ext>
            </a:extLst>
          </p:cNvPr>
          <p:cNvSpPr/>
          <p:nvPr/>
        </p:nvSpPr>
        <p:spPr>
          <a:xfrm>
            <a:off x="6101458" y="4136324"/>
            <a:ext cx="2857485"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6" name="Picture 5" descr="A person and person sitting on a couch&#10;&#10;Description automatically generated with low confidence">
            <a:extLst>
              <a:ext uri="{FF2B5EF4-FFF2-40B4-BE49-F238E27FC236}">
                <a16:creationId xmlns:a16="http://schemas.microsoft.com/office/drawing/2014/main" id="{C71FF13A-0226-8340-9D45-CCE0E0F0CD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99260" y="1371600"/>
            <a:ext cx="2846854" cy="1700760"/>
          </a:xfrm>
          <a:prstGeom prst="rect">
            <a:avLst/>
          </a:prstGeom>
        </p:spPr>
      </p:pic>
      <p:sp>
        <p:nvSpPr>
          <p:cNvPr id="26" name="Title 3"/>
          <p:cNvSpPr>
            <a:spLocks noGrp="1"/>
          </p:cNvSpPr>
          <p:nvPr>
            <p:ph type="title"/>
          </p:nvPr>
        </p:nvSpPr>
        <p:spPr/>
        <p:txBody>
          <a:bodyPr/>
          <a:lstStyle/>
          <a:p>
            <a:r>
              <a:rPr lang="en-US" dirty="0"/>
              <a:t>AHP Homeownership Set-aside Program Overview</a:t>
            </a:r>
          </a:p>
        </p:txBody>
      </p:sp>
      <p:sp>
        <p:nvSpPr>
          <p:cNvPr id="24" name="Footer Placeholder 5"/>
          <p:cNvSpPr>
            <a:spLocks noGrp="1"/>
          </p:cNvSpPr>
          <p:nvPr>
            <p:ph type="ftr" sz="quarter" idx="11"/>
          </p:nvPr>
        </p:nvSpPr>
        <p:spPr/>
        <p:txBody>
          <a:bodyPr/>
          <a:lstStyle/>
          <a:p>
            <a:r>
              <a:rPr lang="en-US" dirty="0"/>
              <a:t>FEDERAL HOME LOAN BANK OF ATLANTA</a:t>
            </a:r>
          </a:p>
        </p:txBody>
      </p:sp>
      <p:sp>
        <p:nvSpPr>
          <p:cNvPr id="13" name="Rectangle 12"/>
          <p:cNvSpPr/>
          <p:nvPr/>
        </p:nvSpPr>
        <p:spPr>
          <a:xfrm>
            <a:off x="548786" y="3131029"/>
            <a:ext cx="2350098" cy="461665"/>
          </a:xfrm>
          <a:prstGeom prst="rect">
            <a:avLst/>
          </a:prstGeom>
        </p:spPr>
        <p:txBody>
          <a:bodyPr wrap="square">
            <a:spAutoFit/>
          </a:bodyPr>
          <a:lstStyle/>
          <a:p>
            <a:pPr algn="ctr" defTabSz="981075"/>
            <a:r>
              <a:rPr lang="en-US" sz="1200" b="1" noProof="1">
                <a:solidFill>
                  <a:srgbClr val="003468"/>
                </a:solidFill>
              </a:rPr>
              <a:t>First-time Homebuyer</a:t>
            </a:r>
            <a:br>
              <a:rPr lang="en-US" sz="1200" noProof="1">
                <a:solidFill>
                  <a:srgbClr val="003468"/>
                </a:solidFill>
              </a:rPr>
            </a:br>
            <a:r>
              <a:rPr lang="en-US" sz="1200" b="1" noProof="1">
                <a:solidFill>
                  <a:schemeClr val="accent4"/>
                </a:solidFill>
              </a:rPr>
              <a:t>(up to $12,500)</a:t>
            </a:r>
          </a:p>
        </p:txBody>
      </p:sp>
      <p:sp>
        <p:nvSpPr>
          <p:cNvPr id="15" name="Rectangle 14"/>
          <p:cNvSpPr/>
          <p:nvPr/>
        </p:nvSpPr>
        <p:spPr>
          <a:xfrm>
            <a:off x="3501019" y="3127248"/>
            <a:ext cx="2133599" cy="461665"/>
          </a:xfrm>
          <a:prstGeom prst="rect">
            <a:avLst/>
          </a:prstGeom>
        </p:spPr>
        <p:txBody>
          <a:bodyPr wrap="square">
            <a:spAutoFit/>
          </a:bodyPr>
          <a:lstStyle/>
          <a:p>
            <a:pPr algn="ctr" defTabSz="981075"/>
            <a:r>
              <a:rPr lang="en-US" sz="1200" b="1" noProof="1">
                <a:solidFill>
                  <a:srgbClr val="003468"/>
                </a:solidFill>
              </a:rPr>
              <a:t>Community Partners</a:t>
            </a:r>
            <a:br>
              <a:rPr lang="en-US" sz="1200" b="1" noProof="1">
                <a:solidFill>
                  <a:srgbClr val="003468"/>
                </a:solidFill>
              </a:rPr>
            </a:br>
            <a:r>
              <a:rPr lang="en-US" sz="1200" b="1" noProof="1">
                <a:solidFill>
                  <a:schemeClr val="accent4"/>
                </a:solidFill>
              </a:rPr>
              <a:t>(up to $15,000)</a:t>
            </a:r>
          </a:p>
        </p:txBody>
      </p:sp>
      <p:sp>
        <p:nvSpPr>
          <p:cNvPr id="2" name="Slide Number Placeholder 1"/>
          <p:cNvSpPr>
            <a:spLocks noGrp="1"/>
          </p:cNvSpPr>
          <p:nvPr>
            <p:ph type="sldNum" sz="quarter" idx="12"/>
          </p:nvPr>
        </p:nvSpPr>
        <p:spPr/>
        <p:txBody>
          <a:bodyPr/>
          <a:lstStyle/>
          <a:p>
            <a:fld id="{A756D5BD-09B3-B140-92EB-9A79342F0DC6}" type="slidenum">
              <a:rPr lang="en-US" smtClean="0"/>
              <a:pPr/>
              <a:t>14</a:t>
            </a:fld>
            <a:endParaRPr lang="en-US" dirty="0"/>
          </a:p>
        </p:txBody>
      </p:sp>
      <p:pic>
        <p:nvPicPr>
          <p:cNvPr id="11" name="Picture 10" descr="A group of people working on a solar panel&#10;&#10;Description automatically generated with low confidence">
            <a:extLst>
              <a:ext uri="{FF2B5EF4-FFF2-40B4-BE49-F238E27FC236}">
                <a16:creationId xmlns:a16="http://schemas.microsoft.com/office/drawing/2014/main" id="{9777C0A1-CBD1-C34B-B42C-248B0BEF3C5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951927" y="1371600"/>
            <a:ext cx="2884871" cy="1700760"/>
          </a:xfrm>
          <a:prstGeom prst="rect">
            <a:avLst/>
          </a:prstGeom>
        </p:spPr>
      </p:pic>
      <p:sp>
        <p:nvSpPr>
          <p:cNvPr id="22" name="Rectangle 21">
            <a:extLst>
              <a:ext uri="{FF2B5EF4-FFF2-40B4-BE49-F238E27FC236}">
                <a16:creationId xmlns:a16="http://schemas.microsoft.com/office/drawing/2014/main" id="{D49A59AE-2F47-F840-824A-66469C8E8E4A}"/>
              </a:ext>
            </a:extLst>
          </p:cNvPr>
          <p:cNvSpPr/>
          <p:nvPr/>
        </p:nvSpPr>
        <p:spPr>
          <a:xfrm>
            <a:off x="6195085" y="3127248"/>
            <a:ext cx="2379056" cy="646331"/>
          </a:xfrm>
          <a:prstGeom prst="rect">
            <a:avLst/>
          </a:prstGeom>
        </p:spPr>
        <p:txBody>
          <a:bodyPr wrap="square">
            <a:spAutoFit/>
          </a:bodyPr>
          <a:lstStyle/>
          <a:p>
            <a:pPr algn="ctr" defTabSz="981075"/>
            <a:r>
              <a:rPr lang="en-US" sz="1200" b="1" noProof="1">
                <a:solidFill>
                  <a:srgbClr val="003468"/>
                </a:solidFill>
              </a:rPr>
              <a:t>Community Rebuild </a:t>
            </a:r>
            <a:br>
              <a:rPr lang="en-US" sz="1200" b="1" noProof="1">
                <a:solidFill>
                  <a:srgbClr val="003468"/>
                </a:solidFill>
              </a:rPr>
            </a:br>
            <a:r>
              <a:rPr lang="en-US" sz="1200" b="1" noProof="1">
                <a:solidFill>
                  <a:srgbClr val="003468"/>
                </a:solidFill>
              </a:rPr>
              <a:t>and Restore </a:t>
            </a:r>
            <a:br>
              <a:rPr lang="en-US" sz="1200" b="1" noProof="1">
                <a:solidFill>
                  <a:schemeClr val="tx2"/>
                </a:solidFill>
              </a:rPr>
            </a:br>
            <a:r>
              <a:rPr lang="en-US" sz="1200" b="1" noProof="1">
                <a:solidFill>
                  <a:schemeClr val="accent4"/>
                </a:solidFill>
              </a:rPr>
              <a:t>(up to $10,000)</a:t>
            </a:r>
          </a:p>
        </p:txBody>
      </p:sp>
      <p:sp>
        <p:nvSpPr>
          <p:cNvPr id="7" name="Rectangle 6">
            <a:extLst>
              <a:ext uri="{FF2B5EF4-FFF2-40B4-BE49-F238E27FC236}">
                <a16:creationId xmlns:a16="http://schemas.microsoft.com/office/drawing/2014/main" id="{9E630A29-AAAB-CA4D-9F05-3AAC7DC6723B}"/>
              </a:ext>
            </a:extLst>
          </p:cNvPr>
          <p:cNvSpPr/>
          <p:nvPr/>
        </p:nvSpPr>
        <p:spPr>
          <a:xfrm>
            <a:off x="507221" y="4080158"/>
            <a:ext cx="1394356" cy="369332"/>
          </a:xfrm>
          <a:prstGeom prst="rect">
            <a:avLst/>
          </a:prstGeom>
        </p:spPr>
        <p:txBody>
          <a:bodyPr wrap="none">
            <a:spAutoFit/>
          </a:bodyPr>
          <a:lstStyle/>
          <a:p>
            <a:r>
              <a:rPr lang="en-US" b="1" dirty="0">
                <a:solidFill>
                  <a:schemeClr val="accent4"/>
                </a:solidFill>
              </a:rPr>
              <a:t>Availability</a:t>
            </a:r>
            <a:endParaRPr lang="en-US" dirty="0"/>
          </a:p>
        </p:txBody>
      </p:sp>
      <p:sp>
        <p:nvSpPr>
          <p:cNvPr id="8" name="Rectangle 7">
            <a:extLst>
              <a:ext uri="{FF2B5EF4-FFF2-40B4-BE49-F238E27FC236}">
                <a16:creationId xmlns:a16="http://schemas.microsoft.com/office/drawing/2014/main" id="{57159777-E1ED-544A-BD9C-1617159F59C6}"/>
              </a:ext>
            </a:extLst>
          </p:cNvPr>
          <p:cNvSpPr/>
          <p:nvPr/>
        </p:nvSpPr>
        <p:spPr>
          <a:xfrm>
            <a:off x="1775392" y="4110935"/>
            <a:ext cx="2472152" cy="307777"/>
          </a:xfrm>
          <a:prstGeom prst="rect">
            <a:avLst/>
          </a:prstGeom>
        </p:spPr>
        <p:txBody>
          <a:bodyPr wrap="none">
            <a:spAutoFit/>
          </a:bodyPr>
          <a:lstStyle/>
          <a:p>
            <a:pPr algn="ctr">
              <a:spcAft>
                <a:spcPts val="400"/>
              </a:spcAft>
            </a:pPr>
            <a:r>
              <a:rPr lang="en-US" sz="1400" dirty="0"/>
              <a:t>first-come, first-served basis </a:t>
            </a:r>
          </a:p>
        </p:txBody>
      </p:sp>
      <p:sp>
        <p:nvSpPr>
          <p:cNvPr id="9" name="Rectangle 8">
            <a:extLst>
              <a:ext uri="{FF2B5EF4-FFF2-40B4-BE49-F238E27FC236}">
                <a16:creationId xmlns:a16="http://schemas.microsoft.com/office/drawing/2014/main" id="{E7D3C37E-46AB-2B42-B8FF-212B21F6728D}"/>
              </a:ext>
            </a:extLst>
          </p:cNvPr>
          <p:cNvSpPr/>
          <p:nvPr/>
        </p:nvSpPr>
        <p:spPr>
          <a:xfrm>
            <a:off x="1134828" y="4680865"/>
            <a:ext cx="2256694" cy="1077218"/>
          </a:xfrm>
          <a:prstGeom prst="rect">
            <a:avLst/>
          </a:prstGeom>
        </p:spPr>
        <p:txBody>
          <a:bodyPr wrap="square">
            <a:spAutoFit/>
          </a:bodyPr>
          <a:lstStyle/>
          <a:p>
            <a:pPr>
              <a:spcAft>
                <a:spcPts val="400"/>
              </a:spcAft>
            </a:pPr>
            <a:r>
              <a:rPr lang="en-US" sz="1600" dirty="0"/>
              <a:t>Each member is limited to </a:t>
            </a:r>
            <a:r>
              <a:rPr lang="en-US" sz="1600" b="1" dirty="0">
                <a:solidFill>
                  <a:schemeClr val="accent2"/>
                </a:solidFill>
              </a:rPr>
              <a:t>$750,000 </a:t>
            </a:r>
            <a:br>
              <a:rPr lang="en-US" sz="1600" b="1" dirty="0">
                <a:solidFill>
                  <a:schemeClr val="accent2"/>
                </a:solidFill>
              </a:rPr>
            </a:br>
            <a:r>
              <a:rPr lang="en-US" sz="1600" b="1" dirty="0">
                <a:solidFill>
                  <a:schemeClr val="accent2"/>
                </a:solidFill>
              </a:rPr>
              <a:t>in funds </a:t>
            </a:r>
            <a:r>
              <a:rPr lang="en-US" sz="1600" dirty="0"/>
              <a:t>during an annual offering period </a:t>
            </a:r>
            <a:endParaRPr lang="en-US" sz="1600" b="1" dirty="0"/>
          </a:p>
        </p:txBody>
      </p:sp>
      <p:pic>
        <p:nvPicPr>
          <p:cNvPr id="14" name="Graphic 13" descr="Board Of Directors with solid fill">
            <a:extLst>
              <a:ext uri="{FF2B5EF4-FFF2-40B4-BE49-F238E27FC236}">
                <a16:creationId xmlns:a16="http://schemas.microsoft.com/office/drawing/2014/main" id="{A598BAB4-18E1-AE45-AE5C-C33BB628A1FD}"/>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5490" y="4688671"/>
            <a:ext cx="533400" cy="533400"/>
          </a:xfrm>
          <a:prstGeom prst="rect">
            <a:avLst/>
          </a:prstGeom>
        </p:spPr>
      </p:pic>
      <p:sp>
        <p:nvSpPr>
          <p:cNvPr id="17" name="Rectangle 16">
            <a:extLst>
              <a:ext uri="{FF2B5EF4-FFF2-40B4-BE49-F238E27FC236}">
                <a16:creationId xmlns:a16="http://schemas.microsoft.com/office/drawing/2014/main" id="{04000BF7-FA49-4B4C-9E68-20CC5CFD375D}"/>
              </a:ext>
            </a:extLst>
          </p:cNvPr>
          <p:cNvSpPr/>
          <p:nvPr/>
        </p:nvSpPr>
        <p:spPr>
          <a:xfrm>
            <a:off x="3758703" y="4726849"/>
            <a:ext cx="2322337" cy="1077218"/>
          </a:xfrm>
          <a:prstGeom prst="rect">
            <a:avLst/>
          </a:prstGeom>
        </p:spPr>
        <p:txBody>
          <a:bodyPr wrap="square">
            <a:spAutoFit/>
          </a:bodyPr>
          <a:lstStyle/>
          <a:p>
            <a:pPr>
              <a:spcAft>
                <a:spcPts val="400"/>
              </a:spcAft>
            </a:pPr>
            <a:r>
              <a:rPr lang="en-US" sz="1600" b="1" dirty="0">
                <a:solidFill>
                  <a:schemeClr val="accent2"/>
                </a:solidFill>
              </a:rPr>
              <a:t>$12,500 – $15,000 </a:t>
            </a:r>
            <a:r>
              <a:rPr lang="en-US" sz="1600" dirty="0"/>
              <a:t>available to eligible low- to moderate-income homebuyers(s)</a:t>
            </a:r>
          </a:p>
        </p:txBody>
      </p:sp>
      <p:pic>
        <p:nvPicPr>
          <p:cNvPr id="23" name="Graphic 22" descr="Money with solid fill">
            <a:extLst>
              <a:ext uri="{FF2B5EF4-FFF2-40B4-BE49-F238E27FC236}">
                <a16:creationId xmlns:a16="http://schemas.microsoft.com/office/drawing/2014/main" id="{443DA58C-F4DF-C14D-AC07-8F7A3352E2CE}"/>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rot="16200000">
            <a:off x="3244406" y="4736096"/>
            <a:ext cx="563096" cy="544604"/>
          </a:xfrm>
          <a:prstGeom prst="rect">
            <a:avLst/>
          </a:prstGeom>
        </p:spPr>
      </p:pic>
      <p:sp>
        <p:nvSpPr>
          <p:cNvPr id="25" name="Rectangle 24">
            <a:extLst>
              <a:ext uri="{FF2B5EF4-FFF2-40B4-BE49-F238E27FC236}">
                <a16:creationId xmlns:a16="http://schemas.microsoft.com/office/drawing/2014/main" id="{9D9CAB07-EE60-7549-BADD-39C111F9AEF4}"/>
              </a:ext>
            </a:extLst>
          </p:cNvPr>
          <p:cNvSpPr/>
          <p:nvPr/>
        </p:nvSpPr>
        <p:spPr>
          <a:xfrm>
            <a:off x="5796722" y="4614267"/>
            <a:ext cx="3238421" cy="1128514"/>
          </a:xfrm>
          <a:prstGeom prst="rect">
            <a:avLst/>
          </a:prstGeom>
        </p:spPr>
        <p:txBody>
          <a:bodyPr wrap="square">
            <a:spAutoFit/>
          </a:bodyPr>
          <a:lstStyle/>
          <a:p>
            <a:pPr marL="742950" lvl="1" indent="-285750">
              <a:spcAft>
                <a:spcPts val="400"/>
              </a:spcAft>
              <a:buClr>
                <a:srgbClr val="F8982E"/>
              </a:buClr>
              <a:buFont typeface="Arial" panose="020B0604020202020204" pitchFamily="34" charset="0"/>
              <a:buChar char="•"/>
            </a:pPr>
            <a:r>
              <a:rPr lang="en-US" sz="1600" dirty="0"/>
              <a:t>Reducing principal</a:t>
            </a:r>
          </a:p>
          <a:p>
            <a:pPr marL="742950" lvl="1" indent="-285750">
              <a:spcAft>
                <a:spcPts val="400"/>
              </a:spcAft>
              <a:buClr>
                <a:srgbClr val="F8982E"/>
              </a:buClr>
              <a:buFont typeface="Arial" panose="020B0604020202020204" pitchFamily="34" charset="0"/>
              <a:buChar char="•"/>
            </a:pPr>
            <a:r>
              <a:rPr lang="en-US" sz="1600" dirty="0"/>
              <a:t>Assisting with down payment, closing costs, and rehabilitation costs</a:t>
            </a:r>
          </a:p>
        </p:txBody>
      </p:sp>
      <p:sp>
        <p:nvSpPr>
          <p:cNvPr id="27" name="Rectangle 26">
            <a:extLst>
              <a:ext uri="{FF2B5EF4-FFF2-40B4-BE49-F238E27FC236}">
                <a16:creationId xmlns:a16="http://schemas.microsoft.com/office/drawing/2014/main" id="{03D008E2-2621-734D-8DCD-DC09C88E121E}"/>
              </a:ext>
            </a:extLst>
          </p:cNvPr>
          <p:cNvSpPr/>
          <p:nvPr/>
        </p:nvSpPr>
        <p:spPr>
          <a:xfrm>
            <a:off x="6195085" y="4271978"/>
            <a:ext cx="2441694" cy="338554"/>
          </a:xfrm>
          <a:prstGeom prst="rect">
            <a:avLst/>
          </a:prstGeom>
        </p:spPr>
        <p:txBody>
          <a:bodyPr wrap="none">
            <a:spAutoFit/>
          </a:bodyPr>
          <a:lstStyle/>
          <a:p>
            <a:pPr>
              <a:spcAft>
                <a:spcPts val="400"/>
              </a:spcAft>
            </a:pPr>
            <a:r>
              <a:rPr lang="en-US" sz="1600" b="1" dirty="0">
                <a:solidFill>
                  <a:schemeClr val="accent2"/>
                </a:solidFill>
              </a:rPr>
              <a:t>Funds can be used for:</a:t>
            </a:r>
          </a:p>
        </p:txBody>
      </p:sp>
      <p:cxnSp>
        <p:nvCxnSpPr>
          <p:cNvPr id="30" name="Straight Connector 29">
            <a:extLst>
              <a:ext uri="{FF2B5EF4-FFF2-40B4-BE49-F238E27FC236}">
                <a16:creationId xmlns:a16="http://schemas.microsoft.com/office/drawing/2014/main" id="{348DBE7C-C813-714A-8DCF-7091552B1B4B}"/>
              </a:ext>
            </a:extLst>
          </p:cNvPr>
          <p:cNvCxnSpPr>
            <a:cxnSpLocks/>
          </p:cNvCxnSpPr>
          <p:nvPr/>
        </p:nvCxnSpPr>
        <p:spPr>
          <a:xfrm>
            <a:off x="144994" y="3850201"/>
            <a:ext cx="8813949"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pic>
        <p:nvPicPr>
          <p:cNvPr id="5" name="Picture 4" descr="A person wearing a blue scrubs&#10;&#10;Description automatically generated">
            <a:extLst>
              <a:ext uri="{FF2B5EF4-FFF2-40B4-BE49-F238E27FC236}">
                <a16:creationId xmlns:a16="http://schemas.microsoft.com/office/drawing/2014/main" id="{7F62F6DA-9F1B-6D4A-09EB-955DCEDEC47D}"/>
              </a:ext>
            </a:extLst>
          </p:cNvPr>
          <p:cNvPicPr>
            <a:picLocks noChangeAspect="1"/>
          </p:cNvPicPr>
          <p:nvPr/>
        </p:nvPicPr>
        <p:blipFill>
          <a:blip r:embed="rId9"/>
          <a:stretch>
            <a:fillRect/>
          </a:stretch>
        </p:blipFill>
        <p:spPr>
          <a:xfrm>
            <a:off x="3270062" y="1369188"/>
            <a:ext cx="2553481" cy="1703172"/>
          </a:xfrm>
          <a:prstGeom prst="rect">
            <a:avLst/>
          </a:prstGeom>
        </p:spPr>
      </p:pic>
    </p:spTree>
    <p:extLst>
      <p:ext uri="{BB962C8B-B14F-4D97-AF65-F5344CB8AC3E}">
        <p14:creationId xmlns:p14="http://schemas.microsoft.com/office/powerpoint/2010/main" val="11510237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2024 Program Details – Purchase Products</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15</a:t>
            </a:fld>
            <a:endParaRPr lang="en-US" dirty="0"/>
          </a:p>
        </p:txBody>
      </p:sp>
      <p:sp>
        <p:nvSpPr>
          <p:cNvPr id="11" name="Freeform 51">
            <a:extLst>
              <a:ext uri="{FF2B5EF4-FFF2-40B4-BE49-F238E27FC236}">
                <a16:creationId xmlns:a16="http://schemas.microsoft.com/office/drawing/2014/main" id="{38917242-1AAD-714F-8F2F-ED630B97E9F5}"/>
              </a:ext>
            </a:extLst>
          </p:cNvPr>
          <p:cNvSpPr>
            <a:spLocks/>
          </p:cNvSpPr>
          <p:nvPr/>
        </p:nvSpPr>
        <p:spPr bwMode="auto">
          <a:xfrm>
            <a:off x="0" y="2858947"/>
            <a:ext cx="3361814" cy="3327721"/>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3"/>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48047A9E-5ADD-EE44-9728-BBBE60F85B27}"/>
              </a:ext>
            </a:extLst>
          </p:cNvPr>
          <p:cNvSpPr txBox="1"/>
          <p:nvPr/>
        </p:nvSpPr>
        <p:spPr>
          <a:xfrm>
            <a:off x="4297680" y="1354348"/>
            <a:ext cx="3893574" cy="369332"/>
          </a:xfrm>
          <a:prstGeom prst="rect">
            <a:avLst/>
          </a:prstGeom>
          <a:noFill/>
        </p:spPr>
        <p:txBody>
          <a:bodyPr wrap="square" rtlCol="0">
            <a:spAutoFit/>
          </a:bodyPr>
          <a:lstStyle/>
          <a:p>
            <a:r>
              <a:rPr lang="en-US" b="1" dirty="0">
                <a:solidFill>
                  <a:srgbClr val="003468"/>
                </a:solidFill>
              </a:rPr>
              <a:t>First-Time Homebuyer</a:t>
            </a:r>
          </a:p>
        </p:txBody>
      </p:sp>
      <p:sp>
        <p:nvSpPr>
          <p:cNvPr id="18" name="TextBox 17">
            <a:extLst>
              <a:ext uri="{FF2B5EF4-FFF2-40B4-BE49-F238E27FC236}">
                <a16:creationId xmlns:a16="http://schemas.microsoft.com/office/drawing/2014/main" id="{8D940E91-D54D-7740-96AD-9FF7B73DD705}"/>
              </a:ext>
            </a:extLst>
          </p:cNvPr>
          <p:cNvSpPr txBox="1"/>
          <p:nvPr/>
        </p:nvSpPr>
        <p:spPr>
          <a:xfrm>
            <a:off x="4297680" y="1609343"/>
            <a:ext cx="4534382" cy="1825115"/>
          </a:xfrm>
          <a:prstGeom prst="rect">
            <a:avLst/>
          </a:prstGeom>
          <a:noFill/>
        </p:spPr>
        <p:txBody>
          <a:bodyPr wrap="square" rtlCol="0">
            <a:spAutoFit/>
          </a:bodyPr>
          <a:lstStyle/>
          <a:p>
            <a:pPr lvl="0" defTabSz="914400">
              <a:spcAft>
                <a:spcPts val="600"/>
              </a:spcAft>
              <a:defRPr/>
            </a:pPr>
            <a:r>
              <a:rPr lang="en-US" sz="1600" b="1" dirty="0">
                <a:cs typeface="Calibri" pitchFamily="34" charset="0"/>
              </a:rPr>
              <a:t>Maximum Amount: </a:t>
            </a:r>
            <a:r>
              <a:rPr lang="en-US" sz="1600" b="1" dirty="0">
                <a:solidFill>
                  <a:schemeClr val="accent4"/>
                </a:solidFill>
                <a:cs typeface="Calibri" pitchFamily="34" charset="0"/>
              </a:rPr>
              <a:t>$12,500</a:t>
            </a:r>
            <a:r>
              <a:rPr lang="en-US" sz="2000" b="1" dirty="0">
                <a:solidFill>
                  <a:schemeClr val="accent4"/>
                </a:solidFill>
                <a:cs typeface="Calibri" pitchFamily="34" charset="0"/>
              </a:rPr>
              <a:t>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Assistance for borrowers that meet the definition of first-time homebuyer as defined by</a:t>
            </a:r>
            <a:r>
              <a:rPr lang="en-US" sz="1400" u="sng" dirty="0">
                <a:cs typeface="Calibri" pitchFamily="34" charset="0"/>
              </a:rPr>
              <a:t> </a:t>
            </a:r>
            <a:r>
              <a:rPr lang="en-US" sz="1400" u="sng" dirty="0">
                <a:solidFill>
                  <a:schemeClr val="accent2"/>
                </a:solidFill>
                <a:cs typeface="Calibri" pitchFamily="34" charset="0"/>
                <a:hlinkClick r:id="rId3"/>
              </a:rPr>
              <a:t>Homeownership Center (HOC), reference guide, chapter 3</a:t>
            </a:r>
            <a:r>
              <a:rPr lang="en-US" sz="1400" dirty="0">
                <a:cs typeface="Calibri" pitchFamily="34" charset="0"/>
              </a:rPr>
              <a:t>, which includes recovering victims of catastrophic loss or natural disasters</a:t>
            </a:r>
            <a:endParaRPr lang="en-US" sz="1400" dirty="0"/>
          </a:p>
          <a:p>
            <a:pPr marL="57150" lvl="0" defTabSz="444500">
              <a:lnSpc>
                <a:spcPct val="90000"/>
              </a:lnSpc>
              <a:spcBef>
                <a:spcPct val="0"/>
              </a:spcBef>
              <a:spcAft>
                <a:spcPct val="15000"/>
              </a:spcAft>
            </a:pPr>
            <a:endParaRPr lang="en-US" sz="1400" b="1" dirty="0">
              <a:solidFill>
                <a:srgbClr val="C00000"/>
              </a:solidFill>
              <a:cs typeface="Calibri" pitchFamily="34" charset="0"/>
            </a:endParaRPr>
          </a:p>
        </p:txBody>
      </p:sp>
      <p:pic>
        <p:nvPicPr>
          <p:cNvPr id="24" name="Picture Placeholder 59">
            <a:extLst>
              <a:ext uri="{FF2B5EF4-FFF2-40B4-BE49-F238E27FC236}">
                <a16:creationId xmlns:a16="http://schemas.microsoft.com/office/drawing/2014/main" id="{ACBF1B92-7DC6-B549-9947-AD059FD339B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457200" y="1537309"/>
            <a:ext cx="3478698" cy="3478696"/>
          </a:xfrm>
          <a:custGeom>
            <a:avLst/>
            <a:gdLst>
              <a:gd name="connsiteX0" fmla="*/ 2196548 w 4393096"/>
              <a:gd name="connsiteY0" fmla="*/ 0 h 4393094"/>
              <a:gd name="connsiteX1" fmla="*/ 4393096 w 4393096"/>
              <a:gd name="connsiteY1" fmla="*/ 2196547 h 4393094"/>
              <a:gd name="connsiteX2" fmla="*/ 2196548 w 4393096"/>
              <a:gd name="connsiteY2" fmla="*/ 4393094 h 4393094"/>
              <a:gd name="connsiteX3" fmla="*/ 0 w 4393096"/>
              <a:gd name="connsiteY3" fmla="*/ 2196547 h 4393094"/>
              <a:gd name="connsiteX4" fmla="*/ 2196548 w 4393096"/>
              <a:gd name="connsiteY4" fmla="*/ 0 h 439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3096" h="4393094">
                <a:moveTo>
                  <a:pt x="2196548" y="0"/>
                </a:moveTo>
                <a:cubicBezTo>
                  <a:pt x="3409668" y="0"/>
                  <a:pt x="4393096" y="983428"/>
                  <a:pt x="4393096" y="2196547"/>
                </a:cubicBezTo>
                <a:cubicBezTo>
                  <a:pt x="4393096" y="3409666"/>
                  <a:pt x="3409668" y="4393094"/>
                  <a:pt x="2196548" y="4393094"/>
                </a:cubicBezTo>
                <a:cubicBezTo>
                  <a:pt x="983428" y="4393094"/>
                  <a:pt x="0" y="3409666"/>
                  <a:pt x="0" y="2196547"/>
                </a:cubicBezTo>
                <a:cubicBezTo>
                  <a:pt x="0" y="983428"/>
                  <a:pt x="983428" y="0"/>
                  <a:pt x="2196548" y="0"/>
                </a:cubicBezTo>
                <a:close/>
              </a:path>
            </a:pathLst>
          </a:custGeom>
        </p:spPr>
      </p:pic>
      <p:pic>
        <p:nvPicPr>
          <p:cNvPr id="10" name="Picture 9" descr="A picture containing key&#10;&#10;Description automatically generated">
            <a:extLst>
              <a:ext uri="{FF2B5EF4-FFF2-40B4-BE49-F238E27FC236}">
                <a16:creationId xmlns:a16="http://schemas.microsoft.com/office/drawing/2014/main" id="{D9BF6BC2-6C4C-4D4C-B33B-65CD3219D08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38054" y="4519750"/>
            <a:ext cx="3159889" cy="1415668"/>
          </a:xfrm>
          <a:prstGeom prst="rect">
            <a:avLst/>
          </a:prstGeom>
        </p:spPr>
      </p:pic>
    </p:spTree>
    <p:extLst>
      <p:ext uri="{BB962C8B-B14F-4D97-AF65-F5344CB8AC3E}">
        <p14:creationId xmlns:p14="http://schemas.microsoft.com/office/powerpoint/2010/main" val="39618796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2024 Program Details – Purchase Products</a:t>
            </a:r>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16</a:t>
            </a:fld>
            <a:endParaRPr lang="en-US" dirty="0"/>
          </a:p>
        </p:txBody>
      </p:sp>
      <p:sp>
        <p:nvSpPr>
          <p:cNvPr id="11" name="Freeform 51">
            <a:extLst>
              <a:ext uri="{FF2B5EF4-FFF2-40B4-BE49-F238E27FC236}">
                <a16:creationId xmlns:a16="http://schemas.microsoft.com/office/drawing/2014/main" id="{38917242-1AAD-714F-8F2F-ED630B97E9F5}"/>
              </a:ext>
            </a:extLst>
          </p:cNvPr>
          <p:cNvSpPr>
            <a:spLocks/>
          </p:cNvSpPr>
          <p:nvPr/>
        </p:nvSpPr>
        <p:spPr bwMode="auto">
          <a:xfrm>
            <a:off x="0" y="2858947"/>
            <a:ext cx="3361814" cy="3327721"/>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3"/>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9" name="TextBox 18">
            <a:extLst>
              <a:ext uri="{FF2B5EF4-FFF2-40B4-BE49-F238E27FC236}">
                <a16:creationId xmlns:a16="http://schemas.microsoft.com/office/drawing/2014/main" id="{16FA6B29-2DC1-544C-A81E-DC427CE50D68}"/>
              </a:ext>
            </a:extLst>
          </p:cNvPr>
          <p:cNvSpPr txBox="1"/>
          <p:nvPr/>
        </p:nvSpPr>
        <p:spPr>
          <a:xfrm>
            <a:off x="4211182" y="1352643"/>
            <a:ext cx="3893574" cy="369332"/>
          </a:xfrm>
          <a:prstGeom prst="rect">
            <a:avLst/>
          </a:prstGeom>
          <a:noFill/>
        </p:spPr>
        <p:txBody>
          <a:bodyPr wrap="square" rtlCol="0">
            <a:spAutoFit/>
          </a:bodyPr>
          <a:lstStyle/>
          <a:p>
            <a:r>
              <a:rPr lang="en-US" b="1" dirty="0">
                <a:solidFill>
                  <a:srgbClr val="003468"/>
                </a:solidFill>
              </a:rPr>
              <a:t>Community Partners</a:t>
            </a:r>
          </a:p>
        </p:txBody>
      </p:sp>
      <p:sp>
        <p:nvSpPr>
          <p:cNvPr id="20" name="TextBox 19">
            <a:extLst>
              <a:ext uri="{FF2B5EF4-FFF2-40B4-BE49-F238E27FC236}">
                <a16:creationId xmlns:a16="http://schemas.microsoft.com/office/drawing/2014/main" id="{61C19A93-F5CC-0948-A883-39B03201D88B}"/>
              </a:ext>
            </a:extLst>
          </p:cNvPr>
          <p:cNvSpPr txBox="1"/>
          <p:nvPr/>
        </p:nvSpPr>
        <p:spPr>
          <a:xfrm>
            <a:off x="4286009" y="1919226"/>
            <a:ext cx="4534382" cy="2292935"/>
          </a:xfrm>
          <a:prstGeom prst="rect">
            <a:avLst/>
          </a:prstGeom>
          <a:noFill/>
        </p:spPr>
        <p:txBody>
          <a:bodyPr wrap="square" rtlCol="0">
            <a:spAutoFit/>
          </a:bodyPr>
          <a:lstStyle/>
          <a:p>
            <a:pPr lvl="0" indent="0">
              <a:spcAft>
                <a:spcPts val="600"/>
              </a:spcAft>
              <a:buNone/>
            </a:pPr>
            <a:r>
              <a:rPr lang="en-US" sz="1600" b="1" dirty="0">
                <a:cs typeface="Calibri" pitchFamily="34" charset="0"/>
              </a:rPr>
              <a:t>Maximum Amount: </a:t>
            </a:r>
            <a:r>
              <a:rPr lang="en-US" sz="1600" b="1" dirty="0">
                <a:solidFill>
                  <a:schemeClr val="accent4"/>
                </a:solidFill>
                <a:cs typeface="Calibri" pitchFamily="34" charset="0"/>
              </a:rPr>
              <a:t>$15,000</a:t>
            </a:r>
          </a:p>
          <a:p>
            <a:pPr marL="285750" lvl="0" indent="-285750">
              <a:spcAft>
                <a:spcPts val="600"/>
              </a:spcAft>
              <a:buClr>
                <a:srgbClr val="F8982E"/>
              </a:buClr>
              <a:buFont typeface="Arial" panose="020B0604020202020204" pitchFamily="34" charset="0"/>
              <a:buChar char="•"/>
            </a:pPr>
            <a:r>
              <a:rPr lang="en-US" sz="1400" dirty="0">
                <a:cs typeface="Calibri" pitchFamily="34" charset="0"/>
              </a:rPr>
              <a:t>Assistance for currently employed or retired law enforcement officers, educators, health care workers, firefighters, other first responders; veterans and active-duty military, or their surviving spouse</a:t>
            </a:r>
          </a:p>
          <a:p>
            <a:pPr lvl="0" indent="0">
              <a:spcAft>
                <a:spcPts val="600"/>
              </a:spcAft>
              <a:buNone/>
            </a:pPr>
            <a:endParaRPr lang="en-US" sz="1400" dirty="0">
              <a:cs typeface="Calibri" pitchFamily="34" charset="0"/>
            </a:endParaRPr>
          </a:p>
          <a:p>
            <a:pPr>
              <a:spcAft>
                <a:spcPts val="600"/>
              </a:spcAft>
            </a:pPr>
            <a:r>
              <a:rPr lang="en-US" sz="1400" dirty="0">
                <a:solidFill>
                  <a:schemeClr val="bg1"/>
                </a:solidFill>
              </a:rPr>
              <a:t>See a more detailed definition in Affordable Housing Program Implementation Plan</a:t>
            </a:r>
          </a:p>
        </p:txBody>
      </p:sp>
      <p:sp>
        <p:nvSpPr>
          <p:cNvPr id="3" name="TextBox 2">
            <a:extLst>
              <a:ext uri="{FF2B5EF4-FFF2-40B4-BE49-F238E27FC236}">
                <a16:creationId xmlns:a16="http://schemas.microsoft.com/office/drawing/2014/main" id="{155E399F-E4E5-1803-35FA-71582FD52109}"/>
              </a:ext>
            </a:extLst>
          </p:cNvPr>
          <p:cNvSpPr txBox="1"/>
          <p:nvPr/>
        </p:nvSpPr>
        <p:spPr>
          <a:xfrm>
            <a:off x="4443322" y="5846687"/>
            <a:ext cx="4536020" cy="261610"/>
          </a:xfrm>
          <a:prstGeom prst="rect">
            <a:avLst/>
          </a:prstGeom>
          <a:noFill/>
        </p:spPr>
        <p:txBody>
          <a:bodyPr wrap="square" rtlCol="0">
            <a:spAutoFit/>
          </a:bodyPr>
          <a:lstStyle/>
          <a:p>
            <a:r>
              <a:rPr lang="en-US" sz="1100" b="1" dirty="0"/>
              <a:t>Note: See a more detailed definition in </a:t>
            </a:r>
            <a:r>
              <a:rPr lang="en-US" sz="1100" b="1" dirty="0">
                <a:hlinkClick r:id="rId3" action="ppaction://hlinkfile"/>
              </a:rPr>
              <a:t>AHP Implementation Plan</a:t>
            </a:r>
            <a:endParaRPr lang="en-US" sz="1100" dirty="0"/>
          </a:p>
        </p:txBody>
      </p:sp>
      <p:pic>
        <p:nvPicPr>
          <p:cNvPr id="12" name="Picture 11" descr="A collage of different professions&#10;&#10;Description automatically generated">
            <a:extLst>
              <a:ext uri="{FF2B5EF4-FFF2-40B4-BE49-F238E27FC236}">
                <a16:creationId xmlns:a16="http://schemas.microsoft.com/office/drawing/2014/main" id="{E7005E47-65DE-DA95-20DE-6D2DF5B58D9C}"/>
              </a:ext>
            </a:extLst>
          </p:cNvPr>
          <p:cNvPicPr>
            <a:picLocks noChangeAspect="1"/>
          </p:cNvPicPr>
          <p:nvPr/>
        </p:nvPicPr>
        <p:blipFill>
          <a:blip r:embed="rId4"/>
          <a:stretch>
            <a:fillRect/>
          </a:stretch>
        </p:blipFill>
        <p:spPr>
          <a:xfrm>
            <a:off x="-216131" y="1114366"/>
            <a:ext cx="5096512" cy="4238178"/>
          </a:xfrm>
          <a:prstGeom prst="rect">
            <a:avLst/>
          </a:prstGeom>
        </p:spPr>
      </p:pic>
    </p:spTree>
    <p:extLst>
      <p:ext uri="{BB962C8B-B14F-4D97-AF65-F5344CB8AC3E}">
        <p14:creationId xmlns:p14="http://schemas.microsoft.com/office/powerpoint/2010/main" val="1500998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502F0D-D9FD-9D5C-CE38-1887D96786A6}"/>
              </a:ext>
            </a:extLst>
          </p:cNvPr>
          <p:cNvPicPr>
            <a:picLocks noChangeAspect="1"/>
          </p:cNvPicPr>
          <p:nvPr/>
        </p:nvPicPr>
        <p:blipFill rotWithShape="1">
          <a:blip r:embed="rId3"/>
          <a:srcRect l="12182" r="33659"/>
          <a:stretch/>
        </p:blipFill>
        <p:spPr>
          <a:xfrm>
            <a:off x="483694" y="1359210"/>
            <a:ext cx="3036059" cy="1689850"/>
          </a:xfrm>
          <a:prstGeom prst="rect">
            <a:avLst/>
          </a:prstGeom>
        </p:spPr>
      </p:pic>
      <p:sp>
        <p:nvSpPr>
          <p:cNvPr id="43" name="Rectangle 42"/>
          <p:cNvSpPr/>
          <p:nvPr/>
        </p:nvSpPr>
        <p:spPr>
          <a:xfrm>
            <a:off x="1014442" y="3162684"/>
            <a:ext cx="1991580" cy="461665"/>
          </a:xfrm>
          <a:prstGeom prst="rect">
            <a:avLst/>
          </a:prstGeom>
        </p:spPr>
        <p:txBody>
          <a:bodyPr wrap="square">
            <a:spAutoFit/>
          </a:bodyPr>
          <a:lstStyle/>
          <a:p>
            <a:pPr algn="ctr" defTabSz="981075"/>
            <a:r>
              <a:rPr lang="en-US" sz="1200" b="1" noProof="1">
                <a:solidFill>
                  <a:srgbClr val="003468"/>
                </a:solidFill>
              </a:rPr>
              <a:t>Community Rebuild and Restore </a:t>
            </a:r>
            <a:r>
              <a:rPr lang="en-US" sz="1200" b="1" noProof="1">
                <a:solidFill>
                  <a:schemeClr val="accent4"/>
                </a:solidFill>
              </a:rPr>
              <a:t>($10,000)</a:t>
            </a:r>
          </a:p>
        </p:txBody>
      </p:sp>
      <p:sp>
        <p:nvSpPr>
          <p:cNvPr id="57" name="Content Placeholder 3"/>
          <p:cNvSpPr txBox="1">
            <a:spLocks/>
          </p:cNvSpPr>
          <p:nvPr/>
        </p:nvSpPr>
        <p:spPr>
          <a:xfrm>
            <a:off x="2216749" y="3198887"/>
            <a:ext cx="3984550" cy="81588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rgbClr val="01517B"/>
              </a:buClr>
              <a:buSzPct val="70000"/>
              <a:buFont typeface="Arial"/>
              <a:buChar char="•"/>
              <a:defRPr sz="2200" kern="1200">
                <a:solidFill>
                  <a:srgbClr val="666666"/>
                </a:solidFill>
                <a:latin typeface="+mn-lt"/>
                <a:ea typeface="+mn-ea"/>
                <a:cs typeface="+mn-cs"/>
              </a:defRPr>
            </a:lvl1pPr>
            <a:lvl2pPr marL="742950" indent="-285750" algn="l" defTabSz="457200" rtl="0" eaLnBrk="1" latinLnBrk="0" hangingPunct="1">
              <a:spcBef>
                <a:spcPct val="20000"/>
              </a:spcBef>
              <a:buClr>
                <a:srgbClr val="01517B"/>
              </a:buClr>
              <a:buSzPct val="70000"/>
              <a:buFont typeface="Arial"/>
              <a:buChar char="•"/>
              <a:defRPr sz="2000" kern="1200">
                <a:solidFill>
                  <a:srgbClr val="666666"/>
                </a:solidFill>
                <a:latin typeface="+mn-lt"/>
                <a:ea typeface="+mn-ea"/>
                <a:cs typeface="+mn-cs"/>
              </a:defRPr>
            </a:lvl2pPr>
            <a:lvl3pPr marL="1143000" indent="-228600" algn="l" defTabSz="457200" rtl="0" eaLnBrk="1" latinLnBrk="0" hangingPunct="1">
              <a:spcBef>
                <a:spcPct val="20000"/>
              </a:spcBef>
              <a:buClr>
                <a:srgbClr val="01517B"/>
              </a:buClr>
              <a:buSzPct val="70000"/>
              <a:buFont typeface="Arial"/>
              <a:buChar char="•"/>
              <a:defRPr sz="2000" kern="1200">
                <a:solidFill>
                  <a:srgbClr val="666666"/>
                </a:solidFill>
                <a:latin typeface="+mn-lt"/>
                <a:ea typeface="+mn-ea"/>
                <a:cs typeface="+mn-cs"/>
              </a:defRPr>
            </a:lvl3pPr>
            <a:lvl4pPr marL="1600200" indent="-228600" algn="l" defTabSz="457200" rtl="0" eaLnBrk="1" latinLnBrk="0" hangingPunct="1">
              <a:spcBef>
                <a:spcPct val="20000"/>
              </a:spcBef>
              <a:buFont typeface="Arial"/>
              <a:buChar char="–"/>
              <a:defRPr sz="1800" kern="1200">
                <a:solidFill>
                  <a:srgbClr val="153958"/>
                </a:solidFill>
                <a:latin typeface="+mn-lt"/>
                <a:ea typeface="+mn-ea"/>
                <a:cs typeface="+mn-cs"/>
              </a:defRPr>
            </a:lvl4pPr>
            <a:lvl5pPr marL="2057400" indent="-228600" algn="l" defTabSz="457200" rtl="0" eaLnBrk="1" latinLnBrk="0" hangingPunct="1">
              <a:spcBef>
                <a:spcPct val="20000"/>
              </a:spcBef>
              <a:buFont typeface="Arial"/>
              <a:buChar char="»"/>
              <a:defRPr sz="1800" kern="1200">
                <a:solidFill>
                  <a:srgbClr val="153958"/>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ctr">
              <a:buNone/>
            </a:pPr>
            <a:endParaRPr lang="en-US" sz="1800" b="1" dirty="0"/>
          </a:p>
        </p:txBody>
      </p:sp>
      <p:sp>
        <p:nvSpPr>
          <p:cNvPr id="24" name="Title 3"/>
          <p:cNvSpPr>
            <a:spLocks noGrp="1"/>
          </p:cNvSpPr>
          <p:nvPr>
            <p:ph type="title"/>
          </p:nvPr>
        </p:nvSpPr>
        <p:spPr>
          <a:xfrm>
            <a:off x="457200" y="309110"/>
            <a:ext cx="8229600" cy="553534"/>
          </a:xfrm>
        </p:spPr>
        <p:txBody>
          <a:bodyPr/>
          <a:lstStyle/>
          <a:p>
            <a:r>
              <a:rPr lang="en-US" dirty="0"/>
              <a:t>Community Rebuild and Restore Overview</a:t>
            </a:r>
          </a:p>
        </p:txBody>
      </p:sp>
      <p:sp>
        <p:nvSpPr>
          <p:cNvPr id="25" name="Footer Placeholder 5"/>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t>17</a:t>
            </a:fld>
            <a:endParaRPr lang="en-US"/>
          </a:p>
        </p:txBody>
      </p:sp>
      <p:sp>
        <p:nvSpPr>
          <p:cNvPr id="14" name="TextBox 13"/>
          <p:cNvSpPr txBox="1"/>
          <p:nvPr/>
        </p:nvSpPr>
        <p:spPr>
          <a:xfrm>
            <a:off x="3566160" y="1371600"/>
            <a:ext cx="4937760" cy="2523768"/>
          </a:xfrm>
          <a:prstGeom prst="rect">
            <a:avLst/>
          </a:prstGeom>
          <a:noFill/>
        </p:spPr>
        <p:txBody>
          <a:bodyPr wrap="square" rtlCol="0">
            <a:spAutoFit/>
          </a:bodyPr>
          <a:lstStyle/>
          <a:p>
            <a:pPr marL="285750" indent="-285750">
              <a:buClr>
                <a:schemeClr val="accent4"/>
              </a:buClr>
              <a:buFont typeface="Arial" panose="020B0604020202020204" pitchFamily="34" charset="0"/>
              <a:buChar char="•"/>
            </a:pPr>
            <a:r>
              <a:rPr lang="en-US" dirty="0"/>
              <a:t>Available on a first-come, first-served basis</a:t>
            </a:r>
          </a:p>
          <a:p>
            <a:pPr marL="285750" indent="-285750">
              <a:buClr>
                <a:schemeClr val="accent4"/>
              </a:buClr>
              <a:buFont typeface="Arial" panose="020B0604020202020204" pitchFamily="34" charset="0"/>
              <a:buChar char="•"/>
            </a:pPr>
            <a:endParaRPr lang="en-US" dirty="0"/>
          </a:p>
          <a:p>
            <a:pPr marL="285750" indent="-285750">
              <a:buClr>
                <a:schemeClr val="accent4"/>
              </a:buClr>
              <a:buFont typeface="Arial" panose="020B0604020202020204" pitchFamily="34" charset="0"/>
              <a:buChar char="•"/>
            </a:pPr>
            <a:r>
              <a:rPr lang="en-US" dirty="0"/>
              <a:t>Rehabilitation of an existing owner-occupied unit</a:t>
            </a:r>
          </a:p>
          <a:p>
            <a:pPr>
              <a:buClr>
                <a:schemeClr val="accent4"/>
              </a:buClr>
            </a:pPr>
            <a:endParaRPr lang="en-US" dirty="0"/>
          </a:p>
          <a:p>
            <a:pPr marL="285750" indent="-285750">
              <a:buClr>
                <a:schemeClr val="accent4"/>
              </a:buClr>
              <a:buFont typeface="Arial" panose="020B0604020202020204" pitchFamily="34" charset="0"/>
              <a:buChar char="•"/>
            </a:pPr>
            <a:r>
              <a:rPr lang="en-US" dirty="0"/>
              <a:t>$10,000 available to eligible low- to moderate-income homeowner(s)</a:t>
            </a:r>
            <a:endParaRPr lang="en-US" dirty="0">
              <a:cs typeface="Calibri" pitchFamily="34" charset="0"/>
            </a:endParaRPr>
          </a:p>
          <a:p>
            <a:pPr lvl="0">
              <a:buClr>
                <a:srgbClr val="3286BA"/>
              </a:buClr>
            </a:pPr>
            <a:r>
              <a:rPr lang="en-US" dirty="0">
                <a:solidFill>
                  <a:schemeClr val="bg1"/>
                </a:solidFill>
              </a:rPr>
              <a:t>. This</a:t>
            </a:r>
            <a:endParaRPr lang="en-US" sz="1600" dirty="0">
              <a:cs typeface="Calibri" pitchFamily="34" charset="0"/>
            </a:endParaRPr>
          </a:p>
          <a:p>
            <a:pPr>
              <a:buClr>
                <a:srgbClr val="3286BA"/>
              </a:buClr>
            </a:pPr>
            <a:endParaRPr lang="en-US" sz="1400" dirty="0"/>
          </a:p>
        </p:txBody>
      </p:sp>
      <p:cxnSp>
        <p:nvCxnSpPr>
          <p:cNvPr id="10" name="Straight Connector 9">
            <a:extLst>
              <a:ext uri="{FF2B5EF4-FFF2-40B4-BE49-F238E27FC236}">
                <a16:creationId xmlns:a16="http://schemas.microsoft.com/office/drawing/2014/main" id="{348DBE7C-C813-714A-8DCF-7091552B1B4B}"/>
              </a:ext>
            </a:extLst>
          </p:cNvPr>
          <p:cNvCxnSpPr>
            <a:cxnSpLocks/>
          </p:cNvCxnSpPr>
          <p:nvPr/>
        </p:nvCxnSpPr>
        <p:spPr>
          <a:xfrm>
            <a:off x="359505" y="3737973"/>
            <a:ext cx="8277274"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11" name="Rectangle 10">
            <a:extLst>
              <a:ext uri="{FF2B5EF4-FFF2-40B4-BE49-F238E27FC236}">
                <a16:creationId xmlns:a16="http://schemas.microsoft.com/office/drawing/2014/main" id="{9E630A29-AAAB-CA4D-9F05-3AAC7DC6723B}"/>
              </a:ext>
            </a:extLst>
          </p:cNvPr>
          <p:cNvSpPr/>
          <p:nvPr/>
        </p:nvSpPr>
        <p:spPr>
          <a:xfrm>
            <a:off x="483694" y="3830105"/>
            <a:ext cx="1394356" cy="369332"/>
          </a:xfrm>
          <a:prstGeom prst="rect">
            <a:avLst/>
          </a:prstGeom>
        </p:spPr>
        <p:txBody>
          <a:bodyPr wrap="none">
            <a:spAutoFit/>
          </a:bodyPr>
          <a:lstStyle/>
          <a:p>
            <a:r>
              <a:rPr lang="en-US" b="1" dirty="0">
                <a:solidFill>
                  <a:schemeClr val="accent4"/>
                </a:solidFill>
              </a:rPr>
              <a:t>Availability</a:t>
            </a:r>
            <a:endParaRPr lang="en-US" dirty="0"/>
          </a:p>
        </p:txBody>
      </p:sp>
      <p:sp>
        <p:nvSpPr>
          <p:cNvPr id="12" name="Rectangle 11">
            <a:extLst>
              <a:ext uri="{FF2B5EF4-FFF2-40B4-BE49-F238E27FC236}">
                <a16:creationId xmlns:a16="http://schemas.microsoft.com/office/drawing/2014/main" id="{57159777-E1ED-544A-BD9C-1617159F59C6}"/>
              </a:ext>
            </a:extLst>
          </p:cNvPr>
          <p:cNvSpPr/>
          <p:nvPr/>
        </p:nvSpPr>
        <p:spPr>
          <a:xfrm>
            <a:off x="1769946" y="3889314"/>
            <a:ext cx="2472152" cy="307777"/>
          </a:xfrm>
          <a:prstGeom prst="rect">
            <a:avLst/>
          </a:prstGeom>
        </p:spPr>
        <p:txBody>
          <a:bodyPr wrap="none">
            <a:spAutoFit/>
          </a:bodyPr>
          <a:lstStyle/>
          <a:p>
            <a:pPr algn="ctr">
              <a:spcAft>
                <a:spcPts val="400"/>
              </a:spcAft>
            </a:pPr>
            <a:r>
              <a:rPr lang="en-US" sz="1400" dirty="0"/>
              <a:t>first-come, first-served basis </a:t>
            </a:r>
          </a:p>
        </p:txBody>
      </p:sp>
      <p:pic>
        <p:nvPicPr>
          <p:cNvPr id="13" name="Graphic 13" descr="Board Of Directors with solid fill">
            <a:extLst>
              <a:ext uri="{FF2B5EF4-FFF2-40B4-BE49-F238E27FC236}">
                <a16:creationId xmlns:a16="http://schemas.microsoft.com/office/drawing/2014/main" id="{A598BAB4-18E1-AE45-AE5C-C33BB628A1FD}"/>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75490" y="4370623"/>
            <a:ext cx="533400" cy="533400"/>
          </a:xfrm>
          <a:prstGeom prst="rect">
            <a:avLst/>
          </a:prstGeom>
        </p:spPr>
      </p:pic>
      <p:sp>
        <p:nvSpPr>
          <p:cNvPr id="17" name="Rectangle 16">
            <a:extLst>
              <a:ext uri="{FF2B5EF4-FFF2-40B4-BE49-F238E27FC236}">
                <a16:creationId xmlns:a16="http://schemas.microsoft.com/office/drawing/2014/main" id="{E7D3C37E-46AB-2B42-B8FF-212B21F6728D}"/>
              </a:ext>
            </a:extLst>
          </p:cNvPr>
          <p:cNvSpPr/>
          <p:nvPr/>
        </p:nvSpPr>
        <p:spPr>
          <a:xfrm>
            <a:off x="1134828" y="4362817"/>
            <a:ext cx="2256694" cy="1077218"/>
          </a:xfrm>
          <a:prstGeom prst="rect">
            <a:avLst/>
          </a:prstGeom>
        </p:spPr>
        <p:txBody>
          <a:bodyPr wrap="square">
            <a:spAutoFit/>
          </a:bodyPr>
          <a:lstStyle/>
          <a:p>
            <a:pPr>
              <a:spcAft>
                <a:spcPts val="400"/>
              </a:spcAft>
            </a:pPr>
            <a:r>
              <a:rPr lang="en-US" sz="1600" dirty="0"/>
              <a:t>Each member can receive up to </a:t>
            </a:r>
            <a:r>
              <a:rPr lang="en-US" sz="1600" b="1" dirty="0">
                <a:solidFill>
                  <a:schemeClr val="accent2"/>
                </a:solidFill>
              </a:rPr>
              <a:t>$750,000 </a:t>
            </a:r>
            <a:br>
              <a:rPr lang="en-US" sz="1600" b="1" dirty="0">
                <a:solidFill>
                  <a:schemeClr val="accent2"/>
                </a:solidFill>
              </a:rPr>
            </a:br>
            <a:r>
              <a:rPr lang="en-US" sz="1600" b="1" dirty="0">
                <a:solidFill>
                  <a:schemeClr val="accent2"/>
                </a:solidFill>
              </a:rPr>
              <a:t>in funds </a:t>
            </a:r>
            <a:r>
              <a:rPr lang="en-US" sz="1600" dirty="0"/>
              <a:t>during an annual offering period </a:t>
            </a:r>
            <a:endParaRPr lang="en-US" sz="1600" b="1" dirty="0"/>
          </a:p>
        </p:txBody>
      </p:sp>
      <p:pic>
        <p:nvPicPr>
          <p:cNvPr id="18" name="Graphic 22" descr="Money with solid fill">
            <a:extLst>
              <a:ext uri="{FF2B5EF4-FFF2-40B4-BE49-F238E27FC236}">
                <a16:creationId xmlns:a16="http://schemas.microsoft.com/office/drawing/2014/main" id="{443DA58C-F4DF-C14D-AC07-8F7A3352E2CE}"/>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rot="16200000">
            <a:off x="3401168" y="4418048"/>
            <a:ext cx="563096" cy="544604"/>
          </a:xfrm>
          <a:prstGeom prst="rect">
            <a:avLst/>
          </a:prstGeom>
        </p:spPr>
      </p:pic>
      <p:sp>
        <p:nvSpPr>
          <p:cNvPr id="21" name="Rectangle 20">
            <a:extLst>
              <a:ext uri="{FF2B5EF4-FFF2-40B4-BE49-F238E27FC236}">
                <a16:creationId xmlns:a16="http://schemas.microsoft.com/office/drawing/2014/main" id="{04000BF7-FA49-4B4C-9E68-20CC5CFD375D}"/>
              </a:ext>
            </a:extLst>
          </p:cNvPr>
          <p:cNvSpPr/>
          <p:nvPr/>
        </p:nvSpPr>
        <p:spPr>
          <a:xfrm>
            <a:off x="3880630" y="4408801"/>
            <a:ext cx="2163126" cy="1077218"/>
          </a:xfrm>
          <a:prstGeom prst="rect">
            <a:avLst/>
          </a:prstGeom>
        </p:spPr>
        <p:txBody>
          <a:bodyPr wrap="square">
            <a:spAutoFit/>
          </a:bodyPr>
          <a:lstStyle/>
          <a:p>
            <a:pPr>
              <a:spcAft>
                <a:spcPts val="400"/>
              </a:spcAft>
            </a:pPr>
            <a:r>
              <a:rPr lang="en-US" sz="1600" b="1" dirty="0">
                <a:solidFill>
                  <a:schemeClr val="accent2"/>
                </a:solidFill>
              </a:rPr>
              <a:t>$10,000 – </a:t>
            </a:r>
            <a:r>
              <a:rPr lang="en-US" sz="1600" dirty="0"/>
              <a:t>available to eligible low- to moderate-income homeowners</a:t>
            </a:r>
          </a:p>
        </p:txBody>
      </p:sp>
      <p:sp>
        <p:nvSpPr>
          <p:cNvPr id="22" name="Rectangle 21">
            <a:extLst>
              <a:ext uri="{FF2B5EF4-FFF2-40B4-BE49-F238E27FC236}">
                <a16:creationId xmlns:a16="http://schemas.microsoft.com/office/drawing/2014/main" id="{668F0208-11ED-044A-B288-5CA61B827C22}"/>
              </a:ext>
            </a:extLst>
          </p:cNvPr>
          <p:cNvSpPr/>
          <p:nvPr/>
        </p:nvSpPr>
        <p:spPr>
          <a:xfrm>
            <a:off x="6101459" y="4189334"/>
            <a:ext cx="2585342"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03D008E2-2621-734D-8DCD-DC09C88E121E}"/>
              </a:ext>
            </a:extLst>
          </p:cNvPr>
          <p:cNvSpPr/>
          <p:nvPr/>
        </p:nvSpPr>
        <p:spPr>
          <a:xfrm>
            <a:off x="6195085" y="4276477"/>
            <a:ext cx="2441694" cy="338554"/>
          </a:xfrm>
          <a:prstGeom prst="rect">
            <a:avLst/>
          </a:prstGeom>
        </p:spPr>
        <p:txBody>
          <a:bodyPr wrap="none">
            <a:spAutoFit/>
          </a:bodyPr>
          <a:lstStyle/>
          <a:p>
            <a:pPr>
              <a:spcAft>
                <a:spcPts val="400"/>
              </a:spcAft>
            </a:pPr>
            <a:r>
              <a:rPr lang="en-US" sz="1600" b="1" dirty="0">
                <a:solidFill>
                  <a:schemeClr val="accent2"/>
                </a:solidFill>
              </a:rPr>
              <a:t>Funds can be used for:</a:t>
            </a:r>
          </a:p>
        </p:txBody>
      </p:sp>
      <p:sp>
        <p:nvSpPr>
          <p:cNvPr id="26" name="Rectangle 25">
            <a:extLst>
              <a:ext uri="{FF2B5EF4-FFF2-40B4-BE49-F238E27FC236}">
                <a16:creationId xmlns:a16="http://schemas.microsoft.com/office/drawing/2014/main" id="{9D9CAB07-EE60-7549-BADD-39C111F9AEF4}"/>
              </a:ext>
            </a:extLst>
          </p:cNvPr>
          <p:cNvSpPr/>
          <p:nvPr/>
        </p:nvSpPr>
        <p:spPr>
          <a:xfrm>
            <a:off x="5796722" y="4532138"/>
            <a:ext cx="2840058" cy="1077218"/>
          </a:xfrm>
          <a:prstGeom prst="rect">
            <a:avLst/>
          </a:prstGeom>
        </p:spPr>
        <p:txBody>
          <a:bodyPr wrap="square">
            <a:spAutoFit/>
          </a:bodyPr>
          <a:lstStyle/>
          <a:p>
            <a:pPr marL="742950" lvl="1" indent="-285750">
              <a:spcAft>
                <a:spcPts val="400"/>
              </a:spcAft>
              <a:buClr>
                <a:srgbClr val="F8982E"/>
              </a:buClr>
              <a:buFont typeface="Arial" panose="020B0604020202020204" pitchFamily="34" charset="0"/>
              <a:buChar char="•"/>
            </a:pPr>
            <a:r>
              <a:rPr lang="en-US" sz="1600" dirty="0"/>
              <a:t>Repairs resulting from a natural disaster as designated by FEMA</a:t>
            </a:r>
          </a:p>
        </p:txBody>
      </p:sp>
    </p:spTree>
    <p:extLst>
      <p:ext uri="{BB962C8B-B14F-4D97-AF65-F5344CB8AC3E}">
        <p14:creationId xmlns:p14="http://schemas.microsoft.com/office/powerpoint/2010/main" val="2090181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spcBef>
                <a:spcPts val="0"/>
              </a:spcBef>
              <a:spcAft>
                <a:spcPts val="1200"/>
              </a:spcAft>
              <a:buSzPct val="100000"/>
            </a:pPr>
            <a:r>
              <a:rPr lang="en-US" dirty="0"/>
              <a:t>Workforce Housing Plus+ Program Requirements </a:t>
            </a:r>
            <a:r>
              <a:rPr lang="en-US" sz="2000" dirty="0"/>
              <a:t>	</a:t>
            </a:r>
          </a:p>
        </p:txBody>
      </p:sp>
      <p:sp>
        <p:nvSpPr>
          <p:cNvPr id="4" name="Footer Placeholder 3"/>
          <p:cNvSpPr>
            <a:spLocks noGrp="1"/>
          </p:cNvSpPr>
          <p:nvPr>
            <p:ph type="ftr" sz="quarter" idx="11"/>
          </p:nvPr>
        </p:nvSpPr>
        <p:spPr/>
        <p:txBody>
          <a:bodyPr/>
          <a:lstStyle/>
          <a:p>
            <a:r>
              <a:rPr lang="en-US"/>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pPr/>
              <a:t>18</a:t>
            </a:fld>
            <a:endParaRPr lang="en-US" dirty="0"/>
          </a:p>
        </p:txBody>
      </p:sp>
      <p:sp>
        <p:nvSpPr>
          <p:cNvPr id="3" name="TextBox 2"/>
          <p:cNvSpPr txBox="1"/>
          <p:nvPr/>
        </p:nvSpPr>
        <p:spPr>
          <a:xfrm>
            <a:off x="494702" y="1254868"/>
            <a:ext cx="8229601" cy="902811"/>
          </a:xfrm>
          <a:prstGeom prst="rect">
            <a:avLst/>
          </a:prstGeom>
          <a:noFill/>
        </p:spPr>
        <p:txBody>
          <a:bodyPr wrap="square" rtlCol="0">
            <a:spAutoFit/>
          </a:bodyPr>
          <a:lstStyle/>
          <a:p>
            <a:pPr marL="0" marR="0">
              <a:spcBef>
                <a:spcPts val="0"/>
              </a:spcBef>
              <a:spcAft>
                <a:spcPts val="800"/>
              </a:spcAft>
            </a:pPr>
            <a:r>
              <a:rPr lang="en-US" sz="1600" i="1" dirty="0">
                <a:solidFill>
                  <a:schemeClr val="accent1"/>
                </a:solidFill>
              </a:rPr>
              <a:t>FHLBank Atlanta is proud to announce an additional </a:t>
            </a:r>
            <a:r>
              <a:rPr lang="en-US" sz="1600" b="1" i="1" dirty="0">
                <a:solidFill>
                  <a:schemeClr val="accent1"/>
                </a:solidFill>
              </a:rPr>
              <a:t>$20 million </a:t>
            </a:r>
            <a:r>
              <a:rPr lang="en-US" sz="1600" i="1" dirty="0">
                <a:solidFill>
                  <a:schemeClr val="accent1"/>
                </a:solidFill>
              </a:rPr>
              <a:t>in funding available through our new Workforce Housing Plus+ Program to support affordable housing. </a:t>
            </a:r>
          </a:p>
          <a:p>
            <a:endParaRPr lang="en-US" sz="1400" dirty="0"/>
          </a:p>
        </p:txBody>
      </p:sp>
      <p:sp>
        <p:nvSpPr>
          <p:cNvPr id="7" name="Oval 6">
            <a:extLst>
              <a:ext uri="{FF2B5EF4-FFF2-40B4-BE49-F238E27FC236}">
                <a16:creationId xmlns:a16="http://schemas.microsoft.com/office/drawing/2014/main" id="{5D773393-2E2B-ED48-4BB0-00FB28A8A202}"/>
              </a:ext>
            </a:extLst>
          </p:cNvPr>
          <p:cNvSpPr/>
          <p:nvPr/>
        </p:nvSpPr>
        <p:spPr>
          <a:xfrm>
            <a:off x="494702" y="1909298"/>
            <a:ext cx="3742762" cy="3653302"/>
          </a:xfrm>
          <a:prstGeom prst="ellipse">
            <a:avLst/>
          </a:prstGeom>
          <a:solidFill>
            <a:schemeClr val="accent2"/>
          </a:solidFill>
        </p:spPr>
        <p:style>
          <a:lnRef idx="2">
            <a:schemeClr val="lt1">
              <a:hueOff val="0"/>
              <a:satOff val="0"/>
              <a:lumOff val="0"/>
              <a:alphaOff val="0"/>
            </a:schemeClr>
          </a:lnRef>
          <a:fillRef idx="1">
            <a:schemeClr val="accent5">
              <a:tint val="50000"/>
              <a:hueOff val="0"/>
              <a:satOff val="0"/>
              <a:lumOff val="0"/>
              <a:alphaOff val="0"/>
            </a:schemeClr>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grpSp>
        <p:nvGrpSpPr>
          <p:cNvPr id="9" name="Group 8">
            <a:extLst>
              <a:ext uri="{FF2B5EF4-FFF2-40B4-BE49-F238E27FC236}">
                <a16:creationId xmlns:a16="http://schemas.microsoft.com/office/drawing/2014/main" id="{EEFA9189-75CC-2C4E-6069-0ECB540964D8}"/>
              </a:ext>
            </a:extLst>
          </p:cNvPr>
          <p:cNvGrpSpPr/>
          <p:nvPr/>
        </p:nvGrpSpPr>
        <p:grpSpPr>
          <a:xfrm>
            <a:off x="494702" y="1909298"/>
            <a:ext cx="8344499" cy="4000714"/>
            <a:chOff x="286456" y="1666437"/>
            <a:chExt cx="8762305" cy="4303901"/>
          </a:xfrm>
        </p:grpSpPr>
        <p:sp>
          <p:nvSpPr>
            <p:cNvPr id="10" name="Straight Connector 9">
              <a:extLst>
                <a:ext uri="{FF2B5EF4-FFF2-40B4-BE49-F238E27FC236}">
                  <a16:creationId xmlns:a16="http://schemas.microsoft.com/office/drawing/2014/main" id="{5C24B766-7838-5B20-6694-B34FAB527FB0}"/>
                </a:ext>
              </a:extLst>
            </p:cNvPr>
            <p:cNvSpPr/>
            <p:nvPr/>
          </p:nvSpPr>
          <p:spPr>
            <a:xfrm flipV="1">
              <a:off x="2247900" y="5480380"/>
              <a:ext cx="2621635" cy="2210"/>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1" name="Straight Connector 10">
              <a:extLst>
                <a:ext uri="{FF2B5EF4-FFF2-40B4-BE49-F238E27FC236}">
                  <a16:creationId xmlns:a16="http://schemas.microsoft.com/office/drawing/2014/main" id="{30FB61E6-573F-F9A3-982F-519AA6597203}"/>
                </a:ext>
              </a:extLst>
            </p:cNvPr>
            <p:cNvSpPr/>
            <p:nvPr/>
          </p:nvSpPr>
          <p:spPr>
            <a:xfrm flipV="1">
              <a:off x="2247900" y="4461966"/>
              <a:ext cx="2682239" cy="2211"/>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2" name="Straight Connector 11">
              <a:extLst>
                <a:ext uri="{FF2B5EF4-FFF2-40B4-BE49-F238E27FC236}">
                  <a16:creationId xmlns:a16="http://schemas.microsoft.com/office/drawing/2014/main" id="{9AD9507E-79EB-29A7-B39C-FA469934DC85}"/>
                </a:ext>
              </a:extLst>
            </p:cNvPr>
            <p:cNvSpPr/>
            <p:nvPr/>
          </p:nvSpPr>
          <p:spPr>
            <a:xfrm flipV="1">
              <a:off x="2247900" y="3229814"/>
              <a:ext cx="2682239" cy="2209"/>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3" name="Straight Connector 12">
              <a:extLst>
                <a:ext uri="{FF2B5EF4-FFF2-40B4-BE49-F238E27FC236}">
                  <a16:creationId xmlns:a16="http://schemas.microsoft.com/office/drawing/2014/main" id="{CB4E659D-A63D-4013-AA72-33A887F44245}"/>
                </a:ext>
              </a:extLst>
            </p:cNvPr>
            <p:cNvSpPr/>
            <p:nvPr/>
          </p:nvSpPr>
          <p:spPr>
            <a:xfrm>
              <a:off x="2247900" y="2213610"/>
              <a:ext cx="2682239" cy="0"/>
            </a:xfrm>
            <a:prstGeom prst="line">
              <a:avLst/>
            </a:prstGeom>
            <a:ln>
              <a:prstDash val="sysDot"/>
            </a:ln>
          </p:spPr>
          <p:style>
            <a:lnRef idx="2">
              <a:schemeClr val="accent5">
                <a:hueOff val="0"/>
                <a:satOff val="0"/>
                <a:lumOff val="0"/>
                <a:alphaOff val="0"/>
              </a:schemeClr>
            </a:lnRef>
            <a:fillRef idx="0">
              <a:schemeClr val="accent5">
                <a:hueOff val="0"/>
                <a:satOff val="0"/>
                <a:lumOff val="0"/>
                <a:alphaOff val="0"/>
              </a:schemeClr>
            </a:fillRef>
            <a:effectRef idx="0">
              <a:schemeClr val="accent5">
                <a:hueOff val="0"/>
                <a:satOff val="0"/>
                <a:lumOff val="0"/>
                <a:alphaOff val="0"/>
              </a:schemeClr>
            </a:effectRef>
            <a:fontRef idx="minor">
              <a:schemeClr val="tx1">
                <a:hueOff val="0"/>
                <a:satOff val="0"/>
                <a:lumOff val="0"/>
                <a:alphaOff val="0"/>
              </a:schemeClr>
            </a:fontRef>
          </p:style>
          <p:txBody>
            <a:bodyPr/>
            <a:lstStyle/>
            <a:p>
              <a:endParaRPr lang="en-US"/>
            </a:p>
          </p:txBody>
        </p:sp>
        <p:sp>
          <p:nvSpPr>
            <p:cNvPr id="14" name="Oval 13">
              <a:extLst>
                <a:ext uri="{FF2B5EF4-FFF2-40B4-BE49-F238E27FC236}">
                  <a16:creationId xmlns:a16="http://schemas.microsoft.com/office/drawing/2014/main" id="{25BDC4FD-A227-CAE6-6660-8288FA638DF2}"/>
                </a:ext>
              </a:extLst>
            </p:cNvPr>
            <p:cNvSpPr/>
            <p:nvPr/>
          </p:nvSpPr>
          <p:spPr>
            <a:xfrm>
              <a:off x="286456" y="1666437"/>
              <a:ext cx="3930161" cy="3930161"/>
            </a:xfrm>
            <a:prstGeom prst="ellipse">
              <a:avLst/>
            </a:prstGeom>
            <a:solidFill>
              <a:schemeClr val="accent2"/>
            </a:solidFill>
          </p:spPr>
          <p:style>
            <a:lnRef idx="2">
              <a:schemeClr val="lt1">
                <a:hueOff val="0"/>
                <a:satOff val="0"/>
                <a:lumOff val="0"/>
                <a:alphaOff val="0"/>
              </a:schemeClr>
            </a:lnRef>
            <a:fillRef idx="1">
              <a:schemeClr val="accent5">
                <a:tint val="50000"/>
                <a:hueOff val="0"/>
                <a:satOff val="0"/>
                <a:lumOff val="0"/>
                <a:alphaOff val="0"/>
              </a:schemeClr>
            </a:fillRef>
            <a:effectRef idx="0">
              <a:schemeClr val="accent5">
                <a:tint val="50000"/>
                <a:hueOff val="0"/>
                <a:satOff val="0"/>
                <a:lumOff val="0"/>
                <a:alphaOff val="0"/>
              </a:schemeClr>
            </a:effectRef>
            <a:fontRef idx="minor">
              <a:schemeClr val="lt1">
                <a:hueOff val="0"/>
                <a:satOff val="0"/>
                <a:lumOff val="0"/>
                <a:alphaOff val="0"/>
              </a:schemeClr>
            </a:fontRef>
          </p:style>
          <p:txBody>
            <a:bodyPr/>
            <a:lstStyle/>
            <a:p>
              <a:endParaRPr lang="en-US"/>
            </a:p>
          </p:txBody>
        </p:sp>
        <p:sp>
          <p:nvSpPr>
            <p:cNvPr id="15" name="Freeform 16">
              <a:extLst>
                <a:ext uri="{FF2B5EF4-FFF2-40B4-BE49-F238E27FC236}">
                  <a16:creationId xmlns:a16="http://schemas.microsoft.com/office/drawing/2014/main" id="{CE69183B-51D2-7820-EFC5-ACA657A58900}"/>
                </a:ext>
              </a:extLst>
            </p:cNvPr>
            <p:cNvSpPr/>
            <p:nvPr/>
          </p:nvSpPr>
          <p:spPr>
            <a:xfrm>
              <a:off x="849675" y="1845346"/>
              <a:ext cx="2682239" cy="2484358"/>
            </a:xfrm>
            <a:custGeom>
              <a:avLst/>
              <a:gdLst>
                <a:gd name="connsiteX0" fmla="*/ 0 w 2682240"/>
                <a:gd name="connsiteY0" fmla="*/ 0 h 1383030"/>
                <a:gd name="connsiteX1" fmla="*/ 2682240 w 2682240"/>
                <a:gd name="connsiteY1" fmla="*/ 0 h 1383030"/>
                <a:gd name="connsiteX2" fmla="*/ 2682240 w 2682240"/>
                <a:gd name="connsiteY2" fmla="*/ 1383030 h 1383030"/>
                <a:gd name="connsiteX3" fmla="*/ 0 w 2682240"/>
                <a:gd name="connsiteY3" fmla="*/ 1383030 h 1383030"/>
                <a:gd name="connsiteX4" fmla="*/ 0 w 2682240"/>
                <a:gd name="connsiteY4" fmla="*/ 0 h 1383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2240" h="1383030">
                  <a:moveTo>
                    <a:pt x="0" y="0"/>
                  </a:moveTo>
                  <a:lnTo>
                    <a:pt x="2682240" y="0"/>
                  </a:lnTo>
                  <a:lnTo>
                    <a:pt x="2682240" y="1383030"/>
                  </a:lnTo>
                  <a:lnTo>
                    <a:pt x="0" y="1383030"/>
                  </a:lnTo>
                  <a:lnTo>
                    <a:pt x="0" y="0"/>
                  </a:lnTo>
                  <a:close/>
                </a:path>
              </a:pathLst>
            </a:custGeom>
            <a:noFill/>
            <a:ln>
              <a:noFill/>
            </a:ln>
            <a:sp3d/>
          </p:spPr>
          <p:style>
            <a:lnRef idx="2">
              <a:scrgbClr r="0" g="0" b="0"/>
            </a:lnRef>
            <a:fillRef idx="1">
              <a:scrgbClr r="0" g="0" b="0"/>
            </a:fillRef>
            <a:effectRef idx="0">
              <a:schemeClr val="accent5">
                <a:hueOff val="0"/>
                <a:satOff val="0"/>
                <a:lumOff val="0"/>
                <a:alphaOff val="0"/>
              </a:schemeClr>
            </a:effectRef>
            <a:fontRef idx="minor">
              <a:schemeClr val="lt1"/>
            </a:fontRef>
          </p:style>
          <p:txBody>
            <a:bodyPr spcFirstLastPara="0" vert="horz" wrap="square" lIns="0" tIns="0" rIns="0" bIns="0" numCol="1" spcCol="1270" anchor="b" anchorCtr="0">
              <a:noAutofit/>
            </a:bodyPr>
            <a:lstStyle/>
            <a:p>
              <a:pPr lvl="0" algn="ctr" defTabSz="800100">
                <a:spcBef>
                  <a:spcPct val="0"/>
                </a:spcBef>
              </a:pPr>
              <a:r>
                <a:rPr lang="en-US" sz="2400" b="1" dirty="0">
                  <a:solidFill>
                    <a:schemeClr val="bg1"/>
                  </a:solidFill>
                  <a:latin typeface="Arial" panose="020B0604020202020204" pitchFamily="34" charset="0"/>
                  <a:cs typeface="Arial" panose="020B0604020202020204" pitchFamily="34" charset="0"/>
                </a:rPr>
                <a:t>Workforce Housing Plus+</a:t>
              </a:r>
              <a:endParaRPr lang="en-US" sz="1000" kern="1200" dirty="0">
                <a:solidFill>
                  <a:schemeClr val="bg1"/>
                </a:solidFill>
                <a:latin typeface="Arial" panose="020B0604020202020204" pitchFamily="34" charset="0"/>
                <a:cs typeface="Arial" panose="020B0604020202020204" pitchFamily="34" charset="0"/>
              </a:endParaRPr>
            </a:p>
            <a:p>
              <a:pPr lvl="0" algn="ctr"/>
              <a:endParaRPr lang="en-US" i="1" dirty="0">
                <a:solidFill>
                  <a:schemeClr val="bg1"/>
                </a:solidFill>
                <a:latin typeface="Arial" panose="020B0604020202020204" pitchFamily="34" charset="0"/>
                <a:cs typeface="Arial" panose="020B0604020202020204" pitchFamily="34" charset="0"/>
              </a:endParaRPr>
            </a:p>
            <a:p>
              <a:pPr lvl="0" algn="ctr"/>
              <a:r>
                <a:rPr lang="en-US" sz="2400" b="1" dirty="0">
                  <a:solidFill>
                    <a:schemeClr val="bg1"/>
                  </a:solidFill>
                  <a:latin typeface="Arial" panose="020B0604020202020204" pitchFamily="34" charset="0"/>
                  <a:cs typeface="Arial" panose="020B0604020202020204" pitchFamily="34" charset="0"/>
                </a:rPr>
                <a:t>	</a:t>
              </a:r>
              <a:br>
                <a:rPr lang="en-US" sz="1200" kern="1200" dirty="0">
                  <a:solidFill>
                    <a:schemeClr val="bg1"/>
                  </a:solidFill>
                  <a:latin typeface="Arial" panose="020B0604020202020204" pitchFamily="34" charset="0"/>
                  <a:cs typeface="Arial" panose="020B0604020202020204" pitchFamily="34" charset="0"/>
                </a:rPr>
              </a:br>
              <a:endParaRPr lang="en-US" sz="1200" kern="1200" dirty="0">
                <a:solidFill>
                  <a:schemeClr val="bg1"/>
                </a:solidFill>
                <a:latin typeface="Arial" panose="020B0604020202020204" pitchFamily="34" charset="0"/>
                <a:cs typeface="Arial" panose="020B0604020202020204" pitchFamily="34" charset="0"/>
              </a:endParaRPr>
            </a:p>
          </p:txBody>
        </p:sp>
        <p:sp>
          <p:nvSpPr>
            <p:cNvPr id="16" name="Freeform 18">
              <a:extLst>
                <a:ext uri="{FF2B5EF4-FFF2-40B4-BE49-F238E27FC236}">
                  <a16:creationId xmlns:a16="http://schemas.microsoft.com/office/drawing/2014/main" id="{46B5DED2-D4A7-F4A3-1038-54C75214BF45}"/>
                </a:ext>
              </a:extLst>
            </p:cNvPr>
            <p:cNvSpPr/>
            <p:nvPr/>
          </p:nvSpPr>
          <p:spPr>
            <a:xfrm>
              <a:off x="4997951" y="1861114"/>
              <a:ext cx="4050810" cy="922020"/>
            </a:xfrm>
            <a:custGeom>
              <a:avLst/>
              <a:gdLst>
                <a:gd name="connsiteX0" fmla="*/ 0 w 2230754"/>
                <a:gd name="connsiteY0" fmla="*/ 0 h 922020"/>
                <a:gd name="connsiteX1" fmla="*/ 2230754 w 2230754"/>
                <a:gd name="connsiteY1" fmla="*/ 0 h 922020"/>
                <a:gd name="connsiteX2" fmla="*/ 2230754 w 2230754"/>
                <a:gd name="connsiteY2" fmla="*/ 922020 h 922020"/>
                <a:gd name="connsiteX3" fmla="*/ 0 w 2230754"/>
                <a:gd name="connsiteY3" fmla="*/ 922020 h 922020"/>
                <a:gd name="connsiteX4" fmla="*/ 0 w 2230754"/>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30754" h="922020">
                  <a:moveTo>
                    <a:pt x="0" y="0"/>
                  </a:moveTo>
                  <a:lnTo>
                    <a:pt x="2230754" y="0"/>
                  </a:lnTo>
                  <a:lnTo>
                    <a:pt x="2230754" y="922020"/>
                  </a:lnTo>
                  <a:lnTo>
                    <a:pt x="0" y="922020"/>
                  </a:lnTo>
                  <a:lnTo>
                    <a:pt x="0" y="0"/>
                  </a:lnTo>
                  <a:close/>
                </a:path>
              </a:pathLst>
            </a:custGeom>
            <a:noFill/>
            <a:ln>
              <a:noFill/>
            </a:ln>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lvl="0"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Household income must be between 80.01 percent and 120 percent of area median income (AMI) </a:t>
              </a:r>
            </a:p>
          </p:txBody>
        </p:sp>
        <p:sp>
          <p:nvSpPr>
            <p:cNvPr id="17" name="Freeform 20">
              <a:extLst>
                <a:ext uri="{FF2B5EF4-FFF2-40B4-BE49-F238E27FC236}">
                  <a16:creationId xmlns:a16="http://schemas.microsoft.com/office/drawing/2014/main" id="{FA287B49-171D-5A2A-52F0-87FE30789CC0}"/>
                </a:ext>
              </a:extLst>
            </p:cNvPr>
            <p:cNvSpPr/>
            <p:nvPr/>
          </p:nvSpPr>
          <p:spPr>
            <a:xfrm>
              <a:off x="4997951" y="2901435"/>
              <a:ext cx="4050810" cy="922019"/>
            </a:xfrm>
            <a:custGeom>
              <a:avLst/>
              <a:gdLst>
                <a:gd name="connsiteX0" fmla="*/ 0 w 1936003"/>
                <a:gd name="connsiteY0" fmla="*/ 0 h 922020"/>
                <a:gd name="connsiteX1" fmla="*/ 1936003 w 1936003"/>
                <a:gd name="connsiteY1" fmla="*/ 0 h 922020"/>
                <a:gd name="connsiteX2" fmla="*/ 1936003 w 1936003"/>
                <a:gd name="connsiteY2" fmla="*/ 922020 h 922020"/>
                <a:gd name="connsiteX3" fmla="*/ 0 w 1936003"/>
                <a:gd name="connsiteY3" fmla="*/ 922020 h 922020"/>
                <a:gd name="connsiteX4" fmla="*/ 0 w 1936003"/>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6003" h="922020">
                  <a:moveTo>
                    <a:pt x="0" y="0"/>
                  </a:moveTo>
                  <a:lnTo>
                    <a:pt x="1936003" y="0"/>
                  </a:lnTo>
                  <a:lnTo>
                    <a:pt x="1936003" y="922020"/>
                  </a:lnTo>
                  <a:lnTo>
                    <a:pt x="0" y="922020"/>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Properties must be located within FHLBank Atlanta’s district        </a:t>
              </a:r>
            </a:p>
            <a:p>
              <a:pPr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(AL, DC, FL, GA, MD, NC, SC, VA)</a:t>
              </a:r>
            </a:p>
          </p:txBody>
        </p:sp>
        <p:sp>
          <p:nvSpPr>
            <p:cNvPr id="18" name="Freeform 22">
              <a:extLst>
                <a:ext uri="{FF2B5EF4-FFF2-40B4-BE49-F238E27FC236}">
                  <a16:creationId xmlns:a16="http://schemas.microsoft.com/office/drawing/2014/main" id="{55F99CC6-FABB-3AF5-79EB-9A38ED010808}"/>
                </a:ext>
              </a:extLst>
            </p:cNvPr>
            <p:cNvSpPr/>
            <p:nvPr/>
          </p:nvSpPr>
          <p:spPr>
            <a:xfrm>
              <a:off x="4997951" y="4003168"/>
              <a:ext cx="3930160" cy="922019"/>
            </a:xfrm>
            <a:custGeom>
              <a:avLst/>
              <a:gdLst>
                <a:gd name="connsiteX0" fmla="*/ 0 w 1196304"/>
                <a:gd name="connsiteY0" fmla="*/ 0 h 922020"/>
                <a:gd name="connsiteX1" fmla="*/ 1196304 w 1196304"/>
                <a:gd name="connsiteY1" fmla="*/ 0 h 922020"/>
                <a:gd name="connsiteX2" fmla="*/ 1196304 w 1196304"/>
                <a:gd name="connsiteY2" fmla="*/ 922020 h 922020"/>
                <a:gd name="connsiteX3" fmla="*/ 0 w 1196304"/>
                <a:gd name="connsiteY3" fmla="*/ 922020 h 922020"/>
                <a:gd name="connsiteX4" fmla="*/ 0 w 1196304"/>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6304" h="922020">
                  <a:moveTo>
                    <a:pt x="0" y="0"/>
                  </a:moveTo>
                  <a:lnTo>
                    <a:pt x="1196304" y="0"/>
                  </a:lnTo>
                  <a:lnTo>
                    <a:pt x="1196304" y="922020"/>
                  </a:lnTo>
                  <a:lnTo>
                    <a:pt x="0" y="922020"/>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lvl="0" algn="l"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All funding must be extended exclusively via FHLBank Atlanta member financial institutions with access up to $500,000 funding limit </a:t>
              </a:r>
            </a:p>
          </p:txBody>
        </p:sp>
        <p:sp>
          <p:nvSpPr>
            <p:cNvPr id="19" name="Freeform 24">
              <a:extLst>
                <a:ext uri="{FF2B5EF4-FFF2-40B4-BE49-F238E27FC236}">
                  <a16:creationId xmlns:a16="http://schemas.microsoft.com/office/drawing/2014/main" id="{49B25EFF-8C3E-D020-863F-5C6DCF2EFAFB}"/>
                </a:ext>
              </a:extLst>
            </p:cNvPr>
            <p:cNvSpPr/>
            <p:nvPr/>
          </p:nvSpPr>
          <p:spPr>
            <a:xfrm>
              <a:off x="4930139" y="5048319"/>
              <a:ext cx="3619661" cy="922019"/>
            </a:xfrm>
            <a:custGeom>
              <a:avLst/>
              <a:gdLst>
                <a:gd name="connsiteX0" fmla="*/ 0 w 1415135"/>
                <a:gd name="connsiteY0" fmla="*/ 0 h 922020"/>
                <a:gd name="connsiteX1" fmla="*/ 1415135 w 1415135"/>
                <a:gd name="connsiteY1" fmla="*/ 0 h 922020"/>
                <a:gd name="connsiteX2" fmla="*/ 1415135 w 1415135"/>
                <a:gd name="connsiteY2" fmla="*/ 922020 h 922020"/>
                <a:gd name="connsiteX3" fmla="*/ 0 w 1415135"/>
                <a:gd name="connsiteY3" fmla="*/ 922020 h 922020"/>
                <a:gd name="connsiteX4" fmla="*/ 0 w 1415135"/>
                <a:gd name="connsiteY4" fmla="*/ 0 h 92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5135" h="922020">
                  <a:moveTo>
                    <a:pt x="0" y="0"/>
                  </a:moveTo>
                  <a:lnTo>
                    <a:pt x="1415135" y="0"/>
                  </a:lnTo>
                  <a:lnTo>
                    <a:pt x="1415135" y="922020"/>
                  </a:lnTo>
                  <a:lnTo>
                    <a:pt x="0" y="922020"/>
                  </a:lnTo>
                  <a:lnTo>
                    <a:pt x="0" y="0"/>
                  </a:lnTo>
                  <a:close/>
                </a:path>
              </a:pathLst>
            </a:custGeom>
            <a:noFill/>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1910" tIns="0" rIns="41910" bIns="0" numCol="1" spcCol="1270" anchor="ctr" anchorCtr="0">
              <a:noAutofit/>
            </a:bodyPr>
            <a:lstStyle/>
            <a:p>
              <a:pPr lvl="0" algn="l" defTabSz="488950">
                <a:lnSpc>
                  <a:spcPct val="90000"/>
                </a:lnSpc>
                <a:spcBef>
                  <a:spcPct val="0"/>
                </a:spcBef>
                <a:spcAft>
                  <a:spcPct val="35000"/>
                </a:spcAft>
              </a:pPr>
              <a:r>
                <a:rPr lang="en-US" sz="1600" b="1" dirty="0">
                  <a:solidFill>
                    <a:schemeClr val="accent3">
                      <a:lumMod val="50000"/>
                    </a:schemeClr>
                  </a:solidFill>
                  <a:latin typeface="Arial" panose="020B0604020202020204" pitchFamily="34" charset="0"/>
                  <a:cs typeface="Arial" panose="020B0604020202020204" pitchFamily="34" charset="0"/>
                </a:rPr>
                <a:t>Applications submitted via </a:t>
              </a:r>
              <a:r>
                <a:rPr lang="en-US" sz="1600" b="1" dirty="0" err="1">
                  <a:solidFill>
                    <a:schemeClr val="accent3">
                      <a:lumMod val="50000"/>
                    </a:schemeClr>
                  </a:solidFill>
                  <a:latin typeface="Arial" panose="020B0604020202020204" pitchFamily="34" charset="0"/>
                  <a:cs typeface="Arial" panose="020B0604020202020204" pitchFamily="34" charset="0"/>
                </a:rPr>
                <a:t>FHLBAsap</a:t>
              </a:r>
              <a:r>
                <a:rPr lang="en-US" sz="1600" b="1" dirty="0">
                  <a:solidFill>
                    <a:schemeClr val="accent3">
                      <a:lumMod val="50000"/>
                    </a:schemeClr>
                  </a:solidFill>
                  <a:latin typeface="Arial" panose="020B0604020202020204" pitchFamily="34" charset="0"/>
                  <a:cs typeface="Arial" panose="020B0604020202020204" pitchFamily="34" charset="0"/>
                </a:rPr>
                <a:t>® online portal  </a:t>
              </a:r>
            </a:p>
          </p:txBody>
        </p:sp>
      </p:grpSp>
      <p:pic>
        <p:nvPicPr>
          <p:cNvPr id="21" name="Picture 20">
            <a:extLst>
              <a:ext uri="{FF2B5EF4-FFF2-40B4-BE49-F238E27FC236}">
                <a16:creationId xmlns:a16="http://schemas.microsoft.com/office/drawing/2014/main" id="{84B5C327-48BD-A244-FAC8-C792F851E0B9}"/>
              </a:ext>
            </a:extLst>
          </p:cNvPr>
          <p:cNvPicPr>
            <a:picLocks noChangeAspect="1"/>
          </p:cNvPicPr>
          <p:nvPr/>
        </p:nvPicPr>
        <p:blipFill>
          <a:blip r:embed="rId3"/>
          <a:stretch>
            <a:fillRect/>
          </a:stretch>
        </p:blipFill>
        <p:spPr>
          <a:xfrm>
            <a:off x="1846851" y="3735949"/>
            <a:ext cx="922772" cy="11064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866793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Workforce Housing Plus+</a:t>
            </a:r>
            <a:br>
              <a:rPr lang="en-US" dirty="0"/>
            </a:br>
            <a:r>
              <a:rPr lang="en-US" sz="2000" dirty="0"/>
              <a:t>Eligibility Guidelines – Program Requirements </a:t>
            </a:r>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pPr/>
              <a:t>19</a:t>
            </a:fld>
            <a:endParaRPr lang="en-US" dirty="0"/>
          </a:p>
        </p:txBody>
      </p:sp>
      <p:sp>
        <p:nvSpPr>
          <p:cNvPr id="11" name="Freeform 51">
            <a:extLst>
              <a:ext uri="{FF2B5EF4-FFF2-40B4-BE49-F238E27FC236}">
                <a16:creationId xmlns:a16="http://schemas.microsoft.com/office/drawing/2014/main" id="{38917242-1AAD-714F-8F2F-ED630B97E9F5}"/>
              </a:ext>
            </a:extLst>
          </p:cNvPr>
          <p:cNvSpPr>
            <a:spLocks/>
          </p:cNvSpPr>
          <p:nvPr/>
        </p:nvSpPr>
        <p:spPr bwMode="auto">
          <a:xfrm>
            <a:off x="0" y="2858947"/>
            <a:ext cx="3361814" cy="3327721"/>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3"/>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prstTxWarp prst="textNoShape">
              <a:avLst/>
            </a:prstTxWarp>
          </a:bodyPr>
          <a:lstStyle/>
          <a:p>
            <a:endParaRPr lang="en-US"/>
          </a:p>
        </p:txBody>
      </p:sp>
      <p:sp>
        <p:nvSpPr>
          <p:cNvPr id="17" name="TextBox 16">
            <a:extLst>
              <a:ext uri="{FF2B5EF4-FFF2-40B4-BE49-F238E27FC236}">
                <a16:creationId xmlns:a16="http://schemas.microsoft.com/office/drawing/2014/main" id="{48047A9E-5ADD-EE44-9728-BBBE60F85B27}"/>
              </a:ext>
            </a:extLst>
          </p:cNvPr>
          <p:cNvSpPr txBox="1"/>
          <p:nvPr/>
        </p:nvSpPr>
        <p:spPr>
          <a:xfrm>
            <a:off x="3774332" y="2060222"/>
            <a:ext cx="5125183" cy="369332"/>
          </a:xfrm>
          <a:prstGeom prst="rect">
            <a:avLst/>
          </a:prstGeom>
          <a:noFill/>
        </p:spPr>
        <p:txBody>
          <a:bodyPr wrap="square" rtlCol="0">
            <a:spAutoFit/>
          </a:bodyPr>
          <a:lstStyle/>
          <a:p>
            <a:r>
              <a:rPr lang="en-US" b="1" dirty="0">
                <a:solidFill>
                  <a:srgbClr val="003468"/>
                </a:solidFill>
              </a:rPr>
              <a:t>First-Time or Non-First-Time Homebuyers</a:t>
            </a:r>
          </a:p>
        </p:txBody>
      </p:sp>
      <p:sp>
        <p:nvSpPr>
          <p:cNvPr id="18" name="TextBox 17">
            <a:extLst>
              <a:ext uri="{FF2B5EF4-FFF2-40B4-BE49-F238E27FC236}">
                <a16:creationId xmlns:a16="http://schemas.microsoft.com/office/drawing/2014/main" id="{8D940E91-D54D-7740-96AD-9FF7B73DD705}"/>
              </a:ext>
            </a:extLst>
          </p:cNvPr>
          <p:cNvSpPr txBox="1"/>
          <p:nvPr/>
        </p:nvSpPr>
        <p:spPr>
          <a:xfrm>
            <a:off x="4171564" y="2858947"/>
            <a:ext cx="4667636" cy="2563779"/>
          </a:xfrm>
          <a:prstGeom prst="rect">
            <a:avLst/>
          </a:prstGeom>
          <a:noFill/>
        </p:spPr>
        <p:txBody>
          <a:bodyPr wrap="square" rtlCol="0">
            <a:spAutoFit/>
          </a:bodyPr>
          <a:lstStyle/>
          <a:p>
            <a:pPr lvl="0" defTabSz="914400">
              <a:spcAft>
                <a:spcPts val="600"/>
              </a:spcAft>
              <a:defRPr/>
            </a:pPr>
            <a:r>
              <a:rPr lang="en-US" sz="1600" b="1" dirty="0">
                <a:cs typeface="Calibri" pitchFamily="34" charset="0"/>
              </a:rPr>
              <a:t>Maximum Subsidy Amount: </a:t>
            </a:r>
            <a:r>
              <a:rPr lang="en-US" sz="1600" b="1" dirty="0">
                <a:solidFill>
                  <a:schemeClr val="accent4"/>
                </a:solidFill>
                <a:cs typeface="Calibri" pitchFamily="34" charset="0"/>
              </a:rPr>
              <a:t>$15,000</a:t>
            </a:r>
            <a:r>
              <a:rPr lang="en-US" sz="2000" b="1" dirty="0">
                <a:solidFill>
                  <a:schemeClr val="accent4"/>
                </a:solidFill>
                <a:cs typeface="Calibri" pitchFamily="34" charset="0"/>
              </a:rPr>
              <a:t>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Assistance for borrowers who are first-time and non-first-time homebuyers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The subject property must be purchased as a primary residence </a:t>
            </a:r>
          </a:p>
          <a:p>
            <a:pPr marL="285750" lvl="0" indent="-285750" defTabSz="914400">
              <a:spcAft>
                <a:spcPts val="600"/>
              </a:spcAft>
              <a:buClr>
                <a:srgbClr val="F8982E"/>
              </a:buClr>
              <a:buFont typeface="Arial" panose="020B0604020202020204" pitchFamily="34" charset="0"/>
              <a:buChar char="•"/>
              <a:defRPr/>
            </a:pPr>
            <a:r>
              <a:rPr lang="en-US" sz="1400" dirty="0">
                <a:cs typeface="Calibri" pitchFamily="34" charset="0"/>
              </a:rPr>
              <a:t>Funds can be used for</a:t>
            </a:r>
          </a:p>
          <a:p>
            <a:pPr marL="742950" lvl="1" indent="-285750">
              <a:spcAft>
                <a:spcPts val="600"/>
              </a:spcAft>
              <a:buClr>
                <a:srgbClr val="F8982E"/>
              </a:buClr>
              <a:buFont typeface="Arial" panose="020B0604020202020204" pitchFamily="34" charset="0"/>
              <a:buChar char="•"/>
              <a:defRPr/>
            </a:pPr>
            <a:r>
              <a:rPr lang="en-US" sz="1400" dirty="0">
                <a:cs typeface="Calibri" pitchFamily="34" charset="0"/>
              </a:rPr>
              <a:t>Reducing principal</a:t>
            </a:r>
          </a:p>
          <a:p>
            <a:pPr marL="742950" lvl="1" indent="-285750">
              <a:spcAft>
                <a:spcPts val="600"/>
              </a:spcAft>
              <a:buClr>
                <a:srgbClr val="F8982E"/>
              </a:buClr>
              <a:buFont typeface="Arial" panose="020B0604020202020204" pitchFamily="34" charset="0"/>
              <a:buChar char="•"/>
              <a:defRPr/>
            </a:pPr>
            <a:r>
              <a:rPr lang="en-US" sz="1400" dirty="0">
                <a:cs typeface="Calibri" pitchFamily="34" charset="0"/>
              </a:rPr>
              <a:t>Assisting with down payment and closing costs</a:t>
            </a:r>
            <a:endParaRPr lang="en-US" sz="1400" dirty="0"/>
          </a:p>
          <a:p>
            <a:pPr marL="57150" lvl="0" defTabSz="444500">
              <a:lnSpc>
                <a:spcPct val="90000"/>
              </a:lnSpc>
              <a:spcBef>
                <a:spcPct val="0"/>
              </a:spcBef>
              <a:spcAft>
                <a:spcPct val="15000"/>
              </a:spcAft>
            </a:pPr>
            <a:endParaRPr lang="en-US" sz="1400" b="1" dirty="0">
              <a:solidFill>
                <a:srgbClr val="C00000"/>
              </a:solidFill>
              <a:cs typeface="Calibri" pitchFamily="34" charset="0"/>
            </a:endParaRPr>
          </a:p>
        </p:txBody>
      </p:sp>
      <p:pic>
        <p:nvPicPr>
          <p:cNvPr id="24" name="Picture Placeholder 59">
            <a:extLst>
              <a:ext uri="{FF2B5EF4-FFF2-40B4-BE49-F238E27FC236}">
                <a16:creationId xmlns:a16="http://schemas.microsoft.com/office/drawing/2014/main" id="{ACBF1B92-7DC6-B549-9947-AD059FD339B6}"/>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457200" y="1537309"/>
            <a:ext cx="3478698" cy="3478696"/>
          </a:xfrm>
          <a:custGeom>
            <a:avLst/>
            <a:gdLst>
              <a:gd name="connsiteX0" fmla="*/ 2196548 w 4393096"/>
              <a:gd name="connsiteY0" fmla="*/ 0 h 4393094"/>
              <a:gd name="connsiteX1" fmla="*/ 4393096 w 4393096"/>
              <a:gd name="connsiteY1" fmla="*/ 2196547 h 4393094"/>
              <a:gd name="connsiteX2" fmla="*/ 2196548 w 4393096"/>
              <a:gd name="connsiteY2" fmla="*/ 4393094 h 4393094"/>
              <a:gd name="connsiteX3" fmla="*/ 0 w 4393096"/>
              <a:gd name="connsiteY3" fmla="*/ 2196547 h 4393094"/>
              <a:gd name="connsiteX4" fmla="*/ 2196548 w 4393096"/>
              <a:gd name="connsiteY4" fmla="*/ 0 h 4393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3096" h="4393094">
                <a:moveTo>
                  <a:pt x="2196548" y="0"/>
                </a:moveTo>
                <a:cubicBezTo>
                  <a:pt x="3409668" y="0"/>
                  <a:pt x="4393096" y="983428"/>
                  <a:pt x="4393096" y="2196547"/>
                </a:cubicBezTo>
                <a:cubicBezTo>
                  <a:pt x="4393096" y="3409666"/>
                  <a:pt x="3409668" y="4393094"/>
                  <a:pt x="2196548" y="4393094"/>
                </a:cubicBezTo>
                <a:cubicBezTo>
                  <a:pt x="983428" y="4393094"/>
                  <a:pt x="0" y="3409666"/>
                  <a:pt x="0" y="2196547"/>
                </a:cubicBezTo>
                <a:cubicBezTo>
                  <a:pt x="0" y="983428"/>
                  <a:pt x="983428" y="0"/>
                  <a:pt x="2196548" y="0"/>
                </a:cubicBezTo>
                <a:close/>
              </a:path>
            </a:pathLst>
          </a:custGeom>
        </p:spPr>
      </p:pic>
      <p:pic>
        <p:nvPicPr>
          <p:cNvPr id="10" name="Picture 9" descr="A picture containing key&#10;&#10;Description automatically generated">
            <a:extLst>
              <a:ext uri="{FF2B5EF4-FFF2-40B4-BE49-F238E27FC236}">
                <a16:creationId xmlns:a16="http://schemas.microsoft.com/office/drawing/2014/main" id="{D9BF6BC2-6C4C-4D4C-B33B-65CD3219D08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8054" y="4519750"/>
            <a:ext cx="3159889" cy="1415668"/>
          </a:xfrm>
          <a:prstGeom prst="rect">
            <a:avLst/>
          </a:prstGeom>
        </p:spPr>
      </p:pic>
    </p:spTree>
    <p:extLst>
      <p:ext uri="{BB962C8B-B14F-4D97-AF65-F5344CB8AC3E}">
        <p14:creationId xmlns:p14="http://schemas.microsoft.com/office/powerpoint/2010/main" val="4267725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a:xfrm>
            <a:off x="457200" y="6356350"/>
            <a:ext cx="2895600" cy="365125"/>
          </a:xfrm>
        </p:spPr>
        <p:txBody>
          <a:bodyPr/>
          <a:lstStyle/>
          <a:p>
            <a:r>
              <a:rPr lang="en-US" dirty="0">
                <a:solidFill>
                  <a:srgbClr val="5A5A5D">
                    <a:tint val="75000"/>
                  </a:srgbClr>
                </a:solidFill>
              </a:rPr>
              <a:t>FEDERAL HOME LOAN BANK OF ATLANTA</a:t>
            </a:r>
          </a:p>
        </p:txBody>
      </p:sp>
      <p:sp>
        <p:nvSpPr>
          <p:cNvPr id="10" name="Title 3"/>
          <p:cNvSpPr>
            <a:spLocks noGrp="1"/>
          </p:cNvSpPr>
          <p:nvPr>
            <p:ph type="title"/>
          </p:nvPr>
        </p:nvSpPr>
        <p:spPr>
          <a:xfrm>
            <a:off x="457200" y="309110"/>
            <a:ext cx="8229600" cy="553534"/>
          </a:xfrm>
        </p:spPr>
        <p:txBody>
          <a:bodyPr/>
          <a:lstStyle/>
          <a:p>
            <a:r>
              <a:rPr lang="en-US" dirty="0"/>
              <a:t>Disclaimer</a:t>
            </a:r>
          </a:p>
        </p:txBody>
      </p:sp>
      <p:sp>
        <p:nvSpPr>
          <p:cNvPr id="3" name="Slide Number Placeholder 2"/>
          <p:cNvSpPr>
            <a:spLocks noGrp="1"/>
          </p:cNvSpPr>
          <p:nvPr>
            <p:ph type="sldNum" sz="quarter" idx="12"/>
          </p:nvPr>
        </p:nvSpPr>
        <p:spPr/>
        <p:txBody>
          <a:bodyPr/>
          <a:lstStyle/>
          <a:p>
            <a:fld id="{A756D5BD-09B3-B140-92EB-9A79342F0DC6}" type="slidenum">
              <a:rPr lang="en-US" smtClean="0">
                <a:solidFill>
                  <a:srgbClr val="5A5A5D">
                    <a:tint val="75000"/>
                  </a:srgbClr>
                </a:solidFill>
              </a:rPr>
              <a:pPr/>
              <a:t>2</a:t>
            </a:fld>
            <a:endParaRPr lang="en-US" dirty="0">
              <a:solidFill>
                <a:srgbClr val="5A5A5D">
                  <a:tint val="75000"/>
                </a:srgbClr>
              </a:solidFill>
            </a:endParaRPr>
          </a:p>
        </p:txBody>
      </p:sp>
      <p:sp>
        <p:nvSpPr>
          <p:cNvPr id="6" name="TextBox 5"/>
          <p:cNvSpPr txBox="1"/>
          <p:nvPr/>
        </p:nvSpPr>
        <p:spPr>
          <a:xfrm>
            <a:off x="457200" y="1371600"/>
            <a:ext cx="8461332" cy="4247317"/>
          </a:xfrm>
          <a:prstGeom prst="rect">
            <a:avLst/>
          </a:prstGeom>
          <a:noFill/>
        </p:spPr>
        <p:txBody>
          <a:bodyPr wrap="square" rtlCol="0">
            <a:spAutoFit/>
          </a:bodyPr>
          <a:lstStyle/>
          <a:p>
            <a:pPr marL="0" marR="0">
              <a:spcBef>
                <a:spcPts val="0"/>
              </a:spcBef>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The information, analysis, and applications contained herein should not be relied upon as a substitute for your own business judgment and independent review. You should consult your own regulatory, tax, business, investment, financial, and accounting advisors, and should perform your own suitability analysis, before entering into transactions or structures described herein. Sophisticated financial products are risky and are not appropriate for all persons. FHLBank Atlanta is not a registered investment advisor and does not advise persons on the advisability of investing in, purchasing, or selling sophisticated financial products or the means by which any such product may be utilized.  </a:t>
            </a:r>
          </a:p>
          <a:p>
            <a:pPr marL="0" marR="0">
              <a:spcBef>
                <a:spcPts val="0"/>
              </a:spcBef>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 </a:t>
            </a:r>
          </a:p>
          <a:p>
            <a:pPr marL="0" marR="0">
              <a:spcBef>
                <a:spcPts val="0"/>
              </a:spcBef>
              <a:spcAft>
                <a:spcPts val="0"/>
              </a:spcAft>
            </a:pPr>
            <a:r>
              <a:rPr lang="en-US" sz="1600" dirty="0">
                <a:effectLst/>
                <a:latin typeface="Aptos" panose="020B0004020202020204" pitchFamily="34" charset="0"/>
                <a:ea typeface="Aptos" panose="020B0004020202020204" pitchFamily="34" charset="0"/>
                <a:cs typeface="Aptos" panose="020B0004020202020204" pitchFamily="34" charset="0"/>
              </a:rPr>
              <a:t>Nothing in the information herein should be considered an offer to sell or a solicitation of an offer to buy any securities or derivative products. FHLBank Atlanta is not obligated to update or keep current the information or applications contained herein. FHLBank Atlanta may own or have a position relative to certain securities or other financial instruments discussed in this information or used in this analysis. Neither FHLBank Atlanta nor any of its directors, officers, employees, agents, attorneys, or representatives shall have any liability for any loss or damage arising out of the use of all or any part of this information.</a:t>
            </a:r>
          </a:p>
          <a:p>
            <a:pPr defTabSz="457200">
              <a:spcAft>
                <a:spcPts val="1200"/>
              </a:spcAft>
              <a:buClr>
                <a:srgbClr val="F38830"/>
              </a:buClr>
            </a:pPr>
            <a:endParaRPr lang="en-US" sz="1400" dirty="0">
              <a:solidFill>
                <a:srgbClr val="676767"/>
              </a:solidFill>
            </a:endParaRPr>
          </a:p>
        </p:txBody>
      </p:sp>
    </p:spTree>
    <p:extLst>
      <p:ext uri="{BB962C8B-B14F-4D97-AF65-F5344CB8AC3E}">
        <p14:creationId xmlns:p14="http://schemas.microsoft.com/office/powerpoint/2010/main" val="9053444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822AB38-31B0-3EE7-7D0F-E9E3C389553D}"/>
              </a:ext>
            </a:extLst>
          </p:cNvPr>
          <p:cNvSpPr/>
          <p:nvPr/>
        </p:nvSpPr>
        <p:spPr>
          <a:xfrm>
            <a:off x="4777740" y="1481867"/>
            <a:ext cx="4186409"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AHP General Fund Overview</a:t>
            </a:r>
          </a:p>
        </p:txBody>
      </p:sp>
      <p:sp>
        <p:nvSpPr>
          <p:cNvPr id="3" name="Footer Placeholder 2"/>
          <p:cNvSpPr>
            <a:spLocks noGrp="1"/>
          </p:cNvSpPr>
          <p:nvPr>
            <p:ph type="ftr" sz="quarter" idx="11"/>
          </p:nvPr>
        </p:nvSpPr>
        <p:spPr/>
        <p:txBody>
          <a:bodyPr/>
          <a:lstStyle/>
          <a:p>
            <a:r>
              <a:rPr lang="en-US" dirty="0"/>
              <a:t>FEDERAL HOME LOAN BANK OF ATLANTA</a:t>
            </a:r>
          </a:p>
        </p:txBody>
      </p:sp>
      <p:sp>
        <p:nvSpPr>
          <p:cNvPr id="4" name="Slide Number Placeholder 3"/>
          <p:cNvSpPr>
            <a:spLocks noGrp="1"/>
          </p:cNvSpPr>
          <p:nvPr>
            <p:ph type="sldNum" sz="quarter" idx="12"/>
          </p:nvPr>
        </p:nvSpPr>
        <p:spPr/>
        <p:txBody>
          <a:bodyPr/>
          <a:lstStyle/>
          <a:p>
            <a:fld id="{A756D5BD-09B3-B140-92EB-9A79342F0DC6}" type="slidenum">
              <a:rPr lang="en-US" smtClean="0"/>
              <a:t>20</a:t>
            </a:fld>
            <a:endParaRPr lang="en-US" dirty="0"/>
          </a:p>
        </p:txBody>
      </p:sp>
      <p:pic>
        <p:nvPicPr>
          <p:cNvPr id="5" name="Picture 4"/>
          <p:cNvPicPr>
            <a:picLocks noChangeAspect="1"/>
          </p:cNvPicPr>
          <p:nvPr/>
        </p:nvPicPr>
        <p:blipFill rotWithShape="1">
          <a:blip r:embed="rId3"/>
          <a:srcRect l="8122" t="3790" r="13080" b="8016"/>
          <a:stretch/>
        </p:blipFill>
        <p:spPr>
          <a:xfrm flipH="1">
            <a:off x="179850" y="1242277"/>
            <a:ext cx="4396888" cy="4038599"/>
          </a:xfrm>
          <a:prstGeom prst="roundRect">
            <a:avLst>
              <a:gd name="adj" fmla="val 8594"/>
            </a:avLst>
          </a:prstGeom>
          <a:solidFill>
            <a:srgbClr val="FFFFFF">
              <a:shade val="85000"/>
            </a:srgbClr>
          </a:solidFill>
          <a:ln>
            <a:noFill/>
          </a:ln>
          <a:effectLst/>
        </p:spPr>
      </p:pic>
      <p:sp>
        <p:nvSpPr>
          <p:cNvPr id="7" name="TextBox 6">
            <a:extLst>
              <a:ext uri="{FF2B5EF4-FFF2-40B4-BE49-F238E27FC236}">
                <a16:creationId xmlns:a16="http://schemas.microsoft.com/office/drawing/2014/main" id="{85798F02-D660-B6E9-68C9-B9084DCCC5C4}"/>
              </a:ext>
            </a:extLst>
          </p:cNvPr>
          <p:cNvSpPr txBox="1"/>
          <p:nvPr/>
        </p:nvSpPr>
        <p:spPr>
          <a:xfrm>
            <a:off x="4954514" y="1623230"/>
            <a:ext cx="3832860" cy="1532727"/>
          </a:xfrm>
          <a:prstGeom prst="rect">
            <a:avLst/>
          </a:prstGeom>
          <a:noFill/>
        </p:spPr>
        <p:txBody>
          <a:bodyPr wrap="square">
            <a:spAutoFit/>
          </a:bodyPr>
          <a:lstStyle/>
          <a:p>
            <a:pPr marR="0" defTabSz="457200">
              <a:lnSpc>
                <a:spcPct val="90000"/>
              </a:lnSpc>
              <a:spcBef>
                <a:spcPct val="20000"/>
              </a:spcBef>
              <a:spcAft>
                <a:spcPts val="1200"/>
              </a:spcAft>
              <a:buClr>
                <a:schemeClr val="accent4"/>
              </a:buClr>
            </a:pPr>
            <a:r>
              <a:rPr lang="en-US" sz="2600" dirty="0">
                <a:effectLst/>
              </a:rPr>
              <a:t>A </a:t>
            </a:r>
            <a:r>
              <a:rPr lang="en-US" sz="2600" dirty="0"/>
              <a:t>r</a:t>
            </a:r>
            <a:r>
              <a:rPr lang="en-US" sz="2600" dirty="0">
                <a:effectLst/>
              </a:rPr>
              <a:t>ecord </a:t>
            </a:r>
            <a:r>
              <a:rPr lang="en-US" sz="2600" b="1" dirty="0">
                <a:solidFill>
                  <a:schemeClr val="accent2"/>
                </a:solidFill>
              </a:rPr>
              <a:t>$55 million in funding made  available </a:t>
            </a:r>
            <a:r>
              <a:rPr lang="en-US" sz="2600" dirty="0">
                <a:effectLst/>
              </a:rPr>
              <a:t>through </a:t>
            </a:r>
            <a:r>
              <a:rPr lang="en-US" sz="2600" dirty="0"/>
              <a:t>our </a:t>
            </a:r>
            <a:r>
              <a:rPr lang="en-US" sz="2600" dirty="0">
                <a:effectLst/>
              </a:rPr>
              <a:t>2024 AHP General Fund</a:t>
            </a:r>
          </a:p>
        </p:txBody>
      </p:sp>
      <p:pic>
        <p:nvPicPr>
          <p:cNvPr id="1026" name="Picture 2" descr="affordable housing Icon 4505229">
            <a:extLst>
              <a:ext uri="{FF2B5EF4-FFF2-40B4-BE49-F238E27FC236}">
                <a16:creationId xmlns:a16="http://schemas.microsoft.com/office/drawing/2014/main" id="{CF5031AB-3981-312E-2D13-ACFC0D8036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7740" y="2667001"/>
            <a:ext cx="4038599" cy="4038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83511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639ADF7-893D-FA5A-91B1-B1E4F9012F0C}"/>
              </a:ext>
            </a:extLst>
          </p:cNvPr>
          <p:cNvSpPr/>
          <p:nvPr/>
        </p:nvSpPr>
        <p:spPr>
          <a:xfrm>
            <a:off x="5675481" y="1481867"/>
            <a:ext cx="2857485" cy="1700760"/>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itle 3"/>
          <p:cNvSpPr>
            <a:spLocks noGrp="1"/>
          </p:cNvSpPr>
          <p:nvPr>
            <p:ph type="title"/>
          </p:nvPr>
        </p:nvSpPr>
        <p:spPr/>
        <p:txBody>
          <a:bodyPr/>
          <a:lstStyle/>
          <a:p>
            <a:r>
              <a:rPr lang="en-US" dirty="0"/>
              <a:t>AHP General Fund Overview</a:t>
            </a:r>
          </a:p>
        </p:txBody>
      </p:sp>
      <p:sp>
        <p:nvSpPr>
          <p:cNvPr id="24" name="Footer Placeholder 5"/>
          <p:cNvSpPr>
            <a:spLocks noGrp="1"/>
          </p:cNvSpPr>
          <p:nvPr>
            <p:ph type="ftr" sz="quarter" idx="11"/>
          </p:nvPr>
        </p:nvSpPr>
        <p:spPr/>
        <p:txBody>
          <a:bodyPr/>
          <a:lstStyle/>
          <a:p>
            <a:r>
              <a:rPr lang="en-US" dirty="0"/>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pPr/>
              <a:t>21</a:t>
            </a:fld>
            <a:endParaRPr lang="en-US" dirty="0"/>
          </a:p>
        </p:txBody>
      </p:sp>
      <p:cxnSp>
        <p:nvCxnSpPr>
          <p:cNvPr id="30" name="Straight Connector 29">
            <a:extLst>
              <a:ext uri="{FF2B5EF4-FFF2-40B4-BE49-F238E27FC236}">
                <a16:creationId xmlns:a16="http://schemas.microsoft.com/office/drawing/2014/main" id="{348DBE7C-C813-714A-8DCF-7091552B1B4B}"/>
              </a:ext>
            </a:extLst>
          </p:cNvPr>
          <p:cNvCxnSpPr>
            <a:cxnSpLocks/>
          </p:cNvCxnSpPr>
          <p:nvPr/>
        </p:nvCxnSpPr>
        <p:spPr>
          <a:xfrm>
            <a:off x="144994" y="3850201"/>
            <a:ext cx="8813949"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sp>
        <p:nvSpPr>
          <p:cNvPr id="10" name="Rectangle 9">
            <a:extLst>
              <a:ext uri="{FF2B5EF4-FFF2-40B4-BE49-F238E27FC236}">
                <a16:creationId xmlns:a16="http://schemas.microsoft.com/office/drawing/2014/main" id="{09041F9B-4EAC-67CF-788C-8B5246180DDF}"/>
              </a:ext>
            </a:extLst>
          </p:cNvPr>
          <p:cNvSpPr/>
          <p:nvPr/>
        </p:nvSpPr>
        <p:spPr>
          <a:xfrm>
            <a:off x="5773484" y="1815039"/>
            <a:ext cx="2661478" cy="830997"/>
          </a:xfrm>
          <a:prstGeom prst="rect">
            <a:avLst/>
          </a:prstGeom>
        </p:spPr>
        <p:txBody>
          <a:bodyPr wrap="square">
            <a:spAutoFit/>
          </a:bodyPr>
          <a:lstStyle/>
          <a:p>
            <a:pPr algn="ctr">
              <a:spcAft>
                <a:spcPts val="400"/>
              </a:spcAft>
            </a:pPr>
            <a:r>
              <a:rPr lang="en-US" sz="2400" dirty="0"/>
              <a:t>Up to </a:t>
            </a:r>
            <a:r>
              <a:rPr lang="en-US" sz="2400" b="1" dirty="0">
                <a:solidFill>
                  <a:schemeClr val="accent2"/>
                </a:solidFill>
              </a:rPr>
              <a:t>$1 Million  </a:t>
            </a:r>
            <a:r>
              <a:rPr lang="en-US" sz="2400" dirty="0"/>
              <a:t>per project</a:t>
            </a:r>
          </a:p>
        </p:txBody>
      </p:sp>
      <p:pic>
        <p:nvPicPr>
          <p:cNvPr id="12" name="Graphic 11" descr="Money with solid fill">
            <a:extLst>
              <a:ext uri="{FF2B5EF4-FFF2-40B4-BE49-F238E27FC236}">
                <a16:creationId xmlns:a16="http://schemas.microsoft.com/office/drawing/2014/main" id="{159C6F38-2791-07E4-ED35-FA305CF08E8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rot="16200000">
            <a:off x="4454896" y="1638518"/>
            <a:ext cx="1031367" cy="1184040"/>
          </a:xfrm>
          <a:prstGeom prst="rect">
            <a:avLst/>
          </a:prstGeom>
        </p:spPr>
      </p:pic>
      <p:sp>
        <p:nvSpPr>
          <p:cNvPr id="19" name="TextBox 18">
            <a:extLst>
              <a:ext uri="{FF2B5EF4-FFF2-40B4-BE49-F238E27FC236}">
                <a16:creationId xmlns:a16="http://schemas.microsoft.com/office/drawing/2014/main" id="{EAACD8F4-71FE-FF68-1517-8D811A108E90}"/>
              </a:ext>
            </a:extLst>
          </p:cNvPr>
          <p:cNvSpPr txBox="1"/>
          <p:nvPr/>
        </p:nvSpPr>
        <p:spPr>
          <a:xfrm>
            <a:off x="284598" y="4177355"/>
            <a:ext cx="8248368" cy="923330"/>
          </a:xfrm>
          <a:prstGeom prst="rect">
            <a:avLst/>
          </a:prstGeom>
          <a:noFill/>
        </p:spPr>
        <p:txBody>
          <a:bodyPr wrap="square">
            <a:spAutoFit/>
          </a:bodyPr>
          <a:lstStyle/>
          <a:p>
            <a:pPr>
              <a:spcBef>
                <a:spcPts val="0"/>
              </a:spcBef>
              <a:spcAft>
                <a:spcPts val="600"/>
              </a:spcAft>
            </a:pPr>
            <a:r>
              <a:rPr lang="en-US" dirty="0">
                <a:solidFill>
                  <a:srgbClr val="676767"/>
                </a:solidFill>
              </a:rPr>
              <a:t>F</a:t>
            </a:r>
            <a:r>
              <a:rPr lang="en-US" sz="1800" dirty="0">
                <a:solidFill>
                  <a:srgbClr val="676767"/>
                </a:solidFill>
              </a:rPr>
              <a:t>lexible source of gap funding designed to help develop affordable owner-occupied and rental housing for very low-income to moderate-income families and individuals</a:t>
            </a:r>
          </a:p>
        </p:txBody>
      </p:sp>
      <p:pic>
        <p:nvPicPr>
          <p:cNvPr id="7" name="Picture 6">
            <a:extLst>
              <a:ext uri="{FF2B5EF4-FFF2-40B4-BE49-F238E27FC236}">
                <a16:creationId xmlns:a16="http://schemas.microsoft.com/office/drawing/2014/main" id="{3FF0CF10-794D-64B0-C3BF-1173DE031C5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8600" y="1579372"/>
            <a:ext cx="4114800" cy="2078228"/>
          </a:xfrm>
          <a:prstGeom prst="rect">
            <a:avLst/>
          </a:prstGeom>
        </p:spPr>
      </p:pic>
    </p:spTree>
    <p:extLst>
      <p:ext uri="{BB962C8B-B14F-4D97-AF65-F5344CB8AC3E}">
        <p14:creationId xmlns:p14="http://schemas.microsoft.com/office/powerpoint/2010/main" val="2785665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AHP General Fund Overview</a:t>
            </a:r>
          </a:p>
        </p:txBody>
      </p:sp>
      <p:sp>
        <p:nvSpPr>
          <p:cNvPr id="4" name="Content Placeholder 3"/>
          <p:cNvSpPr>
            <a:spLocks noGrp="1"/>
          </p:cNvSpPr>
          <p:nvPr>
            <p:ph idx="1"/>
          </p:nvPr>
        </p:nvSpPr>
        <p:spPr>
          <a:xfrm>
            <a:off x="457200" y="1409700"/>
            <a:ext cx="8229600" cy="4333134"/>
          </a:xfrm>
        </p:spPr>
        <p:txBody>
          <a:bodyPr>
            <a:normAutofit/>
          </a:bodyPr>
          <a:lstStyle/>
          <a:p>
            <a:pPr marL="0" indent="0">
              <a:spcBef>
                <a:spcPts val="0"/>
              </a:spcBef>
              <a:spcAft>
                <a:spcPts val="600"/>
              </a:spcAft>
              <a:buNone/>
            </a:pPr>
            <a:r>
              <a:rPr lang="en-US" dirty="0">
                <a:solidFill>
                  <a:srgbClr val="003468"/>
                </a:solidFill>
              </a:rPr>
              <a:t>Equity-like Funding for Rental or Ownership Development</a:t>
            </a:r>
            <a:br>
              <a:rPr lang="en-US" sz="1800" dirty="0">
                <a:solidFill>
                  <a:srgbClr val="676767"/>
                </a:solidFill>
              </a:rPr>
            </a:br>
            <a:endParaRPr lang="en-US" sz="1800" dirty="0">
              <a:solidFill>
                <a:srgbClr val="676767"/>
              </a:solidFill>
            </a:endParaRPr>
          </a:p>
          <a:p>
            <a:pPr marL="338138" indent="-338138">
              <a:spcBef>
                <a:spcPts val="0"/>
              </a:spcBef>
              <a:spcAft>
                <a:spcPts val="600"/>
              </a:spcAft>
            </a:pPr>
            <a:r>
              <a:rPr lang="en-US" sz="1800" dirty="0">
                <a:solidFill>
                  <a:srgbClr val="676767"/>
                </a:solidFill>
              </a:rPr>
              <a:t>Up to $1,000,000 per project available</a:t>
            </a:r>
          </a:p>
          <a:p>
            <a:pPr marL="0" indent="0">
              <a:spcBef>
                <a:spcPts val="0"/>
              </a:spcBef>
              <a:spcAft>
                <a:spcPts val="600"/>
              </a:spcAft>
              <a:buNone/>
            </a:pPr>
            <a:endParaRPr lang="en-US" sz="1800" dirty="0">
              <a:solidFill>
                <a:srgbClr val="676767"/>
              </a:solidFill>
            </a:endParaRPr>
          </a:p>
          <a:p>
            <a:pPr marL="338138" indent="-338138">
              <a:spcBef>
                <a:spcPts val="0"/>
              </a:spcBef>
              <a:spcAft>
                <a:spcPts val="600"/>
              </a:spcAft>
            </a:pPr>
            <a:r>
              <a:rPr lang="en-US" sz="1800" dirty="0">
                <a:solidFill>
                  <a:srgbClr val="676767"/>
                </a:solidFill>
              </a:rPr>
              <a:t>AHP General Fund is a competitive program based on a 100-point scale</a:t>
            </a:r>
            <a:br>
              <a:rPr lang="en-US" sz="1600" dirty="0">
                <a:solidFill>
                  <a:srgbClr val="676767"/>
                </a:solidFill>
              </a:rPr>
            </a:br>
            <a:endParaRPr lang="en-US" sz="1800" b="1" dirty="0">
              <a:solidFill>
                <a:srgbClr val="676767"/>
              </a:solidFill>
            </a:endParaRPr>
          </a:p>
          <a:p>
            <a:pPr marL="338138" indent="-338138">
              <a:spcBef>
                <a:spcPts val="0"/>
              </a:spcBef>
              <a:spcAft>
                <a:spcPts val="600"/>
              </a:spcAft>
            </a:pPr>
            <a:r>
              <a:rPr lang="en-US" sz="1800" b="1" dirty="0">
                <a:solidFill>
                  <a:srgbClr val="676767"/>
                </a:solidFill>
              </a:rPr>
              <a:t>Projects can be located anywhere in the country, but funds are accessed exclusively through members of FHLBank Atlanta</a:t>
            </a:r>
            <a:br>
              <a:rPr lang="en-US" sz="1800" b="1" dirty="0">
                <a:solidFill>
                  <a:srgbClr val="676767"/>
                </a:solidFill>
              </a:rPr>
            </a:br>
            <a:endParaRPr lang="en-US" sz="1800" dirty="0">
              <a:solidFill>
                <a:srgbClr val="676767"/>
              </a:solidFill>
            </a:endParaRPr>
          </a:p>
          <a:p>
            <a:pPr marL="457200" indent="-228600">
              <a:spcAft>
                <a:spcPts val="1200"/>
              </a:spcAft>
            </a:pPr>
            <a:endParaRPr lang="en-US" sz="1800" dirty="0"/>
          </a:p>
        </p:txBody>
      </p:sp>
      <p:sp>
        <p:nvSpPr>
          <p:cNvPr id="5" name="Footer Placeholder 1"/>
          <p:cNvSpPr>
            <a:spLocks noGrp="1"/>
          </p:cNvSpPr>
          <p:nvPr>
            <p:ph type="ftr" sz="quarter" idx="11"/>
          </p:nvPr>
        </p:nvSpPr>
        <p:spPr>
          <a:xfrm>
            <a:off x="457200" y="6356350"/>
            <a:ext cx="2895600" cy="365125"/>
          </a:xfrm>
        </p:spPr>
        <p:txBody>
          <a:bodyPr/>
          <a:lstStyle/>
          <a:p>
            <a:r>
              <a:rPr lang="en-US" dirty="0">
                <a:solidFill>
                  <a:srgbClr val="5A5A5D">
                    <a:tint val="75000"/>
                  </a:srgbClr>
                </a:solidFill>
              </a:rPr>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solidFill>
                  <a:srgbClr val="5A5A5D">
                    <a:tint val="75000"/>
                  </a:srgbClr>
                </a:solidFill>
              </a:rPr>
              <a:pPr/>
              <a:t>22</a:t>
            </a:fld>
            <a:endParaRPr lang="en-US" dirty="0">
              <a:solidFill>
                <a:srgbClr val="5A5A5D">
                  <a:tint val="75000"/>
                </a:srgbClr>
              </a:solidFill>
            </a:endParaRPr>
          </a:p>
        </p:txBody>
      </p:sp>
    </p:spTree>
    <p:extLst>
      <p:ext uri="{BB962C8B-B14F-4D97-AF65-F5344CB8AC3E}">
        <p14:creationId xmlns:p14="http://schemas.microsoft.com/office/powerpoint/2010/main" val="2727853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3"/>
          <p:cNvSpPr>
            <a:spLocks noGrp="1"/>
          </p:cNvSpPr>
          <p:nvPr>
            <p:ph type="title"/>
          </p:nvPr>
        </p:nvSpPr>
        <p:spPr/>
        <p:txBody>
          <a:bodyPr/>
          <a:lstStyle/>
          <a:p>
            <a:r>
              <a:rPr lang="en-US" dirty="0"/>
              <a:t>AHP General Fund Overview</a:t>
            </a:r>
          </a:p>
        </p:txBody>
      </p:sp>
      <p:sp>
        <p:nvSpPr>
          <p:cNvPr id="24" name="Footer Placeholder 5"/>
          <p:cNvSpPr>
            <a:spLocks noGrp="1"/>
          </p:cNvSpPr>
          <p:nvPr>
            <p:ph type="ftr" sz="quarter" idx="11"/>
          </p:nvPr>
        </p:nvSpPr>
        <p:spPr/>
        <p:txBody>
          <a:bodyPr/>
          <a:lstStyle/>
          <a:p>
            <a:r>
              <a:rPr lang="en-US" dirty="0"/>
              <a:t>FEDERAL HOME LOAN BANK OF ATLANTA</a:t>
            </a:r>
          </a:p>
        </p:txBody>
      </p:sp>
      <p:sp>
        <p:nvSpPr>
          <p:cNvPr id="2" name="Slide Number Placeholder 1"/>
          <p:cNvSpPr>
            <a:spLocks noGrp="1"/>
          </p:cNvSpPr>
          <p:nvPr>
            <p:ph type="sldNum" sz="quarter" idx="12"/>
          </p:nvPr>
        </p:nvSpPr>
        <p:spPr/>
        <p:txBody>
          <a:bodyPr/>
          <a:lstStyle/>
          <a:p>
            <a:fld id="{A756D5BD-09B3-B140-92EB-9A79342F0DC6}" type="slidenum">
              <a:rPr lang="en-US" smtClean="0"/>
              <a:pPr/>
              <a:t>23</a:t>
            </a:fld>
            <a:endParaRPr lang="en-US" dirty="0"/>
          </a:p>
        </p:txBody>
      </p:sp>
      <p:cxnSp>
        <p:nvCxnSpPr>
          <p:cNvPr id="30" name="Straight Connector 29">
            <a:extLst>
              <a:ext uri="{FF2B5EF4-FFF2-40B4-BE49-F238E27FC236}">
                <a16:creationId xmlns:a16="http://schemas.microsoft.com/office/drawing/2014/main" id="{348DBE7C-C813-714A-8DCF-7091552B1B4B}"/>
              </a:ext>
            </a:extLst>
          </p:cNvPr>
          <p:cNvCxnSpPr>
            <a:cxnSpLocks/>
          </p:cNvCxnSpPr>
          <p:nvPr/>
        </p:nvCxnSpPr>
        <p:spPr>
          <a:xfrm>
            <a:off x="144994" y="3850201"/>
            <a:ext cx="8813949" cy="0"/>
          </a:xfrm>
          <a:prstGeom prst="line">
            <a:avLst/>
          </a:prstGeom>
          <a:ln>
            <a:solidFill>
              <a:schemeClr val="tx1">
                <a:lumMod val="60000"/>
                <a:lumOff val="40000"/>
              </a:schemeClr>
            </a:solidFill>
          </a:ln>
          <a:effectLst/>
        </p:spPr>
        <p:style>
          <a:lnRef idx="2">
            <a:schemeClr val="accent1"/>
          </a:lnRef>
          <a:fillRef idx="0">
            <a:schemeClr val="accent1"/>
          </a:fillRef>
          <a:effectRef idx="1">
            <a:schemeClr val="accent1"/>
          </a:effectRef>
          <a:fontRef idx="minor">
            <a:schemeClr val="tx1"/>
          </a:fontRef>
        </p:style>
      </p:cxnSp>
      <p:graphicFrame>
        <p:nvGraphicFramePr>
          <p:cNvPr id="5" name="Table 4">
            <a:extLst>
              <a:ext uri="{FF2B5EF4-FFF2-40B4-BE49-F238E27FC236}">
                <a16:creationId xmlns:a16="http://schemas.microsoft.com/office/drawing/2014/main" id="{722DB29E-B9AA-6A7A-661F-6CE0D975D7E2}"/>
              </a:ext>
            </a:extLst>
          </p:cNvPr>
          <p:cNvGraphicFramePr>
            <a:graphicFrameLocks noGrp="1"/>
          </p:cNvGraphicFramePr>
          <p:nvPr>
            <p:extLst>
              <p:ext uri="{D42A27DB-BD31-4B8C-83A1-F6EECF244321}">
                <p14:modId xmlns:p14="http://schemas.microsoft.com/office/powerpoint/2010/main" val="432118056"/>
              </p:ext>
            </p:extLst>
          </p:nvPr>
        </p:nvGraphicFramePr>
        <p:xfrm>
          <a:off x="1066800" y="1381760"/>
          <a:ext cx="7086600" cy="2123440"/>
        </p:xfrm>
        <a:graphic>
          <a:graphicData uri="http://schemas.openxmlformats.org/drawingml/2006/table">
            <a:tbl>
              <a:tblPr firstRow="1" bandRow="1">
                <a:tableStyleId>{5C22544A-7EE6-4342-B048-85BDC9FD1C3A}</a:tableStyleId>
              </a:tblPr>
              <a:tblGrid>
                <a:gridCol w="3543300">
                  <a:extLst>
                    <a:ext uri="{9D8B030D-6E8A-4147-A177-3AD203B41FA5}">
                      <a16:colId xmlns:a16="http://schemas.microsoft.com/office/drawing/2014/main" val="370177828"/>
                    </a:ext>
                  </a:extLst>
                </a:gridCol>
                <a:gridCol w="3543300">
                  <a:extLst>
                    <a:ext uri="{9D8B030D-6E8A-4147-A177-3AD203B41FA5}">
                      <a16:colId xmlns:a16="http://schemas.microsoft.com/office/drawing/2014/main" val="3202245085"/>
                    </a:ext>
                  </a:extLst>
                </a:gridCol>
              </a:tblGrid>
              <a:tr h="370840">
                <a:tc>
                  <a:txBody>
                    <a:bodyPr/>
                    <a:lstStyle/>
                    <a:p>
                      <a:r>
                        <a:rPr lang="en-US" dirty="0"/>
                        <a:t>Eligible Project Types:</a:t>
                      </a:r>
                    </a:p>
                  </a:txBody>
                  <a:tcPr/>
                </a:tc>
                <a:tc>
                  <a:txBody>
                    <a:bodyPr/>
                    <a:lstStyle/>
                    <a:p>
                      <a:endParaRPr lang="en-US" dirty="0"/>
                    </a:p>
                  </a:txBody>
                  <a:tcPr/>
                </a:tc>
                <a:extLst>
                  <a:ext uri="{0D108BD9-81ED-4DB2-BD59-A6C34878D82A}">
                    <a16:rowId xmlns:a16="http://schemas.microsoft.com/office/drawing/2014/main" val="2663237337"/>
                  </a:ext>
                </a:extLst>
              </a:tr>
              <a:tr h="370840">
                <a:tc>
                  <a:txBody>
                    <a:bodyPr/>
                    <a:lstStyle/>
                    <a:p>
                      <a:pPr marL="285750" indent="-285750">
                        <a:buFont typeface="Arial" panose="020B0604020202020204" pitchFamily="34" charset="0"/>
                        <a:buChar char="•"/>
                      </a:pPr>
                      <a:r>
                        <a:rPr lang="en-US" dirty="0"/>
                        <a:t>Rental </a:t>
                      </a:r>
                    </a:p>
                  </a:txBody>
                  <a:tcPr/>
                </a:tc>
                <a:tc>
                  <a:txBody>
                    <a:bodyPr/>
                    <a:lstStyle/>
                    <a:p>
                      <a:pPr marL="285750" indent="-285750">
                        <a:buFont typeface="Arial" panose="020B0604020202020204" pitchFamily="34" charset="0"/>
                        <a:buChar char="•"/>
                      </a:pPr>
                      <a:r>
                        <a:rPr lang="en-US" dirty="0"/>
                        <a:t>Ownership</a:t>
                      </a:r>
                    </a:p>
                  </a:txBody>
                  <a:tcPr/>
                </a:tc>
                <a:extLst>
                  <a:ext uri="{0D108BD9-81ED-4DB2-BD59-A6C34878D82A}">
                    <a16:rowId xmlns:a16="http://schemas.microsoft.com/office/drawing/2014/main" val="2338951681"/>
                  </a:ext>
                </a:extLst>
              </a:tr>
              <a:tr h="370840">
                <a:tc>
                  <a:txBody>
                    <a:bodyPr/>
                    <a:lstStyle/>
                    <a:p>
                      <a:pPr marL="285750" indent="-285750">
                        <a:buFont typeface="Arial" panose="020B0604020202020204" pitchFamily="34" charset="0"/>
                        <a:buChar char="•"/>
                      </a:pPr>
                      <a:r>
                        <a:rPr lang="en-US" dirty="0"/>
                        <a:t>New Construction</a:t>
                      </a:r>
                    </a:p>
                  </a:txBody>
                  <a:tcPr/>
                </a:tc>
                <a:tc>
                  <a:txBody>
                    <a:bodyPr/>
                    <a:lstStyle/>
                    <a:p>
                      <a:pPr marL="285750" indent="-285750">
                        <a:buFont typeface="Arial" panose="020B0604020202020204" pitchFamily="34" charset="0"/>
                        <a:buChar char="•"/>
                      </a:pPr>
                      <a:r>
                        <a:rPr lang="en-US" dirty="0"/>
                        <a:t>Rehabilitation </a:t>
                      </a:r>
                    </a:p>
                  </a:txBody>
                  <a:tcPr/>
                </a:tc>
                <a:extLst>
                  <a:ext uri="{0D108BD9-81ED-4DB2-BD59-A6C34878D82A}">
                    <a16:rowId xmlns:a16="http://schemas.microsoft.com/office/drawing/2014/main" val="11923102"/>
                  </a:ext>
                </a:extLst>
              </a:tr>
              <a:tr h="370840">
                <a:tc>
                  <a:txBody>
                    <a:bodyPr/>
                    <a:lstStyle/>
                    <a:p>
                      <a:pPr marL="285750" indent="-285750">
                        <a:buFont typeface="Arial" panose="020B0604020202020204" pitchFamily="34" charset="0"/>
                        <a:buChar char="•"/>
                      </a:pPr>
                      <a:r>
                        <a:rPr lang="en-US" dirty="0"/>
                        <a:t>Supportive Housing</a:t>
                      </a:r>
                    </a:p>
                  </a:txBody>
                  <a:tcPr/>
                </a:tc>
                <a:tc>
                  <a:txBody>
                    <a:bodyPr/>
                    <a:lstStyle/>
                    <a:p>
                      <a:pPr marL="285750" indent="-285750">
                        <a:buFont typeface="Arial" panose="020B0604020202020204" pitchFamily="34" charset="0"/>
                        <a:buChar char="•"/>
                      </a:pPr>
                      <a:r>
                        <a:rPr lang="en-US" dirty="0"/>
                        <a:t>Mixed Used</a:t>
                      </a:r>
                    </a:p>
                  </a:txBody>
                  <a:tcPr/>
                </a:tc>
                <a:extLst>
                  <a:ext uri="{0D108BD9-81ED-4DB2-BD59-A6C34878D82A}">
                    <a16:rowId xmlns:a16="http://schemas.microsoft.com/office/drawing/2014/main" val="1062553778"/>
                  </a:ext>
                </a:extLst>
              </a:tr>
              <a:tr h="370840">
                <a:tc>
                  <a:txBody>
                    <a:bodyPr/>
                    <a:lstStyle/>
                    <a:p>
                      <a:pPr marL="285750" indent="-285750">
                        <a:buFont typeface="Arial" panose="020B0604020202020204" pitchFamily="34" charset="0"/>
                        <a:buChar char="•"/>
                      </a:pPr>
                      <a:r>
                        <a:rPr lang="en-US" dirty="0"/>
                        <a:t>Owner-occupied Rehabilitation</a:t>
                      </a:r>
                    </a:p>
                  </a:txBody>
                  <a:tcPr/>
                </a:tc>
                <a:tc>
                  <a:txBody>
                    <a:bodyPr/>
                    <a:lstStyle/>
                    <a:p>
                      <a:pPr marL="285750" indent="-285750">
                        <a:buFont typeface="Arial" panose="020B0604020202020204" pitchFamily="34" charset="0"/>
                        <a:buChar char="•"/>
                      </a:pPr>
                      <a:r>
                        <a:rPr lang="en-US" dirty="0"/>
                        <a:t>Down payment assistance </a:t>
                      </a:r>
                    </a:p>
                  </a:txBody>
                  <a:tcPr/>
                </a:tc>
                <a:extLst>
                  <a:ext uri="{0D108BD9-81ED-4DB2-BD59-A6C34878D82A}">
                    <a16:rowId xmlns:a16="http://schemas.microsoft.com/office/drawing/2014/main" val="323565177"/>
                  </a:ext>
                </a:extLst>
              </a:tr>
            </a:tbl>
          </a:graphicData>
        </a:graphic>
      </p:graphicFrame>
      <p:pic>
        <p:nvPicPr>
          <p:cNvPr id="6" name="Picture 5">
            <a:extLst>
              <a:ext uri="{FF2B5EF4-FFF2-40B4-BE49-F238E27FC236}">
                <a16:creationId xmlns:a16="http://schemas.microsoft.com/office/drawing/2014/main" id="{FC4AB072-3EE9-839F-9287-7E775DDE88DD}"/>
              </a:ext>
            </a:extLst>
          </p:cNvPr>
          <p:cNvPicPr>
            <a:picLocks noChangeAspect="1" noChangeArrowheads="1"/>
          </p:cNvPicPr>
          <p:nvPr/>
        </p:nvPicPr>
        <p:blipFill rotWithShape="1">
          <a:blip r:embed="rId3" cstate="print"/>
          <a:srcRect l="18125" t="70607" r="65625" b="11673"/>
          <a:stretch/>
        </p:blipFill>
        <p:spPr bwMode="auto">
          <a:xfrm>
            <a:off x="144994" y="4150139"/>
            <a:ext cx="2737699" cy="17855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Content Placeholder 5">
            <a:extLst>
              <a:ext uri="{FF2B5EF4-FFF2-40B4-BE49-F238E27FC236}">
                <a16:creationId xmlns:a16="http://schemas.microsoft.com/office/drawing/2014/main" id="{CE36EACD-28FF-3664-ACB5-3D3FA63FA397}"/>
              </a:ext>
            </a:extLst>
          </p:cNvPr>
          <p:cNvPicPr>
            <a:picLocks noGrp="1" noChangeAspect="1"/>
          </p:cNvPicPr>
          <p:nvPr>
            <p:ph idx="1"/>
          </p:nvPr>
        </p:nvPicPr>
        <p:blipFill>
          <a:blip r:embed="rId4"/>
          <a:stretch>
            <a:fillRect/>
          </a:stretch>
        </p:blipFill>
        <p:spPr>
          <a:xfrm>
            <a:off x="3026110" y="4150139"/>
            <a:ext cx="2895600" cy="17856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32" name="Picture 8" descr="single news">
            <a:extLst>
              <a:ext uri="{FF2B5EF4-FFF2-40B4-BE49-F238E27FC236}">
                <a16:creationId xmlns:a16="http://schemas.microsoft.com/office/drawing/2014/main" id="{AE9D41C0-EAFB-C59B-885E-97723924A72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65127" y="4138076"/>
            <a:ext cx="2737699" cy="182513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6801326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AHP General Fund Overview</a:t>
            </a:r>
          </a:p>
        </p:txBody>
      </p:sp>
      <p:sp>
        <p:nvSpPr>
          <p:cNvPr id="3" name="Content Placeholder 2"/>
          <p:cNvSpPr>
            <a:spLocks noGrp="1"/>
          </p:cNvSpPr>
          <p:nvPr>
            <p:ph idx="1"/>
          </p:nvPr>
        </p:nvSpPr>
        <p:spPr>
          <a:xfrm>
            <a:off x="457200" y="1371600"/>
            <a:ext cx="8229600" cy="4936019"/>
          </a:xfrm>
        </p:spPr>
        <p:txBody>
          <a:bodyPr>
            <a:noAutofit/>
          </a:bodyPr>
          <a:lstStyle/>
          <a:p>
            <a:pPr marL="0" lvl="0" indent="0">
              <a:spcBef>
                <a:spcPts val="0"/>
              </a:spcBef>
              <a:spcAft>
                <a:spcPts val="600"/>
              </a:spcAft>
              <a:buNone/>
            </a:pPr>
            <a:r>
              <a:rPr lang="en-US" dirty="0">
                <a:solidFill>
                  <a:srgbClr val="003468"/>
                </a:solidFill>
              </a:rPr>
              <a:t>What Makes AHP Different from Other Sources of Funds?</a:t>
            </a:r>
            <a:br>
              <a:rPr lang="en-US" dirty="0">
                <a:solidFill>
                  <a:srgbClr val="003468"/>
                </a:solidFill>
              </a:rPr>
            </a:br>
            <a:endParaRPr lang="en-US" dirty="0">
              <a:solidFill>
                <a:srgbClr val="003468"/>
              </a:solidFill>
            </a:endParaRPr>
          </a:p>
          <a:p>
            <a:pPr marL="338138" lvl="0" indent="-338138">
              <a:spcBef>
                <a:spcPts val="0"/>
              </a:spcBef>
              <a:spcAft>
                <a:spcPts val="600"/>
              </a:spcAft>
            </a:pPr>
            <a:r>
              <a:rPr lang="en-US" sz="1800" dirty="0">
                <a:solidFill>
                  <a:srgbClr val="676767"/>
                </a:solidFill>
              </a:rPr>
              <a:t>Equity-like funding</a:t>
            </a:r>
          </a:p>
          <a:p>
            <a:pPr marL="338138" lvl="0" indent="-338138">
              <a:spcBef>
                <a:spcPts val="0"/>
              </a:spcBef>
              <a:spcAft>
                <a:spcPts val="600"/>
              </a:spcAft>
            </a:pPr>
            <a:r>
              <a:rPr lang="en-US" sz="1800" dirty="0">
                <a:solidFill>
                  <a:srgbClr val="676767"/>
                </a:solidFill>
              </a:rPr>
              <a:t>No interest accrues</a:t>
            </a:r>
          </a:p>
          <a:p>
            <a:pPr marL="338138" lvl="0" indent="-338138">
              <a:spcBef>
                <a:spcPts val="0"/>
              </a:spcBef>
              <a:spcAft>
                <a:spcPts val="600"/>
              </a:spcAft>
            </a:pPr>
            <a:r>
              <a:rPr lang="en-US" sz="1800" dirty="0">
                <a:solidFill>
                  <a:srgbClr val="676767"/>
                </a:solidFill>
              </a:rPr>
              <a:t>No expectation of repayment if the project continues to provide housing as committed in the application</a:t>
            </a:r>
          </a:p>
          <a:p>
            <a:pPr marL="338138" lvl="0" indent="-338138">
              <a:spcBef>
                <a:spcPts val="0"/>
              </a:spcBef>
              <a:spcAft>
                <a:spcPts val="600"/>
              </a:spcAft>
            </a:pPr>
            <a:r>
              <a:rPr lang="en-US" sz="1800" dirty="0">
                <a:solidFill>
                  <a:srgbClr val="676767"/>
                </a:solidFill>
              </a:rPr>
              <a:t>Secured with a note and security instrument to ensure compliance </a:t>
            </a:r>
            <a:br>
              <a:rPr lang="en-US" sz="1800" dirty="0">
                <a:solidFill>
                  <a:srgbClr val="676767"/>
                </a:solidFill>
              </a:rPr>
            </a:br>
            <a:r>
              <a:rPr lang="en-US" sz="1800" dirty="0">
                <a:solidFill>
                  <a:srgbClr val="676767"/>
                </a:solidFill>
              </a:rPr>
              <a:t>through the affordability period</a:t>
            </a:r>
          </a:p>
          <a:p>
            <a:pPr marL="801688" lvl="1" indent="-338138">
              <a:spcBef>
                <a:spcPts val="0"/>
              </a:spcBef>
              <a:spcAft>
                <a:spcPts val="600"/>
              </a:spcAft>
            </a:pPr>
            <a:r>
              <a:rPr lang="en-US" sz="1600" dirty="0">
                <a:solidFill>
                  <a:srgbClr val="676767"/>
                </a:solidFill>
              </a:rPr>
              <a:t>15 years for rental projects</a:t>
            </a:r>
          </a:p>
          <a:p>
            <a:pPr marL="801688" lvl="1" indent="-338138">
              <a:spcBef>
                <a:spcPts val="0"/>
              </a:spcBef>
              <a:spcAft>
                <a:spcPts val="600"/>
              </a:spcAft>
            </a:pPr>
            <a:r>
              <a:rPr lang="en-US" sz="1600" dirty="0">
                <a:solidFill>
                  <a:srgbClr val="676767"/>
                </a:solidFill>
              </a:rPr>
              <a:t>5 years for ownership projects that include a transfer of ownership</a:t>
            </a:r>
          </a:p>
          <a:p>
            <a:pPr marL="1252538" lvl="2" indent="-338138">
              <a:spcBef>
                <a:spcPts val="0"/>
              </a:spcBef>
              <a:spcAft>
                <a:spcPts val="600"/>
              </a:spcAft>
            </a:pPr>
            <a:r>
              <a:rPr lang="en-US" sz="1400" dirty="0">
                <a:solidFill>
                  <a:srgbClr val="676767"/>
                </a:solidFill>
              </a:rPr>
              <a:t>Retention (i.e., a mortgage) is not required for owner-occupied units that do not include transfer of ownership (e.g., rehabilitation)</a:t>
            </a:r>
          </a:p>
        </p:txBody>
      </p:sp>
      <p:sp>
        <p:nvSpPr>
          <p:cNvPr id="5" name="Footer Placeholder 1"/>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t>24</a:t>
            </a:fld>
            <a:endParaRPr lang="en-US" dirty="0"/>
          </a:p>
        </p:txBody>
      </p:sp>
    </p:spTree>
    <p:extLst>
      <p:ext uri="{BB962C8B-B14F-4D97-AF65-F5344CB8AC3E}">
        <p14:creationId xmlns:p14="http://schemas.microsoft.com/office/powerpoint/2010/main" val="443485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FEDERAL HOME LOAN BANK OF ATLANTA</a:t>
            </a:r>
          </a:p>
        </p:txBody>
      </p:sp>
      <p:sp>
        <p:nvSpPr>
          <p:cNvPr id="5" name="Slide Number Placeholder 4"/>
          <p:cNvSpPr>
            <a:spLocks noGrp="1"/>
          </p:cNvSpPr>
          <p:nvPr>
            <p:ph type="sldNum" sz="quarter" idx="12"/>
          </p:nvPr>
        </p:nvSpPr>
        <p:spPr/>
        <p:txBody>
          <a:bodyPr/>
          <a:lstStyle/>
          <a:p>
            <a:fld id="{A756D5BD-09B3-B140-92EB-9A79342F0DC6}" type="slidenum">
              <a:rPr lang="en-US" smtClean="0"/>
              <a:t>25</a:t>
            </a:fld>
            <a:endParaRPr lang="en-US" dirty="0"/>
          </a:p>
        </p:txBody>
      </p:sp>
      <p:sp>
        <p:nvSpPr>
          <p:cNvPr id="10" name="Rectangle 2"/>
          <p:cNvSpPr>
            <a:spLocks noGrp="1" noChangeArrowheads="1"/>
          </p:cNvSpPr>
          <p:nvPr>
            <p:ph type="title"/>
          </p:nvPr>
        </p:nvSpPr>
        <p:spPr>
          <a:xfrm>
            <a:off x="457200" y="307890"/>
            <a:ext cx="8229600" cy="553534"/>
          </a:xfrm>
        </p:spPr>
        <p:txBody>
          <a:bodyPr>
            <a:noAutofit/>
          </a:bodyPr>
          <a:lstStyle/>
          <a:p>
            <a:r>
              <a:rPr lang="en-US" dirty="0"/>
              <a:t>Examples of FHLBank Atlanta AHP Projects</a:t>
            </a:r>
            <a:endParaRPr lang="en-US" sz="1600" i="1" dirty="0">
              <a:solidFill>
                <a:srgbClr val="003366"/>
              </a:solidFill>
            </a:endParaRPr>
          </a:p>
        </p:txBody>
      </p:sp>
      <p:sp>
        <p:nvSpPr>
          <p:cNvPr id="12" name="TextBox 11"/>
          <p:cNvSpPr txBox="1"/>
          <p:nvPr/>
        </p:nvSpPr>
        <p:spPr>
          <a:xfrm>
            <a:off x="937914" y="3327978"/>
            <a:ext cx="3383427" cy="492443"/>
          </a:xfrm>
          <a:prstGeom prst="rect">
            <a:avLst/>
          </a:prstGeom>
          <a:noFill/>
        </p:spPr>
        <p:txBody>
          <a:bodyPr wrap="square" rtlCol="0">
            <a:spAutoFit/>
          </a:bodyPr>
          <a:lstStyle/>
          <a:p>
            <a:pPr algn="ctr"/>
            <a:r>
              <a:rPr lang="en-US" sz="1400" b="1" dirty="0"/>
              <a:t>Lakeside Terrace Senior Apartments</a:t>
            </a:r>
          </a:p>
          <a:p>
            <a:pPr algn="ctr"/>
            <a:r>
              <a:rPr lang="en-US" sz="1200" i="1" dirty="0"/>
              <a:t>Winter Haven, FL</a:t>
            </a:r>
          </a:p>
        </p:txBody>
      </p:sp>
      <p:sp>
        <p:nvSpPr>
          <p:cNvPr id="14" name="TextBox 13"/>
          <p:cNvSpPr txBox="1"/>
          <p:nvPr/>
        </p:nvSpPr>
        <p:spPr>
          <a:xfrm>
            <a:off x="1172309" y="5706930"/>
            <a:ext cx="2544076" cy="492443"/>
          </a:xfrm>
          <a:prstGeom prst="rect">
            <a:avLst/>
          </a:prstGeom>
          <a:noFill/>
        </p:spPr>
        <p:txBody>
          <a:bodyPr wrap="square" rtlCol="0">
            <a:spAutoFit/>
          </a:bodyPr>
          <a:lstStyle/>
          <a:p>
            <a:pPr algn="ctr"/>
            <a:r>
              <a:rPr lang="en-US" sz="1400" b="1" dirty="0"/>
              <a:t>Northside Commons</a:t>
            </a:r>
          </a:p>
          <a:p>
            <a:pPr algn="ctr"/>
            <a:r>
              <a:rPr lang="en-US" sz="1200" i="1" dirty="0"/>
              <a:t>Miami, FL</a:t>
            </a:r>
            <a:endParaRPr lang="en-US" sz="1100" i="1" dirty="0"/>
          </a:p>
        </p:txBody>
      </p:sp>
      <p:sp>
        <p:nvSpPr>
          <p:cNvPr id="16" name="TextBox 15"/>
          <p:cNvSpPr txBox="1"/>
          <p:nvPr/>
        </p:nvSpPr>
        <p:spPr>
          <a:xfrm>
            <a:off x="4923692" y="3312589"/>
            <a:ext cx="2872154" cy="492443"/>
          </a:xfrm>
          <a:prstGeom prst="rect">
            <a:avLst/>
          </a:prstGeom>
          <a:noFill/>
        </p:spPr>
        <p:txBody>
          <a:bodyPr wrap="square" rtlCol="0">
            <a:spAutoFit/>
          </a:bodyPr>
          <a:lstStyle/>
          <a:p>
            <a:pPr algn="ctr"/>
            <a:r>
              <a:rPr lang="en-US" sz="1400" b="1" dirty="0"/>
              <a:t>Kaylee Bay Village</a:t>
            </a:r>
          </a:p>
          <a:p>
            <a:pPr algn="ctr"/>
            <a:r>
              <a:rPr lang="en-US" sz="1200" i="1" dirty="0"/>
              <a:t>Tampa, FL</a:t>
            </a:r>
            <a:endParaRPr lang="en-US" sz="1100" i="1" dirty="0"/>
          </a:p>
        </p:txBody>
      </p:sp>
      <p:sp>
        <p:nvSpPr>
          <p:cNvPr id="18" name="TextBox 17"/>
          <p:cNvSpPr txBox="1"/>
          <p:nvPr/>
        </p:nvSpPr>
        <p:spPr>
          <a:xfrm>
            <a:off x="5333440" y="5706930"/>
            <a:ext cx="2133600" cy="492443"/>
          </a:xfrm>
          <a:prstGeom prst="rect">
            <a:avLst/>
          </a:prstGeom>
          <a:noFill/>
        </p:spPr>
        <p:txBody>
          <a:bodyPr wrap="square" rtlCol="0">
            <a:spAutoFit/>
          </a:bodyPr>
          <a:lstStyle/>
          <a:p>
            <a:pPr algn="ctr"/>
            <a:r>
              <a:rPr lang="en-US" sz="1400" b="1" dirty="0"/>
              <a:t>Wayne </a:t>
            </a:r>
            <a:r>
              <a:rPr lang="en-US" sz="1400" b="1" dirty="0" err="1"/>
              <a:t>Densch</a:t>
            </a:r>
            <a:r>
              <a:rPr lang="en-US" sz="1400" b="1" dirty="0"/>
              <a:t> Center </a:t>
            </a:r>
            <a:r>
              <a:rPr lang="en-US" sz="1200" i="1" dirty="0"/>
              <a:t>Orlando, FL</a:t>
            </a:r>
            <a:endParaRPr lang="en-US" sz="1100" i="1" dirty="0"/>
          </a:p>
        </p:txBody>
      </p:sp>
      <p:pic>
        <p:nvPicPr>
          <p:cNvPr id="11" name="Picture 10">
            <a:extLst>
              <a:ext uri="{FF2B5EF4-FFF2-40B4-BE49-F238E27FC236}">
                <a16:creationId xmlns:a16="http://schemas.microsoft.com/office/drawing/2014/main" id="{A18B60DE-CDFB-AED1-8245-20F3403562CF}"/>
              </a:ext>
            </a:extLst>
          </p:cNvPr>
          <p:cNvPicPr>
            <a:picLocks noChangeAspect="1"/>
          </p:cNvPicPr>
          <p:nvPr/>
        </p:nvPicPr>
        <p:blipFill>
          <a:blip r:embed="rId3"/>
          <a:stretch>
            <a:fillRect/>
          </a:stretch>
        </p:blipFill>
        <p:spPr>
          <a:xfrm>
            <a:off x="895908" y="3858070"/>
            <a:ext cx="3467437" cy="1848860"/>
          </a:xfrm>
          <a:prstGeom prst="rect">
            <a:avLst/>
          </a:prstGeom>
        </p:spPr>
      </p:pic>
      <p:pic>
        <p:nvPicPr>
          <p:cNvPr id="3" name="Picture 2">
            <a:extLst>
              <a:ext uri="{FF2B5EF4-FFF2-40B4-BE49-F238E27FC236}">
                <a16:creationId xmlns:a16="http://schemas.microsoft.com/office/drawing/2014/main" id="{C70A232B-959A-D87F-B1C7-31F9B86E8428}"/>
              </a:ext>
            </a:extLst>
          </p:cNvPr>
          <p:cNvPicPr>
            <a:picLocks noChangeAspect="1"/>
          </p:cNvPicPr>
          <p:nvPr/>
        </p:nvPicPr>
        <p:blipFill>
          <a:blip r:embed="rId4"/>
          <a:stretch>
            <a:fillRect/>
          </a:stretch>
        </p:blipFill>
        <p:spPr>
          <a:xfrm>
            <a:off x="804418" y="1339144"/>
            <a:ext cx="3516923" cy="1997965"/>
          </a:xfrm>
          <a:prstGeom prst="rect">
            <a:avLst/>
          </a:prstGeom>
        </p:spPr>
      </p:pic>
      <p:pic>
        <p:nvPicPr>
          <p:cNvPr id="7" name="Picture 6">
            <a:extLst>
              <a:ext uri="{FF2B5EF4-FFF2-40B4-BE49-F238E27FC236}">
                <a16:creationId xmlns:a16="http://schemas.microsoft.com/office/drawing/2014/main" id="{5BAF6640-2633-FB98-312A-2345D3E03AD3}"/>
              </a:ext>
            </a:extLst>
          </p:cNvPr>
          <p:cNvPicPr>
            <a:picLocks noChangeAspect="1"/>
          </p:cNvPicPr>
          <p:nvPr/>
        </p:nvPicPr>
        <p:blipFill>
          <a:blip r:embed="rId5"/>
          <a:stretch>
            <a:fillRect/>
          </a:stretch>
        </p:blipFill>
        <p:spPr>
          <a:xfrm>
            <a:off x="4817932" y="3896684"/>
            <a:ext cx="3383427" cy="1874353"/>
          </a:xfrm>
          <a:prstGeom prst="rect">
            <a:avLst/>
          </a:prstGeom>
        </p:spPr>
      </p:pic>
      <p:pic>
        <p:nvPicPr>
          <p:cNvPr id="9" name="Picture 8">
            <a:extLst>
              <a:ext uri="{FF2B5EF4-FFF2-40B4-BE49-F238E27FC236}">
                <a16:creationId xmlns:a16="http://schemas.microsoft.com/office/drawing/2014/main" id="{1AA7E074-1AD4-8CA0-C816-7DAD9DEB0852}"/>
              </a:ext>
            </a:extLst>
          </p:cNvPr>
          <p:cNvPicPr>
            <a:picLocks noChangeAspect="1"/>
          </p:cNvPicPr>
          <p:nvPr/>
        </p:nvPicPr>
        <p:blipFill>
          <a:blip r:embed="rId6"/>
          <a:stretch>
            <a:fillRect/>
          </a:stretch>
        </p:blipFill>
        <p:spPr>
          <a:xfrm>
            <a:off x="4733925" y="1344601"/>
            <a:ext cx="3467434" cy="1992508"/>
          </a:xfrm>
          <a:prstGeom prst="rect">
            <a:avLst/>
          </a:prstGeom>
        </p:spPr>
      </p:pic>
    </p:spTree>
    <p:extLst>
      <p:ext uri="{BB962C8B-B14F-4D97-AF65-F5344CB8AC3E}">
        <p14:creationId xmlns:p14="http://schemas.microsoft.com/office/powerpoint/2010/main" val="1425327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2"/>
          <a:srcRect l="3994" t="3024" r="2336"/>
          <a:stretch/>
        </p:blipFill>
        <p:spPr>
          <a:xfrm>
            <a:off x="1273705" y="1234887"/>
            <a:ext cx="6242173" cy="5312217"/>
          </a:xfrm>
          <a:prstGeom prst="rect">
            <a:avLst/>
          </a:prstGeom>
        </p:spPr>
      </p:pic>
      <p:sp>
        <p:nvSpPr>
          <p:cNvPr id="28" name="Title 1"/>
          <p:cNvSpPr>
            <a:spLocks noGrp="1"/>
          </p:cNvSpPr>
          <p:nvPr>
            <p:ph type="title"/>
          </p:nvPr>
        </p:nvSpPr>
        <p:spPr>
          <a:xfrm>
            <a:off x="457200" y="310896"/>
            <a:ext cx="7424099" cy="904637"/>
          </a:xfrm>
        </p:spPr>
        <p:txBody>
          <a:bodyPr/>
          <a:lstStyle/>
          <a:p>
            <a:r>
              <a:rPr lang="en-US" dirty="0"/>
              <a:t>Examples of FHLBank Atlanta AHP Projects</a:t>
            </a:r>
            <a:endParaRPr lang="en-US" sz="2400" dirty="0"/>
          </a:p>
        </p:txBody>
      </p:sp>
      <p:sp>
        <p:nvSpPr>
          <p:cNvPr id="2" name="Slide Number Placeholder 1"/>
          <p:cNvSpPr>
            <a:spLocks noGrp="1"/>
          </p:cNvSpPr>
          <p:nvPr>
            <p:ph type="sldNum" sz="quarter" idx="12"/>
          </p:nvPr>
        </p:nvSpPr>
        <p:spPr/>
        <p:txBody>
          <a:bodyPr/>
          <a:lstStyle/>
          <a:p>
            <a:fld id="{AD3D8A40-9CF3-495F-A9AA-501C4A31C078}" type="slidenum">
              <a:rPr lang="en-US" smtClean="0">
                <a:solidFill>
                  <a:srgbClr val="5A5A5D">
                    <a:tint val="75000"/>
                  </a:srgbClr>
                </a:solidFill>
              </a:rPr>
              <a:pPr/>
              <a:t>26</a:t>
            </a:fld>
            <a:endParaRPr lang="en-US" dirty="0">
              <a:solidFill>
                <a:srgbClr val="5A5A5D">
                  <a:tint val="75000"/>
                </a:srgbClr>
              </a:solidFill>
            </a:endParaRPr>
          </a:p>
        </p:txBody>
      </p:sp>
      <p:sp>
        <p:nvSpPr>
          <p:cNvPr id="17" name="Rectangle 3"/>
          <p:cNvSpPr>
            <a:spLocks noChangeArrowheads="1"/>
          </p:cNvSpPr>
          <p:nvPr/>
        </p:nvSpPr>
        <p:spPr bwMode="auto">
          <a:xfrm>
            <a:off x="1741714" y="3250502"/>
            <a:ext cx="1937704"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a:p>
            <a:pPr marR="0" lvl="0" defTabSz="914400" rtl="0" eaLnBrk="0" fontAlgn="base" latinLnBrk="0" hangingPunct="0">
              <a:lnSpc>
                <a:spcPct val="100000"/>
              </a:lnSpc>
              <a:spcBef>
                <a:spcPct val="0"/>
              </a:spcBef>
              <a:spcAft>
                <a:spcPct val="0"/>
              </a:spcAft>
              <a:buClrTx/>
              <a:buSzTx/>
              <a:tabLst/>
            </a:pPr>
            <a:endParaRPr kumimoji="0" lang="en-US" sz="1100"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p:txBody>
      </p:sp>
      <p:sp>
        <p:nvSpPr>
          <p:cNvPr id="19" name="Rectangle 3"/>
          <p:cNvSpPr>
            <a:spLocks noChangeArrowheads="1"/>
          </p:cNvSpPr>
          <p:nvPr/>
        </p:nvSpPr>
        <p:spPr bwMode="auto">
          <a:xfrm>
            <a:off x="3316284" y="3558279"/>
            <a:ext cx="1937704"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a:p>
            <a:pPr marR="0" lvl="0" defTabSz="914400" rtl="0" eaLnBrk="0" fontAlgn="base" latinLnBrk="0" hangingPunct="0">
              <a:lnSpc>
                <a:spcPct val="100000"/>
              </a:lnSpc>
              <a:spcBef>
                <a:spcPct val="0"/>
              </a:spcBef>
              <a:spcAft>
                <a:spcPct val="0"/>
              </a:spcAft>
              <a:buClrTx/>
              <a:buSzTx/>
              <a:tabLst/>
            </a:pPr>
            <a:endParaRPr kumimoji="0" lang="en-US" sz="1100" i="0" u="none" strike="noStrike" cap="none" normalizeH="0" baseline="0" dirty="0">
              <a:ln>
                <a:noFill/>
              </a:ln>
              <a:solidFill>
                <a:schemeClr val="tx1">
                  <a:lumMod val="50000"/>
                </a:schemeClr>
              </a:solidFill>
              <a:effectLst/>
              <a:latin typeface="Calibri" pitchFamily="34" charset="0"/>
              <a:ea typeface="Calibri" pitchFamily="34" charset="0"/>
              <a:cs typeface="Calibri" pitchFamily="34" charset="0"/>
            </a:endParaRPr>
          </a:p>
        </p:txBody>
      </p:sp>
      <p:sp>
        <p:nvSpPr>
          <p:cNvPr id="4" name="Footer Placeholder 3"/>
          <p:cNvSpPr>
            <a:spLocks noGrp="1"/>
          </p:cNvSpPr>
          <p:nvPr>
            <p:ph type="ftr" sz="quarter" idx="11"/>
          </p:nvPr>
        </p:nvSpPr>
        <p:spPr/>
        <p:txBody>
          <a:bodyPr/>
          <a:lstStyle/>
          <a:p>
            <a:r>
              <a:rPr lang="en-US">
                <a:solidFill>
                  <a:srgbClr val="5A5A5D">
                    <a:tint val="75000"/>
                  </a:srgbClr>
                </a:solidFill>
              </a:rPr>
              <a:t>FEDERAL HOME LOAN BANK OF ATLANTA</a:t>
            </a:r>
            <a:endParaRPr lang="en-US" dirty="0">
              <a:solidFill>
                <a:srgbClr val="5A5A5D">
                  <a:tint val="75000"/>
                </a:srgbClr>
              </a:solidFill>
            </a:endParaRPr>
          </a:p>
        </p:txBody>
      </p:sp>
    </p:spTree>
    <p:extLst>
      <p:ext uri="{BB962C8B-B14F-4D97-AF65-F5344CB8AC3E}">
        <p14:creationId xmlns:p14="http://schemas.microsoft.com/office/powerpoint/2010/main" val="21416845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Criteria Scoring</a:t>
            </a:r>
          </a:p>
        </p:txBody>
      </p:sp>
      <p:sp>
        <p:nvSpPr>
          <p:cNvPr id="8" name="Footer Placeholder 7"/>
          <p:cNvSpPr>
            <a:spLocks noGrp="1"/>
          </p:cNvSpPr>
          <p:nvPr>
            <p:ph type="ftr" sz="quarter" idx="11"/>
          </p:nvPr>
        </p:nvSpPr>
        <p:spPr/>
        <p:txBody>
          <a:bodyPr/>
          <a:lstStyle/>
          <a:p>
            <a:r>
              <a:rPr lang="en-US">
                <a:solidFill>
                  <a:srgbClr val="5A5A5D">
                    <a:tint val="75000"/>
                  </a:srgbClr>
                </a:solidFill>
              </a:rPr>
              <a:t>FEDERAL HOME LOAN BANK OF ATLANTA</a:t>
            </a:r>
            <a:endParaRPr lang="en-US" dirty="0">
              <a:solidFill>
                <a:srgbClr val="5A5A5D">
                  <a:tint val="75000"/>
                </a:srgbClr>
              </a:solidFill>
            </a:endParaRPr>
          </a:p>
        </p:txBody>
      </p:sp>
      <p:sp>
        <p:nvSpPr>
          <p:cNvPr id="9" name="Slide Number Placeholder 8"/>
          <p:cNvSpPr>
            <a:spLocks noGrp="1"/>
          </p:cNvSpPr>
          <p:nvPr>
            <p:ph type="sldNum" sz="quarter" idx="12"/>
          </p:nvPr>
        </p:nvSpPr>
        <p:spPr/>
        <p:txBody>
          <a:bodyPr/>
          <a:lstStyle/>
          <a:p>
            <a:fld id="{A756D5BD-09B3-B140-92EB-9A79342F0DC6}" type="slidenum">
              <a:rPr lang="en-US" smtClean="0">
                <a:solidFill>
                  <a:srgbClr val="5A5A5D">
                    <a:tint val="75000"/>
                  </a:srgbClr>
                </a:solidFill>
              </a:rPr>
              <a:pPr/>
              <a:t>27</a:t>
            </a:fld>
            <a:endParaRPr lang="en-US" dirty="0">
              <a:solidFill>
                <a:srgbClr val="5A5A5D">
                  <a:tint val="75000"/>
                </a:srgbClr>
              </a:solidFill>
            </a:endParaRPr>
          </a:p>
        </p:txBody>
      </p:sp>
      <p:pic>
        <p:nvPicPr>
          <p:cNvPr id="4" name="Picture 3">
            <a:extLst>
              <a:ext uri="{FF2B5EF4-FFF2-40B4-BE49-F238E27FC236}">
                <a16:creationId xmlns:a16="http://schemas.microsoft.com/office/drawing/2014/main" id="{36ABF68A-6B98-61B5-572C-62AC21D669B8}"/>
              </a:ext>
            </a:extLst>
          </p:cNvPr>
          <p:cNvPicPr>
            <a:picLocks noChangeAspect="1"/>
          </p:cNvPicPr>
          <p:nvPr/>
        </p:nvPicPr>
        <p:blipFill>
          <a:blip r:embed="rId3"/>
          <a:stretch>
            <a:fillRect/>
          </a:stretch>
        </p:blipFill>
        <p:spPr>
          <a:xfrm>
            <a:off x="240481" y="1216025"/>
            <a:ext cx="8663038" cy="4879976"/>
          </a:xfrm>
          <a:prstGeom prst="rect">
            <a:avLst/>
          </a:prstGeom>
        </p:spPr>
      </p:pic>
    </p:spTree>
    <p:extLst>
      <p:ext uri="{BB962C8B-B14F-4D97-AF65-F5344CB8AC3E}">
        <p14:creationId xmlns:p14="http://schemas.microsoft.com/office/powerpoint/2010/main" val="31208940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562816" cy="557784"/>
          </a:xfrm>
        </p:spPr>
        <p:txBody>
          <a:bodyPr/>
          <a:lstStyle/>
          <a:p>
            <a:r>
              <a:rPr lang="en-US" dirty="0"/>
              <a:t>How to Apply</a:t>
            </a:r>
          </a:p>
        </p:txBody>
      </p:sp>
      <p:sp>
        <p:nvSpPr>
          <p:cNvPr id="5" name="Footer Placeholder 4"/>
          <p:cNvSpPr>
            <a:spLocks noGrp="1"/>
          </p:cNvSpPr>
          <p:nvPr>
            <p:ph type="ftr" sz="quarter" idx="11"/>
          </p:nvPr>
        </p:nvSpPr>
        <p:spPr/>
        <p:txBody>
          <a:bodyPr/>
          <a:lstStyle/>
          <a:p>
            <a:r>
              <a:rPr lang="en-US" dirty="0">
                <a:solidFill>
                  <a:srgbClr val="5A5A5D">
                    <a:tint val="75000"/>
                  </a:srgbClr>
                </a:solidFill>
              </a:rPr>
              <a:t>FEDERAL HOME LOAN BANK OF ATLANTA</a:t>
            </a:r>
          </a:p>
        </p:txBody>
      </p:sp>
      <p:sp>
        <p:nvSpPr>
          <p:cNvPr id="6" name="Slide Number Placeholder 5"/>
          <p:cNvSpPr>
            <a:spLocks noGrp="1"/>
          </p:cNvSpPr>
          <p:nvPr>
            <p:ph type="sldNum" sz="quarter" idx="12"/>
          </p:nvPr>
        </p:nvSpPr>
        <p:spPr/>
        <p:txBody>
          <a:bodyPr/>
          <a:lstStyle/>
          <a:p>
            <a:fld id="{A756D5BD-09B3-B140-92EB-9A79342F0DC6}" type="slidenum">
              <a:rPr lang="en-US" smtClean="0">
                <a:solidFill>
                  <a:srgbClr val="5A5A5D">
                    <a:tint val="75000"/>
                  </a:srgbClr>
                </a:solidFill>
              </a:rPr>
              <a:pPr/>
              <a:t>28</a:t>
            </a:fld>
            <a:endParaRPr lang="en-US" dirty="0">
              <a:solidFill>
                <a:srgbClr val="5A5A5D">
                  <a:tint val="75000"/>
                </a:srgbClr>
              </a:solidFill>
            </a:endParaRPr>
          </a:p>
        </p:txBody>
      </p:sp>
      <p:sp>
        <p:nvSpPr>
          <p:cNvPr id="76" name="Rectangle 75"/>
          <p:cNvSpPr/>
          <p:nvPr/>
        </p:nvSpPr>
        <p:spPr>
          <a:xfrm>
            <a:off x="457200" y="1371600"/>
            <a:ext cx="6217023" cy="400110"/>
          </a:xfrm>
          <a:prstGeom prst="rect">
            <a:avLst/>
          </a:prstGeom>
        </p:spPr>
        <p:txBody>
          <a:bodyPr wrap="none">
            <a:spAutoFit/>
          </a:bodyPr>
          <a:lstStyle/>
          <a:p>
            <a:r>
              <a:rPr lang="en-US" sz="2000" dirty="0">
                <a:solidFill>
                  <a:srgbClr val="003268"/>
                </a:solidFill>
              </a:rPr>
              <a:t>General Fund Application and Underwriting Schedule</a:t>
            </a:r>
          </a:p>
        </p:txBody>
      </p:sp>
      <p:sp>
        <p:nvSpPr>
          <p:cNvPr id="26" name="TextBox 25"/>
          <p:cNvSpPr txBox="1"/>
          <p:nvPr/>
        </p:nvSpPr>
        <p:spPr>
          <a:xfrm>
            <a:off x="4229865" y="2440939"/>
            <a:ext cx="673783" cy="276999"/>
          </a:xfrm>
          <a:prstGeom prst="rect">
            <a:avLst/>
          </a:prstGeom>
          <a:noFill/>
        </p:spPr>
        <p:txBody>
          <a:bodyPr wrap="square" rtlCol="0">
            <a:spAutoFit/>
          </a:bodyPr>
          <a:lstStyle/>
          <a:p>
            <a:pPr algn="ctr"/>
            <a:r>
              <a:rPr lang="en-US" sz="1200" b="1" dirty="0">
                <a:solidFill>
                  <a:schemeClr val="accent6"/>
                </a:solidFill>
              </a:rPr>
              <a:t>Open</a:t>
            </a:r>
          </a:p>
        </p:txBody>
      </p:sp>
      <p:sp>
        <p:nvSpPr>
          <p:cNvPr id="27" name="Freeform 26"/>
          <p:cNvSpPr/>
          <p:nvPr/>
        </p:nvSpPr>
        <p:spPr>
          <a:xfrm>
            <a:off x="2379766" y="2778725"/>
            <a:ext cx="749808"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MAR</a:t>
            </a:r>
            <a:endParaRPr lang="en-US" sz="1400" kern="1200" dirty="0"/>
          </a:p>
        </p:txBody>
      </p:sp>
      <p:sp>
        <p:nvSpPr>
          <p:cNvPr id="28" name="TextBox 27"/>
          <p:cNvSpPr txBox="1"/>
          <p:nvPr/>
        </p:nvSpPr>
        <p:spPr>
          <a:xfrm>
            <a:off x="4765616" y="2438400"/>
            <a:ext cx="859301" cy="276999"/>
          </a:xfrm>
          <a:prstGeom prst="rect">
            <a:avLst/>
          </a:prstGeom>
          <a:noFill/>
        </p:spPr>
        <p:txBody>
          <a:bodyPr wrap="square" rtlCol="0">
            <a:spAutoFit/>
          </a:bodyPr>
          <a:lstStyle/>
          <a:p>
            <a:pPr algn="ctr"/>
            <a:r>
              <a:rPr lang="en-US" sz="1200" b="1" dirty="0">
                <a:solidFill>
                  <a:schemeClr val="accent6"/>
                </a:solidFill>
              </a:rPr>
              <a:t>Deadline</a:t>
            </a:r>
          </a:p>
        </p:txBody>
      </p:sp>
      <p:sp>
        <p:nvSpPr>
          <p:cNvPr id="29" name="Freeform 28"/>
          <p:cNvSpPr/>
          <p:nvPr/>
        </p:nvSpPr>
        <p:spPr>
          <a:xfrm>
            <a:off x="2999116" y="2785227"/>
            <a:ext cx="752587"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APR </a:t>
            </a:r>
          </a:p>
        </p:txBody>
      </p:sp>
      <p:sp>
        <p:nvSpPr>
          <p:cNvPr id="30" name="TextBox 29"/>
          <p:cNvSpPr txBox="1"/>
          <p:nvPr/>
        </p:nvSpPr>
        <p:spPr>
          <a:xfrm>
            <a:off x="5856048" y="3202318"/>
            <a:ext cx="1206812" cy="276999"/>
          </a:xfrm>
          <a:prstGeom prst="rect">
            <a:avLst/>
          </a:prstGeom>
          <a:noFill/>
        </p:spPr>
        <p:txBody>
          <a:bodyPr wrap="square" rtlCol="0">
            <a:spAutoFit/>
          </a:bodyPr>
          <a:lstStyle/>
          <a:p>
            <a:pPr algn="ctr"/>
            <a:r>
              <a:rPr lang="en-US" sz="1200" b="1" dirty="0">
                <a:solidFill>
                  <a:schemeClr val="accent6"/>
                </a:solidFill>
              </a:rPr>
              <a:t>Underwriting</a:t>
            </a:r>
          </a:p>
        </p:txBody>
      </p:sp>
      <p:sp>
        <p:nvSpPr>
          <p:cNvPr id="31" name="Freeform 30"/>
          <p:cNvSpPr/>
          <p:nvPr/>
        </p:nvSpPr>
        <p:spPr>
          <a:xfrm>
            <a:off x="4223937" y="2698153"/>
            <a:ext cx="749808"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100" kern="1200" dirty="0"/>
              <a:t>JUN</a:t>
            </a:r>
          </a:p>
        </p:txBody>
      </p:sp>
      <p:sp>
        <p:nvSpPr>
          <p:cNvPr id="32" name="TextBox 31"/>
          <p:cNvSpPr txBox="1"/>
          <p:nvPr/>
        </p:nvSpPr>
        <p:spPr>
          <a:xfrm>
            <a:off x="7858215" y="2476454"/>
            <a:ext cx="859301" cy="276999"/>
          </a:xfrm>
          <a:prstGeom prst="rect">
            <a:avLst/>
          </a:prstGeom>
          <a:noFill/>
        </p:spPr>
        <p:txBody>
          <a:bodyPr wrap="square" rtlCol="0">
            <a:spAutoFit/>
          </a:bodyPr>
          <a:lstStyle/>
          <a:p>
            <a:pPr algn="ctr"/>
            <a:r>
              <a:rPr lang="en-US" sz="1200" b="1" dirty="0">
                <a:solidFill>
                  <a:schemeClr val="accent6"/>
                </a:solidFill>
              </a:rPr>
              <a:t>Awards</a:t>
            </a:r>
          </a:p>
        </p:txBody>
      </p:sp>
      <p:sp>
        <p:nvSpPr>
          <p:cNvPr id="33" name="Freeform 32"/>
          <p:cNvSpPr/>
          <p:nvPr/>
        </p:nvSpPr>
        <p:spPr>
          <a:xfrm>
            <a:off x="4852884" y="2698153"/>
            <a:ext cx="749808"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JUL</a:t>
            </a:r>
          </a:p>
        </p:txBody>
      </p:sp>
      <p:grpSp>
        <p:nvGrpSpPr>
          <p:cNvPr id="34" name="Group 33"/>
          <p:cNvGrpSpPr/>
          <p:nvPr/>
        </p:nvGrpSpPr>
        <p:grpSpPr>
          <a:xfrm>
            <a:off x="460402" y="2702921"/>
            <a:ext cx="8262610" cy="561086"/>
            <a:chOff x="448215" y="1625447"/>
            <a:chExt cx="7949862" cy="361584"/>
          </a:xfrm>
        </p:grpSpPr>
        <p:sp>
          <p:nvSpPr>
            <p:cNvPr id="35" name="Freeform 34"/>
            <p:cNvSpPr/>
            <p:nvPr/>
          </p:nvSpPr>
          <p:spPr>
            <a:xfrm>
              <a:off x="448215" y="1625447"/>
              <a:ext cx="724101" cy="35498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chemeClr val="bg1">
                <a:lumMod val="50000"/>
              </a:schemeClr>
            </a:solidFill>
            <a:ln w="25400" cap="sq">
              <a:noFill/>
              <a:beve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b="1" dirty="0">
                  <a:solidFill>
                    <a:schemeClr val="bg1"/>
                  </a:solidFill>
                </a:rPr>
                <a:t>2024</a:t>
              </a:r>
              <a:endParaRPr lang="en-US" sz="1400" b="1" kern="1200" dirty="0">
                <a:solidFill>
                  <a:schemeClr val="bg1"/>
                </a:solidFill>
              </a:endParaRPr>
            </a:p>
          </p:txBody>
        </p:sp>
        <p:sp>
          <p:nvSpPr>
            <p:cNvPr id="36" name="Freeform 35"/>
            <p:cNvSpPr/>
            <p:nvPr/>
          </p:nvSpPr>
          <p:spPr>
            <a:xfrm>
              <a:off x="1087328" y="1678491"/>
              <a:ext cx="724101" cy="24456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JAN</a:t>
              </a:r>
            </a:p>
          </p:txBody>
        </p:sp>
        <p:sp>
          <p:nvSpPr>
            <p:cNvPr id="37" name="Freeform 36"/>
            <p:cNvSpPr/>
            <p:nvPr/>
          </p:nvSpPr>
          <p:spPr>
            <a:xfrm>
              <a:off x="1689407" y="167849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FEB</a:t>
              </a:r>
            </a:p>
          </p:txBody>
        </p:sp>
        <p:sp>
          <p:nvSpPr>
            <p:cNvPr id="38" name="Freeform 37"/>
            <p:cNvSpPr/>
            <p:nvPr/>
          </p:nvSpPr>
          <p:spPr>
            <a:xfrm>
              <a:off x="5304115"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AUG</a:t>
              </a:r>
            </a:p>
          </p:txBody>
        </p:sp>
        <p:sp>
          <p:nvSpPr>
            <p:cNvPr id="39" name="Freeform 38"/>
            <p:cNvSpPr/>
            <p:nvPr/>
          </p:nvSpPr>
          <p:spPr>
            <a:xfrm>
              <a:off x="5890829"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SEP</a:t>
              </a:r>
            </a:p>
          </p:txBody>
        </p:sp>
        <p:sp>
          <p:nvSpPr>
            <p:cNvPr id="40" name="Freeform 39"/>
            <p:cNvSpPr/>
            <p:nvPr/>
          </p:nvSpPr>
          <p:spPr>
            <a:xfrm>
              <a:off x="6473205" y="1678481"/>
              <a:ext cx="760093"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OCT</a:t>
              </a:r>
            </a:p>
          </p:txBody>
        </p:sp>
        <p:sp>
          <p:nvSpPr>
            <p:cNvPr id="41" name="Freeform 40"/>
            <p:cNvSpPr/>
            <p:nvPr/>
          </p:nvSpPr>
          <p:spPr>
            <a:xfrm>
              <a:off x="7091763"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NOV</a:t>
              </a:r>
            </a:p>
          </p:txBody>
        </p:sp>
        <p:sp>
          <p:nvSpPr>
            <p:cNvPr id="42" name="Freeform 41"/>
            <p:cNvSpPr/>
            <p:nvPr/>
          </p:nvSpPr>
          <p:spPr>
            <a:xfrm>
              <a:off x="7673976" y="1633469"/>
              <a:ext cx="724101" cy="353562"/>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DEC</a:t>
              </a:r>
            </a:p>
          </p:txBody>
        </p:sp>
      </p:grpSp>
      <p:sp>
        <p:nvSpPr>
          <p:cNvPr id="43" name="TextBox 42"/>
          <p:cNvSpPr txBox="1"/>
          <p:nvPr/>
        </p:nvSpPr>
        <p:spPr>
          <a:xfrm>
            <a:off x="3230585" y="3208701"/>
            <a:ext cx="957829" cy="276999"/>
          </a:xfrm>
          <a:prstGeom prst="rect">
            <a:avLst/>
          </a:prstGeom>
          <a:noFill/>
        </p:spPr>
        <p:txBody>
          <a:bodyPr wrap="square" rtlCol="0">
            <a:spAutoFit/>
          </a:bodyPr>
          <a:lstStyle/>
          <a:p>
            <a:pPr algn="ctr"/>
            <a:r>
              <a:rPr lang="en-US" sz="1200" b="1" dirty="0">
                <a:solidFill>
                  <a:schemeClr val="accent6"/>
                </a:solidFill>
              </a:rPr>
              <a:t>Webinars</a:t>
            </a:r>
          </a:p>
        </p:txBody>
      </p:sp>
      <p:sp>
        <p:nvSpPr>
          <p:cNvPr id="44" name="Freeform 43"/>
          <p:cNvSpPr/>
          <p:nvPr/>
        </p:nvSpPr>
        <p:spPr>
          <a:xfrm>
            <a:off x="3611516" y="2785227"/>
            <a:ext cx="752587"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MAY</a:t>
            </a:r>
            <a:r>
              <a:rPr lang="en-US" sz="1400" kern="1200" dirty="0"/>
              <a:t> </a:t>
            </a:r>
          </a:p>
        </p:txBody>
      </p:sp>
      <p:sp>
        <p:nvSpPr>
          <p:cNvPr id="45" name="TextBox 44"/>
          <p:cNvSpPr txBox="1"/>
          <p:nvPr/>
        </p:nvSpPr>
        <p:spPr>
          <a:xfrm>
            <a:off x="3574641" y="3755973"/>
            <a:ext cx="673783" cy="276999"/>
          </a:xfrm>
          <a:prstGeom prst="rect">
            <a:avLst/>
          </a:prstGeom>
          <a:noFill/>
        </p:spPr>
        <p:txBody>
          <a:bodyPr wrap="square" rtlCol="0">
            <a:spAutoFit/>
          </a:bodyPr>
          <a:lstStyle/>
          <a:p>
            <a:pPr algn="ctr"/>
            <a:r>
              <a:rPr lang="en-US" sz="1200" b="1" dirty="0">
                <a:solidFill>
                  <a:schemeClr val="accent6"/>
                </a:solidFill>
              </a:rPr>
              <a:t>Open</a:t>
            </a:r>
          </a:p>
        </p:txBody>
      </p:sp>
      <p:sp>
        <p:nvSpPr>
          <p:cNvPr id="46" name="Freeform 45"/>
          <p:cNvSpPr/>
          <p:nvPr/>
        </p:nvSpPr>
        <p:spPr>
          <a:xfrm>
            <a:off x="2356858" y="4102408"/>
            <a:ext cx="749808"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MAR</a:t>
            </a:r>
            <a:endParaRPr lang="en-US" sz="1400" kern="1200" dirty="0"/>
          </a:p>
        </p:txBody>
      </p:sp>
      <p:sp>
        <p:nvSpPr>
          <p:cNvPr id="47" name="TextBox 46"/>
          <p:cNvSpPr txBox="1"/>
          <p:nvPr/>
        </p:nvSpPr>
        <p:spPr>
          <a:xfrm>
            <a:off x="4070597" y="3755734"/>
            <a:ext cx="859301" cy="276999"/>
          </a:xfrm>
          <a:prstGeom prst="rect">
            <a:avLst/>
          </a:prstGeom>
          <a:noFill/>
        </p:spPr>
        <p:txBody>
          <a:bodyPr wrap="square" rtlCol="0">
            <a:spAutoFit/>
          </a:bodyPr>
          <a:lstStyle/>
          <a:p>
            <a:pPr algn="ctr"/>
            <a:r>
              <a:rPr lang="en-US" sz="1200" b="1" dirty="0">
                <a:solidFill>
                  <a:schemeClr val="accent6"/>
                </a:solidFill>
              </a:rPr>
              <a:t>Deadline</a:t>
            </a:r>
          </a:p>
        </p:txBody>
      </p:sp>
      <p:sp>
        <p:nvSpPr>
          <p:cNvPr id="48" name="Freeform 47"/>
          <p:cNvSpPr/>
          <p:nvPr/>
        </p:nvSpPr>
        <p:spPr>
          <a:xfrm>
            <a:off x="2976891" y="4099677"/>
            <a:ext cx="752587"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APR </a:t>
            </a:r>
          </a:p>
        </p:txBody>
      </p:sp>
      <p:sp>
        <p:nvSpPr>
          <p:cNvPr id="49" name="TextBox 48"/>
          <p:cNvSpPr txBox="1"/>
          <p:nvPr/>
        </p:nvSpPr>
        <p:spPr>
          <a:xfrm>
            <a:off x="5191301" y="4479192"/>
            <a:ext cx="1206812" cy="276999"/>
          </a:xfrm>
          <a:prstGeom prst="rect">
            <a:avLst/>
          </a:prstGeom>
          <a:noFill/>
        </p:spPr>
        <p:txBody>
          <a:bodyPr wrap="square" rtlCol="0">
            <a:spAutoFit/>
          </a:bodyPr>
          <a:lstStyle/>
          <a:p>
            <a:pPr algn="ctr"/>
            <a:r>
              <a:rPr lang="en-US" sz="1200" b="1" dirty="0">
                <a:solidFill>
                  <a:schemeClr val="accent6"/>
                </a:solidFill>
              </a:rPr>
              <a:t>Underwriting</a:t>
            </a:r>
          </a:p>
        </p:txBody>
      </p:sp>
      <p:sp>
        <p:nvSpPr>
          <p:cNvPr id="50" name="Freeform 49"/>
          <p:cNvSpPr/>
          <p:nvPr/>
        </p:nvSpPr>
        <p:spPr>
          <a:xfrm>
            <a:off x="4208062" y="4015778"/>
            <a:ext cx="749808"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100" kern="1200" dirty="0"/>
              <a:t>JUN</a:t>
            </a:r>
          </a:p>
        </p:txBody>
      </p:sp>
      <p:sp>
        <p:nvSpPr>
          <p:cNvPr id="51" name="TextBox 50"/>
          <p:cNvSpPr txBox="1"/>
          <p:nvPr/>
        </p:nvSpPr>
        <p:spPr>
          <a:xfrm>
            <a:off x="6589609" y="3791393"/>
            <a:ext cx="859301" cy="276999"/>
          </a:xfrm>
          <a:prstGeom prst="rect">
            <a:avLst/>
          </a:prstGeom>
          <a:noFill/>
        </p:spPr>
        <p:txBody>
          <a:bodyPr wrap="square" rtlCol="0">
            <a:spAutoFit/>
          </a:bodyPr>
          <a:lstStyle/>
          <a:p>
            <a:pPr algn="ctr"/>
            <a:r>
              <a:rPr lang="en-US" sz="1200" b="1" dirty="0">
                <a:solidFill>
                  <a:schemeClr val="accent6"/>
                </a:solidFill>
              </a:rPr>
              <a:t>Awards</a:t>
            </a:r>
          </a:p>
        </p:txBody>
      </p:sp>
      <p:sp>
        <p:nvSpPr>
          <p:cNvPr id="52" name="Freeform 51"/>
          <p:cNvSpPr/>
          <p:nvPr/>
        </p:nvSpPr>
        <p:spPr>
          <a:xfrm>
            <a:off x="4852884" y="4095153"/>
            <a:ext cx="749808" cy="38404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JUL</a:t>
            </a:r>
          </a:p>
        </p:txBody>
      </p:sp>
      <p:grpSp>
        <p:nvGrpSpPr>
          <p:cNvPr id="53" name="Group 52"/>
          <p:cNvGrpSpPr/>
          <p:nvPr/>
        </p:nvGrpSpPr>
        <p:grpSpPr>
          <a:xfrm>
            <a:off x="428652" y="4017374"/>
            <a:ext cx="8262610" cy="551562"/>
            <a:chOff x="448215" y="1625447"/>
            <a:chExt cx="7949862" cy="355446"/>
          </a:xfrm>
        </p:grpSpPr>
        <p:sp>
          <p:nvSpPr>
            <p:cNvPr id="54" name="Freeform 53"/>
            <p:cNvSpPr/>
            <p:nvPr/>
          </p:nvSpPr>
          <p:spPr>
            <a:xfrm>
              <a:off x="448215" y="1625447"/>
              <a:ext cx="724101" cy="35498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chemeClr val="bg1">
                <a:lumMod val="50000"/>
              </a:schemeClr>
            </a:solidFill>
            <a:ln w="25400" cap="sq">
              <a:noFill/>
              <a:beve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b="1" dirty="0">
                  <a:solidFill>
                    <a:schemeClr val="bg1"/>
                  </a:solidFill>
                </a:rPr>
                <a:t>2025</a:t>
              </a:r>
              <a:endParaRPr lang="en-US" sz="1400" b="1" kern="1200" dirty="0">
                <a:solidFill>
                  <a:schemeClr val="bg1"/>
                </a:solidFill>
              </a:endParaRPr>
            </a:p>
          </p:txBody>
        </p:sp>
        <p:sp>
          <p:nvSpPr>
            <p:cNvPr id="55" name="Freeform 54"/>
            <p:cNvSpPr/>
            <p:nvPr/>
          </p:nvSpPr>
          <p:spPr>
            <a:xfrm>
              <a:off x="1087328" y="1678491"/>
              <a:ext cx="724101" cy="244568"/>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JAN</a:t>
              </a:r>
            </a:p>
          </p:txBody>
        </p:sp>
        <p:sp>
          <p:nvSpPr>
            <p:cNvPr id="56" name="Freeform 55"/>
            <p:cNvSpPr/>
            <p:nvPr/>
          </p:nvSpPr>
          <p:spPr>
            <a:xfrm>
              <a:off x="1689407" y="167849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FEB</a:t>
              </a:r>
            </a:p>
          </p:txBody>
        </p:sp>
        <p:sp>
          <p:nvSpPr>
            <p:cNvPr id="57" name="Freeform 56"/>
            <p:cNvSpPr/>
            <p:nvPr/>
          </p:nvSpPr>
          <p:spPr>
            <a:xfrm>
              <a:off x="5288841"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AUG</a:t>
              </a:r>
            </a:p>
          </p:txBody>
        </p:sp>
        <p:sp>
          <p:nvSpPr>
            <p:cNvPr id="58" name="Freeform 57"/>
            <p:cNvSpPr/>
            <p:nvPr/>
          </p:nvSpPr>
          <p:spPr>
            <a:xfrm>
              <a:off x="5875555"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SEP</a:t>
              </a:r>
            </a:p>
          </p:txBody>
        </p:sp>
        <p:sp>
          <p:nvSpPr>
            <p:cNvPr id="59" name="Freeform 58"/>
            <p:cNvSpPr/>
            <p:nvPr/>
          </p:nvSpPr>
          <p:spPr>
            <a:xfrm>
              <a:off x="6442656" y="1627331"/>
              <a:ext cx="760093" cy="353562"/>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200" kern="1200" dirty="0"/>
                <a:t>OCT</a:t>
              </a:r>
            </a:p>
          </p:txBody>
        </p:sp>
        <p:sp>
          <p:nvSpPr>
            <p:cNvPr id="60" name="Freeform 59"/>
            <p:cNvSpPr/>
            <p:nvPr/>
          </p:nvSpPr>
          <p:spPr>
            <a:xfrm>
              <a:off x="7094818"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NOV</a:t>
              </a:r>
            </a:p>
          </p:txBody>
        </p:sp>
        <p:sp>
          <p:nvSpPr>
            <p:cNvPr id="61" name="Freeform 60"/>
            <p:cNvSpPr/>
            <p:nvPr/>
          </p:nvSpPr>
          <p:spPr>
            <a:xfrm>
              <a:off x="7673976" y="1678481"/>
              <a:ext cx="724101" cy="247493"/>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00346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kern="1200" dirty="0"/>
                <a:t>DEC</a:t>
              </a:r>
            </a:p>
          </p:txBody>
        </p:sp>
      </p:grpSp>
      <p:sp>
        <p:nvSpPr>
          <p:cNvPr id="62" name="TextBox 61"/>
          <p:cNvSpPr txBox="1"/>
          <p:nvPr/>
        </p:nvSpPr>
        <p:spPr>
          <a:xfrm>
            <a:off x="2601570" y="4477933"/>
            <a:ext cx="957829" cy="276999"/>
          </a:xfrm>
          <a:prstGeom prst="rect">
            <a:avLst/>
          </a:prstGeom>
          <a:noFill/>
        </p:spPr>
        <p:txBody>
          <a:bodyPr wrap="square" rtlCol="0">
            <a:spAutoFit/>
          </a:bodyPr>
          <a:lstStyle/>
          <a:p>
            <a:pPr algn="ctr"/>
            <a:r>
              <a:rPr lang="en-US" sz="1200" b="1" dirty="0">
                <a:solidFill>
                  <a:schemeClr val="accent6"/>
                </a:solidFill>
              </a:rPr>
              <a:t>Webinars</a:t>
            </a:r>
          </a:p>
        </p:txBody>
      </p:sp>
      <p:sp>
        <p:nvSpPr>
          <p:cNvPr id="63" name="Freeform 62"/>
          <p:cNvSpPr/>
          <p:nvPr/>
        </p:nvSpPr>
        <p:spPr>
          <a:xfrm>
            <a:off x="3586116" y="4020302"/>
            <a:ext cx="752587" cy="548640"/>
          </a:xfrm>
          <a:custGeom>
            <a:avLst/>
            <a:gdLst>
              <a:gd name="connsiteX0" fmla="*/ 0 w 724101"/>
              <a:gd name="connsiteY0" fmla="*/ 0 h 289640"/>
              <a:gd name="connsiteX1" fmla="*/ 579281 w 724101"/>
              <a:gd name="connsiteY1" fmla="*/ 0 h 289640"/>
              <a:gd name="connsiteX2" fmla="*/ 724101 w 724101"/>
              <a:gd name="connsiteY2" fmla="*/ 144820 h 289640"/>
              <a:gd name="connsiteX3" fmla="*/ 579281 w 724101"/>
              <a:gd name="connsiteY3" fmla="*/ 289640 h 289640"/>
              <a:gd name="connsiteX4" fmla="*/ 0 w 724101"/>
              <a:gd name="connsiteY4" fmla="*/ 289640 h 289640"/>
              <a:gd name="connsiteX5" fmla="*/ 144820 w 724101"/>
              <a:gd name="connsiteY5" fmla="*/ 144820 h 289640"/>
              <a:gd name="connsiteX6" fmla="*/ 0 w 724101"/>
              <a:gd name="connsiteY6" fmla="*/ 0 h 289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101" h="289640">
                <a:moveTo>
                  <a:pt x="0" y="0"/>
                </a:moveTo>
                <a:lnTo>
                  <a:pt x="579281" y="0"/>
                </a:lnTo>
                <a:lnTo>
                  <a:pt x="724101" y="144820"/>
                </a:lnTo>
                <a:lnTo>
                  <a:pt x="579281" y="289640"/>
                </a:lnTo>
                <a:lnTo>
                  <a:pt x="0" y="289640"/>
                </a:lnTo>
                <a:lnTo>
                  <a:pt x="144820" y="144820"/>
                </a:lnTo>
                <a:lnTo>
                  <a:pt x="0" y="0"/>
                </a:lnTo>
                <a:close/>
              </a:path>
            </a:pathLst>
          </a:custGeom>
          <a:solidFill>
            <a:srgbClr val="F3883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2826" tIns="16002" rIns="160822" bIns="16002" numCol="1" spcCol="1270" anchor="ctr" anchorCtr="0">
            <a:noAutofit/>
          </a:bodyPr>
          <a:lstStyle/>
          <a:p>
            <a:pPr lvl="0" algn="ctr" defTabSz="533400">
              <a:lnSpc>
                <a:spcPct val="90000"/>
              </a:lnSpc>
              <a:spcBef>
                <a:spcPct val="0"/>
              </a:spcBef>
              <a:spcAft>
                <a:spcPct val="35000"/>
              </a:spcAft>
            </a:pPr>
            <a:r>
              <a:rPr lang="en-US" sz="1400" dirty="0"/>
              <a:t>MAY</a:t>
            </a:r>
            <a:r>
              <a:rPr lang="en-US" sz="1400" kern="1200" dirty="0"/>
              <a:t> </a:t>
            </a:r>
          </a:p>
        </p:txBody>
      </p:sp>
    </p:spTree>
    <p:extLst>
      <p:ext uri="{BB962C8B-B14F-4D97-AF65-F5344CB8AC3E}">
        <p14:creationId xmlns:p14="http://schemas.microsoft.com/office/powerpoint/2010/main" val="33390311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C0E26B8-81E1-4710-B427-A06B272F7575}" type="slidenum">
              <a:rPr lang="en-US" smtClean="0">
                <a:solidFill>
                  <a:srgbClr val="5A5A5D">
                    <a:tint val="75000"/>
                  </a:srgbClr>
                </a:solidFill>
              </a:rPr>
              <a:pPr/>
              <a:t>29</a:t>
            </a:fld>
            <a:endParaRPr lang="en-US" dirty="0">
              <a:solidFill>
                <a:srgbClr val="5A5A5D">
                  <a:tint val="75000"/>
                </a:srgbClr>
              </a:solidFill>
            </a:endParaRPr>
          </a:p>
        </p:txBody>
      </p:sp>
      <p:sp>
        <p:nvSpPr>
          <p:cNvPr id="5" name="Title 3"/>
          <p:cNvSpPr txBox="1">
            <a:spLocks/>
          </p:cNvSpPr>
          <p:nvPr/>
        </p:nvSpPr>
        <p:spPr>
          <a:xfrm>
            <a:off x="457200" y="184717"/>
            <a:ext cx="8229600" cy="773043"/>
          </a:xfrm>
          <a:prstGeom prst="rect">
            <a:avLst/>
          </a:prstGeom>
        </p:spPr>
        <p:txBody>
          <a:bodyPr>
            <a:normAutofit/>
          </a:bodyPr>
          <a:lstStyle>
            <a:lvl1pPr algn="l" defTabSz="457200" rtl="0" eaLnBrk="1" latinLnBrk="0" hangingPunct="1">
              <a:spcBef>
                <a:spcPct val="0"/>
              </a:spcBef>
              <a:buNone/>
              <a:defRPr sz="2600" b="0" kern="1200">
                <a:solidFill>
                  <a:schemeClr val="bg1"/>
                </a:solidFill>
                <a:latin typeface="+mj-lt"/>
                <a:ea typeface="+mj-ea"/>
                <a:cs typeface="+mj-cs"/>
              </a:defRPr>
            </a:lvl1pPr>
          </a:lstStyle>
          <a:p>
            <a:endParaRPr lang="en-US" sz="2000" dirty="0">
              <a:solidFill>
                <a:prstClr val="white"/>
              </a:solidFill>
            </a:endParaRPr>
          </a:p>
        </p:txBody>
      </p:sp>
      <p:sp>
        <p:nvSpPr>
          <p:cNvPr id="7" name="Footer Placeholder 6"/>
          <p:cNvSpPr>
            <a:spLocks noGrp="1"/>
          </p:cNvSpPr>
          <p:nvPr>
            <p:ph type="ftr" sz="quarter" idx="11"/>
          </p:nvPr>
        </p:nvSpPr>
        <p:spPr/>
        <p:txBody>
          <a:bodyPr/>
          <a:lstStyle/>
          <a:p>
            <a:r>
              <a:rPr lang="en-US" dirty="0">
                <a:solidFill>
                  <a:srgbClr val="5A5A5D">
                    <a:tint val="75000"/>
                  </a:srgbClr>
                </a:solidFill>
              </a:rPr>
              <a:t>FEDERAL HOME LOAN BANK OF ATLANTA</a:t>
            </a:r>
          </a:p>
        </p:txBody>
      </p:sp>
      <p:sp>
        <p:nvSpPr>
          <p:cNvPr id="10" name="Title 1">
            <a:extLst>
              <a:ext uri="{FF2B5EF4-FFF2-40B4-BE49-F238E27FC236}">
                <a16:creationId xmlns:a16="http://schemas.microsoft.com/office/drawing/2014/main" id="{58F4D88A-BC53-81F0-9AB5-1326037915B3}"/>
              </a:ext>
            </a:extLst>
          </p:cNvPr>
          <p:cNvSpPr>
            <a:spLocks noGrp="1"/>
          </p:cNvSpPr>
          <p:nvPr>
            <p:ph type="title"/>
          </p:nvPr>
        </p:nvSpPr>
        <p:spPr>
          <a:xfrm>
            <a:off x="457200" y="310896"/>
            <a:ext cx="8229600" cy="553534"/>
          </a:xfrm>
        </p:spPr>
        <p:txBody>
          <a:bodyPr anchor="ctr" anchorCtr="0">
            <a:noAutofit/>
          </a:bodyPr>
          <a:lstStyle/>
          <a:p>
            <a:r>
              <a:rPr lang="en-US" dirty="0"/>
              <a:t>AHP Panel Discussion</a:t>
            </a:r>
            <a:endParaRPr lang="en-US" sz="1600" dirty="0"/>
          </a:p>
        </p:txBody>
      </p:sp>
      <p:sp>
        <p:nvSpPr>
          <p:cNvPr id="8" name="TextBox 7">
            <a:extLst>
              <a:ext uri="{FF2B5EF4-FFF2-40B4-BE49-F238E27FC236}">
                <a16:creationId xmlns:a16="http://schemas.microsoft.com/office/drawing/2014/main" id="{596B16DA-54D3-5C55-270B-162CD6870A25}"/>
              </a:ext>
            </a:extLst>
          </p:cNvPr>
          <p:cNvSpPr txBox="1"/>
          <p:nvPr/>
        </p:nvSpPr>
        <p:spPr>
          <a:xfrm>
            <a:off x="533400" y="1524000"/>
            <a:ext cx="7848600" cy="3093154"/>
          </a:xfrm>
          <a:prstGeom prst="rect">
            <a:avLst/>
          </a:prstGeom>
          <a:noFill/>
        </p:spPr>
        <p:txBody>
          <a:bodyPr wrap="square">
            <a:spAutoFit/>
          </a:bodyPr>
          <a:lstStyle/>
          <a:p>
            <a:pPr marL="0" indent="0">
              <a:spcBef>
                <a:spcPts val="0"/>
              </a:spcBef>
              <a:spcAft>
                <a:spcPts val="1200"/>
              </a:spcAft>
              <a:buNone/>
            </a:pPr>
            <a:r>
              <a:rPr lang="en-US" sz="1800" b="1" dirty="0">
                <a:solidFill>
                  <a:srgbClr val="5A5A5D"/>
                </a:solidFill>
              </a:rPr>
              <a:t>Mike Camoia</a:t>
            </a:r>
          </a:p>
          <a:p>
            <a:pPr lvl="1">
              <a:spcAft>
                <a:spcPts val="1200"/>
              </a:spcAft>
            </a:pPr>
            <a:r>
              <a:rPr lang="en-US" dirty="0">
                <a:solidFill>
                  <a:srgbClr val="5A5A5D"/>
                </a:solidFill>
              </a:rPr>
              <a:t>Community Development Finance Officer, BankUnited</a:t>
            </a:r>
          </a:p>
          <a:p>
            <a:pPr marL="0" indent="0">
              <a:spcBef>
                <a:spcPts val="0"/>
              </a:spcBef>
              <a:spcAft>
                <a:spcPts val="1200"/>
              </a:spcAft>
              <a:buNone/>
            </a:pPr>
            <a:r>
              <a:rPr lang="en-US" sz="1900" b="1" dirty="0">
                <a:solidFill>
                  <a:srgbClr val="5A5A5D"/>
                </a:solidFill>
              </a:rPr>
              <a:t>Malinda Everson</a:t>
            </a:r>
          </a:p>
          <a:p>
            <a:pPr marL="461963" indent="-461963">
              <a:spcBef>
                <a:spcPts val="0"/>
              </a:spcBef>
              <a:spcAft>
                <a:spcPts val="1200"/>
              </a:spcAft>
              <a:buNone/>
            </a:pPr>
            <a:r>
              <a:rPr lang="en-US" sz="1800" dirty="0">
                <a:solidFill>
                  <a:srgbClr val="5A5A5D"/>
                </a:solidFill>
              </a:rPr>
              <a:t>	Executive Director, Habitat for Humanity of St. Augustine/St. Johns County</a:t>
            </a:r>
          </a:p>
          <a:p>
            <a:pPr marL="0" indent="0">
              <a:spcBef>
                <a:spcPts val="0"/>
              </a:spcBef>
              <a:spcAft>
                <a:spcPts val="1200"/>
              </a:spcAft>
              <a:buNone/>
            </a:pPr>
            <a:r>
              <a:rPr lang="en-US" sz="1800" b="1" dirty="0">
                <a:solidFill>
                  <a:srgbClr val="5A5A5D"/>
                </a:solidFill>
              </a:rPr>
              <a:t>Carolina Morrow</a:t>
            </a:r>
          </a:p>
          <a:p>
            <a:pPr marL="461963" indent="-461963">
              <a:spcBef>
                <a:spcPts val="0"/>
              </a:spcBef>
              <a:spcAft>
                <a:spcPts val="1200"/>
              </a:spcAft>
              <a:buNone/>
            </a:pPr>
            <a:r>
              <a:rPr lang="en-US" sz="1800" dirty="0">
                <a:solidFill>
                  <a:srgbClr val="5A5A5D"/>
                </a:solidFill>
              </a:rPr>
              <a:t>	Program Director,  Habitat for Humanity of St. Augustine/St. Johns County</a:t>
            </a:r>
          </a:p>
        </p:txBody>
      </p:sp>
      <p:pic>
        <p:nvPicPr>
          <p:cNvPr id="1026" name="Picture 2" descr="Habitat For Humanity of St. Johns">
            <a:extLst>
              <a:ext uri="{FF2B5EF4-FFF2-40B4-BE49-F238E27FC236}">
                <a16:creationId xmlns:a16="http://schemas.microsoft.com/office/drawing/2014/main" id="{9B88D7F6-90EA-EDAD-865C-3A602F9AE4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679714"/>
            <a:ext cx="2133600" cy="130857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ankUnited — Story">
            <a:extLst>
              <a:ext uri="{FF2B5EF4-FFF2-40B4-BE49-F238E27FC236}">
                <a16:creationId xmlns:a16="http://schemas.microsoft.com/office/drawing/2014/main" id="{8725BF71-25A2-9813-D017-FAEE6A94EC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474" y="4851024"/>
            <a:ext cx="1981201" cy="11533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6247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276" y="310896"/>
            <a:ext cx="8229600" cy="557784"/>
          </a:xfrm>
        </p:spPr>
        <p:txBody>
          <a:bodyPr/>
          <a:lstStyle/>
          <a:p>
            <a:r>
              <a:rPr lang="en-US" dirty="0"/>
              <a:t>Welcome </a:t>
            </a:r>
            <a:r>
              <a:rPr lang="en-US"/>
              <a:t>and Introductions</a:t>
            </a:r>
            <a:endParaRPr lang="en-US" dirty="0"/>
          </a:p>
        </p:txBody>
      </p:sp>
      <p:sp>
        <p:nvSpPr>
          <p:cNvPr id="3" name="Content Placeholder 2"/>
          <p:cNvSpPr>
            <a:spLocks noGrp="1"/>
          </p:cNvSpPr>
          <p:nvPr>
            <p:ph idx="1"/>
          </p:nvPr>
        </p:nvSpPr>
        <p:spPr>
          <a:xfrm>
            <a:off x="152400" y="1326514"/>
            <a:ext cx="8763000" cy="4845685"/>
          </a:xfrm>
        </p:spPr>
        <p:txBody>
          <a:bodyPr>
            <a:normAutofit fontScale="92500" lnSpcReduction="20000"/>
          </a:bodyPr>
          <a:lstStyle/>
          <a:p>
            <a:pPr marL="0" indent="0">
              <a:spcBef>
                <a:spcPts val="0"/>
              </a:spcBef>
              <a:spcAft>
                <a:spcPts val="1200"/>
              </a:spcAft>
              <a:buNone/>
            </a:pPr>
            <a:r>
              <a:rPr lang="en-US" sz="1800" b="1" dirty="0">
                <a:solidFill>
                  <a:srgbClr val="5A5A5D"/>
                </a:solidFill>
              </a:rPr>
              <a:t>Eric Wimbush</a:t>
            </a:r>
          </a:p>
          <a:p>
            <a:pPr marL="0" indent="0" defTabSz="457200">
              <a:buClr>
                <a:srgbClr val="F38830"/>
              </a:buClr>
              <a:buNone/>
            </a:pPr>
            <a:r>
              <a:rPr lang="en-US" sz="1800" dirty="0">
                <a:solidFill>
                  <a:srgbClr val="5A5A5D"/>
                </a:solidFill>
              </a:rPr>
              <a:t>    Senior Relationship Manager, FHLBank Atlanta</a:t>
            </a:r>
            <a:endParaRPr lang="en-US" sz="1800" b="1" dirty="0">
              <a:solidFill>
                <a:srgbClr val="5A5A5D"/>
              </a:solidFill>
            </a:endParaRPr>
          </a:p>
          <a:p>
            <a:pPr marL="0" indent="0">
              <a:spcBef>
                <a:spcPts val="0"/>
              </a:spcBef>
              <a:spcAft>
                <a:spcPts val="1200"/>
              </a:spcAft>
              <a:buNone/>
            </a:pPr>
            <a:endParaRPr lang="en-US" sz="800" b="1" dirty="0">
              <a:solidFill>
                <a:srgbClr val="5A5A5D"/>
              </a:solidFill>
            </a:endParaRPr>
          </a:p>
          <a:p>
            <a:pPr marL="0" indent="0">
              <a:spcBef>
                <a:spcPts val="0"/>
              </a:spcBef>
              <a:spcAft>
                <a:spcPts val="1200"/>
              </a:spcAft>
              <a:buNone/>
            </a:pPr>
            <a:r>
              <a:rPr lang="en-US" sz="1800" b="1" dirty="0">
                <a:solidFill>
                  <a:srgbClr val="5A5A5D"/>
                </a:solidFill>
              </a:rPr>
              <a:t>ShaDonte Butler</a:t>
            </a:r>
          </a:p>
          <a:p>
            <a:pPr marL="285750" indent="-285750">
              <a:spcBef>
                <a:spcPts val="0"/>
              </a:spcBef>
              <a:spcAft>
                <a:spcPts val="1200"/>
              </a:spcAft>
              <a:buNone/>
            </a:pPr>
            <a:r>
              <a:rPr lang="en-US" sz="1800" dirty="0">
                <a:solidFill>
                  <a:srgbClr val="5A5A5D"/>
                </a:solidFill>
              </a:rPr>
              <a:t>	Senior Affordable Housing Program Relationship Manager, FHLBank Atlanta</a:t>
            </a:r>
            <a:endParaRPr lang="en-US" sz="1800" b="1" dirty="0">
              <a:solidFill>
                <a:srgbClr val="5A5A5D"/>
              </a:solidFill>
            </a:endParaRPr>
          </a:p>
          <a:p>
            <a:pPr marL="0" indent="0">
              <a:spcBef>
                <a:spcPts val="0"/>
              </a:spcBef>
              <a:spcAft>
                <a:spcPts val="1200"/>
              </a:spcAft>
              <a:buNone/>
            </a:pPr>
            <a:r>
              <a:rPr lang="en-US" sz="1800" b="1" dirty="0">
                <a:solidFill>
                  <a:srgbClr val="5A5A5D"/>
                </a:solidFill>
              </a:rPr>
              <a:t>Catherine Sterba</a:t>
            </a:r>
          </a:p>
          <a:p>
            <a:pPr marL="228600" indent="-228600">
              <a:spcBef>
                <a:spcPts val="0"/>
              </a:spcBef>
              <a:spcAft>
                <a:spcPts val="1200"/>
              </a:spcAft>
              <a:buNone/>
            </a:pPr>
            <a:r>
              <a:rPr lang="en-US" sz="1800" dirty="0">
                <a:solidFill>
                  <a:srgbClr val="5A5A5D"/>
                </a:solidFill>
              </a:rPr>
              <a:t>	Strategic Initiatives Manager of Community Investment Services, FHLBank Atlanta</a:t>
            </a:r>
          </a:p>
          <a:p>
            <a:pPr marL="0" indent="0">
              <a:spcBef>
                <a:spcPts val="0"/>
              </a:spcBef>
              <a:spcAft>
                <a:spcPts val="1200"/>
              </a:spcAft>
              <a:buNone/>
            </a:pPr>
            <a:r>
              <a:rPr lang="en-US" sz="1800" b="1" dirty="0">
                <a:solidFill>
                  <a:srgbClr val="5A5A5D"/>
                </a:solidFill>
              </a:rPr>
              <a:t>Mike Camoia</a:t>
            </a:r>
          </a:p>
          <a:p>
            <a:pPr marL="0" indent="0">
              <a:spcBef>
                <a:spcPts val="0"/>
              </a:spcBef>
              <a:spcAft>
                <a:spcPts val="1200"/>
              </a:spcAft>
              <a:buNone/>
            </a:pPr>
            <a:r>
              <a:rPr lang="en-US" sz="1800" b="1" dirty="0">
                <a:solidFill>
                  <a:srgbClr val="5A5A5D"/>
                </a:solidFill>
              </a:rPr>
              <a:t>	</a:t>
            </a:r>
            <a:r>
              <a:rPr lang="en-US" sz="1800" dirty="0">
                <a:solidFill>
                  <a:srgbClr val="5A5A5D"/>
                </a:solidFill>
              </a:rPr>
              <a:t>Community Development Finance Officer, BankUnited</a:t>
            </a:r>
          </a:p>
          <a:p>
            <a:pPr marL="0" indent="0">
              <a:spcBef>
                <a:spcPts val="0"/>
              </a:spcBef>
              <a:spcAft>
                <a:spcPts val="1200"/>
              </a:spcAft>
              <a:buNone/>
            </a:pPr>
            <a:r>
              <a:rPr lang="en-US" sz="1900" b="1" dirty="0">
                <a:solidFill>
                  <a:srgbClr val="5A5A5D"/>
                </a:solidFill>
              </a:rPr>
              <a:t>Malinda Everson</a:t>
            </a:r>
          </a:p>
          <a:p>
            <a:pPr marL="228600" indent="-228600">
              <a:spcBef>
                <a:spcPts val="0"/>
              </a:spcBef>
              <a:spcAft>
                <a:spcPts val="1200"/>
              </a:spcAft>
              <a:buNone/>
            </a:pPr>
            <a:r>
              <a:rPr lang="en-US" sz="1800" dirty="0">
                <a:solidFill>
                  <a:srgbClr val="5A5A5D"/>
                </a:solidFill>
              </a:rPr>
              <a:t>	Executive Director, Habitat for Humanity of St. Augustine/St. Johns County</a:t>
            </a:r>
          </a:p>
          <a:p>
            <a:pPr marL="0" indent="0">
              <a:spcBef>
                <a:spcPts val="0"/>
              </a:spcBef>
              <a:spcAft>
                <a:spcPts val="1200"/>
              </a:spcAft>
              <a:buNone/>
            </a:pPr>
            <a:r>
              <a:rPr lang="en-US" sz="1800" b="1" dirty="0">
                <a:solidFill>
                  <a:srgbClr val="5A5A5D"/>
                </a:solidFill>
              </a:rPr>
              <a:t>Carolina Morrow</a:t>
            </a:r>
          </a:p>
          <a:p>
            <a:pPr marL="228600" indent="-228600">
              <a:spcBef>
                <a:spcPts val="0"/>
              </a:spcBef>
              <a:spcAft>
                <a:spcPts val="1200"/>
              </a:spcAft>
              <a:buNone/>
            </a:pPr>
            <a:r>
              <a:rPr lang="en-US" sz="1800" dirty="0">
                <a:solidFill>
                  <a:srgbClr val="5A5A5D"/>
                </a:solidFill>
              </a:rPr>
              <a:t>	Program Director,  Habitat for Humanity of St. Augustine/St. Johns County</a:t>
            </a:r>
          </a:p>
          <a:p>
            <a:pPr marL="228600" indent="-228600">
              <a:spcBef>
                <a:spcPts val="0"/>
              </a:spcBef>
              <a:spcAft>
                <a:spcPts val="1200"/>
              </a:spcAft>
              <a:buNone/>
            </a:pPr>
            <a:endParaRPr lang="en-US" sz="1800" dirty="0">
              <a:solidFill>
                <a:srgbClr val="5A5A5D"/>
              </a:solidFill>
            </a:endParaRPr>
          </a:p>
          <a:p>
            <a:pPr marL="0" indent="0">
              <a:spcBef>
                <a:spcPts val="480"/>
              </a:spcBef>
              <a:spcAft>
                <a:spcPts val="600"/>
              </a:spcAft>
              <a:buNone/>
            </a:pPr>
            <a:endParaRPr lang="en-US" sz="1600" dirty="0"/>
          </a:p>
        </p:txBody>
      </p:sp>
      <p:sp>
        <p:nvSpPr>
          <p:cNvPr id="4" name="Slide Number Placeholder 3"/>
          <p:cNvSpPr>
            <a:spLocks noGrp="1"/>
          </p:cNvSpPr>
          <p:nvPr>
            <p:ph type="sldNum" sz="quarter" idx="12"/>
          </p:nvPr>
        </p:nvSpPr>
        <p:spPr/>
        <p:txBody>
          <a:bodyPr/>
          <a:lstStyle/>
          <a:p>
            <a:fld id="{8D1858C3-6DB3-4AB3-9741-2EABD1E0F7E5}" type="slidenum">
              <a:rPr lang="en-US" smtClean="0"/>
              <a:pPr/>
              <a:t>3</a:t>
            </a:fld>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Tree>
    <p:extLst>
      <p:ext uri="{BB962C8B-B14F-4D97-AF65-F5344CB8AC3E}">
        <p14:creationId xmlns:p14="http://schemas.microsoft.com/office/powerpoint/2010/main" val="26378832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DC0E26B8-81E1-4710-B427-A06B272F7575}" type="slidenum">
              <a:rPr lang="en-US" smtClean="0">
                <a:solidFill>
                  <a:srgbClr val="5A5A5D">
                    <a:tint val="75000"/>
                  </a:srgbClr>
                </a:solidFill>
              </a:rPr>
              <a:pPr/>
              <a:t>30</a:t>
            </a:fld>
            <a:endParaRPr lang="en-US" dirty="0">
              <a:solidFill>
                <a:srgbClr val="5A5A5D">
                  <a:tint val="75000"/>
                </a:srgbClr>
              </a:solidFill>
            </a:endParaRPr>
          </a:p>
        </p:txBody>
      </p:sp>
      <p:sp>
        <p:nvSpPr>
          <p:cNvPr id="5" name="Title 3"/>
          <p:cNvSpPr txBox="1">
            <a:spLocks/>
          </p:cNvSpPr>
          <p:nvPr/>
        </p:nvSpPr>
        <p:spPr>
          <a:xfrm>
            <a:off x="457200" y="184717"/>
            <a:ext cx="8229600" cy="773043"/>
          </a:xfrm>
          <a:prstGeom prst="rect">
            <a:avLst/>
          </a:prstGeom>
        </p:spPr>
        <p:txBody>
          <a:bodyPr>
            <a:normAutofit/>
          </a:bodyPr>
          <a:lstStyle>
            <a:lvl1pPr algn="l" defTabSz="457200" rtl="0" eaLnBrk="1" latinLnBrk="0" hangingPunct="1">
              <a:spcBef>
                <a:spcPct val="0"/>
              </a:spcBef>
              <a:buNone/>
              <a:defRPr sz="2600" b="0" kern="1200">
                <a:solidFill>
                  <a:schemeClr val="bg1"/>
                </a:solidFill>
                <a:latin typeface="+mj-lt"/>
                <a:ea typeface="+mj-ea"/>
                <a:cs typeface="+mj-cs"/>
              </a:defRPr>
            </a:lvl1pPr>
          </a:lstStyle>
          <a:p>
            <a:endParaRPr lang="en-US" sz="2000" dirty="0">
              <a:solidFill>
                <a:prstClr val="white"/>
              </a:solidFill>
            </a:endParaRPr>
          </a:p>
        </p:txBody>
      </p:sp>
      <p:sp>
        <p:nvSpPr>
          <p:cNvPr id="7" name="Footer Placeholder 6"/>
          <p:cNvSpPr>
            <a:spLocks noGrp="1"/>
          </p:cNvSpPr>
          <p:nvPr>
            <p:ph type="ftr" sz="quarter" idx="11"/>
          </p:nvPr>
        </p:nvSpPr>
        <p:spPr/>
        <p:txBody>
          <a:bodyPr/>
          <a:lstStyle/>
          <a:p>
            <a:r>
              <a:rPr lang="en-US" dirty="0">
                <a:solidFill>
                  <a:srgbClr val="5A5A5D">
                    <a:tint val="75000"/>
                  </a:srgbClr>
                </a:solidFill>
              </a:rPr>
              <a:t>FEDERAL HOME LOAN BANK OF ATLANTA</a:t>
            </a:r>
          </a:p>
        </p:txBody>
      </p:sp>
      <p:sp>
        <p:nvSpPr>
          <p:cNvPr id="10" name="Title 1">
            <a:extLst>
              <a:ext uri="{FF2B5EF4-FFF2-40B4-BE49-F238E27FC236}">
                <a16:creationId xmlns:a16="http://schemas.microsoft.com/office/drawing/2014/main" id="{58F4D88A-BC53-81F0-9AB5-1326037915B3}"/>
              </a:ext>
            </a:extLst>
          </p:cNvPr>
          <p:cNvSpPr>
            <a:spLocks noGrp="1"/>
          </p:cNvSpPr>
          <p:nvPr>
            <p:ph type="title"/>
          </p:nvPr>
        </p:nvSpPr>
        <p:spPr>
          <a:xfrm>
            <a:off x="457200" y="310896"/>
            <a:ext cx="8229600" cy="553534"/>
          </a:xfrm>
        </p:spPr>
        <p:txBody>
          <a:bodyPr anchor="ctr" anchorCtr="0">
            <a:noAutofit/>
          </a:bodyPr>
          <a:lstStyle/>
          <a:p>
            <a:r>
              <a:rPr lang="en-US" dirty="0"/>
              <a:t>FHLBank Atlanta Community Initiatives</a:t>
            </a:r>
            <a:endParaRPr lang="en-US" sz="1600" dirty="0"/>
          </a:p>
        </p:txBody>
      </p:sp>
      <p:pic>
        <p:nvPicPr>
          <p:cNvPr id="6" name="Picture 5">
            <a:extLst>
              <a:ext uri="{FF2B5EF4-FFF2-40B4-BE49-F238E27FC236}">
                <a16:creationId xmlns:a16="http://schemas.microsoft.com/office/drawing/2014/main" id="{1F9F39CD-7463-2B18-27A9-920EA01EC928}"/>
              </a:ext>
            </a:extLst>
          </p:cNvPr>
          <p:cNvPicPr>
            <a:picLocks noChangeAspect="1"/>
          </p:cNvPicPr>
          <p:nvPr/>
        </p:nvPicPr>
        <p:blipFill>
          <a:blip r:embed="rId3"/>
          <a:stretch>
            <a:fillRect/>
          </a:stretch>
        </p:blipFill>
        <p:spPr>
          <a:xfrm>
            <a:off x="605618" y="1176898"/>
            <a:ext cx="7932764" cy="4960314"/>
          </a:xfrm>
          <a:prstGeom prst="rect">
            <a:avLst/>
          </a:prstGeom>
        </p:spPr>
      </p:pic>
    </p:spTree>
    <p:extLst>
      <p:ext uri="{BB962C8B-B14F-4D97-AF65-F5344CB8AC3E}">
        <p14:creationId xmlns:p14="http://schemas.microsoft.com/office/powerpoint/2010/main" val="12748349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229600" cy="553534"/>
          </a:xfrm>
        </p:spPr>
        <p:txBody>
          <a:bodyPr>
            <a:noAutofit/>
          </a:bodyPr>
          <a:lstStyle/>
          <a:p>
            <a:r>
              <a:rPr lang="en-US" dirty="0"/>
              <a:t>FHLBank Atlanta Community Initiatives</a:t>
            </a:r>
            <a:br>
              <a:rPr lang="en-US" dirty="0"/>
            </a:br>
            <a:r>
              <a:rPr lang="en-US" sz="1600" dirty="0"/>
              <a:t>Heirs’ Property </a:t>
            </a:r>
          </a:p>
        </p:txBody>
      </p:sp>
      <p:sp>
        <p:nvSpPr>
          <p:cNvPr id="12" name="Slide Number Placeholder 11"/>
          <p:cNvSpPr>
            <a:spLocks noGrp="1"/>
          </p:cNvSpPr>
          <p:nvPr>
            <p:ph type="sldNum" sz="quarter" idx="12"/>
          </p:nvPr>
        </p:nvSpPr>
        <p:spPr/>
        <p:txBody>
          <a:bodyPr/>
          <a:lstStyle/>
          <a:p>
            <a:fld id="{A756D5BD-09B3-B140-92EB-9A79342F0DC6}" type="slidenum">
              <a:rPr lang="en-US" smtClean="0"/>
              <a:t>31</a:t>
            </a:fld>
            <a:endParaRPr lang="en-US" dirty="0"/>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pic>
        <p:nvPicPr>
          <p:cNvPr id="3" name="Picture 2"/>
          <p:cNvPicPr>
            <a:picLocks noChangeAspect="1"/>
          </p:cNvPicPr>
          <p:nvPr/>
        </p:nvPicPr>
        <p:blipFill>
          <a:blip r:embed="rId3"/>
          <a:stretch>
            <a:fillRect/>
          </a:stretch>
        </p:blipFill>
        <p:spPr>
          <a:xfrm>
            <a:off x="1273057" y="1224708"/>
            <a:ext cx="2610177" cy="1574537"/>
          </a:xfrm>
          <a:prstGeom prst="rect">
            <a:avLst/>
          </a:prstGeom>
        </p:spPr>
      </p:pic>
      <p:sp>
        <p:nvSpPr>
          <p:cNvPr id="4" name="TextBox 3"/>
          <p:cNvSpPr txBox="1"/>
          <p:nvPr/>
        </p:nvSpPr>
        <p:spPr>
          <a:xfrm>
            <a:off x="5034708" y="1224708"/>
            <a:ext cx="4109292" cy="1892826"/>
          </a:xfrm>
          <a:prstGeom prst="rect">
            <a:avLst/>
          </a:prstGeom>
          <a:noFill/>
        </p:spPr>
        <p:txBody>
          <a:bodyPr wrap="square" rtlCol="0">
            <a:spAutoFit/>
          </a:bodyPr>
          <a:lstStyle/>
          <a:p>
            <a:pPr>
              <a:spcAft>
                <a:spcPts val="600"/>
              </a:spcAft>
            </a:pPr>
            <a:r>
              <a:rPr lang="en-US" b="1" dirty="0">
                <a:solidFill>
                  <a:schemeClr val="accent1"/>
                </a:solidFill>
              </a:rPr>
              <a:t>Heirs’ property is created when….</a:t>
            </a:r>
          </a:p>
          <a:p>
            <a:pPr marL="285750" indent="-285750">
              <a:spcAft>
                <a:spcPts val="600"/>
              </a:spcAft>
              <a:buClr>
                <a:srgbClr val="F8982E"/>
              </a:buClr>
              <a:buFont typeface="Arial" panose="020B0604020202020204" pitchFamily="34" charset="0"/>
              <a:buChar char="•"/>
            </a:pPr>
            <a:r>
              <a:rPr lang="en-US" sz="1400" dirty="0"/>
              <a:t>A </a:t>
            </a:r>
            <a:r>
              <a:rPr lang="en-US" sz="1400" dirty="0">
                <a:solidFill>
                  <a:srgbClr val="676767"/>
                </a:solidFill>
              </a:rPr>
              <a:t>property owner dies </a:t>
            </a:r>
            <a:r>
              <a:rPr lang="en-US" sz="1400" b="1" i="1" dirty="0">
                <a:solidFill>
                  <a:srgbClr val="676767"/>
                </a:solidFill>
              </a:rPr>
              <a:t>with</a:t>
            </a:r>
            <a:r>
              <a:rPr lang="en-US" sz="1400" dirty="0">
                <a:solidFill>
                  <a:srgbClr val="676767"/>
                </a:solidFill>
              </a:rPr>
              <a:t> a will that leaves the property to multiple beneficiaries  </a:t>
            </a:r>
          </a:p>
          <a:p>
            <a:pPr algn="ctr">
              <a:spcAft>
                <a:spcPts val="600"/>
              </a:spcAft>
              <a:buClr>
                <a:srgbClr val="F87D2E"/>
              </a:buClr>
            </a:pPr>
            <a:r>
              <a:rPr lang="en-US" sz="1400" dirty="0">
                <a:solidFill>
                  <a:srgbClr val="676767"/>
                </a:solidFill>
              </a:rPr>
              <a:t>OR</a:t>
            </a:r>
          </a:p>
          <a:p>
            <a:pPr marL="285750" indent="-285750">
              <a:spcAft>
                <a:spcPts val="600"/>
              </a:spcAft>
              <a:buClr>
                <a:srgbClr val="F8982E"/>
              </a:buClr>
              <a:buFont typeface="Arial" panose="020B0604020202020204" pitchFamily="34" charset="0"/>
              <a:buChar char="•"/>
            </a:pPr>
            <a:r>
              <a:rPr lang="en-US" sz="1400" dirty="0">
                <a:solidFill>
                  <a:srgbClr val="676767"/>
                </a:solidFill>
              </a:rPr>
              <a:t>A property owner dies </a:t>
            </a:r>
            <a:r>
              <a:rPr lang="en-US" sz="1400" b="1" i="1" dirty="0">
                <a:solidFill>
                  <a:srgbClr val="676767"/>
                </a:solidFill>
              </a:rPr>
              <a:t>without</a:t>
            </a:r>
            <a:r>
              <a:rPr lang="en-US" sz="1400" dirty="0">
                <a:solidFill>
                  <a:srgbClr val="676767"/>
                </a:solidFill>
              </a:rPr>
              <a:t> a will, so the property passes to heirs at law via intestate succession</a:t>
            </a:r>
          </a:p>
        </p:txBody>
      </p:sp>
      <p:sp>
        <p:nvSpPr>
          <p:cNvPr id="5" name="TextBox 4"/>
          <p:cNvSpPr txBox="1"/>
          <p:nvPr/>
        </p:nvSpPr>
        <p:spPr>
          <a:xfrm>
            <a:off x="102534" y="3142410"/>
            <a:ext cx="5139236" cy="2923877"/>
          </a:xfrm>
          <a:prstGeom prst="rect">
            <a:avLst/>
          </a:prstGeom>
          <a:solidFill>
            <a:schemeClr val="bg2"/>
          </a:solidFill>
        </p:spPr>
        <p:txBody>
          <a:bodyPr wrap="square" rtlCol="0">
            <a:spAutoFit/>
          </a:bodyPr>
          <a:lstStyle/>
          <a:p>
            <a:r>
              <a:rPr lang="en-US" sz="1300" b="1" dirty="0">
                <a:solidFill>
                  <a:srgbClr val="676767"/>
                </a:solidFill>
              </a:rPr>
              <a:t>Heirs’ property legal definition in Florida Statutes Sec. 64.202 </a:t>
            </a:r>
          </a:p>
          <a:p>
            <a:pPr>
              <a:spcAft>
                <a:spcPts val="600"/>
              </a:spcAft>
            </a:pPr>
            <a:r>
              <a:rPr lang="en-US" sz="1200" dirty="0">
                <a:solidFill>
                  <a:srgbClr val="676767"/>
                </a:solidFill>
              </a:rPr>
              <a:t>Heirs property means real property held in tenancy in common which satisfies all of the following requirements as of the filing of a partition action:</a:t>
            </a:r>
          </a:p>
          <a:p>
            <a:pPr>
              <a:spcAft>
                <a:spcPts val="600"/>
              </a:spcAft>
            </a:pPr>
            <a:r>
              <a:rPr lang="en-US" sz="1200" dirty="0">
                <a:solidFill>
                  <a:srgbClr val="676767"/>
                </a:solidFill>
              </a:rPr>
              <a:t>(a) There is no agreement in a record binding all the cotenants which governs the partition of the property;</a:t>
            </a:r>
          </a:p>
          <a:p>
            <a:pPr>
              <a:spcAft>
                <a:spcPts val="600"/>
              </a:spcAft>
            </a:pPr>
            <a:r>
              <a:rPr lang="en-US" sz="1200" dirty="0">
                <a:solidFill>
                  <a:srgbClr val="676767"/>
                </a:solidFill>
              </a:rPr>
              <a:t>(b) One or more of the cotenants acquired title from a relative, whether living or deceased; and</a:t>
            </a:r>
          </a:p>
          <a:p>
            <a:r>
              <a:rPr lang="en-US" sz="1200" dirty="0">
                <a:solidFill>
                  <a:srgbClr val="676767"/>
                </a:solidFill>
              </a:rPr>
              <a:t>(c) Any of the following applies:</a:t>
            </a:r>
          </a:p>
          <a:p>
            <a:pPr marL="171450" indent="-171450">
              <a:buFont typeface="Arial" panose="020B0604020202020204" pitchFamily="34" charset="0"/>
              <a:buChar char="•"/>
            </a:pPr>
            <a:r>
              <a:rPr lang="en-US" sz="1200" dirty="0">
                <a:solidFill>
                  <a:srgbClr val="676767"/>
                </a:solidFill>
              </a:rPr>
              <a:t>20% or more </a:t>
            </a:r>
          </a:p>
          <a:p>
            <a:pPr marL="628650" lvl="1" indent="-171450">
              <a:buFont typeface="Arial" panose="020B0604020202020204" pitchFamily="34" charset="0"/>
              <a:buChar char="•"/>
            </a:pPr>
            <a:r>
              <a:rPr lang="en-US" sz="1200" dirty="0">
                <a:solidFill>
                  <a:srgbClr val="676767"/>
                </a:solidFill>
              </a:rPr>
              <a:t>of the interests are held by cotenants who are relatives</a:t>
            </a:r>
          </a:p>
          <a:p>
            <a:pPr marL="628650" lvl="1" indent="-171450">
              <a:buFont typeface="Arial" panose="020B0604020202020204" pitchFamily="34" charset="0"/>
              <a:buChar char="•"/>
            </a:pPr>
            <a:r>
              <a:rPr lang="en-US" sz="1200" dirty="0">
                <a:solidFill>
                  <a:srgbClr val="676767"/>
                </a:solidFill>
              </a:rPr>
              <a:t>of the interests are held by an individual who acquired title from a relative, whether living or deceased, or</a:t>
            </a:r>
          </a:p>
          <a:p>
            <a:pPr marL="628650" lvl="1" indent="-171450">
              <a:buFont typeface="Arial" panose="020B0604020202020204" pitchFamily="34" charset="0"/>
              <a:buChar char="•"/>
            </a:pPr>
            <a:r>
              <a:rPr lang="en-US" sz="1200" dirty="0">
                <a:solidFill>
                  <a:srgbClr val="676767"/>
                </a:solidFill>
              </a:rPr>
              <a:t>Of the cotenants are relatives.</a:t>
            </a:r>
          </a:p>
        </p:txBody>
      </p:sp>
      <p:sp>
        <p:nvSpPr>
          <p:cNvPr id="11" name="TextBox 10"/>
          <p:cNvSpPr txBox="1"/>
          <p:nvPr/>
        </p:nvSpPr>
        <p:spPr>
          <a:xfrm>
            <a:off x="9819021" y="4762288"/>
            <a:ext cx="1121225" cy="523220"/>
          </a:xfrm>
          <a:prstGeom prst="rect">
            <a:avLst/>
          </a:prstGeom>
          <a:noFill/>
        </p:spPr>
        <p:txBody>
          <a:bodyPr wrap="square" rtlCol="0">
            <a:spAutoFit/>
          </a:bodyPr>
          <a:lstStyle/>
          <a:p>
            <a:r>
              <a:rPr lang="en-US" sz="1400" dirty="0">
                <a:solidFill>
                  <a:schemeClr val="bg1"/>
                </a:solidFill>
              </a:rPr>
              <a:t>Fracture or tangled title</a:t>
            </a:r>
          </a:p>
        </p:txBody>
      </p:sp>
      <p:sp>
        <p:nvSpPr>
          <p:cNvPr id="13" name="TextBox 12"/>
          <p:cNvSpPr txBox="1"/>
          <p:nvPr/>
        </p:nvSpPr>
        <p:spPr>
          <a:xfrm>
            <a:off x="6005945" y="4439123"/>
            <a:ext cx="1338019" cy="1169551"/>
          </a:xfrm>
          <a:prstGeom prst="rect">
            <a:avLst/>
          </a:prstGeom>
          <a:noFill/>
        </p:spPr>
        <p:txBody>
          <a:bodyPr wrap="square" rtlCol="0">
            <a:spAutoFit/>
          </a:bodyPr>
          <a:lstStyle/>
          <a:p>
            <a:r>
              <a:rPr lang="en-US" sz="1400" dirty="0">
                <a:solidFill>
                  <a:schemeClr val="bg1"/>
                </a:solidFill>
              </a:rPr>
              <a:t>Recorded deed typically in the name of the deceased relative</a:t>
            </a:r>
          </a:p>
        </p:txBody>
      </p:sp>
      <p:cxnSp>
        <p:nvCxnSpPr>
          <p:cNvPr id="33" name="Straight Arrow Connector 32"/>
          <p:cNvCxnSpPr>
            <a:cxnSpLocks/>
          </p:cNvCxnSpPr>
          <p:nvPr/>
        </p:nvCxnSpPr>
        <p:spPr>
          <a:xfrm flipH="1">
            <a:off x="6457057" y="3392841"/>
            <a:ext cx="7143" cy="1119175"/>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a:off x="5707051" y="3392841"/>
            <a:ext cx="764292" cy="51589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id="{A9391339-532C-A259-2012-B315B4C65797}"/>
              </a:ext>
            </a:extLst>
          </p:cNvPr>
          <p:cNvPicPr>
            <a:picLocks noChangeAspect="1"/>
          </p:cNvPicPr>
          <p:nvPr/>
        </p:nvPicPr>
        <p:blipFill>
          <a:blip r:embed="rId4"/>
          <a:stretch>
            <a:fillRect/>
          </a:stretch>
        </p:blipFill>
        <p:spPr>
          <a:xfrm>
            <a:off x="5248912" y="3280821"/>
            <a:ext cx="3670468" cy="2100019"/>
          </a:xfrm>
          <a:prstGeom prst="rect">
            <a:avLst/>
          </a:prstGeom>
        </p:spPr>
      </p:pic>
    </p:spTree>
    <p:extLst>
      <p:ext uri="{BB962C8B-B14F-4D97-AF65-F5344CB8AC3E}">
        <p14:creationId xmlns:p14="http://schemas.microsoft.com/office/powerpoint/2010/main" val="73605959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32</a:t>
            </a:fld>
            <a:endParaRPr sz="1000" spc="-5" dirty="0">
              <a:solidFill>
                <a:srgbClr val="9B9B9C"/>
              </a:solidFill>
            </a:endParaRP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18" name="Rectangle 17"/>
          <p:cNvSpPr/>
          <p:nvPr/>
        </p:nvSpPr>
        <p:spPr>
          <a:xfrm>
            <a:off x="457200" y="1371600"/>
            <a:ext cx="8052189" cy="995144"/>
          </a:xfrm>
          <a:prstGeom prst="rect">
            <a:avLst/>
          </a:prstGeom>
        </p:spPr>
        <p:txBody>
          <a:bodyPr wrap="square">
            <a:spAutoFit/>
          </a:bodyPr>
          <a:lstStyle/>
          <a:p>
            <a:pPr>
              <a:spcAft>
                <a:spcPts val="800"/>
              </a:spcAft>
            </a:pPr>
            <a:r>
              <a:rPr lang="en-US" sz="2000" b="1" dirty="0">
                <a:solidFill>
                  <a:srgbClr val="003468"/>
                </a:solidFill>
              </a:rPr>
              <a:t>2021 Heirs’ Property Prevention and Resolution Funders’ Forum</a:t>
            </a:r>
          </a:p>
          <a:p>
            <a:r>
              <a:rPr lang="en-US" sz="1600" dirty="0">
                <a:solidFill>
                  <a:schemeClr val="tx2">
                    <a:lumMod val="60000"/>
                    <a:lumOff val="40000"/>
                  </a:schemeClr>
                </a:solidFill>
              </a:rPr>
              <a:t>Atlanta</a:t>
            </a:r>
          </a:p>
          <a:p>
            <a:r>
              <a:rPr lang="en-US" sz="1600" dirty="0">
                <a:solidFill>
                  <a:schemeClr val="tx2">
                    <a:lumMod val="60000"/>
                    <a:lumOff val="40000"/>
                  </a:schemeClr>
                </a:solidFill>
              </a:rPr>
              <a:t>December 2, 2021</a:t>
            </a:r>
          </a:p>
        </p:txBody>
      </p:sp>
      <p:sp>
        <p:nvSpPr>
          <p:cNvPr id="2" name="TextBox 1">
            <a:extLst>
              <a:ext uri="{FF2B5EF4-FFF2-40B4-BE49-F238E27FC236}">
                <a16:creationId xmlns:a16="http://schemas.microsoft.com/office/drawing/2014/main" id="{9BD4CEED-D15F-5119-BD71-72CAA6EB0AE2}"/>
              </a:ext>
            </a:extLst>
          </p:cNvPr>
          <p:cNvSpPr txBox="1"/>
          <p:nvPr/>
        </p:nvSpPr>
        <p:spPr>
          <a:xfrm>
            <a:off x="2473879" y="1812189"/>
            <a:ext cx="5307863" cy="1477328"/>
          </a:xfrm>
          <a:prstGeom prst="rect">
            <a:avLst/>
          </a:prstGeom>
          <a:noFill/>
        </p:spPr>
        <p:txBody>
          <a:bodyPr wrap="none" rtlCol="0">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FHLBank Atlanta solicited seven co-sponsor organizations</a:t>
            </a:r>
          </a:p>
          <a:p>
            <a:pPr marL="285750" indent="-285750">
              <a:spcAft>
                <a:spcPts val="600"/>
              </a:spcAft>
              <a:buClr>
                <a:srgbClr val="F8982E"/>
              </a:buClr>
              <a:buFont typeface="Arial" panose="020B0604020202020204" pitchFamily="34" charset="0"/>
              <a:buChar char="•"/>
            </a:pPr>
            <a:r>
              <a:rPr lang="en-US" sz="1400" dirty="0">
                <a:solidFill>
                  <a:srgbClr val="676767"/>
                </a:solidFill>
              </a:rPr>
              <a:t>Virtual and in-person event</a:t>
            </a:r>
          </a:p>
          <a:p>
            <a:pPr marL="285750" indent="-285750">
              <a:spcAft>
                <a:spcPts val="600"/>
              </a:spcAft>
              <a:buClr>
                <a:srgbClr val="F8982E"/>
              </a:buClr>
              <a:buFont typeface="Arial" panose="020B0604020202020204" pitchFamily="34" charset="0"/>
              <a:buChar char="•"/>
            </a:pPr>
            <a:r>
              <a:rPr lang="en-US" sz="1400" dirty="0">
                <a:solidFill>
                  <a:srgbClr val="676767"/>
                </a:solidFill>
              </a:rPr>
              <a:t>Attendees represented 22 states and the District of Columbia</a:t>
            </a:r>
          </a:p>
          <a:p>
            <a:pPr marL="285750" indent="-285750">
              <a:spcAft>
                <a:spcPts val="600"/>
              </a:spcAft>
              <a:buClr>
                <a:srgbClr val="F8982E"/>
              </a:buClr>
              <a:buFont typeface="Arial" panose="020B0604020202020204" pitchFamily="34" charset="0"/>
              <a:buChar char="•"/>
            </a:pPr>
            <a:r>
              <a:rPr lang="en-US" sz="1400" dirty="0">
                <a:solidFill>
                  <a:srgbClr val="676767"/>
                </a:solidFill>
              </a:rPr>
              <a:t>Initiatives presented by 84 organizations</a:t>
            </a:r>
          </a:p>
          <a:p>
            <a:pPr marL="285750" indent="-285750">
              <a:spcAft>
                <a:spcPts val="600"/>
              </a:spcAft>
              <a:buClr>
                <a:srgbClr val="F8982E"/>
              </a:buClr>
              <a:buFont typeface="Arial" panose="020B0604020202020204" pitchFamily="34" charset="0"/>
              <a:buChar char="•"/>
            </a:pPr>
            <a:r>
              <a:rPr lang="en-US" sz="1400" dirty="0">
                <a:solidFill>
                  <a:srgbClr val="676767"/>
                </a:solidFill>
              </a:rPr>
              <a:t>40 potential funders attended</a:t>
            </a:r>
          </a:p>
        </p:txBody>
      </p:sp>
      <p:sp>
        <p:nvSpPr>
          <p:cNvPr id="5" name="TextBox 4">
            <a:extLst>
              <a:ext uri="{FF2B5EF4-FFF2-40B4-BE49-F238E27FC236}">
                <a16:creationId xmlns:a16="http://schemas.microsoft.com/office/drawing/2014/main" id="{8DBA2126-DA53-E828-72A1-CD6F1A3C7624}"/>
              </a:ext>
            </a:extLst>
          </p:cNvPr>
          <p:cNvSpPr txBox="1"/>
          <p:nvPr/>
        </p:nvSpPr>
        <p:spPr>
          <a:xfrm>
            <a:off x="457200" y="3479715"/>
            <a:ext cx="8128389" cy="400110"/>
          </a:xfrm>
          <a:prstGeom prst="rect">
            <a:avLst/>
          </a:prstGeom>
          <a:noFill/>
        </p:spPr>
        <p:txBody>
          <a:bodyPr wrap="square">
            <a:spAutoFit/>
          </a:bodyPr>
          <a:lstStyle/>
          <a:p>
            <a:pPr>
              <a:spcAft>
                <a:spcPts val="800"/>
              </a:spcAft>
            </a:pPr>
            <a:r>
              <a:rPr lang="en-US" sz="2000" b="1" dirty="0">
                <a:solidFill>
                  <a:srgbClr val="003468"/>
                </a:solidFill>
              </a:rPr>
              <a:t>2022 Heirs’ Property Prevention and Resolution Grant Initiative</a:t>
            </a:r>
          </a:p>
        </p:txBody>
      </p:sp>
      <p:sp>
        <p:nvSpPr>
          <p:cNvPr id="7" name="Rectangle 6">
            <a:extLst>
              <a:ext uri="{FF2B5EF4-FFF2-40B4-BE49-F238E27FC236}">
                <a16:creationId xmlns:a16="http://schemas.microsoft.com/office/drawing/2014/main" id="{E80BC883-5872-5A72-4378-AD48541971BE}"/>
              </a:ext>
            </a:extLst>
          </p:cNvPr>
          <p:cNvSpPr/>
          <p:nvPr/>
        </p:nvSpPr>
        <p:spPr>
          <a:xfrm>
            <a:off x="-247650" y="4310353"/>
            <a:ext cx="3474720" cy="1184940"/>
          </a:xfrm>
          <a:prstGeom prst="rect">
            <a:avLst/>
          </a:prstGeom>
        </p:spPr>
        <p:txBody>
          <a:bodyPr wrap="square">
            <a:spAutoFit/>
          </a:bodyPr>
          <a:lstStyle/>
          <a:p>
            <a:pPr lvl="0" algn="ctr" defTabSz="457200">
              <a:spcAft>
                <a:spcPts val="600"/>
              </a:spcAft>
              <a:defRPr/>
            </a:pPr>
            <a:r>
              <a:rPr lang="en-US" sz="2800" b="1" dirty="0">
                <a:solidFill>
                  <a:schemeClr val="tx1">
                    <a:lumMod val="60000"/>
                    <a:lumOff val="40000"/>
                  </a:schemeClr>
                </a:solidFill>
                <a:latin typeface="Arial" panose="020B0604020202020204" pitchFamily="34" charset="0"/>
                <a:cs typeface="Arial" panose="020B0604020202020204" pitchFamily="34" charset="0"/>
              </a:rPr>
              <a:t>$</a:t>
            </a:r>
            <a:r>
              <a:rPr lang="en-US" sz="4800" b="1" baseline="-25000" dirty="0">
                <a:solidFill>
                  <a:schemeClr val="accent2"/>
                </a:solidFill>
                <a:latin typeface="Arial" panose="020B0604020202020204" pitchFamily="34" charset="0"/>
                <a:cs typeface="Arial" panose="020B0604020202020204" pitchFamily="34" charset="0"/>
              </a:rPr>
              <a:t> </a:t>
            </a:r>
            <a:r>
              <a:rPr lang="en-US" sz="4800" b="1" dirty="0">
                <a:solidFill>
                  <a:schemeClr val="accent2"/>
                </a:solidFill>
                <a:latin typeface="Arial" panose="020B0604020202020204" pitchFamily="34" charset="0"/>
                <a:cs typeface="Arial" panose="020B0604020202020204" pitchFamily="34" charset="0"/>
              </a:rPr>
              <a:t> </a:t>
            </a:r>
            <a:r>
              <a:rPr lang="en-US" sz="2800" b="1" dirty="0">
                <a:solidFill>
                  <a:schemeClr val="accent5"/>
                </a:solidFill>
                <a:latin typeface="Arial" panose="020B0604020202020204" pitchFamily="34" charset="0"/>
                <a:cs typeface="Arial" panose="020B0604020202020204" pitchFamily="34" charset="0"/>
              </a:rPr>
              <a:t>  </a:t>
            </a:r>
            <a:r>
              <a:rPr lang="en-US" sz="2800" b="1" dirty="0">
                <a:solidFill>
                  <a:schemeClr val="accent6"/>
                </a:solidFill>
                <a:latin typeface="Arial" panose="020B0604020202020204" pitchFamily="34" charset="0"/>
                <a:cs typeface="Arial" panose="020B0604020202020204" pitchFamily="34" charset="0"/>
              </a:rPr>
              <a:t>Million</a:t>
            </a:r>
            <a:r>
              <a:rPr lang="en-US" sz="2800" b="1" dirty="0">
                <a:solidFill>
                  <a:schemeClr val="accent5"/>
                </a:solidFill>
                <a:latin typeface="Arial" panose="020B0604020202020204" pitchFamily="34" charset="0"/>
                <a:cs typeface="Arial" panose="020B0604020202020204" pitchFamily="34" charset="0"/>
              </a:rPr>
              <a:t> </a:t>
            </a:r>
          </a:p>
          <a:p>
            <a:pPr lvl="0" algn="ctr" defTabSz="457200">
              <a:spcAft>
                <a:spcPts val="600"/>
              </a:spcAft>
              <a:defRPr/>
            </a:pPr>
            <a:endParaRPr lang="en-US"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A103FCC8-28FD-A3AD-34F1-254116E03A4E}"/>
              </a:ext>
            </a:extLst>
          </p:cNvPr>
          <p:cNvSpPr/>
          <p:nvPr/>
        </p:nvSpPr>
        <p:spPr>
          <a:xfrm>
            <a:off x="603207" y="4310353"/>
            <a:ext cx="886503" cy="830997"/>
          </a:xfrm>
          <a:prstGeom prst="rect">
            <a:avLst/>
          </a:prstGeom>
        </p:spPr>
        <p:txBody>
          <a:bodyPr wrap="square">
            <a:spAutoFit/>
          </a:bodyPr>
          <a:lstStyle/>
          <a:p>
            <a:pPr lvl="0" algn="ctr" defTabSz="457200">
              <a:spcAft>
                <a:spcPts val="600"/>
              </a:spcAft>
              <a:defRPr/>
            </a:pPr>
            <a:r>
              <a:rPr lang="en-US" sz="4800" b="1" dirty="0">
                <a:solidFill>
                  <a:schemeClr val="accent2"/>
                </a:solidFill>
                <a:latin typeface="Lucida Fax" panose="02060602050505020204" pitchFamily="18" charset="0"/>
                <a:cs typeface="Arial" panose="020B0604020202020204" pitchFamily="34" charset="0"/>
              </a:rPr>
              <a:t>1</a:t>
            </a:r>
            <a:endParaRPr lang="en-US" sz="4800" dirty="0">
              <a:solidFill>
                <a:schemeClr val="accent2"/>
              </a:solidFill>
              <a:latin typeface="Lucida Fax" panose="02060602050505020204" pitchFamily="18" charset="0"/>
              <a:cs typeface="Arial" panose="020B0604020202020204" pitchFamily="34" charset="0"/>
            </a:endParaRPr>
          </a:p>
        </p:txBody>
      </p:sp>
      <p:sp>
        <p:nvSpPr>
          <p:cNvPr id="12" name="TextBox 11">
            <a:extLst>
              <a:ext uri="{FF2B5EF4-FFF2-40B4-BE49-F238E27FC236}">
                <a16:creationId xmlns:a16="http://schemas.microsoft.com/office/drawing/2014/main" id="{58EF1AB7-4484-83AF-19DA-477C078C927D}"/>
              </a:ext>
            </a:extLst>
          </p:cNvPr>
          <p:cNvSpPr txBox="1"/>
          <p:nvPr/>
        </p:nvSpPr>
        <p:spPr>
          <a:xfrm>
            <a:off x="2473879" y="4181549"/>
            <a:ext cx="6481526" cy="1323439"/>
          </a:xfrm>
          <a:prstGeom prst="rect">
            <a:avLst/>
          </a:prstGeom>
          <a:noFill/>
        </p:spPr>
        <p:txBody>
          <a:bodyPr wrap="square">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Up</a:t>
            </a:r>
            <a:r>
              <a:rPr lang="en-US" sz="1400" dirty="0"/>
              <a:t> </a:t>
            </a:r>
            <a:r>
              <a:rPr lang="en-US" sz="1400" dirty="0">
                <a:solidFill>
                  <a:srgbClr val="676767"/>
                </a:solidFill>
              </a:rPr>
              <a:t>to $100,000 available to organizations that submitted an initiative at the FHLBank Atlanta Heirs’ Property Prevention and Resolution Funders Forum</a:t>
            </a:r>
          </a:p>
          <a:p>
            <a:pPr marL="285750" indent="-285750">
              <a:spcAft>
                <a:spcPts val="600"/>
              </a:spcAft>
              <a:buClr>
                <a:srgbClr val="F8982E"/>
              </a:buClr>
              <a:buFont typeface="Arial" panose="020B0604020202020204" pitchFamily="34" charset="0"/>
              <a:buChar char="•"/>
            </a:pPr>
            <a:r>
              <a:rPr lang="en-US" sz="1400" dirty="0">
                <a:solidFill>
                  <a:srgbClr val="676767"/>
                </a:solidFill>
              </a:rPr>
              <a:t>Proposals aligned with the original initiative proposed in December 2021</a:t>
            </a:r>
          </a:p>
          <a:p>
            <a:pPr marL="285750" lvl="0" indent="-285750">
              <a:spcAft>
                <a:spcPts val="600"/>
              </a:spcAft>
              <a:buClr>
                <a:srgbClr val="F8982E"/>
              </a:buClr>
              <a:buFont typeface="Arial" panose="020B0604020202020204" pitchFamily="34" charset="0"/>
              <a:buChar char="•"/>
            </a:pPr>
            <a:r>
              <a:rPr lang="en-US" sz="1400" dirty="0">
                <a:solidFill>
                  <a:srgbClr val="676767"/>
                </a:solidFill>
              </a:rPr>
              <a:t>Award decisions were made in December 2022 and awarded funds were distributed in Q1 2023</a:t>
            </a:r>
          </a:p>
        </p:txBody>
      </p:sp>
      <p:sp>
        <p:nvSpPr>
          <p:cNvPr id="6" name="Title 1">
            <a:extLst>
              <a:ext uri="{FF2B5EF4-FFF2-40B4-BE49-F238E27FC236}">
                <a16:creationId xmlns:a16="http://schemas.microsoft.com/office/drawing/2014/main" id="{BFAB21FB-CD8E-C641-B504-08F9AB5D0E6D}"/>
              </a:ext>
            </a:extLst>
          </p:cNvPr>
          <p:cNvSpPr>
            <a:spLocks noGrp="1"/>
          </p:cNvSpPr>
          <p:nvPr>
            <p:ph type="title"/>
          </p:nvPr>
        </p:nvSpPr>
        <p:spPr>
          <a:xfrm>
            <a:off x="457200" y="310896"/>
            <a:ext cx="8229600" cy="553534"/>
          </a:xfrm>
        </p:spPr>
        <p:txBody>
          <a:bodyPr>
            <a:noAutofit/>
          </a:bodyPr>
          <a:lstStyle/>
          <a:p>
            <a:r>
              <a:rPr lang="en-US" dirty="0"/>
              <a:t>FHLBank Atlanta Community Initiatives</a:t>
            </a:r>
            <a:br>
              <a:rPr lang="en-US" dirty="0"/>
            </a:br>
            <a:r>
              <a:rPr lang="en-US" sz="1600" dirty="0"/>
              <a:t>Heirs’ Property </a:t>
            </a:r>
          </a:p>
        </p:txBody>
      </p:sp>
    </p:spTree>
    <p:extLst>
      <p:ext uri="{BB962C8B-B14F-4D97-AF65-F5344CB8AC3E}">
        <p14:creationId xmlns:p14="http://schemas.microsoft.com/office/powerpoint/2010/main" val="3320235303"/>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33</a:t>
            </a:fld>
            <a:endParaRPr sz="1000" spc="-5" dirty="0">
              <a:solidFill>
                <a:srgbClr val="9B9B9C"/>
              </a:solidFill>
            </a:endParaRP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18" name="Rectangle 17"/>
          <p:cNvSpPr/>
          <p:nvPr/>
        </p:nvSpPr>
        <p:spPr>
          <a:xfrm>
            <a:off x="1867319" y="1307278"/>
            <a:ext cx="8052189" cy="400110"/>
          </a:xfrm>
          <a:prstGeom prst="rect">
            <a:avLst/>
          </a:prstGeom>
        </p:spPr>
        <p:txBody>
          <a:bodyPr wrap="square">
            <a:spAutoFit/>
          </a:bodyPr>
          <a:lstStyle/>
          <a:p>
            <a:pPr>
              <a:spcAft>
                <a:spcPts val="800"/>
              </a:spcAft>
            </a:pPr>
            <a:r>
              <a:rPr lang="en-US" sz="2000" b="1" dirty="0">
                <a:solidFill>
                  <a:srgbClr val="003468"/>
                </a:solidFill>
              </a:rPr>
              <a:t>2024 Family Wealth Protection Fund</a:t>
            </a:r>
          </a:p>
        </p:txBody>
      </p:sp>
      <p:sp>
        <p:nvSpPr>
          <p:cNvPr id="2" name="TextBox 1">
            <a:extLst>
              <a:ext uri="{FF2B5EF4-FFF2-40B4-BE49-F238E27FC236}">
                <a16:creationId xmlns:a16="http://schemas.microsoft.com/office/drawing/2014/main" id="{9BD4CEED-D15F-5119-BD71-72CAA6EB0AE2}"/>
              </a:ext>
            </a:extLst>
          </p:cNvPr>
          <p:cNvSpPr txBox="1"/>
          <p:nvPr/>
        </p:nvSpPr>
        <p:spPr>
          <a:xfrm>
            <a:off x="226896" y="1821489"/>
            <a:ext cx="8607160" cy="307777"/>
          </a:xfrm>
          <a:prstGeom prst="rect">
            <a:avLst/>
          </a:prstGeom>
          <a:noFill/>
        </p:spPr>
        <p:txBody>
          <a:bodyPr wrap="square" rtlCol="0">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Up to $500,000 available in matching funds for large scale projects serving a municipality, county, city</a:t>
            </a:r>
          </a:p>
        </p:txBody>
      </p:sp>
      <p:sp>
        <p:nvSpPr>
          <p:cNvPr id="7" name="Rectangle 6">
            <a:extLst>
              <a:ext uri="{FF2B5EF4-FFF2-40B4-BE49-F238E27FC236}">
                <a16:creationId xmlns:a16="http://schemas.microsoft.com/office/drawing/2014/main" id="{E80BC883-5872-5A72-4378-AD48541971BE}"/>
              </a:ext>
            </a:extLst>
          </p:cNvPr>
          <p:cNvSpPr/>
          <p:nvPr/>
        </p:nvSpPr>
        <p:spPr>
          <a:xfrm>
            <a:off x="609600" y="4618828"/>
            <a:ext cx="3524250" cy="1184940"/>
          </a:xfrm>
          <a:prstGeom prst="rect">
            <a:avLst/>
          </a:prstGeom>
        </p:spPr>
        <p:txBody>
          <a:bodyPr wrap="square">
            <a:spAutoFit/>
          </a:bodyPr>
          <a:lstStyle/>
          <a:p>
            <a:pPr lvl="0" algn="ctr" defTabSz="457200">
              <a:spcAft>
                <a:spcPts val="600"/>
              </a:spcAft>
              <a:defRPr/>
            </a:pPr>
            <a:r>
              <a:rPr lang="en-US" sz="2800" b="1" dirty="0">
                <a:solidFill>
                  <a:schemeClr val="tx1">
                    <a:lumMod val="60000"/>
                    <a:lumOff val="40000"/>
                  </a:schemeClr>
                </a:solidFill>
                <a:latin typeface="Arial" panose="020B0604020202020204" pitchFamily="34" charset="0"/>
                <a:cs typeface="Arial" panose="020B0604020202020204" pitchFamily="34" charset="0"/>
              </a:rPr>
              <a:t>$</a:t>
            </a:r>
            <a:r>
              <a:rPr lang="en-US" sz="4800" b="1" baseline="-25000" dirty="0">
                <a:solidFill>
                  <a:schemeClr val="accent2"/>
                </a:solidFill>
                <a:latin typeface="Arial" panose="020B0604020202020204" pitchFamily="34" charset="0"/>
                <a:cs typeface="Arial" panose="020B0604020202020204" pitchFamily="34" charset="0"/>
              </a:rPr>
              <a:t> </a:t>
            </a:r>
            <a:r>
              <a:rPr lang="en-US" sz="4800" b="1" dirty="0">
                <a:solidFill>
                  <a:schemeClr val="accent2"/>
                </a:solidFill>
                <a:latin typeface="Arial" panose="020B0604020202020204" pitchFamily="34" charset="0"/>
                <a:cs typeface="Arial" panose="020B0604020202020204" pitchFamily="34" charset="0"/>
              </a:rPr>
              <a:t> </a:t>
            </a:r>
            <a:r>
              <a:rPr lang="en-US" sz="2800" b="1" dirty="0">
                <a:solidFill>
                  <a:schemeClr val="accent5"/>
                </a:solidFill>
                <a:latin typeface="Arial" panose="020B0604020202020204" pitchFamily="34" charset="0"/>
                <a:cs typeface="Arial" panose="020B0604020202020204" pitchFamily="34" charset="0"/>
              </a:rPr>
              <a:t>  </a:t>
            </a:r>
            <a:r>
              <a:rPr lang="en-US" sz="2800" b="1" dirty="0">
                <a:solidFill>
                  <a:schemeClr val="accent6"/>
                </a:solidFill>
                <a:latin typeface="Arial" panose="020B0604020202020204" pitchFamily="34" charset="0"/>
                <a:cs typeface="Arial" panose="020B0604020202020204" pitchFamily="34" charset="0"/>
              </a:rPr>
              <a:t>Million</a:t>
            </a:r>
            <a:r>
              <a:rPr lang="en-US" sz="2800" b="1" dirty="0">
                <a:solidFill>
                  <a:schemeClr val="accent5"/>
                </a:solidFill>
                <a:latin typeface="Arial" panose="020B0604020202020204" pitchFamily="34" charset="0"/>
                <a:cs typeface="Arial" panose="020B0604020202020204" pitchFamily="34" charset="0"/>
              </a:rPr>
              <a:t> </a:t>
            </a:r>
          </a:p>
          <a:p>
            <a:pPr lvl="0" algn="ctr" defTabSz="457200">
              <a:spcAft>
                <a:spcPts val="600"/>
              </a:spcAft>
              <a:defRPr/>
            </a:pPr>
            <a:endParaRPr lang="en-US" dirty="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A103FCC8-28FD-A3AD-34F1-254116E03A4E}"/>
              </a:ext>
            </a:extLst>
          </p:cNvPr>
          <p:cNvSpPr/>
          <p:nvPr/>
        </p:nvSpPr>
        <p:spPr>
          <a:xfrm>
            <a:off x="1485222" y="4618828"/>
            <a:ext cx="886503" cy="830997"/>
          </a:xfrm>
          <a:prstGeom prst="rect">
            <a:avLst/>
          </a:prstGeom>
        </p:spPr>
        <p:txBody>
          <a:bodyPr wrap="square">
            <a:spAutoFit/>
          </a:bodyPr>
          <a:lstStyle/>
          <a:p>
            <a:pPr lvl="0" algn="ctr" defTabSz="457200">
              <a:spcAft>
                <a:spcPts val="600"/>
              </a:spcAft>
              <a:defRPr/>
            </a:pPr>
            <a:r>
              <a:rPr lang="en-US" sz="4800" b="1" dirty="0">
                <a:solidFill>
                  <a:schemeClr val="accent2"/>
                </a:solidFill>
                <a:latin typeface="Lucida Fax" panose="02060602050505020204" pitchFamily="18" charset="0"/>
                <a:cs typeface="Arial" panose="020B0604020202020204" pitchFamily="34" charset="0"/>
              </a:rPr>
              <a:t>5</a:t>
            </a:r>
            <a:endParaRPr lang="en-US" sz="4800" dirty="0">
              <a:solidFill>
                <a:schemeClr val="accent2"/>
              </a:solidFill>
              <a:latin typeface="Lucida Fax" panose="02060602050505020204" pitchFamily="18" charset="0"/>
              <a:cs typeface="Arial" panose="020B0604020202020204" pitchFamily="34" charset="0"/>
            </a:endParaRPr>
          </a:p>
        </p:txBody>
      </p:sp>
      <p:sp>
        <p:nvSpPr>
          <p:cNvPr id="12" name="TextBox 11">
            <a:extLst>
              <a:ext uri="{FF2B5EF4-FFF2-40B4-BE49-F238E27FC236}">
                <a16:creationId xmlns:a16="http://schemas.microsoft.com/office/drawing/2014/main" id="{58EF1AB7-4484-83AF-19DA-477C078C927D}"/>
              </a:ext>
            </a:extLst>
          </p:cNvPr>
          <p:cNvSpPr txBox="1"/>
          <p:nvPr/>
        </p:nvSpPr>
        <p:spPr>
          <a:xfrm>
            <a:off x="226896" y="2150236"/>
            <a:ext cx="8688504" cy="2200602"/>
          </a:xfrm>
          <a:prstGeom prst="rect">
            <a:avLst/>
          </a:prstGeom>
          <a:noFill/>
        </p:spPr>
        <p:txBody>
          <a:bodyPr wrap="square">
            <a:spAutoFit/>
          </a:bodyPr>
          <a:lstStyle/>
          <a:p>
            <a:pPr marL="285750" indent="-285750">
              <a:spcAft>
                <a:spcPts val="600"/>
              </a:spcAft>
              <a:buClr>
                <a:srgbClr val="F8982E"/>
              </a:buClr>
              <a:buFont typeface="Arial" panose="020B0604020202020204" pitchFamily="34" charset="0"/>
              <a:buChar char="•"/>
            </a:pPr>
            <a:r>
              <a:rPr lang="en-US" sz="1400" dirty="0">
                <a:solidFill>
                  <a:srgbClr val="676767"/>
                </a:solidFill>
              </a:rPr>
              <a:t>Up</a:t>
            </a:r>
            <a:r>
              <a:rPr lang="en-US" sz="1400" dirty="0"/>
              <a:t> </a:t>
            </a:r>
            <a:r>
              <a:rPr lang="en-US" sz="1400" dirty="0">
                <a:solidFill>
                  <a:srgbClr val="676767"/>
                </a:solidFill>
              </a:rPr>
              <a:t>to $200,000 available to applicant organizations working with individual landowners on heirs’ property prevention or resolution</a:t>
            </a:r>
          </a:p>
          <a:p>
            <a:pPr marL="742950" lvl="1" indent="-285750">
              <a:spcAft>
                <a:spcPts val="600"/>
              </a:spcAft>
              <a:buClr>
                <a:srgbClr val="F8982E"/>
              </a:buClr>
              <a:buFont typeface="Arial" panose="020B0604020202020204" pitchFamily="34" charset="0"/>
              <a:buChar char="•"/>
            </a:pPr>
            <a:r>
              <a:rPr lang="en-US" sz="1400" dirty="0">
                <a:solidFill>
                  <a:srgbClr val="676767"/>
                </a:solidFill>
              </a:rPr>
              <a:t>Resolution: Assist with clearing of titles for property owners with tangled titles and heirs’ property issues throughout the district</a:t>
            </a:r>
          </a:p>
          <a:p>
            <a:pPr marL="742950" lvl="1" indent="-285750">
              <a:spcAft>
                <a:spcPts val="600"/>
              </a:spcAft>
              <a:buClr>
                <a:srgbClr val="F8982E"/>
              </a:buClr>
              <a:buFont typeface="Arial" panose="020B0604020202020204" pitchFamily="34" charset="0"/>
              <a:buChar char="•"/>
            </a:pPr>
            <a:r>
              <a:rPr lang="en-US" sz="1400" dirty="0">
                <a:solidFill>
                  <a:srgbClr val="676767"/>
                </a:solidFill>
              </a:rPr>
              <a:t>Prevention: Assist with creation and execution of wills and estate documents </a:t>
            </a:r>
          </a:p>
          <a:p>
            <a:pPr marL="285750" indent="-285750">
              <a:spcAft>
                <a:spcPts val="600"/>
              </a:spcAft>
              <a:buClr>
                <a:srgbClr val="F8982E"/>
              </a:buClr>
              <a:buFont typeface="Arial" panose="020B0604020202020204" pitchFamily="34" charset="0"/>
              <a:buChar char="•"/>
            </a:pPr>
            <a:r>
              <a:rPr lang="en-US" sz="1400" dirty="0">
                <a:solidFill>
                  <a:srgbClr val="676767"/>
                </a:solidFill>
              </a:rPr>
              <a:t>Applications accepted starting in September through October</a:t>
            </a:r>
          </a:p>
          <a:p>
            <a:pPr marL="285750" indent="-285750">
              <a:spcAft>
                <a:spcPts val="600"/>
              </a:spcAft>
              <a:buClr>
                <a:srgbClr val="F8982E"/>
              </a:buClr>
              <a:buFont typeface="Arial" panose="020B0604020202020204" pitchFamily="34" charset="0"/>
              <a:buChar char="•"/>
            </a:pPr>
            <a:r>
              <a:rPr lang="en-US" sz="1400" dirty="0">
                <a:solidFill>
                  <a:srgbClr val="676767"/>
                </a:solidFill>
              </a:rPr>
              <a:t>Applicants to be co-sponsored by FHLBank Atlanta member bank</a:t>
            </a:r>
          </a:p>
          <a:p>
            <a:pPr marL="285750" lvl="0" indent="-285750">
              <a:spcAft>
                <a:spcPts val="600"/>
              </a:spcAft>
              <a:buClr>
                <a:srgbClr val="F8982E"/>
              </a:buClr>
              <a:buFont typeface="Arial" panose="020B0604020202020204" pitchFamily="34" charset="0"/>
              <a:buChar char="•"/>
            </a:pPr>
            <a:r>
              <a:rPr lang="en-US" sz="1400" dirty="0">
                <a:solidFill>
                  <a:srgbClr val="676767"/>
                </a:solidFill>
              </a:rPr>
              <a:t>Award decisions will made in December 2024</a:t>
            </a:r>
          </a:p>
        </p:txBody>
      </p:sp>
      <p:sp>
        <p:nvSpPr>
          <p:cNvPr id="6" name="Title 1">
            <a:extLst>
              <a:ext uri="{FF2B5EF4-FFF2-40B4-BE49-F238E27FC236}">
                <a16:creationId xmlns:a16="http://schemas.microsoft.com/office/drawing/2014/main" id="{BFAB21FB-CD8E-C641-B504-08F9AB5D0E6D}"/>
              </a:ext>
            </a:extLst>
          </p:cNvPr>
          <p:cNvSpPr>
            <a:spLocks noGrp="1"/>
          </p:cNvSpPr>
          <p:nvPr>
            <p:ph type="title"/>
          </p:nvPr>
        </p:nvSpPr>
        <p:spPr>
          <a:xfrm>
            <a:off x="457200" y="310896"/>
            <a:ext cx="8229600" cy="553534"/>
          </a:xfrm>
        </p:spPr>
        <p:txBody>
          <a:bodyPr>
            <a:noAutofit/>
          </a:bodyPr>
          <a:lstStyle/>
          <a:p>
            <a:r>
              <a:rPr lang="en-US" dirty="0"/>
              <a:t>FHLBank Atlanta Voluntary Program</a:t>
            </a:r>
            <a:br>
              <a:rPr lang="en-US" dirty="0"/>
            </a:br>
            <a:r>
              <a:rPr lang="en-US" sz="1600" dirty="0"/>
              <a:t>Heirs’ Property </a:t>
            </a:r>
          </a:p>
        </p:txBody>
      </p:sp>
      <p:pic>
        <p:nvPicPr>
          <p:cNvPr id="4" name="Picture 3">
            <a:extLst>
              <a:ext uri="{FF2B5EF4-FFF2-40B4-BE49-F238E27FC236}">
                <a16:creationId xmlns:a16="http://schemas.microsoft.com/office/drawing/2014/main" id="{9008F8E4-040A-68AE-DFC2-3C8CD5C51421}"/>
              </a:ext>
            </a:extLst>
          </p:cNvPr>
          <p:cNvPicPr>
            <a:picLocks noChangeAspect="1"/>
          </p:cNvPicPr>
          <p:nvPr/>
        </p:nvPicPr>
        <p:blipFill>
          <a:blip r:embed="rId3"/>
          <a:stretch>
            <a:fillRect/>
          </a:stretch>
        </p:blipFill>
        <p:spPr>
          <a:xfrm>
            <a:off x="4788848" y="4142773"/>
            <a:ext cx="4163396" cy="2043541"/>
          </a:xfrm>
          <a:prstGeom prst="rect">
            <a:avLst/>
          </a:prstGeom>
        </p:spPr>
      </p:pic>
    </p:spTree>
    <p:extLst>
      <p:ext uri="{BB962C8B-B14F-4D97-AF65-F5344CB8AC3E}">
        <p14:creationId xmlns:p14="http://schemas.microsoft.com/office/powerpoint/2010/main" val="1193907110"/>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a:stretch>
            <a:fillRect/>
          </a:stretch>
        </p:blipFill>
        <p:spPr>
          <a:xfrm>
            <a:off x="1978145" y="2805997"/>
            <a:ext cx="4093469" cy="2110298"/>
          </a:xfrm>
          <a:prstGeom prst="rect">
            <a:avLst/>
          </a:prstGeom>
          <a:ln>
            <a:noFill/>
          </a:ln>
          <a:effectLst>
            <a:outerShdw blurRad="292100" dist="139700" dir="2700000" algn="tl" rotWithShape="0">
              <a:srgbClr val="333333">
                <a:alpha val="65000"/>
              </a:srgbClr>
            </a:outerShdw>
          </a:effectLst>
        </p:spPr>
      </p:pic>
      <p:sp>
        <p:nvSpPr>
          <p:cNvPr id="6" name="Title 5"/>
          <p:cNvSpPr>
            <a:spLocks noGrp="1"/>
          </p:cNvSpPr>
          <p:nvPr>
            <p:ph type="title"/>
          </p:nvPr>
        </p:nvSpPr>
        <p:spPr>
          <a:xfrm>
            <a:off x="457200" y="310896"/>
            <a:ext cx="8382000" cy="557784"/>
          </a:xfrm>
        </p:spPr>
        <p:txBody>
          <a:bodyPr anchor="t" anchorCtr="0">
            <a:noAutofit/>
          </a:bodyPr>
          <a:lstStyle/>
          <a:p>
            <a:r>
              <a:rPr lang="en-US" dirty="0">
                <a:latin typeface="+mn-lt"/>
                <a:cs typeface="Arial" pitchFamily="34" charset="0"/>
              </a:rPr>
              <a:t>Helpful Resources – Connecting with Bank Members</a:t>
            </a:r>
            <a:endParaRPr lang="en-US" sz="2400" dirty="0">
              <a:latin typeface="+mn-lt"/>
              <a:cs typeface="Arial" pitchFamily="34" charset="0"/>
            </a:endParaRPr>
          </a:p>
        </p:txBody>
      </p:sp>
      <p:sp>
        <p:nvSpPr>
          <p:cNvPr id="13" name="Content Placeholder 2"/>
          <p:cNvSpPr>
            <a:spLocks noGrp="1"/>
          </p:cNvSpPr>
          <p:nvPr>
            <p:ph idx="1"/>
          </p:nvPr>
        </p:nvSpPr>
        <p:spPr>
          <a:xfrm>
            <a:off x="260664" y="1226420"/>
            <a:ext cx="8204474" cy="1783755"/>
          </a:xfrm>
        </p:spPr>
        <p:txBody>
          <a:bodyPr>
            <a:normAutofit/>
          </a:bodyPr>
          <a:lstStyle/>
          <a:p>
            <a:pPr marL="0" indent="0">
              <a:spcBef>
                <a:spcPts val="0"/>
              </a:spcBef>
              <a:spcAft>
                <a:spcPts val="600"/>
              </a:spcAft>
              <a:buNone/>
            </a:pPr>
            <a:r>
              <a:rPr lang="en-US" dirty="0">
                <a:solidFill>
                  <a:srgbClr val="003468"/>
                </a:solidFill>
                <a:latin typeface="Arial" pitchFamily="34" charset="0"/>
                <a:cs typeface="Arial" pitchFamily="34" charset="0"/>
              </a:rPr>
              <a:t>Members Participating in AHP Programs</a:t>
            </a:r>
          </a:p>
          <a:p>
            <a:pPr marL="0" indent="0">
              <a:spcBef>
                <a:spcPts val="0"/>
              </a:spcBef>
              <a:spcAft>
                <a:spcPts val="600"/>
              </a:spcAft>
              <a:buNone/>
            </a:pPr>
            <a:endParaRPr lang="en-US" dirty="0">
              <a:solidFill>
                <a:srgbClr val="003468"/>
              </a:solidFill>
              <a:latin typeface="Arial" pitchFamily="34" charset="0"/>
              <a:cs typeface="Arial" pitchFamily="34" charset="0"/>
            </a:endParaRPr>
          </a:p>
          <a:p>
            <a:pPr>
              <a:spcBef>
                <a:spcPts val="0"/>
              </a:spcBef>
              <a:spcAft>
                <a:spcPts val="600"/>
              </a:spcAft>
            </a:pPr>
            <a:r>
              <a:rPr lang="en-US" sz="1800" dirty="0">
                <a:latin typeface="Arial" pitchFamily="34" charset="0"/>
                <a:cs typeface="Arial" pitchFamily="34" charset="0"/>
              </a:rPr>
              <a:t>“Find a Member” feature on the Bank’s website includes member business contacts for multifamily in addition to homeownership contacts</a:t>
            </a:r>
          </a:p>
        </p:txBody>
      </p:sp>
      <p:sp>
        <p:nvSpPr>
          <p:cNvPr id="10" name="Slide Number Placeholder 9"/>
          <p:cNvSpPr>
            <a:spLocks noGrp="1"/>
          </p:cNvSpPr>
          <p:nvPr>
            <p:ph type="sldNum" sz="quarter" idx="12"/>
          </p:nvPr>
        </p:nvSpPr>
        <p:spPr>
          <a:xfrm>
            <a:off x="6556248" y="6355080"/>
            <a:ext cx="2133600" cy="365125"/>
          </a:xfrm>
        </p:spPr>
        <p:txBody>
          <a:bodyPr/>
          <a:lstStyle/>
          <a:p>
            <a:fld id="{AD3D8A40-9CF3-495F-A9AA-501C4A31C078}" type="slidenum">
              <a:rPr lang="en-US" smtClean="0"/>
              <a:pPr/>
              <a:t>34</a:t>
            </a:fld>
            <a:endParaRPr lang="en-US" dirty="0"/>
          </a:p>
        </p:txBody>
      </p:sp>
      <p:grpSp>
        <p:nvGrpSpPr>
          <p:cNvPr id="12" name="Group 11"/>
          <p:cNvGrpSpPr/>
          <p:nvPr/>
        </p:nvGrpSpPr>
        <p:grpSpPr>
          <a:xfrm>
            <a:off x="2483997" y="4901559"/>
            <a:ext cx="1323064" cy="730021"/>
            <a:chOff x="6692673" y="2486843"/>
            <a:chExt cx="1263591" cy="807058"/>
          </a:xfrm>
        </p:grpSpPr>
        <p:sp>
          <p:nvSpPr>
            <p:cNvPr id="14" name="Rectangular Callout 13"/>
            <p:cNvSpPr/>
            <p:nvPr/>
          </p:nvSpPr>
          <p:spPr>
            <a:xfrm>
              <a:off x="6752827" y="2842080"/>
              <a:ext cx="1203437" cy="451821"/>
            </a:xfrm>
            <a:prstGeom prst="wedgeRectCallout">
              <a:avLst>
                <a:gd name="adj1" fmla="val -29638"/>
                <a:gd name="adj2" fmla="val 31547"/>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050" b="1" dirty="0"/>
                <a:t>Search Options</a:t>
              </a:r>
            </a:p>
          </p:txBody>
        </p:sp>
        <p:sp>
          <p:nvSpPr>
            <p:cNvPr id="15" name="Right Brace 14"/>
            <p:cNvSpPr/>
            <p:nvPr/>
          </p:nvSpPr>
          <p:spPr>
            <a:xfrm rot="5400000">
              <a:off x="7147677" y="2031839"/>
              <a:ext cx="353584" cy="1263591"/>
            </a:xfrm>
            <a:prstGeom prst="rightBrace">
              <a:avLst/>
            </a:prstGeom>
            <a:ln w="3175">
              <a:solidFill>
                <a:schemeClr val="accent6">
                  <a:lumMod val="75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grpSp>
      <p:sp>
        <p:nvSpPr>
          <p:cNvPr id="3" name="Footer Placeholder 2"/>
          <p:cNvSpPr>
            <a:spLocks noGrp="1"/>
          </p:cNvSpPr>
          <p:nvPr>
            <p:ph type="ftr" sz="quarter" idx="11"/>
          </p:nvPr>
        </p:nvSpPr>
        <p:spPr/>
        <p:txBody>
          <a:bodyPr/>
          <a:lstStyle/>
          <a:p>
            <a:r>
              <a:rPr lang="en-US" dirty="0"/>
              <a:t>FEDERAL HOME LOAN BANK OF ATLANTA</a:t>
            </a:r>
          </a:p>
        </p:txBody>
      </p:sp>
      <p:sp>
        <p:nvSpPr>
          <p:cNvPr id="18" name="Content Placeholder 2"/>
          <p:cNvSpPr txBox="1">
            <a:spLocks/>
          </p:cNvSpPr>
          <p:nvPr/>
        </p:nvSpPr>
        <p:spPr>
          <a:xfrm>
            <a:off x="184464" y="5752856"/>
            <a:ext cx="8775072" cy="73766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4"/>
              </a:buClr>
              <a:buFont typeface="Arial"/>
              <a:buChar char="•"/>
              <a:defRPr sz="2000" kern="1200">
                <a:solidFill>
                  <a:schemeClr val="tx1"/>
                </a:solidFill>
                <a:latin typeface="+mn-lt"/>
                <a:ea typeface="+mn-ea"/>
                <a:cs typeface="+mn-cs"/>
              </a:defRPr>
            </a:lvl1pPr>
            <a:lvl2pPr marL="742950" indent="-285750" algn="l" defTabSz="457200" rtl="0" eaLnBrk="1" latinLnBrk="0" hangingPunct="1">
              <a:spcBef>
                <a:spcPct val="20000"/>
              </a:spcBef>
              <a:buClr>
                <a:schemeClr val="accent2"/>
              </a:buClr>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accent4"/>
              </a:buClr>
              <a:buFont typeface="Arial"/>
              <a:buChar char="•"/>
              <a:defRPr sz="16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400" kern="1200">
                <a:solidFill>
                  <a:schemeClr val="tx1"/>
                </a:solidFill>
                <a:latin typeface="+mn-lt"/>
                <a:ea typeface="+mn-ea"/>
                <a:cs typeface="+mn-cs"/>
              </a:defRPr>
            </a:lvl4pPr>
            <a:lvl5pPr marL="2057400" indent="-228600" algn="l" defTabSz="457200" rtl="0" eaLnBrk="1" latinLnBrk="0" hangingPunct="1">
              <a:spcBef>
                <a:spcPct val="20000"/>
              </a:spcBef>
              <a:buClr>
                <a:schemeClr val="tx1">
                  <a:lumMod val="40000"/>
                  <a:lumOff val="60000"/>
                </a:schemeClr>
              </a:buClr>
              <a:buFont typeface="Arial"/>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spcAft>
                <a:spcPts val="600"/>
              </a:spcAft>
            </a:pPr>
            <a:r>
              <a:rPr lang="en-US" sz="1800" dirty="0">
                <a:latin typeface="Arial" pitchFamily="34" charset="0"/>
                <a:cs typeface="Arial" pitchFamily="34" charset="0"/>
              </a:rPr>
              <a:t>Contact the FHLBank Atlanta to help you connect with a member in your area</a:t>
            </a:r>
          </a:p>
        </p:txBody>
      </p:sp>
    </p:spTree>
    <p:extLst>
      <p:ext uri="{BB962C8B-B14F-4D97-AF65-F5344CB8AC3E}">
        <p14:creationId xmlns:p14="http://schemas.microsoft.com/office/powerpoint/2010/main" val="131872515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2609" y="1317412"/>
            <a:ext cx="8296275" cy="400110"/>
          </a:xfrm>
          <a:prstGeom prst="rect">
            <a:avLst/>
          </a:prstGeom>
          <a:noFill/>
        </p:spPr>
        <p:txBody>
          <a:bodyPr wrap="square" rtlCol="0">
            <a:spAutoFit/>
          </a:bodyPr>
          <a:lstStyle/>
          <a:p>
            <a:pPr defTabSz="1204913">
              <a:spcAft>
                <a:spcPts val="600"/>
              </a:spcAft>
              <a:buFont typeface="Wingdings" pitchFamily="2" charset="2"/>
              <a:buNone/>
              <a:tabLst>
                <a:tab pos="2003425" algn="l"/>
                <a:tab pos="2235200" algn="l"/>
              </a:tabLst>
            </a:pPr>
            <a:r>
              <a:rPr lang="en-US" sz="2000" b="1" dirty="0">
                <a:solidFill>
                  <a:srgbClr val="003468"/>
                </a:solidFill>
                <a:cs typeface="Calibri" pitchFamily="34" charset="0"/>
              </a:rPr>
              <a:t>Please contact us with any questions.</a:t>
            </a:r>
            <a:endParaRPr lang="en-US" sz="2000" b="1" dirty="0">
              <a:solidFill>
                <a:srgbClr val="003468"/>
              </a:solidFill>
            </a:endParaRPr>
          </a:p>
        </p:txBody>
      </p:sp>
      <p:sp>
        <p:nvSpPr>
          <p:cNvPr id="4" name="Rectangle 3"/>
          <p:cNvSpPr/>
          <p:nvPr/>
        </p:nvSpPr>
        <p:spPr>
          <a:xfrm>
            <a:off x="4800600" y="2191962"/>
            <a:ext cx="3375497" cy="2684838"/>
          </a:xfrm>
          <a:prstGeom prst="rect">
            <a:avLst/>
          </a:prstGeom>
        </p:spPr>
        <p:txBody>
          <a:bodyPr wrap="square">
            <a:spAutoFit/>
          </a:bodyPr>
          <a:lstStyle/>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Julia Brown	</a:t>
            </a:r>
          </a:p>
          <a:p>
            <a:pPr marL="342900" indent="-342900" defTabSz="1204913">
              <a:lnSpc>
                <a:spcPct val="80000"/>
              </a:lnSpc>
              <a:spcBef>
                <a:spcPts val="200"/>
              </a:spcBef>
              <a:buClr>
                <a:srgbClr val="01517B"/>
              </a:buClr>
              <a:buSzPct val="70000"/>
              <a:tabLst>
                <a:tab pos="2003425" algn="l"/>
                <a:tab pos="2235200" algn="l"/>
              </a:tabLst>
            </a:pPr>
            <a:r>
              <a:rPr lang="en-US" sz="1600" dirty="0">
                <a:latin typeface="+mj-lt"/>
              </a:rPr>
              <a:t>Multi-family Portfolio Manager</a:t>
            </a:r>
          </a:p>
          <a:p>
            <a:pPr marL="342900" lvl="1" indent="-342900" defTabSz="1204913">
              <a:lnSpc>
                <a:spcPts val="15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3"/>
              </a:rPr>
              <a:t>jlbrown@fhlbatl.com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404-888-8093</a:t>
            </a:r>
          </a:p>
          <a:p>
            <a:pPr marL="342900" indent="-342900" defTabSz="1204913">
              <a:lnSpc>
                <a:spcPct val="80000"/>
              </a:lnSpc>
              <a:spcBef>
                <a:spcPts val="200"/>
              </a:spcBef>
              <a:buClr>
                <a:srgbClr val="01517B"/>
              </a:buClr>
              <a:buSzPct val="70000"/>
              <a:tabLst>
                <a:tab pos="2003425" algn="l"/>
                <a:tab pos="2235200" algn="l"/>
              </a:tabLst>
            </a:pPr>
            <a:endParaRPr lang="en-US" sz="1600" dirty="0">
              <a:solidFill>
                <a:schemeClr val="accent4"/>
              </a:solidFill>
              <a:latin typeface="+mj-lt"/>
            </a:endParaRPr>
          </a:p>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Maxima Sims	</a:t>
            </a:r>
          </a:p>
          <a:p>
            <a:pPr marL="342900" indent="-342900" defTabSz="1204913">
              <a:lnSpc>
                <a:spcPct val="80000"/>
              </a:lnSpc>
              <a:spcBef>
                <a:spcPts val="200"/>
              </a:spcBef>
              <a:buClr>
                <a:srgbClr val="01517B"/>
              </a:buClr>
              <a:buSzPct val="70000"/>
              <a:tabLst>
                <a:tab pos="2003425" algn="l"/>
                <a:tab pos="2235200" algn="l"/>
              </a:tabLst>
            </a:pPr>
            <a:r>
              <a:rPr lang="en-US" sz="1600" dirty="0">
                <a:latin typeface="+mj-lt"/>
              </a:rPr>
              <a:t>Homeownership Portfolio Manager</a:t>
            </a:r>
          </a:p>
          <a:p>
            <a:pPr marL="342900" lvl="1" indent="-342900" defTabSz="1204913">
              <a:lnSpc>
                <a:spcPts val="15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4"/>
              </a:rPr>
              <a:t>msims@fhlbatl.com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404-888-8325</a:t>
            </a:r>
          </a:p>
          <a:p>
            <a:pPr marL="342900" indent="-342900" defTabSz="1204913">
              <a:lnSpc>
                <a:spcPct val="80000"/>
              </a:lnSpc>
              <a:spcBef>
                <a:spcPts val="200"/>
              </a:spcBef>
              <a:buClr>
                <a:srgbClr val="01517B"/>
              </a:buClr>
              <a:buSzPct val="70000"/>
              <a:tabLst>
                <a:tab pos="2003425" algn="l"/>
                <a:tab pos="2235200" algn="l"/>
              </a:tabLst>
            </a:pPr>
            <a:endParaRPr lang="en-US" sz="1600" dirty="0">
              <a:solidFill>
                <a:schemeClr val="accent4"/>
              </a:solidFill>
              <a:latin typeface="+mj-lt"/>
            </a:endParaRPr>
          </a:p>
          <a:p>
            <a:pPr marL="342900" lvl="1" indent="-342900" defTabSz="1204913">
              <a:lnSpc>
                <a:spcPts val="1500"/>
              </a:lnSpc>
              <a:spcBef>
                <a:spcPts val="200"/>
              </a:spcBef>
              <a:buClr>
                <a:srgbClr val="01517B"/>
              </a:buClr>
              <a:buSzPct val="70000"/>
              <a:tabLst>
                <a:tab pos="2003425" algn="l"/>
                <a:tab pos="2235200" algn="l"/>
              </a:tabLst>
            </a:pPr>
            <a:endParaRPr lang="en-US" sz="1600" dirty="0">
              <a:latin typeface="+mj-lt"/>
            </a:endParaRPr>
          </a:p>
          <a:p>
            <a:pPr marL="342900" lvl="1" indent="-342900" defTabSz="1204913">
              <a:lnSpc>
                <a:spcPts val="1500"/>
              </a:lnSpc>
              <a:buClr>
                <a:srgbClr val="01517B"/>
              </a:buClr>
              <a:buSzPct val="70000"/>
              <a:tabLst>
                <a:tab pos="2003425" algn="l"/>
                <a:tab pos="2235200" algn="l"/>
              </a:tabLst>
            </a:pPr>
            <a:endParaRPr lang="en-US" sz="1600" dirty="0">
              <a:solidFill>
                <a:schemeClr val="tx1">
                  <a:lumMod val="65000"/>
                  <a:lumOff val="35000"/>
                </a:schemeClr>
              </a:solidFill>
            </a:endParaRPr>
          </a:p>
        </p:txBody>
      </p:sp>
      <p:sp>
        <p:nvSpPr>
          <p:cNvPr id="10" name="Footer Placeholder 3"/>
          <p:cNvSpPr>
            <a:spLocks noGrp="1"/>
          </p:cNvSpPr>
          <p:nvPr>
            <p:ph type="ftr" sz="quarter" idx="11"/>
          </p:nvPr>
        </p:nvSpPr>
        <p:spPr>
          <a:xfrm>
            <a:off x="457200" y="6356350"/>
            <a:ext cx="2895600" cy="365125"/>
          </a:xfrm>
        </p:spPr>
        <p:txBody>
          <a:bodyPr/>
          <a:lstStyle/>
          <a:p>
            <a:r>
              <a:rPr lang="en-US" dirty="0"/>
              <a:t>FEDERAL HOME LOAN BANK OF ATLANTA</a:t>
            </a:r>
          </a:p>
        </p:txBody>
      </p:sp>
      <p:sp>
        <p:nvSpPr>
          <p:cNvPr id="13" name="Title 3"/>
          <p:cNvSpPr>
            <a:spLocks noGrp="1"/>
          </p:cNvSpPr>
          <p:nvPr>
            <p:ph type="title"/>
          </p:nvPr>
        </p:nvSpPr>
        <p:spPr>
          <a:xfrm>
            <a:off x="457200" y="309110"/>
            <a:ext cx="8229600" cy="553534"/>
          </a:xfrm>
        </p:spPr>
        <p:txBody>
          <a:bodyPr/>
          <a:lstStyle/>
          <a:p>
            <a:r>
              <a:rPr lang="en-US" dirty="0"/>
              <a:t>Contact Us for More Information</a:t>
            </a:r>
          </a:p>
        </p:txBody>
      </p:sp>
      <p:sp>
        <p:nvSpPr>
          <p:cNvPr id="6" name="Slide Number Placeholder 5"/>
          <p:cNvSpPr>
            <a:spLocks noGrp="1"/>
          </p:cNvSpPr>
          <p:nvPr>
            <p:ph type="sldNum" sz="quarter" idx="12"/>
          </p:nvPr>
        </p:nvSpPr>
        <p:spPr/>
        <p:txBody>
          <a:bodyPr/>
          <a:lstStyle/>
          <a:p>
            <a:fld id="{A756D5BD-09B3-B140-92EB-9A79342F0DC6}" type="slidenum">
              <a:rPr lang="en-US" smtClean="0"/>
              <a:pPr/>
              <a:t>35</a:t>
            </a:fld>
            <a:endParaRPr lang="en-US"/>
          </a:p>
        </p:txBody>
      </p:sp>
      <p:sp>
        <p:nvSpPr>
          <p:cNvPr id="5" name="TextBox 4">
            <a:extLst>
              <a:ext uri="{FF2B5EF4-FFF2-40B4-BE49-F238E27FC236}">
                <a16:creationId xmlns:a16="http://schemas.microsoft.com/office/drawing/2014/main" id="{A9EE802F-43EF-CCE0-133D-927D9D97184F}"/>
              </a:ext>
            </a:extLst>
          </p:cNvPr>
          <p:cNvSpPr txBox="1"/>
          <p:nvPr/>
        </p:nvSpPr>
        <p:spPr>
          <a:xfrm>
            <a:off x="457200" y="2228973"/>
            <a:ext cx="4114800" cy="2248821"/>
          </a:xfrm>
          <a:prstGeom prst="rect">
            <a:avLst/>
          </a:prstGeom>
          <a:noFill/>
        </p:spPr>
        <p:txBody>
          <a:bodyPr wrap="square">
            <a:spAutoFit/>
          </a:bodyPr>
          <a:lstStyle/>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ShaDonte Butler 	</a:t>
            </a:r>
          </a:p>
          <a:p>
            <a:pPr marL="342900" indent="-342900" defTabSz="1204913">
              <a:lnSpc>
                <a:spcPct val="80000"/>
              </a:lnSpc>
              <a:spcBef>
                <a:spcPts val="200"/>
              </a:spcBef>
              <a:buClr>
                <a:srgbClr val="01517B"/>
              </a:buClr>
              <a:buSzPct val="70000"/>
              <a:tabLst>
                <a:tab pos="2003425" algn="l"/>
                <a:tab pos="2235200" algn="l"/>
              </a:tabLst>
            </a:pPr>
            <a:r>
              <a:rPr lang="en-US" sz="1600" dirty="0">
                <a:latin typeface="+mj-lt"/>
              </a:rPr>
              <a:t>Senior Affordable Housing Program Relationship Manager</a:t>
            </a:r>
          </a:p>
          <a:p>
            <a:pPr marL="342900" lvl="1" indent="-342900" defTabSz="1204913">
              <a:lnSpc>
                <a:spcPts val="15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5"/>
              </a:rPr>
              <a:t>sbutler@fhlbatl.com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404-888-8416</a:t>
            </a:r>
          </a:p>
          <a:p>
            <a:pPr marL="342900" lvl="1" indent="-342900" defTabSz="1204913">
              <a:lnSpc>
                <a:spcPts val="1500"/>
              </a:lnSpc>
              <a:spcBef>
                <a:spcPts val="200"/>
              </a:spcBef>
              <a:buClr>
                <a:srgbClr val="01517B"/>
              </a:buClr>
              <a:buSzPct val="70000"/>
              <a:tabLst>
                <a:tab pos="2003425" algn="l"/>
                <a:tab pos="2235200" algn="l"/>
              </a:tabLst>
            </a:pPr>
            <a:endParaRPr lang="en-US" sz="1600" dirty="0">
              <a:latin typeface="+mj-lt"/>
            </a:endParaRPr>
          </a:p>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accent4"/>
                </a:solidFill>
                <a:latin typeface="+mj-lt"/>
              </a:rPr>
              <a:t>Catherine Sterba	</a:t>
            </a:r>
          </a:p>
          <a:p>
            <a:pPr marL="342900" indent="-342900" defTabSz="1204913">
              <a:lnSpc>
                <a:spcPct val="80000"/>
              </a:lnSpc>
              <a:spcBef>
                <a:spcPts val="200"/>
              </a:spcBef>
              <a:buClr>
                <a:srgbClr val="01517B"/>
              </a:buClr>
              <a:buSzPct val="70000"/>
              <a:tabLst>
                <a:tab pos="2003425" algn="l"/>
                <a:tab pos="2235200" algn="l"/>
              </a:tabLst>
            </a:pPr>
            <a:r>
              <a:rPr lang="en-US" sz="1600" dirty="0">
                <a:solidFill>
                  <a:srgbClr val="000000"/>
                </a:solidFill>
                <a:effectLst/>
                <a:latin typeface="+mj-lt"/>
                <a:ea typeface="Calibri" panose="020F0502020204030204" pitchFamily="34" charset="0"/>
              </a:rPr>
              <a:t>Strategic Initiatives Manager </a:t>
            </a:r>
          </a:p>
          <a:p>
            <a:pPr marL="342900" indent="-342900" defTabSz="1204913">
              <a:lnSpc>
                <a:spcPct val="80000"/>
              </a:lnSpc>
              <a:spcBef>
                <a:spcPts val="200"/>
              </a:spcBef>
              <a:buClr>
                <a:srgbClr val="01517B"/>
              </a:buClr>
              <a:buSzPct val="70000"/>
              <a:tabLst>
                <a:tab pos="2003425" algn="l"/>
                <a:tab pos="2235200" algn="l"/>
              </a:tabLst>
            </a:pPr>
            <a:r>
              <a:rPr lang="en-US" sz="1600" dirty="0">
                <a:solidFill>
                  <a:schemeClr val="tx1">
                    <a:lumMod val="65000"/>
                    <a:lumOff val="35000"/>
                  </a:schemeClr>
                </a:solidFill>
                <a:latin typeface="+mj-lt"/>
                <a:hlinkClick r:id="rId6"/>
              </a:rPr>
              <a:t>csterba@fhlbatl.com</a:t>
            </a:r>
            <a:endParaRPr lang="en-US" sz="1600" dirty="0">
              <a:solidFill>
                <a:schemeClr val="tx1">
                  <a:lumMod val="65000"/>
                  <a:lumOff val="35000"/>
                </a:schemeClr>
              </a:solidFill>
              <a:latin typeface="+mj-lt"/>
            </a:endParaRPr>
          </a:p>
          <a:p>
            <a:pPr marL="342900" lvl="1" indent="-342900" defTabSz="1204913">
              <a:lnSpc>
                <a:spcPts val="1500"/>
              </a:lnSpc>
              <a:spcBef>
                <a:spcPts val="200"/>
              </a:spcBef>
              <a:buClr>
                <a:srgbClr val="01517B"/>
              </a:buClr>
              <a:buSzPct val="70000"/>
              <a:tabLst>
                <a:tab pos="2003425" algn="l"/>
                <a:tab pos="2235200" algn="l"/>
              </a:tabLst>
            </a:pPr>
            <a:r>
              <a:rPr lang="en-US" sz="1600" dirty="0">
                <a:latin typeface="+mj-lt"/>
              </a:rPr>
              <a:t>404-888-8329</a:t>
            </a:r>
          </a:p>
        </p:txBody>
      </p:sp>
    </p:spTree>
    <p:extLst>
      <p:ext uri="{BB962C8B-B14F-4D97-AF65-F5344CB8AC3E}">
        <p14:creationId xmlns:p14="http://schemas.microsoft.com/office/powerpoint/2010/main" val="979940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5"/>
          <p:cNvSpPr>
            <a:spLocks noGrp="1"/>
          </p:cNvSpPr>
          <p:nvPr>
            <p:ph type="ftr" sz="quarter" idx="11"/>
          </p:nvPr>
        </p:nvSpPr>
        <p:spPr>
          <a:xfrm>
            <a:off x="457200" y="6355080"/>
            <a:ext cx="2895600" cy="365125"/>
          </a:xfrm>
          <a:prstGeom prst="rect">
            <a:avLst/>
          </a:prstGeom>
        </p:spPr>
        <p:txBody>
          <a:bodyPr/>
          <a:lstStyle/>
          <a:p>
            <a:r>
              <a:rPr lang="en-US" dirty="0">
                <a:solidFill>
                  <a:srgbClr val="5A5A5D">
                    <a:tint val="75000"/>
                  </a:srgbClr>
                </a:solidFill>
              </a:rPr>
              <a:t>FEDERAL HOME LOAN BANK OF ATLANTA</a:t>
            </a:r>
          </a:p>
        </p:txBody>
      </p:sp>
      <p:sp>
        <p:nvSpPr>
          <p:cNvPr id="3" name="Slide Number Placeholder 2"/>
          <p:cNvSpPr>
            <a:spLocks noGrp="1"/>
          </p:cNvSpPr>
          <p:nvPr>
            <p:ph type="sldNum" sz="quarter" idx="12"/>
          </p:nvPr>
        </p:nvSpPr>
        <p:spPr>
          <a:xfrm>
            <a:off x="6553200" y="6356350"/>
            <a:ext cx="2133600" cy="365125"/>
          </a:xfrm>
          <a:prstGeom prst="rect">
            <a:avLst/>
          </a:prstGeom>
        </p:spPr>
        <p:txBody>
          <a:bodyPr/>
          <a:lstStyle/>
          <a:p>
            <a:fld id="{A756D5BD-09B3-B140-92EB-9A79342F0DC6}" type="slidenum">
              <a:rPr lang="en-US" smtClean="0">
                <a:solidFill>
                  <a:srgbClr val="5A5A5D">
                    <a:tint val="75000"/>
                  </a:srgbClr>
                </a:solidFill>
              </a:rPr>
              <a:pPr/>
              <a:t>4</a:t>
            </a:fld>
            <a:endParaRPr lang="en-US" dirty="0">
              <a:solidFill>
                <a:srgbClr val="5A5A5D">
                  <a:tint val="75000"/>
                </a:srgbClr>
              </a:solidFill>
            </a:endParaRPr>
          </a:p>
        </p:txBody>
      </p:sp>
      <p:sp>
        <p:nvSpPr>
          <p:cNvPr id="4" name="TextBox 3"/>
          <p:cNvSpPr txBox="1"/>
          <p:nvPr/>
        </p:nvSpPr>
        <p:spPr>
          <a:xfrm>
            <a:off x="457200" y="1371600"/>
            <a:ext cx="8229600" cy="3785652"/>
          </a:xfrm>
          <a:prstGeom prst="rect">
            <a:avLst/>
          </a:prstGeom>
          <a:noFill/>
        </p:spPr>
        <p:txBody>
          <a:bodyPr wrap="square" rtlCol="0">
            <a:spAutoFit/>
          </a:bodyPr>
          <a:lstStyle/>
          <a:p>
            <a:pPr marL="285750" indent="-285750" defTabSz="457200">
              <a:spcAft>
                <a:spcPts val="1200"/>
              </a:spcAft>
              <a:buClr>
                <a:srgbClr val="F8982E"/>
              </a:buClr>
              <a:buFont typeface="Arial" panose="020B0604020202020204" pitchFamily="34" charset="0"/>
              <a:buChar char="•"/>
            </a:pPr>
            <a:r>
              <a:rPr lang="en-US" dirty="0">
                <a:solidFill>
                  <a:srgbClr val="676767"/>
                </a:solidFill>
              </a:rPr>
              <a:t>FHLBank Atlanta Overview</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AHP General Fund Overview</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AHP Homeownership Set-aside Program Overview</a:t>
            </a:r>
          </a:p>
          <a:p>
            <a:pPr marL="742950" lvl="1" indent="-285750" defTabSz="457200">
              <a:spcAft>
                <a:spcPts val="1200"/>
              </a:spcAft>
              <a:buClr>
                <a:srgbClr val="F8982E"/>
              </a:buClr>
              <a:buFont typeface="Arial" panose="020B0604020202020204" pitchFamily="34" charset="0"/>
              <a:buChar char="•"/>
            </a:pPr>
            <a:r>
              <a:rPr lang="en-US" dirty="0">
                <a:solidFill>
                  <a:srgbClr val="676767"/>
                </a:solidFill>
              </a:rPr>
              <a:t>2024 Voluntary Program – Workforce Housing Plus+</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AHP Panel Discussion </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FHLBank Atlanta Voluntary Program Launch</a:t>
            </a:r>
          </a:p>
          <a:p>
            <a:pPr marL="742950" lvl="1" indent="-285750" defTabSz="457200">
              <a:spcAft>
                <a:spcPts val="1200"/>
              </a:spcAft>
              <a:buClr>
                <a:srgbClr val="3286BA"/>
              </a:buClr>
              <a:buFont typeface="Arial" panose="020B0604020202020204" pitchFamily="34" charset="0"/>
              <a:buChar char="‒"/>
            </a:pPr>
            <a:r>
              <a:rPr lang="en-US" sz="1600" dirty="0">
                <a:solidFill>
                  <a:srgbClr val="676767"/>
                </a:solidFill>
              </a:rPr>
              <a:t>Family Wealth Protection Fund</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Helpful Resources</a:t>
            </a:r>
          </a:p>
          <a:p>
            <a:pPr marL="285750" indent="-285750" defTabSz="457200">
              <a:spcAft>
                <a:spcPts val="1200"/>
              </a:spcAft>
              <a:buClr>
                <a:srgbClr val="F8982E"/>
              </a:buClr>
              <a:buFont typeface="Arial" panose="020B0604020202020204" pitchFamily="34" charset="0"/>
              <a:buChar char="•"/>
            </a:pPr>
            <a:r>
              <a:rPr lang="en-US" dirty="0">
                <a:solidFill>
                  <a:srgbClr val="676767"/>
                </a:solidFill>
              </a:rPr>
              <a:t>Questions and Answers</a:t>
            </a:r>
          </a:p>
        </p:txBody>
      </p:sp>
      <p:sp>
        <p:nvSpPr>
          <p:cNvPr id="6" name="Title 1">
            <a:extLst>
              <a:ext uri="{FF2B5EF4-FFF2-40B4-BE49-F238E27FC236}">
                <a16:creationId xmlns:a16="http://schemas.microsoft.com/office/drawing/2014/main" id="{295CB57E-2984-771B-D958-6082E9C4E94D}"/>
              </a:ext>
            </a:extLst>
          </p:cNvPr>
          <p:cNvSpPr txBox="1">
            <a:spLocks/>
          </p:cNvSpPr>
          <p:nvPr/>
        </p:nvSpPr>
        <p:spPr>
          <a:xfrm>
            <a:off x="457200" y="288562"/>
            <a:ext cx="8229600" cy="553534"/>
          </a:xfrm>
          <a:prstGeom prst="rect">
            <a:avLst/>
          </a:prstGeom>
        </p:spPr>
        <p:txBody>
          <a:bodyPr anchor="ctr" anchorCtr="0"/>
          <a:lstStyle>
            <a:lvl1pPr algn="l" defTabSz="457200" rtl="0" eaLnBrk="1" latinLnBrk="0" hangingPunct="1">
              <a:spcBef>
                <a:spcPct val="0"/>
              </a:spcBef>
              <a:buNone/>
              <a:defRPr sz="2000" b="0" kern="1200">
                <a:solidFill>
                  <a:schemeClr val="bg1"/>
                </a:solidFill>
                <a:latin typeface="+mj-lt"/>
                <a:ea typeface="+mj-ea"/>
                <a:cs typeface="+mj-cs"/>
              </a:defRPr>
            </a:lvl1pPr>
          </a:lstStyle>
          <a:p>
            <a:r>
              <a:rPr lang="en-US" dirty="0"/>
              <a:t>Agenda</a:t>
            </a:r>
            <a:endParaRPr lang="en-US" dirty="0">
              <a:solidFill>
                <a:srgbClr val="FF0000"/>
              </a:solidFill>
            </a:endParaRPr>
          </a:p>
        </p:txBody>
      </p:sp>
    </p:spTree>
    <p:extLst>
      <p:ext uri="{BB962C8B-B14F-4D97-AF65-F5344CB8AC3E}">
        <p14:creationId xmlns:p14="http://schemas.microsoft.com/office/powerpoint/2010/main" val="2224136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9276" y="310896"/>
            <a:ext cx="8229600" cy="557784"/>
          </a:xfrm>
        </p:spPr>
        <p:txBody>
          <a:bodyPr/>
          <a:lstStyle/>
          <a:p>
            <a:r>
              <a:rPr lang="en-US" dirty="0"/>
              <a:t>FHLBanks Play a Key Role in Financial Services </a:t>
            </a:r>
          </a:p>
        </p:txBody>
      </p:sp>
      <p:sp>
        <p:nvSpPr>
          <p:cNvPr id="3" name="Content Placeholder 2"/>
          <p:cNvSpPr>
            <a:spLocks noGrp="1"/>
          </p:cNvSpPr>
          <p:nvPr>
            <p:ph idx="1"/>
          </p:nvPr>
        </p:nvSpPr>
        <p:spPr>
          <a:xfrm>
            <a:off x="457200" y="1447800"/>
            <a:ext cx="8229600" cy="4572000"/>
          </a:xfrm>
        </p:spPr>
        <p:txBody>
          <a:bodyPr>
            <a:normAutofit fontScale="92500" lnSpcReduction="20000"/>
          </a:bodyPr>
          <a:lstStyle/>
          <a:p>
            <a:pPr>
              <a:spcBef>
                <a:spcPts val="0"/>
              </a:spcBef>
              <a:spcAft>
                <a:spcPts val="1200"/>
              </a:spcAft>
            </a:pPr>
            <a:r>
              <a:rPr lang="en-US" sz="1800" dirty="0">
                <a:solidFill>
                  <a:srgbClr val="5A5A5D"/>
                </a:solidFill>
              </a:rPr>
              <a:t>A reliable source of same-day, low-cost funding and contingent liquidity for 90 years</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Provide products and services that help financial institutions manage their </a:t>
            </a:r>
            <a:br>
              <a:rPr lang="en-US" sz="1800" dirty="0">
                <a:solidFill>
                  <a:srgbClr val="5A5A5D"/>
                </a:solidFill>
              </a:rPr>
            </a:br>
            <a:r>
              <a:rPr lang="en-US" sz="1800" dirty="0">
                <a:solidFill>
                  <a:srgbClr val="5A5A5D"/>
                </a:solidFill>
              </a:rPr>
              <a:t>asset-liability and liquidity programs</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Increase and expand the availability of funds for residential mortgage and community development lending nationwide</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Members include banks, credit unions, insurance companies, and community development financial institutions (CDFIs)</a:t>
            </a:r>
          </a:p>
          <a:p>
            <a:pPr>
              <a:spcBef>
                <a:spcPts val="0"/>
              </a:spcBef>
              <a:spcAft>
                <a:spcPts val="1200"/>
              </a:spcAft>
            </a:pPr>
            <a:endParaRPr lang="en-US" sz="1800" dirty="0">
              <a:solidFill>
                <a:srgbClr val="5A5A5D"/>
              </a:solidFill>
            </a:endParaRPr>
          </a:p>
          <a:p>
            <a:pPr>
              <a:spcBef>
                <a:spcPts val="0"/>
              </a:spcBef>
              <a:spcAft>
                <a:spcPts val="1200"/>
              </a:spcAft>
            </a:pPr>
            <a:r>
              <a:rPr lang="en-US" sz="1800" dirty="0">
                <a:solidFill>
                  <a:srgbClr val="5A5A5D"/>
                </a:solidFill>
              </a:rPr>
              <a:t>Members purchase stock in FHLBank Atlanta when they become a member and when they utilize our products</a:t>
            </a:r>
          </a:p>
          <a:p>
            <a:pPr marL="0" indent="0">
              <a:spcBef>
                <a:spcPts val="480"/>
              </a:spcBef>
              <a:spcAft>
                <a:spcPts val="600"/>
              </a:spcAft>
              <a:buNone/>
            </a:pPr>
            <a:endParaRPr lang="en-US" sz="1600" dirty="0"/>
          </a:p>
        </p:txBody>
      </p:sp>
      <p:sp>
        <p:nvSpPr>
          <p:cNvPr id="4" name="Slide Number Placeholder 3"/>
          <p:cNvSpPr>
            <a:spLocks noGrp="1"/>
          </p:cNvSpPr>
          <p:nvPr>
            <p:ph type="sldNum" sz="quarter" idx="12"/>
          </p:nvPr>
        </p:nvSpPr>
        <p:spPr/>
        <p:txBody>
          <a:bodyPr/>
          <a:lstStyle/>
          <a:p>
            <a:fld id="{8D1858C3-6DB3-4AB3-9741-2EABD1E0F7E5}" type="slidenum">
              <a:rPr lang="en-US" smtClean="0"/>
              <a:pPr/>
              <a:t>5</a:t>
            </a:fld>
            <a:endParaRPr lang="en-US" dirty="0"/>
          </a:p>
        </p:txBody>
      </p:sp>
      <p:sp>
        <p:nvSpPr>
          <p:cNvPr id="5" name="Footer Placeholder 4"/>
          <p:cNvSpPr>
            <a:spLocks noGrp="1"/>
          </p:cNvSpPr>
          <p:nvPr>
            <p:ph type="ftr" sz="quarter" idx="11"/>
          </p:nvPr>
        </p:nvSpPr>
        <p:spPr/>
        <p:txBody>
          <a:bodyPr/>
          <a:lstStyle/>
          <a:p>
            <a:r>
              <a:rPr lang="en-US" dirty="0"/>
              <a:t>FEDERAL HOME LOAN BANK OF ATLANTA</a:t>
            </a:r>
          </a:p>
        </p:txBody>
      </p:sp>
    </p:spTree>
    <p:extLst>
      <p:ext uri="{BB962C8B-B14F-4D97-AF65-F5344CB8AC3E}">
        <p14:creationId xmlns:p14="http://schemas.microsoft.com/office/powerpoint/2010/main" val="4077134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3492753" y="1301434"/>
            <a:ext cx="1901189" cy="299720"/>
          </a:xfrm>
          <a:prstGeom prst="rect">
            <a:avLst/>
          </a:prstGeom>
        </p:spPr>
        <p:txBody>
          <a:bodyPr vert="horz" wrap="square" lIns="0" tIns="12700" rIns="0" bIns="0" rtlCol="0">
            <a:spAutoFit/>
          </a:bodyPr>
          <a:lstStyle/>
          <a:p>
            <a:pPr marL="12700">
              <a:lnSpc>
                <a:spcPct val="100000"/>
              </a:lnSpc>
              <a:spcBef>
                <a:spcPts val="100"/>
              </a:spcBef>
            </a:pPr>
            <a:r>
              <a:rPr sz="1800" b="1" spc="-5" dirty="0">
                <a:solidFill>
                  <a:srgbClr val="5A5A5D"/>
                </a:solidFill>
                <a:latin typeface="Arial"/>
                <a:cs typeface="Arial"/>
              </a:rPr>
              <a:t>FHLBank</a:t>
            </a:r>
            <a:r>
              <a:rPr sz="1800" b="1" spc="-70" dirty="0">
                <a:solidFill>
                  <a:srgbClr val="5A5A5D"/>
                </a:solidFill>
                <a:latin typeface="Arial"/>
                <a:cs typeface="Arial"/>
              </a:rPr>
              <a:t> </a:t>
            </a:r>
            <a:r>
              <a:rPr sz="1800" b="1" spc="-10" dirty="0">
                <a:solidFill>
                  <a:srgbClr val="5A5A5D"/>
                </a:solidFill>
                <a:latin typeface="Arial"/>
                <a:cs typeface="Arial"/>
              </a:rPr>
              <a:t>System</a:t>
            </a:r>
            <a:endParaRPr sz="1800" dirty="0">
              <a:latin typeface="Arial"/>
              <a:cs typeface="Arial"/>
            </a:endParaRPr>
          </a:p>
        </p:txBody>
      </p:sp>
      <p:sp>
        <p:nvSpPr>
          <p:cNvPr id="5" name="object 5"/>
          <p:cNvSpPr txBox="1"/>
          <p:nvPr/>
        </p:nvSpPr>
        <p:spPr>
          <a:xfrm>
            <a:off x="4572000" y="5361423"/>
            <a:ext cx="3794760" cy="594522"/>
          </a:xfrm>
          <a:prstGeom prst="rect">
            <a:avLst/>
          </a:prstGeom>
        </p:spPr>
        <p:txBody>
          <a:bodyPr vert="horz" wrap="square" lIns="0" tIns="12700" rIns="0" bIns="0" rtlCol="0">
            <a:spAutoFit/>
          </a:bodyPr>
          <a:lstStyle/>
          <a:p>
            <a:pPr marL="12700" marR="5080">
              <a:lnSpc>
                <a:spcPct val="105300"/>
              </a:lnSpc>
              <a:spcBef>
                <a:spcPts val="100"/>
              </a:spcBef>
            </a:pPr>
            <a:r>
              <a:rPr sz="1200" dirty="0">
                <a:solidFill>
                  <a:srgbClr val="676767"/>
                </a:solidFill>
                <a:latin typeface="Arial"/>
                <a:cs typeface="Arial"/>
              </a:rPr>
              <a:t>Increase and </a:t>
            </a:r>
            <a:r>
              <a:rPr sz="1200" spc="-5" dirty="0">
                <a:solidFill>
                  <a:srgbClr val="676767"/>
                </a:solidFill>
                <a:latin typeface="Arial"/>
                <a:cs typeface="Arial"/>
              </a:rPr>
              <a:t>expand </a:t>
            </a:r>
            <a:r>
              <a:rPr sz="1200" dirty="0">
                <a:solidFill>
                  <a:srgbClr val="676767"/>
                </a:solidFill>
                <a:latin typeface="Arial"/>
                <a:cs typeface="Arial"/>
              </a:rPr>
              <a:t>the </a:t>
            </a:r>
            <a:r>
              <a:rPr sz="1200" spc="-5" dirty="0">
                <a:solidFill>
                  <a:srgbClr val="676767"/>
                </a:solidFill>
                <a:latin typeface="Arial"/>
                <a:cs typeface="Arial"/>
              </a:rPr>
              <a:t>availability </a:t>
            </a:r>
            <a:r>
              <a:rPr sz="1200" dirty="0">
                <a:solidFill>
                  <a:srgbClr val="676767"/>
                </a:solidFill>
                <a:latin typeface="Arial"/>
                <a:cs typeface="Arial"/>
              </a:rPr>
              <a:t>of funds for residential mortgage and community development lending</a:t>
            </a:r>
            <a:r>
              <a:rPr sz="1200" spc="-25" dirty="0">
                <a:solidFill>
                  <a:srgbClr val="676767"/>
                </a:solidFill>
                <a:latin typeface="Arial"/>
                <a:cs typeface="Arial"/>
              </a:rPr>
              <a:t> </a:t>
            </a:r>
            <a:r>
              <a:rPr sz="1200" dirty="0">
                <a:solidFill>
                  <a:srgbClr val="676767"/>
                </a:solidFill>
                <a:latin typeface="Arial"/>
                <a:cs typeface="Arial"/>
              </a:rPr>
              <a:t>nationwide</a:t>
            </a:r>
          </a:p>
        </p:txBody>
      </p:sp>
      <p:sp>
        <p:nvSpPr>
          <p:cNvPr id="6" name="object 6"/>
          <p:cNvSpPr txBox="1"/>
          <p:nvPr/>
        </p:nvSpPr>
        <p:spPr>
          <a:xfrm>
            <a:off x="1263233" y="5361423"/>
            <a:ext cx="3080928" cy="607346"/>
          </a:xfrm>
          <a:prstGeom prst="rect">
            <a:avLst/>
          </a:prstGeom>
        </p:spPr>
        <p:txBody>
          <a:bodyPr vert="horz" wrap="square" lIns="0" tIns="12700" rIns="0" bIns="0" rtlCol="0">
            <a:spAutoFit/>
          </a:bodyPr>
          <a:lstStyle/>
          <a:p>
            <a:pPr marL="12700" marR="5080">
              <a:lnSpc>
                <a:spcPct val="105300"/>
              </a:lnSpc>
              <a:spcBef>
                <a:spcPts val="100"/>
              </a:spcBef>
            </a:pPr>
            <a:r>
              <a:rPr sz="1200" spc="-5" dirty="0">
                <a:solidFill>
                  <a:srgbClr val="676767"/>
                </a:solidFill>
                <a:latin typeface="Arial"/>
                <a:cs typeface="Arial"/>
              </a:rPr>
              <a:t>Provide </a:t>
            </a:r>
            <a:r>
              <a:rPr sz="1200" dirty="0">
                <a:solidFill>
                  <a:srgbClr val="676767"/>
                </a:solidFill>
                <a:latin typeface="Arial"/>
                <a:cs typeface="Arial"/>
              </a:rPr>
              <a:t>products and </a:t>
            </a:r>
            <a:r>
              <a:rPr sz="1200" spc="-5" dirty="0">
                <a:solidFill>
                  <a:srgbClr val="676767"/>
                </a:solidFill>
                <a:latin typeface="Arial"/>
                <a:cs typeface="Arial"/>
              </a:rPr>
              <a:t>services </a:t>
            </a:r>
            <a:r>
              <a:rPr sz="1200" dirty="0">
                <a:solidFill>
                  <a:srgbClr val="676767"/>
                </a:solidFill>
                <a:latin typeface="Arial"/>
                <a:cs typeface="Arial"/>
              </a:rPr>
              <a:t>that help </a:t>
            </a:r>
            <a:r>
              <a:rPr lang="en-US" sz="1200" dirty="0">
                <a:solidFill>
                  <a:srgbClr val="676767"/>
                </a:solidFill>
                <a:latin typeface="Arial"/>
                <a:cs typeface="Arial"/>
              </a:rPr>
              <a:t>member </a:t>
            </a:r>
            <a:r>
              <a:rPr sz="1200" dirty="0">
                <a:solidFill>
                  <a:srgbClr val="676767"/>
                </a:solidFill>
                <a:latin typeface="Arial"/>
                <a:cs typeface="Arial"/>
              </a:rPr>
              <a:t>financial institutions</a:t>
            </a:r>
            <a:r>
              <a:rPr sz="1200" spc="-90" dirty="0">
                <a:solidFill>
                  <a:srgbClr val="676767"/>
                </a:solidFill>
                <a:latin typeface="Arial"/>
                <a:cs typeface="Arial"/>
              </a:rPr>
              <a:t> </a:t>
            </a:r>
            <a:r>
              <a:rPr sz="1200" dirty="0">
                <a:solidFill>
                  <a:srgbClr val="676767"/>
                </a:solidFill>
                <a:latin typeface="Arial"/>
                <a:cs typeface="Arial"/>
              </a:rPr>
              <a:t>manage </a:t>
            </a:r>
            <a:endParaRPr lang="en-US" sz="1200" dirty="0">
              <a:solidFill>
                <a:srgbClr val="676767"/>
              </a:solidFill>
              <a:latin typeface="Arial"/>
              <a:cs typeface="Arial"/>
            </a:endParaRPr>
          </a:p>
          <a:p>
            <a:pPr marL="12700" marR="5080">
              <a:lnSpc>
                <a:spcPct val="105300"/>
              </a:lnSpc>
              <a:spcBef>
                <a:spcPts val="100"/>
              </a:spcBef>
            </a:pPr>
            <a:r>
              <a:rPr sz="1200" dirty="0">
                <a:solidFill>
                  <a:srgbClr val="676767"/>
                </a:solidFill>
                <a:latin typeface="Arial"/>
                <a:cs typeface="Arial"/>
              </a:rPr>
              <a:t>their asset-liability and liquidity</a:t>
            </a:r>
            <a:r>
              <a:rPr sz="1200" spc="-105" dirty="0">
                <a:solidFill>
                  <a:srgbClr val="676767"/>
                </a:solidFill>
                <a:latin typeface="Arial"/>
                <a:cs typeface="Arial"/>
              </a:rPr>
              <a:t> </a:t>
            </a:r>
            <a:r>
              <a:rPr sz="1200" dirty="0">
                <a:solidFill>
                  <a:srgbClr val="676767"/>
                </a:solidFill>
                <a:latin typeface="Arial"/>
                <a:cs typeface="Arial"/>
              </a:rPr>
              <a:t>programs</a:t>
            </a:r>
          </a:p>
        </p:txBody>
      </p:sp>
      <p:sp>
        <p:nvSpPr>
          <p:cNvPr id="7" name="object 7"/>
          <p:cNvSpPr/>
          <p:nvPr/>
        </p:nvSpPr>
        <p:spPr>
          <a:xfrm>
            <a:off x="4344161" y="5147929"/>
            <a:ext cx="0" cy="969010"/>
          </a:xfrm>
          <a:custGeom>
            <a:avLst/>
            <a:gdLst/>
            <a:ahLst/>
            <a:cxnLst/>
            <a:rect l="l" t="t" r="r" b="b"/>
            <a:pathLst>
              <a:path h="969010">
                <a:moveTo>
                  <a:pt x="0" y="0"/>
                </a:moveTo>
                <a:lnTo>
                  <a:pt x="0" y="968756"/>
                </a:lnTo>
              </a:path>
            </a:pathLst>
          </a:custGeom>
          <a:ln w="19812">
            <a:solidFill>
              <a:srgbClr val="C0C0C0"/>
            </a:solidFill>
          </a:ln>
        </p:spPr>
        <p:txBody>
          <a:bodyPr wrap="square" lIns="0" tIns="0" rIns="0" bIns="0" rtlCol="0"/>
          <a:lstStyle/>
          <a:p>
            <a:endParaRPr dirty="0"/>
          </a:p>
        </p:txBody>
      </p:sp>
      <p:sp>
        <p:nvSpPr>
          <p:cNvPr id="9" name="object 9"/>
          <p:cNvSpPr txBox="1">
            <a:spLocks noGrp="1"/>
          </p:cNvSpPr>
          <p:nvPr>
            <p:ph type="sldNum" sz="quarter" idx="4294967295"/>
          </p:nvPr>
        </p:nvSpPr>
        <p:spPr>
          <a:xfrm>
            <a:off x="6556248" y="6422543"/>
            <a:ext cx="2130552" cy="230832"/>
          </a:xfrm>
          <a:prstGeom prst="rect">
            <a:avLst/>
          </a:prstGeom>
        </p:spPr>
        <p:txBody>
          <a:bodyPr vert="horz" wrap="square" lIns="91440" tIns="45720" rIns="91440" bIns="45720" rtlCol="0">
            <a:spAutoFit/>
          </a:bodyPr>
          <a:lstStyle/>
          <a:p>
            <a:pPr marL="88900">
              <a:lnSpc>
                <a:spcPct val="100000"/>
              </a:lnSpc>
              <a:spcBef>
                <a:spcPts val="15"/>
              </a:spcBef>
            </a:pPr>
            <a:fld id="{81D60167-4931-47E6-BA6A-407CBD079E47}" type="slidenum">
              <a:rPr sz="900" spc="-5" dirty="0">
                <a:solidFill>
                  <a:srgbClr val="9B9B9C"/>
                </a:solidFill>
              </a:rPr>
              <a:t>6</a:t>
            </a:fld>
            <a:endParaRPr sz="1000" spc="-5" dirty="0">
              <a:solidFill>
                <a:srgbClr val="9B9B9C"/>
              </a:solidFill>
            </a:endParaRPr>
          </a:p>
        </p:txBody>
      </p:sp>
      <p:pic>
        <p:nvPicPr>
          <p:cNvPr id="11" name="Picture 10" descr="A picture containing person&#10;&#10;Description automatically generated">
            <a:extLst>
              <a:ext uri="{FF2B5EF4-FFF2-40B4-BE49-F238E27FC236}">
                <a16:creationId xmlns:a16="http://schemas.microsoft.com/office/drawing/2014/main" id="{E958A597-2BE3-0E49-B34D-BE269A016C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2347" y="1109687"/>
            <a:ext cx="6502400" cy="4254500"/>
          </a:xfrm>
          <a:prstGeom prst="rect">
            <a:avLst/>
          </a:prstGeom>
        </p:spPr>
      </p:pic>
      <p:sp>
        <p:nvSpPr>
          <p:cNvPr id="12" name="Rounded Rectangle 11">
            <a:extLst>
              <a:ext uri="{FF2B5EF4-FFF2-40B4-BE49-F238E27FC236}">
                <a16:creationId xmlns:a16="http://schemas.microsoft.com/office/drawing/2014/main" id="{5E5C710A-C9FB-FE43-B6EA-3257F65004B5}"/>
              </a:ext>
            </a:extLst>
          </p:cNvPr>
          <p:cNvSpPr/>
          <p:nvPr/>
        </p:nvSpPr>
        <p:spPr>
          <a:xfrm>
            <a:off x="1828800" y="2819400"/>
            <a:ext cx="896747" cy="138264"/>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San Francisco</a:t>
            </a:r>
          </a:p>
        </p:txBody>
      </p:sp>
      <p:sp>
        <p:nvSpPr>
          <p:cNvPr id="13" name="Rounded Rectangle 12">
            <a:extLst>
              <a:ext uri="{FF2B5EF4-FFF2-40B4-BE49-F238E27FC236}">
                <a16:creationId xmlns:a16="http://schemas.microsoft.com/office/drawing/2014/main" id="{8EBF0063-4CC0-9049-8854-5C24FA91BFF2}"/>
              </a:ext>
            </a:extLst>
          </p:cNvPr>
          <p:cNvSpPr/>
          <p:nvPr/>
        </p:nvSpPr>
        <p:spPr>
          <a:xfrm>
            <a:off x="4190999" y="3866032"/>
            <a:ext cx="510317" cy="180673"/>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Dallas</a:t>
            </a:r>
          </a:p>
        </p:txBody>
      </p:sp>
      <p:sp>
        <p:nvSpPr>
          <p:cNvPr id="14" name="Rounded Rectangle 13">
            <a:extLst>
              <a:ext uri="{FF2B5EF4-FFF2-40B4-BE49-F238E27FC236}">
                <a16:creationId xmlns:a16="http://schemas.microsoft.com/office/drawing/2014/main" id="{EA569B43-D982-2542-A624-C7A10126D366}"/>
              </a:ext>
            </a:extLst>
          </p:cNvPr>
          <p:cNvSpPr/>
          <p:nvPr/>
        </p:nvSpPr>
        <p:spPr>
          <a:xfrm>
            <a:off x="4073002" y="2929286"/>
            <a:ext cx="678285" cy="18041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Topeka</a:t>
            </a:r>
          </a:p>
        </p:txBody>
      </p:sp>
      <p:sp>
        <p:nvSpPr>
          <p:cNvPr id="15" name="Rounded Rectangle 14">
            <a:extLst>
              <a:ext uri="{FF2B5EF4-FFF2-40B4-BE49-F238E27FC236}">
                <a16:creationId xmlns:a16="http://schemas.microsoft.com/office/drawing/2014/main" id="{9679BE90-2C40-9742-840D-C211710CCD8D}"/>
              </a:ext>
            </a:extLst>
          </p:cNvPr>
          <p:cNvSpPr/>
          <p:nvPr/>
        </p:nvSpPr>
        <p:spPr>
          <a:xfrm>
            <a:off x="4130718" y="2267153"/>
            <a:ext cx="745657" cy="180673"/>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Des Moines</a:t>
            </a:r>
          </a:p>
        </p:txBody>
      </p:sp>
      <p:sp>
        <p:nvSpPr>
          <p:cNvPr id="16" name="Rounded Rectangle 15">
            <a:extLst>
              <a:ext uri="{FF2B5EF4-FFF2-40B4-BE49-F238E27FC236}">
                <a16:creationId xmlns:a16="http://schemas.microsoft.com/office/drawing/2014/main" id="{F95C0022-A18D-894A-BE76-0EE67746FD33}"/>
              </a:ext>
            </a:extLst>
          </p:cNvPr>
          <p:cNvSpPr/>
          <p:nvPr/>
        </p:nvSpPr>
        <p:spPr>
          <a:xfrm>
            <a:off x="5096007" y="2501090"/>
            <a:ext cx="745657" cy="180673"/>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Chicago</a:t>
            </a:r>
          </a:p>
        </p:txBody>
      </p:sp>
      <p:sp>
        <p:nvSpPr>
          <p:cNvPr id="17" name="Rounded Rectangle 16">
            <a:extLst>
              <a:ext uri="{FF2B5EF4-FFF2-40B4-BE49-F238E27FC236}">
                <a16:creationId xmlns:a16="http://schemas.microsoft.com/office/drawing/2014/main" id="{D93925EC-5003-944A-BCDB-9E0DF268166F}"/>
              </a:ext>
            </a:extLst>
          </p:cNvPr>
          <p:cNvSpPr/>
          <p:nvPr/>
        </p:nvSpPr>
        <p:spPr>
          <a:xfrm>
            <a:off x="5433492" y="2729195"/>
            <a:ext cx="816344" cy="18041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Indianapolis</a:t>
            </a:r>
          </a:p>
        </p:txBody>
      </p:sp>
      <p:sp>
        <p:nvSpPr>
          <p:cNvPr id="18" name="Rounded Rectangle 17">
            <a:extLst>
              <a:ext uri="{FF2B5EF4-FFF2-40B4-BE49-F238E27FC236}">
                <a16:creationId xmlns:a16="http://schemas.microsoft.com/office/drawing/2014/main" id="{CA1E8235-7327-5543-8293-3818337C81BB}"/>
              </a:ext>
            </a:extLst>
          </p:cNvPr>
          <p:cNvSpPr/>
          <p:nvPr/>
        </p:nvSpPr>
        <p:spPr>
          <a:xfrm>
            <a:off x="5690570" y="2957037"/>
            <a:ext cx="816344" cy="18041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Cincinnati</a:t>
            </a:r>
          </a:p>
        </p:txBody>
      </p:sp>
      <p:sp>
        <p:nvSpPr>
          <p:cNvPr id="19" name="Rounded Rectangle 18">
            <a:extLst>
              <a:ext uri="{FF2B5EF4-FFF2-40B4-BE49-F238E27FC236}">
                <a16:creationId xmlns:a16="http://schemas.microsoft.com/office/drawing/2014/main" id="{0F906274-FB45-5A4D-8962-346441F577C0}"/>
              </a:ext>
            </a:extLst>
          </p:cNvPr>
          <p:cNvSpPr/>
          <p:nvPr/>
        </p:nvSpPr>
        <p:spPr>
          <a:xfrm>
            <a:off x="6469380" y="2748876"/>
            <a:ext cx="816344" cy="16073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Pittsburgh</a:t>
            </a:r>
          </a:p>
        </p:txBody>
      </p:sp>
      <p:sp>
        <p:nvSpPr>
          <p:cNvPr id="20" name="Rounded Rectangle 19">
            <a:extLst>
              <a:ext uri="{FF2B5EF4-FFF2-40B4-BE49-F238E27FC236}">
                <a16:creationId xmlns:a16="http://schemas.microsoft.com/office/drawing/2014/main" id="{403088C6-351A-AC41-B860-327E96321D01}"/>
              </a:ext>
            </a:extLst>
          </p:cNvPr>
          <p:cNvSpPr/>
          <p:nvPr/>
        </p:nvSpPr>
        <p:spPr>
          <a:xfrm>
            <a:off x="5863435" y="3580004"/>
            <a:ext cx="643479" cy="180410"/>
          </a:xfrm>
          <a:prstGeom prst="round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2"/>
                </a:solidFill>
              </a:rPr>
              <a:t>Atlanta</a:t>
            </a:r>
          </a:p>
        </p:txBody>
      </p:sp>
      <p:sp>
        <p:nvSpPr>
          <p:cNvPr id="21" name="Rounded Rectangle 20">
            <a:extLst>
              <a:ext uri="{FF2B5EF4-FFF2-40B4-BE49-F238E27FC236}">
                <a16:creationId xmlns:a16="http://schemas.microsoft.com/office/drawing/2014/main" id="{D3585129-6E8E-9B45-8B53-BF7F1FBEA10E}"/>
              </a:ext>
            </a:extLst>
          </p:cNvPr>
          <p:cNvSpPr/>
          <p:nvPr/>
        </p:nvSpPr>
        <p:spPr>
          <a:xfrm>
            <a:off x="6109628" y="2094727"/>
            <a:ext cx="672172" cy="16073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New York</a:t>
            </a:r>
          </a:p>
        </p:txBody>
      </p:sp>
      <p:sp>
        <p:nvSpPr>
          <p:cNvPr id="22" name="Rounded Rectangle 21">
            <a:extLst>
              <a:ext uri="{FF2B5EF4-FFF2-40B4-BE49-F238E27FC236}">
                <a16:creationId xmlns:a16="http://schemas.microsoft.com/office/drawing/2014/main" id="{1F138608-A0F5-364A-B58E-7AD488D5CAD3}"/>
              </a:ext>
            </a:extLst>
          </p:cNvPr>
          <p:cNvSpPr/>
          <p:nvPr/>
        </p:nvSpPr>
        <p:spPr>
          <a:xfrm>
            <a:off x="6877552" y="1881007"/>
            <a:ext cx="590048" cy="160730"/>
          </a:xfrm>
          <a:prstGeom prst="round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a:t>Boston</a:t>
            </a:r>
          </a:p>
        </p:txBody>
      </p:sp>
      <p:sp>
        <p:nvSpPr>
          <p:cNvPr id="23"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
        <p:nvSpPr>
          <p:cNvPr id="24" name="Title 1"/>
          <p:cNvSpPr>
            <a:spLocks noGrp="1"/>
          </p:cNvSpPr>
          <p:nvPr>
            <p:ph type="title"/>
          </p:nvPr>
        </p:nvSpPr>
        <p:spPr>
          <a:xfrm>
            <a:off x="457200" y="310896"/>
            <a:ext cx="8229600" cy="548640"/>
          </a:xfrm>
        </p:spPr>
        <p:txBody>
          <a:bodyPr>
            <a:noAutofit/>
          </a:bodyPr>
          <a:lstStyle/>
          <a:p>
            <a:r>
              <a:rPr lang="en-US" dirty="0"/>
              <a:t>FHLBanks Play a Key Role in Financial Services</a:t>
            </a:r>
            <a:endParaRPr lang="en-US" sz="1600" b="0" dirty="0"/>
          </a:p>
        </p:txBody>
      </p:sp>
    </p:spTree>
    <p:extLst>
      <p:ext uri="{BB962C8B-B14F-4D97-AF65-F5344CB8AC3E}">
        <p14:creationId xmlns:p14="http://schemas.microsoft.com/office/powerpoint/2010/main" val="3989427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0896"/>
            <a:ext cx="8229600" cy="557784"/>
          </a:xfrm>
        </p:spPr>
        <p:txBody>
          <a:bodyPr>
            <a:noAutofit/>
          </a:bodyPr>
          <a:lstStyle/>
          <a:p>
            <a:r>
              <a:rPr lang="en-US" dirty="0"/>
              <a:t>FHLBank Atlanta – Financial Highlights</a:t>
            </a:r>
            <a:br>
              <a:rPr lang="en-US" dirty="0">
                <a:solidFill>
                  <a:schemeClr val="tx2"/>
                </a:solidFill>
              </a:rPr>
            </a:br>
            <a:r>
              <a:rPr lang="en-US" sz="1600" dirty="0"/>
              <a:t>June 30, 2024</a:t>
            </a:r>
            <a:endParaRPr lang="en-US" sz="1600" b="0" dirty="0"/>
          </a:p>
        </p:txBody>
      </p:sp>
      <p:grpSp>
        <p:nvGrpSpPr>
          <p:cNvPr id="8" name="Group 4"/>
          <p:cNvGrpSpPr>
            <a:grpSpLocks/>
          </p:cNvGrpSpPr>
          <p:nvPr/>
        </p:nvGrpSpPr>
        <p:grpSpPr bwMode="auto">
          <a:xfrm rot="173023">
            <a:off x="416000" y="1291778"/>
            <a:ext cx="3048000" cy="4497388"/>
            <a:chOff x="2771" y="894"/>
            <a:chExt cx="2186" cy="3153"/>
          </a:xfrm>
          <a:solidFill>
            <a:srgbClr val="01517B"/>
          </a:solidFill>
          <a:effectLst>
            <a:outerShdw blurRad="63500" sx="102000" sy="102000" algn="ctr" rotWithShape="0">
              <a:prstClr val="black">
                <a:alpha val="40000"/>
              </a:prstClr>
            </a:outerShdw>
          </a:effectLst>
        </p:grpSpPr>
        <p:sp>
          <p:nvSpPr>
            <p:cNvPr id="9" name="Freeform 5"/>
            <p:cNvSpPr>
              <a:spLocks noChangeAspect="1"/>
            </p:cNvSpPr>
            <p:nvPr/>
          </p:nvSpPr>
          <p:spPr bwMode="auto">
            <a:xfrm>
              <a:off x="2771" y="2114"/>
              <a:ext cx="666" cy="1035"/>
            </a:xfrm>
            <a:custGeom>
              <a:avLst/>
              <a:gdLst>
                <a:gd name="T0" fmla="*/ 11 w 415"/>
                <a:gd name="T1" fmla="*/ 38 h 660"/>
                <a:gd name="T2" fmla="*/ 0 w 415"/>
                <a:gd name="T3" fmla="*/ 444 h 660"/>
                <a:gd name="T4" fmla="*/ 26 w 415"/>
                <a:gd name="T5" fmla="*/ 639 h 660"/>
                <a:gd name="T6" fmla="*/ 55 w 415"/>
                <a:gd name="T7" fmla="*/ 647 h 660"/>
                <a:gd name="T8" fmla="*/ 80 w 415"/>
                <a:gd name="T9" fmla="*/ 632 h 660"/>
                <a:gd name="T10" fmla="*/ 97 w 415"/>
                <a:gd name="T11" fmla="*/ 647 h 660"/>
                <a:gd name="T12" fmla="*/ 72 w 415"/>
                <a:gd name="T13" fmla="*/ 660 h 660"/>
                <a:gd name="T14" fmla="*/ 131 w 415"/>
                <a:gd name="T15" fmla="*/ 645 h 660"/>
                <a:gd name="T16" fmla="*/ 142 w 415"/>
                <a:gd name="T17" fmla="*/ 626 h 660"/>
                <a:gd name="T18" fmla="*/ 135 w 415"/>
                <a:gd name="T19" fmla="*/ 617 h 660"/>
                <a:gd name="T20" fmla="*/ 138 w 415"/>
                <a:gd name="T21" fmla="*/ 600 h 660"/>
                <a:gd name="T22" fmla="*/ 110 w 415"/>
                <a:gd name="T23" fmla="*/ 575 h 660"/>
                <a:gd name="T24" fmla="*/ 112 w 415"/>
                <a:gd name="T25" fmla="*/ 552 h 660"/>
                <a:gd name="T26" fmla="*/ 415 w 415"/>
                <a:gd name="T27" fmla="*/ 526 h 660"/>
                <a:gd name="T28" fmla="*/ 389 w 415"/>
                <a:gd name="T29" fmla="*/ 423 h 660"/>
                <a:gd name="T30" fmla="*/ 406 w 415"/>
                <a:gd name="T31" fmla="*/ 361 h 660"/>
                <a:gd name="T32" fmla="*/ 366 w 415"/>
                <a:gd name="T33" fmla="*/ 279 h 660"/>
                <a:gd name="T34" fmla="*/ 288 w 415"/>
                <a:gd name="T35" fmla="*/ 0 h 660"/>
                <a:gd name="T36" fmla="*/ 0 w 415"/>
                <a:gd name="T37" fmla="*/ 27 h 660"/>
                <a:gd name="T38" fmla="*/ 11 w 415"/>
                <a:gd name="T39" fmla="*/ 38 h 660"/>
                <a:gd name="T40" fmla="*/ 11 w 415"/>
                <a:gd name="T41" fmla="*/ 38 h 6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15"/>
                <a:gd name="T64" fmla="*/ 0 h 660"/>
                <a:gd name="T65" fmla="*/ 415 w 415"/>
                <a:gd name="T66" fmla="*/ 660 h 66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15" h="660">
                  <a:moveTo>
                    <a:pt x="11" y="38"/>
                  </a:moveTo>
                  <a:lnTo>
                    <a:pt x="0" y="444"/>
                  </a:lnTo>
                  <a:lnTo>
                    <a:pt x="26" y="639"/>
                  </a:lnTo>
                  <a:lnTo>
                    <a:pt x="55" y="647"/>
                  </a:lnTo>
                  <a:lnTo>
                    <a:pt x="80" y="632"/>
                  </a:lnTo>
                  <a:lnTo>
                    <a:pt x="97" y="647"/>
                  </a:lnTo>
                  <a:lnTo>
                    <a:pt x="72" y="660"/>
                  </a:lnTo>
                  <a:lnTo>
                    <a:pt x="131" y="645"/>
                  </a:lnTo>
                  <a:lnTo>
                    <a:pt x="142" y="626"/>
                  </a:lnTo>
                  <a:lnTo>
                    <a:pt x="135" y="617"/>
                  </a:lnTo>
                  <a:lnTo>
                    <a:pt x="138" y="600"/>
                  </a:lnTo>
                  <a:lnTo>
                    <a:pt x="110" y="575"/>
                  </a:lnTo>
                  <a:lnTo>
                    <a:pt x="112" y="552"/>
                  </a:lnTo>
                  <a:lnTo>
                    <a:pt x="415" y="526"/>
                  </a:lnTo>
                  <a:lnTo>
                    <a:pt x="389" y="423"/>
                  </a:lnTo>
                  <a:lnTo>
                    <a:pt x="406" y="361"/>
                  </a:lnTo>
                  <a:lnTo>
                    <a:pt x="366" y="279"/>
                  </a:lnTo>
                  <a:lnTo>
                    <a:pt x="288" y="0"/>
                  </a:lnTo>
                  <a:lnTo>
                    <a:pt x="0" y="27"/>
                  </a:lnTo>
                  <a:lnTo>
                    <a:pt x="11" y="38"/>
                  </a:lnTo>
                  <a:close/>
                </a:path>
              </a:pathLst>
            </a:custGeom>
            <a:solidFill>
              <a:schemeClr val="tx2"/>
            </a:solidFill>
            <a:ln w="25400">
              <a:solidFill>
                <a:schemeClr val="bg1"/>
              </a:solidFill>
              <a:round/>
              <a:headEnd/>
              <a:tailEnd/>
            </a:ln>
          </p:spPr>
          <p:txBody>
            <a:bodyPr/>
            <a:lstStyle/>
            <a:p>
              <a:endParaRPr lang="en-US" dirty="0"/>
            </a:p>
          </p:txBody>
        </p:sp>
        <p:sp>
          <p:nvSpPr>
            <p:cNvPr id="11" name="Freeform 6"/>
            <p:cNvSpPr>
              <a:spLocks noChangeAspect="1"/>
            </p:cNvSpPr>
            <p:nvPr/>
          </p:nvSpPr>
          <p:spPr bwMode="auto">
            <a:xfrm>
              <a:off x="3233" y="2063"/>
              <a:ext cx="941" cy="940"/>
            </a:xfrm>
            <a:custGeom>
              <a:avLst/>
              <a:gdLst>
                <a:gd name="T0" fmla="*/ 78 w 586"/>
                <a:gd name="T1" fmla="*/ 311 h 599"/>
                <a:gd name="T2" fmla="*/ 118 w 586"/>
                <a:gd name="T3" fmla="*/ 393 h 599"/>
                <a:gd name="T4" fmla="*/ 101 w 586"/>
                <a:gd name="T5" fmla="*/ 455 h 599"/>
                <a:gd name="T6" fmla="*/ 127 w 586"/>
                <a:gd name="T7" fmla="*/ 558 h 599"/>
                <a:gd name="T8" fmla="*/ 148 w 586"/>
                <a:gd name="T9" fmla="*/ 594 h 599"/>
                <a:gd name="T10" fmla="*/ 463 w 586"/>
                <a:gd name="T11" fmla="*/ 575 h 599"/>
                <a:gd name="T12" fmla="*/ 467 w 586"/>
                <a:gd name="T13" fmla="*/ 597 h 599"/>
                <a:gd name="T14" fmla="*/ 486 w 586"/>
                <a:gd name="T15" fmla="*/ 599 h 599"/>
                <a:gd name="T16" fmla="*/ 478 w 586"/>
                <a:gd name="T17" fmla="*/ 550 h 599"/>
                <a:gd name="T18" fmla="*/ 491 w 586"/>
                <a:gd name="T19" fmla="*/ 537 h 599"/>
                <a:gd name="T20" fmla="*/ 537 w 586"/>
                <a:gd name="T21" fmla="*/ 544 h 599"/>
                <a:gd name="T22" fmla="*/ 545 w 586"/>
                <a:gd name="T23" fmla="*/ 510 h 599"/>
                <a:gd name="T24" fmla="*/ 539 w 586"/>
                <a:gd name="T25" fmla="*/ 463 h 599"/>
                <a:gd name="T26" fmla="*/ 558 w 586"/>
                <a:gd name="T27" fmla="*/ 450 h 599"/>
                <a:gd name="T28" fmla="*/ 586 w 586"/>
                <a:gd name="T29" fmla="*/ 359 h 599"/>
                <a:gd name="T30" fmla="*/ 565 w 586"/>
                <a:gd name="T31" fmla="*/ 355 h 599"/>
                <a:gd name="T32" fmla="*/ 490 w 586"/>
                <a:gd name="T33" fmla="*/ 237 h 599"/>
                <a:gd name="T34" fmla="*/ 326 w 586"/>
                <a:gd name="T35" fmla="*/ 89 h 599"/>
                <a:gd name="T36" fmla="*/ 254 w 586"/>
                <a:gd name="T37" fmla="*/ 44 h 599"/>
                <a:gd name="T38" fmla="*/ 277 w 586"/>
                <a:gd name="T39" fmla="*/ 0 h 599"/>
                <a:gd name="T40" fmla="*/ 144 w 586"/>
                <a:gd name="T41" fmla="*/ 17 h 599"/>
                <a:gd name="T42" fmla="*/ 0 w 586"/>
                <a:gd name="T43" fmla="*/ 32 h 599"/>
                <a:gd name="T44" fmla="*/ 78 w 586"/>
                <a:gd name="T45" fmla="*/ 311 h 599"/>
                <a:gd name="T46" fmla="*/ 78 w 586"/>
                <a:gd name="T47" fmla="*/ 311 h 59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86"/>
                <a:gd name="T73" fmla="*/ 0 h 599"/>
                <a:gd name="T74" fmla="*/ 586 w 586"/>
                <a:gd name="T75" fmla="*/ 599 h 59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86" h="599">
                  <a:moveTo>
                    <a:pt x="78" y="311"/>
                  </a:moveTo>
                  <a:lnTo>
                    <a:pt x="118" y="393"/>
                  </a:lnTo>
                  <a:lnTo>
                    <a:pt x="101" y="455"/>
                  </a:lnTo>
                  <a:lnTo>
                    <a:pt x="127" y="558"/>
                  </a:lnTo>
                  <a:lnTo>
                    <a:pt x="148" y="594"/>
                  </a:lnTo>
                  <a:lnTo>
                    <a:pt x="463" y="575"/>
                  </a:lnTo>
                  <a:lnTo>
                    <a:pt x="467" y="597"/>
                  </a:lnTo>
                  <a:lnTo>
                    <a:pt x="486" y="599"/>
                  </a:lnTo>
                  <a:lnTo>
                    <a:pt x="478" y="550"/>
                  </a:lnTo>
                  <a:lnTo>
                    <a:pt x="491" y="537"/>
                  </a:lnTo>
                  <a:lnTo>
                    <a:pt x="537" y="544"/>
                  </a:lnTo>
                  <a:lnTo>
                    <a:pt x="545" y="510"/>
                  </a:lnTo>
                  <a:lnTo>
                    <a:pt x="539" y="463"/>
                  </a:lnTo>
                  <a:lnTo>
                    <a:pt x="558" y="450"/>
                  </a:lnTo>
                  <a:lnTo>
                    <a:pt x="586" y="359"/>
                  </a:lnTo>
                  <a:lnTo>
                    <a:pt x="565" y="355"/>
                  </a:lnTo>
                  <a:lnTo>
                    <a:pt x="490" y="237"/>
                  </a:lnTo>
                  <a:lnTo>
                    <a:pt x="326" y="89"/>
                  </a:lnTo>
                  <a:lnTo>
                    <a:pt x="254" y="44"/>
                  </a:lnTo>
                  <a:lnTo>
                    <a:pt x="277" y="0"/>
                  </a:lnTo>
                  <a:lnTo>
                    <a:pt x="144" y="17"/>
                  </a:lnTo>
                  <a:lnTo>
                    <a:pt x="0" y="32"/>
                  </a:lnTo>
                  <a:lnTo>
                    <a:pt x="78" y="311"/>
                  </a:lnTo>
                  <a:close/>
                </a:path>
              </a:pathLst>
            </a:custGeom>
            <a:solidFill>
              <a:schemeClr val="tx2"/>
            </a:solidFill>
            <a:ln w="25400">
              <a:solidFill>
                <a:schemeClr val="bg1"/>
              </a:solidFill>
              <a:round/>
              <a:headEnd/>
              <a:tailEnd/>
            </a:ln>
          </p:spPr>
          <p:txBody>
            <a:bodyPr/>
            <a:lstStyle/>
            <a:p>
              <a:endParaRPr lang="en-US" dirty="0"/>
            </a:p>
          </p:txBody>
        </p:sp>
        <p:sp>
          <p:nvSpPr>
            <p:cNvPr id="13" name="Freeform 7"/>
            <p:cNvSpPr>
              <a:spLocks noChangeAspect="1"/>
            </p:cNvSpPr>
            <p:nvPr/>
          </p:nvSpPr>
          <p:spPr bwMode="auto">
            <a:xfrm>
              <a:off x="2948" y="2906"/>
              <a:ext cx="1589" cy="1141"/>
            </a:xfrm>
            <a:custGeom>
              <a:avLst/>
              <a:gdLst>
                <a:gd name="T0" fmla="*/ 0 w 990"/>
                <a:gd name="T1" fmla="*/ 70 h 728"/>
                <a:gd name="T2" fmla="*/ 28 w 990"/>
                <a:gd name="T3" fmla="*/ 95 h 728"/>
                <a:gd name="T4" fmla="*/ 25 w 990"/>
                <a:gd name="T5" fmla="*/ 112 h 728"/>
                <a:gd name="T6" fmla="*/ 32 w 990"/>
                <a:gd name="T7" fmla="*/ 121 h 728"/>
                <a:gd name="T8" fmla="*/ 21 w 990"/>
                <a:gd name="T9" fmla="*/ 140 h 728"/>
                <a:gd name="T10" fmla="*/ 136 w 990"/>
                <a:gd name="T11" fmla="*/ 100 h 728"/>
                <a:gd name="T12" fmla="*/ 284 w 990"/>
                <a:gd name="T13" fmla="*/ 193 h 728"/>
                <a:gd name="T14" fmla="*/ 406 w 990"/>
                <a:gd name="T15" fmla="*/ 129 h 728"/>
                <a:gd name="T16" fmla="*/ 476 w 990"/>
                <a:gd name="T17" fmla="*/ 144 h 728"/>
                <a:gd name="T18" fmla="*/ 565 w 990"/>
                <a:gd name="T19" fmla="*/ 231 h 728"/>
                <a:gd name="T20" fmla="*/ 595 w 990"/>
                <a:gd name="T21" fmla="*/ 231 h 728"/>
                <a:gd name="T22" fmla="*/ 626 w 990"/>
                <a:gd name="T23" fmla="*/ 292 h 728"/>
                <a:gd name="T24" fmla="*/ 618 w 990"/>
                <a:gd name="T25" fmla="*/ 408 h 728"/>
                <a:gd name="T26" fmla="*/ 639 w 990"/>
                <a:gd name="T27" fmla="*/ 421 h 728"/>
                <a:gd name="T28" fmla="*/ 643 w 990"/>
                <a:gd name="T29" fmla="*/ 400 h 728"/>
                <a:gd name="T30" fmla="*/ 671 w 990"/>
                <a:gd name="T31" fmla="*/ 400 h 728"/>
                <a:gd name="T32" fmla="*/ 643 w 990"/>
                <a:gd name="T33" fmla="*/ 455 h 728"/>
                <a:gd name="T34" fmla="*/ 719 w 990"/>
                <a:gd name="T35" fmla="*/ 531 h 728"/>
                <a:gd name="T36" fmla="*/ 730 w 990"/>
                <a:gd name="T37" fmla="*/ 508 h 728"/>
                <a:gd name="T38" fmla="*/ 736 w 990"/>
                <a:gd name="T39" fmla="*/ 563 h 728"/>
                <a:gd name="T40" fmla="*/ 760 w 990"/>
                <a:gd name="T41" fmla="*/ 574 h 728"/>
                <a:gd name="T42" fmla="*/ 787 w 990"/>
                <a:gd name="T43" fmla="*/ 639 h 728"/>
                <a:gd name="T44" fmla="*/ 812 w 990"/>
                <a:gd name="T45" fmla="*/ 639 h 728"/>
                <a:gd name="T46" fmla="*/ 870 w 990"/>
                <a:gd name="T47" fmla="*/ 700 h 728"/>
                <a:gd name="T48" fmla="*/ 903 w 990"/>
                <a:gd name="T49" fmla="*/ 703 h 728"/>
                <a:gd name="T50" fmla="*/ 903 w 990"/>
                <a:gd name="T51" fmla="*/ 713 h 728"/>
                <a:gd name="T52" fmla="*/ 880 w 990"/>
                <a:gd name="T53" fmla="*/ 728 h 728"/>
                <a:gd name="T54" fmla="*/ 931 w 990"/>
                <a:gd name="T55" fmla="*/ 722 h 728"/>
                <a:gd name="T56" fmla="*/ 963 w 990"/>
                <a:gd name="T57" fmla="*/ 707 h 728"/>
                <a:gd name="T58" fmla="*/ 980 w 990"/>
                <a:gd name="T59" fmla="*/ 624 h 728"/>
                <a:gd name="T60" fmla="*/ 990 w 990"/>
                <a:gd name="T61" fmla="*/ 628 h 728"/>
                <a:gd name="T62" fmla="*/ 980 w 990"/>
                <a:gd name="T63" fmla="*/ 510 h 728"/>
                <a:gd name="T64" fmla="*/ 969 w 990"/>
                <a:gd name="T65" fmla="*/ 476 h 728"/>
                <a:gd name="T66" fmla="*/ 863 w 990"/>
                <a:gd name="T67" fmla="*/ 305 h 728"/>
                <a:gd name="T68" fmla="*/ 779 w 990"/>
                <a:gd name="T69" fmla="*/ 144 h 728"/>
                <a:gd name="T70" fmla="*/ 728 w 990"/>
                <a:gd name="T71" fmla="*/ 11 h 728"/>
                <a:gd name="T72" fmla="*/ 715 w 990"/>
                <a:gd name="T73" fmla="*/ 7 h 728"/>
                <a:gd name="T74" fmla="*/ 669 w 990"/>
                <a:gd name="T75" fmla="*/ 0 h 728"/>
                <a:gd name="T76" fmla="*/ 656 w 990"/>
                <a:gd name="T77" fmla="*/ 13 h 728"/>
                <a:gd name="T78" fmla="*/ 664 w 990"/>
                <a:gd name="T79" fmla="*/ 62 h 728"/>
                <a:gd name="T80" fmla="*/ 645 w 990"/>
                <a:gd name="T81" fmla="*/ 60 h 728"/>
                <a:gd name="T82" fmla="*/ 641 w 990"/>
                <a:gd name="T83" fmla="*/ 38 h 728"/>
                <a:gd name="T84" fmla="*/ 326 w 990"/>
                <a:gd name="T85" fmla="*/ 57 h 728"/>
                <a:gd name="T86" fmla="*/ 305 w 990"/>
                <a:gd name="T87" fmla="*/ 21 h 728"/>
                <a:gd name="T88" fmla="*/ 2 w 990"/>
                <a:gd name="T89" fmla="*/ 47 h 728"/>
                <a:gd name="T90" fmla="*/ 0 w 990"/>
                <a:gd name="T91" fmla="*/ 70 h 728"/>
                <a:gd name="T92" fmla="*/ 0 w 990"/>
                <a:gd name="T93" fmla="*/ 70 h 72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90"/>
                <a:gd name="T142" fmla="*/ 0 h 728"/>
                <a:gd name="T143" fmla="*/ 990 w 990"/>
                <a:gd name="T144" fmla="*/ 728 h 72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90" h="728">
                  <a:moveTo>
                    <a:pt x="0" y="70"/>
                  </a:moveTo>
                  <a:lnTo>
                    <a:pt x="28" y="95"/>
                  </a:lnTo>
                  <a:lnTo>
                    <a:pt x="25" y="112"/>
                  </a:lnTo>
                  <a:lnTo>
                    <a:pt x="32" y="121"/>
                  </a:lnTo>
                  <a:lnTo>
                    <a:pt x="21" y="140"/>
                  </a:lnTo>
                  <a:lnTo>
                    <a:pt x="136" y="100"/>
                  </a:lnTo>
                  <a:lnTo>
                    <a:pt x="284" y="193"/>
                  </a:lnTo>
                  <a:lnTo>
                    <a:pt x="406" y="129"/>
                  </a:lnTo>
                  <a:lnTo>
                    <a:pt x="476" y="144"/>
                  </a:lnTo>
                  <a:lnTo>
                    <a:pt x="565" y="231"/>
                  </a:lnTo>
                  <a:lnTo>
                    <a:pt x="595" y="231"/>
                  </a:lnTo>
                  <a:lnTo>
                    <a:pt x="626" y="292"/>
                  </a:lnTo>
                  <a:lnTo>
                    <a:pt x="618" y="408"/>
                  </a:lnTo>
                  <a:lnTo>
                    <a:pt x="639" y="421"/>
                  </a:lnTo>
                  <a:lnTo>
                    <a:pt x="643" y="400"/>
                  </a:lnTo>
                  <a:lnTo>
                    <a:pt x="671" y="400"/>
                  </a:lnTo>
                  <a:lnTo>
                    <a:pt x="643" y="455"/>
                  </a:lnTo>
                  <a:lnTo>
                    <a:pt x="719" y="531"/>
                  </a:lnTo>
                  <a:lnTo>
                    <a:pt x="730" y="508"/>
                  </a:lnTo>
                  <a:lnTo>
                    <a:pt x="736" y="563"/>
                  </a:lnTo>
                  <a:lnTo>
                    <a:pt x="760" y="574"/>
                  </a:lnTo>
                  <a:lnTo>
                    <a:pt x="787" y="639"/>
                  </a:lnTo>
                  <a:lnTo>
                    <a:pt x="812" y="639"/>
                  </a:lnTo>
                  <a:lnTo>
                    <a:pt x="870" y="700"/>
                  </a:lnTo>
                  <a:lnTo>
                    <a:pt x="903" y="703"/>
                  </a:lnTo>
                  <a:lnTo>
                    <a:pt x="903" y="713"/>
                  </a:lnTo>
                  <a:lnTo>
                    <a:pt x="880" y="728"/>
                  </a:lnTo>
                  <a:lnTo>
                    <a:pt x="931" y="722"/>
                  </a:lnTo>
                  <a:lnTo>
                    <a:pt x="963" y="707"/>
                  </a:lnTo>
                  <a:lnTo>
                    <a:pt x="980" y="624"/>
                  </a:lnTo>
                  <a:lnTo>
                    <a:pt x="990" y="628"/>
                  </a:lnTo>
                  <a:lnTo>
                    <a:pt x="980" y="510"/>
                  </a:lnTo>
                  <a:lnTo>
                    <a:pt x="969" y="476"/>
                  </a:lnTo>
                  <a:lnTo>
                    <a:pt x="863" y="305"/>
                  </a:lnTo>
                  <a:lnTo>
                    <a:pt x="779" y="144"/>
                  </a:lnTo>
                  <a:lnTo>
                    <a:pt x="728" y="11"/>
                  </a:lnTo>
                  <a:lnTo>
                    <a:pt x="715" y="7"/>
                  </a:lnTo>
                  <a:lnTo>
                    <a:pt x="669" y="0"/>
                  </a:lnTo>
                  <a:lnTo>
                    <a:pt x="656" y="13"/>
                  </a:lnTo>
                  <a:lnTo>
                    <a:pt x="664" y="62"/>
                  </a:lnTo>
                  <a:lnTo>
                    <a:pt x="645" y="60"/>
                  </a:lnTo>
                  <a:lnTo>
                    <a:pt x="641" y="38"/>
                  </a:lnTo>
                  <a:lnTo>
                    <a:pt x="326" y="57"/>
                  </a:lnTo>
                  <a:lnTo>
                    <a:pt x="305" y="21"/>
                  </a:lnTo>
                  <a:lnTo>
                    <a:pt x="2" y="47"/>
                  </a:lnTo>
                  <a:lnTo>
                    <a:pt x="0" y="70"/>
                  </a:lnTo>
                  <a:close/>
                </a:path>
              </a:pathLst>
            </a:custGeom>
            <a:solidFill>
              <a:schemeClr val="tx2"/>
            </a:solidFill>
            <a:ln w="25400">
              <a:solidFill>
                <a:schemeClr val="bg1"/>
              </a:solidFill>
              <a:round/>
              <a:headEnd/>
              <a:tailEnd/>
            </a:ln>
          </p:spPr>
          <p:txBody>
            <a:bodyPr/>
            <a:lstStyle/>
            <a:p>
              <a:endParaRPr lang="en-US" dirty="0"/>
            </a:p>
          </p:txBody>
        </p:sp>
        <p:sp>
          <p:nvSpPr>
            <p:cNvPr id="14" name="Freeform 8"/>
            <p:cNvSpPr>
              <a:spLocks noChangeAspect="1"/>
            </p:cNvSpPr>
            <p:nvPr/>
          </p:nvSpPr>
          <p:spPr bwMode="auto">
            <a:xfrm>
              <a:off x="4128" y="894"/>
              <a:ext cx="798" cy="376"/>
            </a:xfrm>
            <a:custGeom>
              <a:avLst/>
              <a:gdLst>
                <a:gd name="T0" fmla="*/ 0 w 497"/>
                <a:gd name="T1" fmla="*/ 71 h 239"/>
                <a:gd name="T2" fmla="*/ 14 w 497"/>
                <a:gd name="T3" fmla="*/ 139 h 239"/>
                <a:gd name="T4" fmla="*/ 51 w 497"/>
                <a:gd name="T5" fmla="*/ 97 h 239"/>
                <a:gd name="T6" fmla="*/ 110 w 497"/>
                <a:gd name="T7" fmla="*/ 80 h 239"/>
                <a:gd name="T8" fmla="*/ 122 w 497"/>
                <a:gd name="T9" fmla="*/ 63 h 239"/>
                <a:gd name="T10" fmla="*/ 154 w 497"/>
                <a:gd name="T11" fmla="*/ 59 h 239"/>
                <a:gd name="T12" fmla="*/ 196 w 497"/>
                <a:gd name="T13" fmla="*/ 91 h 239"/>
                <a:gd name="T14" fmla="*/ 224 w 497"/>
                <a:gd name="T15" fmla="*/ 99 h 239"/>
                <a:gd name="T16" fmla="*/ 277 w 497"/>
                <a:gd name="T17" fmla="*/ 148 h 239"/>
                <a:gd name="T18" fmla="*/ 258 w 497"/>
                <a:gd name="T19" fmla="*/ 194 h 239"/>
                <a:gd name="T20" fmla="*/ 266 w 497"/>
                <a:gd name="T21" fmla="*/ 215 h 239"/>
                <a:gd name="T22" fmla="*/ 289 w 497"/>
                <a:gd name="T23" fmla="*/ 205 h 239"/>
                <a:gd name="T24" fmla="*/ 309 w 497"/>
                <a:gd name="T25" fmla="*/ 205 h 239"/>
                <a:gd name="T26" fmla="*/ 321 w 497"/>
                <a:gd name="T27" fmla="*/ 219 h 239"/>
                <a:gd name="T28" fmla="*/ 345 w 497"/>
                <a:gd name="T29" fmla="*/ 219 h 239"/>
                <a:gd name="T30" fmla="*/ 355 w 497"/>
                <a:gd name="T31" fmla="*/ 215 h 239"/>
                <a:gd name="T32" fmla="*/ 338 w 497"/>
                <a:gd name="T33" fmla="*/ 173 h 239"/>
                <a:gd name="T34" fmla="*/ 336 w 497"/>
                <a:gd name="T35" fmla="*/ 97 h 239"/>
                <a:gd name="T36" fmla="*/ 315 w 497"/>
                <a:gd name="T37" fmla="*/ 86 h 239"/>
                <a:gd name="T38" fmla="*/ 355 w 497"/>
                <a:gd name="T39" fmla="*/ 50 h 239"/>
                <a:gd name="T40" fmla="*/ 357 w 497"/>
                <a:gd name="T41" fmla="*/ 29 h 239"/>
                <a:gd name="T42" fmla="*/ 380 w 497"/>
                <a:gd name="T43" fmla="*/ 31 h 239"/>
                <a:gd name="T44" fmla="*/ 351 w 497"/>
                <a:gd name="T45" fmla="*/ 78 h 239"/>
                <a:gd name="T46" fmla="*/ 368 w 497"/>
                <a:gd name="T47" fmla="*/ 133 h 239"/>
                <a:gd name="T48" fmla="*/ 376 w 497"/>
                <a:gd name="T49" fmla="*/ 150 h 239"/>
                <a:gd name="T50" fmla="*/ 387 w 497"/>
                <a:gd name="T51" fmla="*/ 158 h 239"/>
                <a:gd name="T52" fmla="*/ 364 w 497"/>
                <a:gd name="T53" fmla="*/ 156 h 239"/>
                <a:gd name="T54" fmla="*/ 372 w 497"/>
                <a:gd name="T55" fmla="*/ 190 h 239"/>
                <a:gd name="T56" fmla="*/ 412 w 497"/>
                <a:gd name="T57" fmla="*/ 215 h 239"/>
                <a:gd name="T58" fmla="*/ 421 w 497"/>
                <a:gd name="T59" fmla="*/ 219 h 239"/>
                <a:gd name="T60" fmla="*/ 433 w 497"/>
                <a:gd name="T61" fmla="*/ 219 h 239"/>
                <a:gd name="T62" fmla="*/ 427 w 497"/>
                <a:gd name="T63" fmla="*/ 239 h 239"/>
                <a:gd name="T64" fmla="*/ 476 w 497"/>
                <a:gd name="T65" fmla="*/ 215 h 239"/>
                <a:gd name="T66" fmla="*/ 486 w 497"/>
                <a:gd name="T67" fmla="*/ 184 h 239"/>
                <a:gd name="T68" fmla="*/ 497 w 497"/>
                <a:gd name="T69" fmla="*/ 152 h 239"/>
                <a:gd name="T70" fmla="*/ 427 w 497"/>
                <a:gd name="T71" fmla="*/ 165 h 239"/>
                <a:gd name="T72" fmla="*/ 381 w 497"/>
                <a:gd name="T73" fmla="*/ 0 h 239"/>
                <a:gd name="T74" fmla="*/ 0 w 497"/>
                <a:gd name="T75" fmla="*/ 71 h 239"/>
                <a:gd name="T76" fmla="*/ 0 w 497"/>
                <a:gd name="T77" fmla="*/ 71 h 239"/>
                <a:gd name="T78" fmla="*/ 0 w 497"/>
                <a:gd name="T79" fmla="*/ 71 h 23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497"/>
                <a:gd name="T121" fmla="*/ 0 h 239"/>
                <a:gd name="T122" fmla="*/ 497 w 497"/>
                <a:gd name="T123" fmla="*/ 239 h 23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497" h="239">
                  <a:moveTo>
                    <a:pt x="0" y="71"/>
                  </a:moveTo>
                  <a:lnTo>
                    <a:pt x="14" y="139"/>
                  </a:lnTo>
                  <a:lnTo>
                    <a:pt x="51" y="97"/>
                  </a:lnTo>
                  <a:lnTo>
                    <a:pt x="110" y="80"/>
                  </a:lnTo>
                  <a:lnTo>
                    <a:pt x="122" y="63"/>
                  </a:lnTo>
                  <a:lnTo>
                    <a:pt x="154" y="59"/>
                  </a:lnTo>
                  <a:lnTo>
                    <a:pt x="196" y="91"/>
                  </a:lnTo>
                  <a:lnTo>
                    <a:pt x="224" y="99"/>
                  </a:lnTo>
                  <a:lnTo>
                    <a:pt x="277" y="148"/>
                  </a:lnTo>
                  <a:lnTo>
                    <a:pt x="258" y="194"/>
                  </a:lnTo>
                  <a:lnTo>
                    <a:pt x="266" y="215"/>
                  </a:lnTo>
                  <a:lnTo>
                    <a:pt x="289" y="205"/>
                  </a:lnTo>
                  <a:lnTo>
                    <a:pt x="309" y="205"/>
                  </a:lnTo>
                  <a:lnTo>
                    <a:pt x="321" y="219"/>
                  </a:lnTo>
                  <a:lnTo>
                    <a:pt x="345" y="219"/>
                  </a:lnTo>
                  <a:lnTo>
                    <a:pt x="355" y="215"/>
                  </a:lnTo>
                  <a:lnTo>
                    <a:pt x="338" y="173"/>
                  </a:lnTo>
                  <a:lnTo>
                    <a:pt x="336" y="97"/>
                  </a:lnTo>
                  <a:lnTo>
                    <a:pt x="315" y="86"/>
                  </a:lnTo>
                  <a:lnTo>
                    <a:pt x="355" y="50"/>
                  </a:lnTo>
                  <a:lnTo>
                    <a:pt x="357" y="29"/>
                  </a:lnTo>
                  <a:lnTo>
                    <a:pt x="380" y="31"/>
                  </a:lnTo>
                  <a:lnTo>
                    <a:pt x="351" y="78"/>
                  </a:lnTo>
                  <a:lnTo>
                    <a:pt x="368" y="133"/>
                  </a:lnTo>
                  <a:lnTo>
                    <a:pt x="376" y="150"/>
                  </a:lnTo>
                  <a:lnTo>
                    <a:pt x="387" y="158"/>
                  </a:lnTo>
                  <a:lnTo>
                    <a:pt x="364" y="156"/>
                  </a:lnTo>
                  <a:lnTo>
                    <a:pt x="372" y="190"/>
                  </a:lnTo>
                  <a:lnTo>
                    <a:pt x="412" y="215"/>
                  </a:lnTo>
                  <a:lnTo>
                    <a:pt x="421" y="219"/>
                  </a:lnTo>
                  <a:lnTo>
                    <a:pt x="433" y="219"/>
                  </a:lnTo>
                  <a:lnTo>
                    <a:pt x="427" y="239"/>
                  </a:lnTo>
                  <a:lnTo>
                    <a:pt x="476" y="215"/>
                  </a:lnTo>
                  <a:lnTo>
                    <a:pt x="486" y="184"/>
                  </a:lnTo>
                  <a:lnTo>
                    <a:pt x="497" y="152"/>
                  </a:lnTo>
                  <a:lnTo>
                    <a:pt x="427" y="165"/>
                  </a:lnTo>
                  <a:lnTo>
                    <a:pt x="381" y="0"/>
                  </a:lnTo>
                  <a:lnTo>
                    <a:pt x="0" y="71"/>
                  </a:lnTo>
                  <a:close/>
                </a:path>
              </a:pathLst>
            </a:custGeom>
            <a:solidFill>
              <a:schemeClr val="tx2"/>
            </a:solidFill>
            <a:ln w="25400">
              <a:solidFill>
                <a:schemeClr val="bg1"/>
              </a:solidFill>
              <a:round/>
              <a:headEnd/>
              <a:tailEnd/>
            </a:ln>
          </p:spPr>
          <p:txBody>
            <a:bodyPr/>
            <a:lstStyle/>
            <a:p>
              <a:endParaRPr lang="en-US" dirty="0"/>
            </a:p>
          </p:txBody>
        </p:sp>
        <p:sp>
          <p:nvSpPr>
            <p:cNvPr id="15" name="Freeform 9"/>
            <p:cNvSpPr>
              <a:spLocks noChangeAspect="1"/>
            </p:cNvSpPr>
            <p:nvPr/>
          </p:nvSpPr>
          <p:spPr bwMode="auto">
            <a:xfrm>
              <a:off x="3542" y="1012"/>
              <a:ext cx="1351" cy="727"/>
            </a:xfrm>
            <a:custGeom>
              <a:avLst/>
              <a:gdLst>
                <a:gd name="T0" fmla="*/ 78 w 842"/>
                <a:gd name="T1" fmla="*/ 415 h 464"/>
                <a:gd name="T2" fmla="*/ 78 w 842"/>
                <a:gd name="T3" fmla="*/ 404 h 464"/>
                <a:gd name="T4" fmla="*/ 133 w 842"/>
                <a:gd name="T5" fmla="*/ 351 h 464"/>
                <a:gd name="T6" fmla="*/ 163 w 842"/>
                <a:gd name="T7" fmla="*/ 316 h 464"/>
                <a:gd name="T8" fmla="*/ 193 w 842"/>
                <a:gd name="T9" fmla="*/ 351 h 464"/>
                <a:gd name="T10" fmla="*/ 286 w 842"/>
                <a:gd name="T11" fmla="*/ 315 h 464"/>
                <a:gd name="T12" fmla="*/ 328 w 842"/>
                <a:gd name="T13" fmla="*/ 307 h 464"/>
                <a:gd name="T14" fmla="*/ 351 w 842"/>
                <a:gd name="T15" fmla="*/ 280 h 464"/>
                <a:gd name="T16" fmla="*/ 387 w 842"/>
                <a:gd name="T17" fmla="*/ 138 h 464"/>
                <a:gd name="T18" fmla="*/ 426 w 842"/>
                <a:gd name="T19" fmla="*/ 155 h 464"/>
                <a:gd name="T20" fmla="*/ 502 w 842"/>
                <a:gd name="T21" fmla="*/ 0 h 464"/>
                <a:gd name="T22" fmla="*/ 561 w 842"/>
                <a:gd name="T23" fmla="*/ 34 h 464"/>
                <a:gd name="T24" fmla="*/ 571 w 842"/>
                <a:gd name="T25" fmla="*/ 5 h 464"/>
                <a:gd name="T26" fmla="*/ 599 w 842"/>
                <a:gd name="T27" fmla="*/ 13 h 464"/>
                <a:gd name="T28" fmla="*/ 652 w 842"/>
                <a:gd name="T29" fmla="*/ 62 h 464"/>
                <a:gd name="T30" fmla="*/ 633 w 842"/>
                <a:gd name="T31" fmla="*/ 108 h 464"/>
                <a:gd name="T32" fmla="*/ 641 w 842"/>
                <a:gd name="T33" fmla="*/ 129 h 464"/>
                <a:gd name="T34" fmla="*/ 664 w 842"/>
                <a:gd name="T35" fmla="*/ 119 h 464"/>
                <a:gd name="T36" fmla="*/ 681 w 842"/>
                <a:gd name="T37" fmla="*/ 140 h 464"/>
                <a:gd name="T38" fmla="*/ 762 w 842"/>
                <a:gd name="T39" fmla="*/ 167 h 464"/>
                <a:gd name="T40" fmla="*/ 686 w 842"/>
                <a:gd name="T41" fmla="*/ 163 h 464"/>
                <a:gd name="T42" fmla="*/ 766 w 842"/>
                <a:gd name="T43" fmla="*/ 233 h 464"/>
                <a:gd name="T44" fmla="*/ 715 w 842"/>
                <a:gd name="T45" fmla="*/ 225 h 464"/>
                <a:gd name="T46" fmla="*/ 817 w 842"/>
                <a:gd name="T47" fmla="*/ 290 h 464"/>
                <a:gd name="T48" fmla="*/ 842 w 842"/>
                <a:gd name="T49" fmla="*/ 334 h 464"/>
                <a:gd name="T50" fmla="*/ 825 w 842"/>
                <a:gd name="T51" fmla="*/ 328 h 464"/>
                <a:gd name="T52" fmla="*/ 821 w 842"/>
                <a:gd name="T53" fmla="*/ 339 h 464"/>
                <a:gd name="T54" fmla="*/ 489 w 842"/>
                <a:gd name="T55" fmla="*/ 402 h 464"/>
                <a:gd name="T56" fmla="*/ 216 w 842"/>
                <a:gd name="T57" fmla="*/ 436 h 464"/>
                <a:gd name="T58" fmla="*/ 0 w 842"/>
                <a:gd name="T59" fmla="*/ 464 h 464"/>
                <a:gd name="T60" fmla="*/ 78 w 842"/>
                <a:gd name="T61" fmla="*/ 415 h 464"/>
                <a:gd name="T62" fmla="*/ 78 w 842"/>
                <a:gd name="T63" fmla="*/ 415 h 46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2"/>
                <a:gd name="T97" fmla="*/ 0 h 464"/>
                <a:gd name="T98" fmla="*/ 842 w 842"/>
                <a:gd name="T99" fmla="*/ 464 h 46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2" h="464">
                  <a:moveTo>
                    <a:pt x="78" y="415"/>
                  </a:moveTo>
                  <a:lnTo>
                    <a:pt x="78" y="404"/>
                  </a:lnTo>
                  <a:lnTo>
                    <a:pt x="133" y="351"/>
                  </a:lnTo>
                  <a:lnTo>
                    <a:pt x="163" y="316"/>
                  </a:lnTo>
                  <a:lnTo>
                    <a:pt x="193" y="351"/>
                  </a:lnTo>
                  <a:lnTo>
                    <a:pt x="286" y="315"/>
                  </a:lnTo>
                  <a:lnTo>
                    <a:pt x="328" y="307"/>
                  </a:lnTo>
                  <a:lnTo>
                    <a:pt x="351" y="280"/>
                  </a:lnTo>
                  <a:lnTo>
                    <a:pt x="387" y="138"/>
                  </a:lnTo>
                  <a:lnTo>
                    <a:pt x="426" y="155"/>
                  </a:lnTo>
                  <a:lnTo>
                    <a:pt x="502" y="0"/>
                  </a:lnTo>
                  <a:lnTo>
                    <a:pt x="561" y="34"/>
                  </a:lnTo>
                  <a:lnTo>
                    <a:pt x="571" y="5"/>
                  </a:lnTo>
                  <a:lnTo>
                    <a:pt x="599" y="13"/>
                  </a:lnTo>
                  <a:lnTo>
                    <a:pt x="652" y="62"/>
                  </a:lnTo>
                  <a:lnTo>
                    <a:pt x="633" y="108"/>
                  </a:lnTo>
                  <a:lnTo>
                    <a:pt x="641" y="129"/>
                  </a:lnTo>
                  <a:lnTo>
                    <a:pt x="664" y="119"/>
                  </a:lnTo>
                  <a:lnTo>
                    <a:pt x="681" y="140"/>
                  </a:lnTo>
                  <a:lnTo>
                    <a:pt x="762" y="167"/>
                  </a:lnTo>
                  <a:lnTo>
                    <a:pt x="686" y="163"/>
                  </a:lnTo>
                  <a:lnTo>
                    <a:pt x="766" y="233"/>
                  </a:lnTo>
                  <a:lnTo>
                    <a:pt x="715" y="225"/>
                  </a:lnTo>
                  <a:lnTo>
                    <a:pt x="817" y="290"/>
                  </a:lnTo>
                  <a:lnTo>
                    <a:pt x="842" y="334"/>
                  </a:lnTo>
                  <a:lnTo>
                    <a:pt x="825" y="328"/>
                  </a:lnTo>
                  <a:lnTo>
                    <a:pt x="821" y="339"/>
                  </a:lnTo>
                  <a:lnTo>
                    <a:pt x="489" y="402"/>
                  </a:lnTo>
                  <a:lnTo>
                    <a:pt x="216" y="436"/>
                  </a:lnTo>
                  <a:lnTo>
                    <a:pt x="0" y="464"/>
                  </a:lnTo>
                  <a:lnTo>
                    <a:pt x="78" y="415"/>
                  </a:lnTo>
                  <a:close/>
                </a:path>
              </a:pathLst>
            </a:custGeom>
            <a:solidFill>
              <a:schemeClr val="tx2"/>
            </a:solidFill>
            <a:ln w="25400">
              <a:solidFill>
                <a:schemeClr val="bg1"/>
              </a:solidFill>
              <a:round/>
              <a:headEnd/>
              <a:tailEnd/>
            </a:ln>
          </p:spPr>
          <p:txBody>
            <a:bodyPr/>
            <a:lstStyle/>
            <a:p>
              <a:endParaRPr lang="en-US" dirty="0"/>
            </a:p>
          </p:txBody>
        </p:sp>
        <p:sp>
          <p:nvSpPr>
            <p:cNvPr id="16" name="Freeform 10"/>
            <p:cNvSpPr>
              <a:spLocks noChangeAspect="1"/>
            </p:cNvSpPr>
            <p:nvPr/>
          </p:nvSpPr>
          <p:spPr bwMode="auto">
            <a:xfrm>
              <a:off x="3465" y="1543"/>
              <a:ext cx="1492" cy="637"/>
            </a:xfrm>
            <a:custGeom>
              <a:avLst/>
              <a:gdLst>
                <a:gd name="T0" fmla="*/ 0 w 930"/>
                <a:gd name="T1" fmla="*/ 349 h 406"/>
                <a:gd name="T2" fmla="*/ 133 w 930"/>
                <a:gd name="T3" fmla="*/ 332 h 406"/>
                <a:gd name="T4" fmla="*/ 213 w 930"/>
                <a:gd name="T5" fmla="*/ 294 h 406"/>
                <a:gd name="T6" fmla="*/ 361 w 930"/>
                <a:gd name="T7" fmla="*/ 279 h 406"/>
                <a:gd name="T8" fmla="*/ 421 w 930"/>
                <a:gd name="T9" fmla="*/ 317 h 406"/>
                <a:gd name="T10" fmla="*/ 518 w 930"/>
                <a:gd name="T11" fmla="*/ 304 h 406"/>
                <a:gd name="T12" fmla="*/ 664 w 930"/>
                <a:gd name="T13" fmla="*/ 406 h 406"/>
                <a:gd name="T14" fmla="*/ 721 w 930"/>
                <a:gd name="T15" fmla="*/ 393 h 406"/>
                <a:gd name="T16" fmla="*/ 803 w 930"/>
                <a:gd name="T17" fmla="*/ 275 h 406"/>
                <a:gd name="T18" fmla="*/ 869 w 930"/>
                <a:gd name="T19" fmla="*/ 251 h 406"/>
                <a:gd name="T20" fmla="*/ 888 w 930"/>
                <a:gd name="T21" fmla="*/ 216 h 406"/>
                <a:gd name="T22" fmla="*/ 818 w 930"/>
                <a:gd name="T23" fmla="*/ 228 h 406"/>
                <a:gd name="T24" fmla="*/ 799 w 930"/>
                <a:gd name="T25" fmla="*/ 205 h 406"/>
                <a:gd name="T26" fmla="*/ 842 w 930"/>
                <a:gd name="T27" fmla="*/ 194 h 406"/>
                <a:gd name="T28" fmla="*/ 841 w 930"/>
                <a:gd name="T29" fmla="*/ 178 h 406"/>
                <a:gd name="T30" fmla="*/ 793 w 930"/>
                <a:gd name="T31" fmla="*/ 161 h 406"/>
                <a:gd name="T32" fmla="*/ 856 w 930"/>
                <a:gd name="T33" fmla="*/ 139 h 406"/>
                <a:gd name="T34" fmla="*/ 852 w 930"/>
                <a:gd name="T35" fmla="*/ 163 h 406"/>
                <a:gd name="T36" fmla="*/ 892 w 930"/>
                <a:gd name="T37" fmla="*/ 163 h 406"/>
                <a:gd name="T38" fmla="*/ 914 w 930"/>
                <a:gd name="T39" fmla="*/ 120 h 406"/>
                <a:gd name="T40" fmla="*/ 930 w 930"/>
                <a:gd name="T41" fmla="*/ 118 h 406"/>
                <a:gd name="T42" fmla="*/ 920 w 930"/>
                <a:gd name="T43" fmla="*/ 82 h 406"/>
                <a:gd name="T44" fmla="*/ 892 w 930"/>
                <a:gd name="T45" fmla="*/ 118 h 406"/>
                <a:gd name="T46" fmla="*/ 863 w 930"/>
                <a:gd name="T47" fmla="*/ 36 h 406"/>
                <a:gd name="T48" fmla="*/ 882 w 930"/>
                <a:gd name="T49" fmla="*/ 32 h 406"/>
                <a:gd name="T50" fmla="*/ 909 w 930"/>
                <a:gd name="T51" fmla="*/ 55 h 406"/>
                <a:gd name="T52" fmla="*/ 890 w 930"/>
                <a:gd name="T53" fmla="*/ 17 h 406"/>
                <a:gd name="T54" fmla="*/ 869 w 930"/>
                <a:gd name="T55" fmla="*/ 0 h 406"/>
                <a:gd name="T56" fmla="*/ 537 w 930"/>
                <a:gd name="T57" fmla="*/ 63 h 406"/>
                <a:gd name="T58" fmla="*/ 264 w 930"/>
                <a:gd name="T59" fmla="*/ 97 h 406"/>
                <a:gd name="T60" fmla="*/ 226 w 930"/>
                <a:gd name="T61" fmla="*/ 171 h 406"/>
                <a:gd name="T62" fmla="*/ 165 w 930"/>
                <a:gd name="T63" fmla="*/ 184 h 406"/>
                <a:gd name="T64" fmla="*/ 139 w 930"/>
                <a:gd name="T65" fmla="*/ 220 h 406"/>
                <a:gd name="T66" fmla="*/ 33 w 930"/>
                <a:gd name="T67" fmla="*/ 283 h 406"/>
                <a:gd name="T68" fmla="*/ 27 w 930"/>
                <a:gd name="T69" fmla="*/ 306 h 406"/>
                <a:gd name="T70" fmla="*/ 0 w 930"/>
                <a:gd name="T71" fmla="*/ 319 h 406"/>
                <a:gd name="T72" fmla="*/ 0 w 930"/>
                <a:gd name="T73" fmla="*/ 349 h 406"/>
                <a:gd name="T74" fmla="*/ 0 w 930"/>
                <a:gd name="T75" fmla="*/ 349 h 4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30"/>
                <a:gd name="T115" fmla="*/ 0 h 406"/>
                <a:gd name="T116" fmla="*/ 930 w 930"/>
                <a:gd name="T117" fmla="*/ 406 h 4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30" h="406">
                  <a:moveTo>
                    <a:pt x="0" y="349"/>
                  </a:moveTo>
                  <a:lnTo>
                    <a:pt x="133" y="332"/>
                  </a:lnTo>
                  <a:lnTo>
                    <a:pt x="213" y="294"/>
                  </a:lnTo>
                  <a:lnTo>
                    <a:pt x="361" y="279"/>
                  </a:lnTo>
                  <a:lnTo>
                    <a:pt x="421" y="317"/>
                  </a:lnTo>
                  <a:lnTo>
                    <a:pt x="518" y="304"/>
                  </a:lnTo>
                  <a:lnTo>
                    <a:pt x="664" y="406"/>
                  </a:lnTo>
                  <a:lnTo>
                    <a:pt x="721" y="393"/>
                  </a:lnTo>
                  <a:lnTo>
                    <a:pt x="803" y="275"/>
                  </a:lnTo>
                  <a:lnTo>
                    <a:pt x="869" y="251"/>
                  </a:lnTo>
                  <a:lnTo>
                    <a:pt x="888" y="216"/>
                  </a:lnTo>
                  <a:lnTo>
                    <a:pt x="818" y="228"/>
                  </a:lnTo>
                  <a:lnTo>
                    <a:pt x="799" y="205"/>
                  </a:lnTo>
                  <a:lnTo>
                    <a:pt x="842" y="194"/>
                  </a:lnTo>
                  <a:lnTo>
                    <a:pt x="841" y="178"/>
                  </a:lnTo>
                  <a:lnTo>
                    <a:pt x="793" y="161"/>
                  </a:lnTo>
                  <a:lnTo>
                    <a:pt x="856" y="139"/>
                  </a:lnTo>
                  <a:lnTo>
                    <a:pt x="852" y="163"/>
                  </a:lnTo>
                  <a:lnTo>
                    <a:pt x="892" y="163"/>
                  </a:lnTo>
                  <a:lnTo>
                    <a:pt x="914" y="120"/>
                  </a:lnTo>
                  <a:lnTo>
                    <a:pt x="930" y="118"/>
                  </a:lnTo>
                  <a:lnTo>
                    <a:pt x="920" y="82"/>
                  </a:lnTo>
                  <a:lnTo>
                    <a:pt x="892" y="118"/>
                  </a:lnTo>
                  <a:lnTo>
                    <a:pt x="863" y="36"/>
                  </a:lnTo>
                  <a:lnTo>
                    <a:pt x="882" y="32"/>
                  </a:lnTo>
                  <a:lnTo>
                    <a:pt x="909" y="55"/>
                  </a:lnTo>
                  <a:lnTo>
                    <a:pt x="890" y="17"/>
                  </a:lnTo>
                  <a:lnTo>
                    <a:pt x="869" y="0"/>
                  </a:lnTo>
                  <a:lnTo>
                    <a:pt x="537" y="63"/>
                  </a:lnTo>
                  <a:lnTo>
                    <a:pt x="264" y="97"/>
                  </a:lnTo>
                  <a:lnTo>
                    <a:pt x="226" y="171"/>
                  </a:lnTo>
                  <a:lnTo>
                    <a:pt x="165" y="184"/>
                  </a:lnTo>
                  <a:lnTo>
                    <a:pt x="139" y="220"/>
                  </a:lnTo>
                  <a:lnTo>
                    <a:pt x="33" y="283"/>
                  </a:lnTo>
                  <a:lnTo>
                    <a:pt x="27" y="306"/>
                  </a:lnTo>
                  <a:lnTo>
                    <a:pt x="0" y="319"/>
                  </a:lnTo>
                  <a:lnTo>
                    <a:pt x="0" y="349"/>
                  </a:lnTo>
                  <a:close/>
                </a:path>
              </a:pathLst>
            </a:custGeom>
            <a:solidFill>
              <a:schemeClr val="tx2"/>
            </a:solidFill>
            <a:ln w="25400">
              <a:solidFill>
                <a:schemeClr val="bg1"/>
              </a:solidFill>
              <a:round/>
              <a:headEnd/>
              <a:tailEnd/>
            </a:ln>
          </p:spPr>
          <p:txBody>
            <a:bodyPr/>
            <a:lstStyle/>
            <a:p>
              <a:endParaRPr lang="en-US" dirty="0"/>
            </a:p>
          </p:txBody>
        </p:sp>
        <p:sp>
          <p:nvSpPr>
            <p:cNvPr id="17" name="Freeform 11"/>
            <p:cNvSpPr>
              <a:spLocks noChangeAspect="1"/>
            </p:cNvSpPr>
            <p:nvPr/>
          </p:nvSpPr>
          <p:spPr bwMode="auto">
            <a:xfrm>
              <a:off x="3641" y="1981"/>
              <a:ext cx="890" cy="646"/>
            </a:xfrm>
            <a:custGeom>
              <a:avLst/>
              <a:gdLst>
                <a:gd name="T0" fmla="*/ 23 w 554"/>
                <a:gd name="T1" fmla="*/ 53 h 412"/>
                <a:gd name="T2" fmla="*/ 103 w 554"/>
                <a:gd name="T3" fmla="*/ 15 h 412"/>
                <a:gd name="T4" fmla="*/ 251 w 554"/>
                <a:gd name="T5" fmla="*/ 0 h 412"/>
                <a:gd name="T6" fmla="*/ 311 w 554"/>
                <a:gd name="T7" fmla="*/ 38 h 412"/>
                <a:gd name="T8" fmla="*/ 408 w 554"/>
                <a:gd name="T9" fmla="*/ 25 h 412"/>
                <a:gd name="T10" fmla="*/ 554 w 554"/>
                <a:gd name="T11" fmla="*/ 127 h 412"/>
                <a:gd name="T12" fmla="*/ 490 w 554"/>
                <a:gd name="T13" fmla="*/ 205 h 412"/>
                <a:gd name="T14" fmla="*/ 493 w 554"/>
                <a:gd name="T15" fmla="*/ 239 h 412"/>
                <a:gd name="T16" fmla="*/ 382 w 554"/>
                <a:gd name="T17" fmla="*/ 339 h 412"/>
                <a:gd name="T18" fmla="*/ 364 w 554"/>
                <a:gd name="T19" fmla="*/ 343 h 412"/>
                <a:gd name="T20" fmla="*/ 355 w 554"/>
                <a:gd name="T21" fmla="*/ 374 h 412"/>
                <a:gd name="T22" fmla="*/ 332 w 554"/>
                <a:gd name="T23" fmla="*/ 357 h 412"/>
                <a:gd name="T24" fmla="*/ 353 w 554"/>
                <a:gd name="T25" fmla="*/ 383 h 412"/>
                <a:gd name="T26" fmla="*/ 332 w 554"/>
                <a:gd name="T27" fmla="*/ 412 h 412"/>
                <a:gd name="T28" fmla="*/ 311 w 554"/>
                <a:gd name="T29" fmla="*/ 408 h 412"/>
                <a:gd name="T30" fmla="*/ 236 w 554"/>
                <a:gd name="T31" fmla="*/ 290 h 412"/>
                <a:gd name="T32" fmla="*/ 72 w 554"/>
                <a:gd name="T33" fmla="*/ 142 h 412"/>
                <a:gd name="T34" fmla="*/ 0 w 554"/>
                <a:gd name="T35" fmla="*/ 97 h 412"/>
                <a:gd name="T36" fmla="*/ 23 w 554"/>
                <a:gd name="T37" fmla="*/ 53 h 412"/>
                <a:gd name="T38" fmla="*/ 23 w 554"/>
                <a:gd name="T39" fmla="*/ 53 h 4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54"/>
                <a:gd name="T61" fmla="*/ 0 h 412"/>
                <a:gd name="T62" fmla="*/ 554 w 554"/>
                <a:gd name="T63" fmla="*/ 412 h 4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54" h="412">
                  <a:moveTo>
                    <a:pt x="23" y="53"/>
                  </a:moveTo>
                  <a:lnTo>
                    <a:pt x="103" y="15"/>
                  </a:lnTo>
                  <a:lnTo>
                    <a:pt x="251" y="0"/>
                  </a:lnTo>
                  <a:lnTo>
                    <a:pt x="311" y="38"/>
                  </a:lnTo>
                  <a:lnTo>
                    <a:pt x="408" y="25"/>
                  </a:lnTo>
                  <a:lnTo>
                    <a:pt x="554" y="127"/>
                  </a:lnTo>
                  <a:lnTo>
                    <a:pt x="490" y="205"/>
                  </a:lnTo>
                  <a:lnTo>
                    <a:pt x="493" y="239"/>
                  </a:lnTo>
                  <a:lnTo>
                    <a:pt x="382" y="339"/>
                  </a:lnTo>
                  <a:lnTo>
                    <a:pt x="364" y="343"/>
                  </a:lnTo>
                  <a:lnTo>
                    <a:pt x="355" y="374"/>
                  </a:lnTo>
                  <a:lnTo>
                    <a:pt x="332" y="357"/>
                  </a:lnTo>
                  <a:lnTo>
                    <a:pt x="353" y="383"/>
                  </a:lnTo>
                  <a:lnTo>
                    <a:pt x="332" y="412"/>
                  </a:lnTo>
                  <a:lnTo>
                    <a:pt x="311" y="408"/>
                  </a:lnTo>
                  <a:lnTo>
                    <a:pt x="236" y="290"/>
                  </a:lnTo>
                  <a:lnTo>
                    <a:pt x="72" y="142"/>
                  </a:lnTo>
                  <a:lnTo>
                    <a:pt x="0" y="97"/>
                  </a:lnTo>
                  <a:lnTo>
                    <a:pt x="23" y="53"/>
                  </a:lnTo>
                  <a:close/>
                </a:path>
              </a:pathLst>
            </a:custGeom>
            <a:solidFill>
              <a:schemeClr val="tx2"/>
            </a:solidFill>
            <a:ln w="25400">
              <a:solidFill>
                <a:schemeClr val="bg1"/>
              </a:solidFill>
              <a:round/>
              <a:headEnd/>
              <a:tailEnd/>
            </a:ln>
          </p:spPr>
          <p:txBody>
            <a:bodyPr/>
            <a:lstStyle/>
            <a:p>
              <a:endParaRPr lang="en-US" dirty="0"/>
            </a:p>
          </p:txBody>
        </p:sp>
      </p:grpSp>
      <p:sp>
        <p:nvSpPr>
          <p:cNvPr id="26" name="Rectangle 2"/>
          <p:cNvSpPr txBox="1">
            <a:spLocks noChangeArrowheads="1"/>
          </p:cNvSpPr>
          <p:nvPr/>
        </p:nvSpPr>
        <p:spPr>
          <a:xfrm>
            <a:off x="3581400" y="1460091"/>
            <a:ext cx="5486400" cy="3657600"/>
          </a:xfrm>
          <a:prstGeom prst="rect">
            <a:avLst/>
          </a:prstGeom>
        </p:spPr>
        <p:txBody>
          <a:bodyPr>
            <a:normAutofit/>
          </a:bodyPr>
          <a:lstStyle/>
          <a:p>
            <a:pPr marL="285750" indent="-285750">
              <a:spcBef>
                <a:spcPts val="0"/>
              </a:spcBef>
              <a:spcAft>
                <a:spcPts val="1200"/>
              </a:spcAft>
              <a:buClr>
                <a:srgbClr val="F8982E"/>
              </a:buClr>
              <a:buFont typeface="Arial" panose="020B0604020202020204" pitchFamily="34" charset="0"/>
              <a:buChar char="•"/>
            </a:pPr>
            <a:r>
              <a:rPr lang="en-US" sz="2000" b="1" dirty="0"/>
              <a:t>Total Assets: </a:t>
            </a:r>
            <a:r>
              <a:rPr lang="en-US" sz="2000" b="1" dirty="0">
                <a:solidFill>
                  <a:schemeClr val="tx2">
                    <a:lumMod val="40000"/>
                    <a:lumOff val="60000"/>
                  </a:schemeClr>
                </a:solidFill>
                <a:latin typeface="+mj-lt"/>
                <a:ea typeface="+mj-ea"/>
                <a:cs typeface="+mj-cs"/>
              </a:rPr>
              <a:t>$147.0 billion</a:t>
            </a:r>
          </a:p>
          <a:p>
            <a:pPr marL="285750" indent="-285750">
              <a:spcBef>
                <a:spcPts val="0"/>
              </a:spcBef>
              <a:spcAft>
                <a:spcPts val="1200"/>
              </a:spcAft>
              <a:buClr>
                <a:srgbClr val="F8982E"/>
              </a:buClr>
              <a:buFont typeface="Arial" panose="020B0604020202020204" pitchFamily="34" charset="0"/>
              <a:buChar char="•"/>
            </a:pPr>
            <a:r>
              <a:rPr lang="en-US" sz="2000" b="1" dirty="0"/>
              <a:t>Total Advances (loans): </a:t>
            </a:r>
            <a:r>
              <a:rPr lang="en-US" sz="2000" b="1" dirty="0">
                <a:solidFill>
                  <a:schemeClr val="tx2">
                    <a:lumMod val="40000"/>
                    <a:lumOff val="60000"/>
                  </a:schemeClr>
                </a:solidFill>
                <a:latin typeface="+mj-lt"/>
                <a:ea typeface="+mj-ea"/>
                <a:cs typeface="+mj-cs"/>
              </a:rPr>
              <a:t>$94.2 billion</a:t>
            </a:r>
          </a:p>
          <a:p>
            <a:pPr marL="285750" indent="-285750">
              <a:spcBef>
                <a:spcPts val="0"/>
              </a:spcBef>
              <a:spcAft>
                <a:spcPts val="1200"/>
              </a:spcAft>
              <a:buClr>
                <a:srgbClr val="F8982E"/>
              </a:buClr>
              <a:buFont typeface="Arial" panose="020B0604020202020204" pitchFamily="34" charset="0"/>
              <a:buChar char="•"/>
            </a:pPr>
            <a:r>
              <a:rPr lang="en-US" sz="2000" b="1" dirty="0"/>
              <a:t>Second Quarter Net Income:</a:t>
            </a:r>
            <a:r>
              <a:rPr lang="en-US" sz="2000" b="1" dirty="0">
                <a:solidFill>
                  <a:schemeClr val="tx1">
                    <a:lumMod val="65000"/>
                    <a:lumOff val="35000"/>
                  </a:schemeClr>
                </a:solidFill>
              </a:rPr>
              <a:t> </a:t>
            </a:r>
            <a:r>
              <a:rPr lang="en-US" sz="2000" b="1" dirty="0">
                <a:solidFill>
                  <a:schemeClr val="tx2">
                    <a:lumMod val="40000"/>
                    <a:lumOff val="60000"/>
                  </a:schemeClr>
                </a:solidFill>
                <a:latin typeface="+mj-lt"/>
                <a:ea typeface="+mj-ea"/>
                <a:cs typeface="+mj-cs"/>
              </a:rPr>
              <a:t>$177 million</a:t>
            </a:r>
          </a:p>
          <a:p>
            <a:pPr marL="285750" indent="-285750">
              <a:spcAft>
                <a:spcPts val="1200"/>
              </a:spcAft>
              <a:buClr>
                <a:srgbClr val="F8982E"/>
              </a:buClr>
              <a:buFont typeface="Arial" panose="020B0604020202020204" pitchFamily="34" charset="0"/>
              <a:buChar char="•"/>
            </a:pPr>
            <a:r>
              <a:rPr lang="en-US" sz="2000" b="1" dirty="0"/>
              <a:t>Retained Earnings</a:t>
            </a:r>
            <a:r>
              <a:rPr lang="en-US" sz="1600" b="1" dirty="0"/>
              <a:t>: </a:t>
            </a:r>
            <a:r>
              <a:rPr lang="en-US" sz="2000" b="1" dirty="0">
                <a:solidFill>
                  <a:schemeClr val="tx2">
                    <a:lumMod val="40000"/>
                    <a:lumOff val="60000"/>
                  </a:schemeClr>
                </a:solidFill>
                <a:latin typeface="+mj-lt"/>
                <a:ea typeface="+mj-ea"/>
                <a:cs typeface="+mj-cs"/>
              </a:rPr>
              <a:t>$2.7 billion</a:t>
            </a:r>
          </a:p>
          <a:p>
            <a:pPr marL="285750" indent="-285750">
              <a:spcAft>
                <a:spcPts val="1200"/>
              </a:spcAft>
              <a:buClr>
                <a:srgbClr val="F8982E"/>
              </a:buClr>
              <a:buFont typeface="Arial" panose="020B0604020202020204" pitchFamily="34" charset="0"/>
              <a:buChar char="•"/>
            </a:pPr>
            <a:r>
              <a:rPr lang="en-US" sz="2000" b="1" dirty="0"/>
              <a:t>Second Quarter 2024 Dividend: </a:t>
            </a:r>
            <a:r>
              <a:rPr lang="en-US" sz="2000" b="1" dirty="0">
                <a:solidFill>
                  <a:schemeClr val="tx2">
                    <a:lumMod val="40000"/>
                    <a:lumOff val="60000"/>
                  </a:schemeClr>
                </a:solidFill>
                <a:latin typeface="+mj-lt"/>
                <a:ea typeface="+mj-ea"/>
                <a:cs typeface="+mj-cs"/>
              </a:rPr>
              <a:t>7.35%</a:t>
            </a:r>
          </a:p>
          <a:p>
            <a:pPr marL="285750" indent="-285750">
              <a:spcAft>
                <a:spcPts val="1200"/>
              </a:spcAft>
              <a:buClr>
                <a:srgbClr val="F8982E"/>
              </a:buClr>
              <a:buFont typeface="Arial" panose="020B0604020202020204" pitchFamily="34" charset="0"/>
              <a:buChar char="•"/>
            </a:pPr>
            <a:r>
              <a:rPr lang="en-US" sz="2000" b="1" dirty="0"/>
              <a:t>Total Membership: </a:t>
            </a:r>
            <a:r>
              <a:rPr lang="en-US" sz="2000" b="1" dirty="0">
                <a:solidFill>
                  <a:schemeClr val="tx2">
                    <a:lumMod val="40000"/>
                    <a:lumOff val="60000"/>
                  </a:schemeClr>
                </a:solidFill>
                <a:latin typeface="+mj-lt"/>
                <a:ea typeface="+mj-ea"/>
                <a:cs typeface="+mj-cs"/>
              </a:rPr>
              <a:t>797 institutions</a:t>
            </a:r>
          </a:p>
        </p:txBody>
      </p:sp>
      <p:sp>
        <p:nvSpPr>
          <p:cNvPr id="3" name="Footer Placeholder 2"/>
          <p:cNvSpPr>
            <a:spLocks noGrp="1"/>
          </p:cNvSpPr>
          <p:nvPr>
            <p:ph type="ftr" sz="quarter" idx="11"/>
          </p:nvPr>
        </p:nvSpPr>
        <p:spPr/>
        <p:txBody>
          <a:bodyPr/>
          <a:lstStyle/>
          <a:p>
            <a:r>
              <a:rPr lang="en-US"/>
              <a:t>FEDERAL HOME LOAN BANK OF ATLANTA</a:t>
            </a:r>
          </a:p>
        </p:txBody>
      </p:sp>
      <p:sp>
        <p:nvSpPr>
          <p:cNvPr id="4" name="Slide Number Placeholder 3"/>
          <p:cNvSpPr>
            <a:spLocks noGrp="1"/>
          </p:cNvSpPr>
          <p:nvPr>
            <p:ph type="sldNum" sz="quarter" idx="12"/>
          </p:nvPr>
        </p:nvSpPr>
        <p:spPr/>
        <p:txBody>
          <a:bodyPr/>
          <a:lstStyle/>
          <a:p>
            <a:fld id="{A756D5BD-09B3-B140-92EB-9A79342F0DC6}" type="slidenum">
              <a:rPr lang="en-US" smtClean="0"/>
              <a:t>7</a:t>
            </a:fld>
            <a:endParaRPr lang="en-US"/>
          </a:p>
        </p:txBody>
      </p:sp>
    </p:spTree>
    <p:extLst>
      <p:ext uri="{BB962C8B-B14F-4D97-AF65-F5344CB8AC3E}">
        <p14:creationId xmlns:p14="http://schemas.microsoft.com/office/powerpoint/2010/main" val="1618311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Chart 19"/>
          <p:cNvGraphicFramePr/>
          <p:nvPr/>
        </p:nvGraphicFramePr>
        <p:xfrm>
          <a:off x="0" y="694346"/>
          <a:ext cx="6744960" cy="522546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 Box 6"/>
          <p:cNvSpPr txBox="1">
            <a:spLocks noChangeArrowheads="1"/>
          </p:cNvSpPr>
          <p:nvPr/>
        </p:nvSpPr>
        <p:spPr bwMode="auto">
          <a:xfrm>
            <a:off x="4661629" y="4291795"/>
            <a:ext cx="2514600" cy="304800"/>
          </a:xfrm>
          <a:prstGeom prst="rect">
            <a:avLst/>
          </a:prstGeom>
          <a:noFill/>
          <a:ln w="9525">
            <a:noFill/>
            <a:miter lim="800000"/>
            <a:headEnd/>
            <a:tailEnd/>
          </a:ln>
        </p:spPr>
        <p:txBody>
          <a:bodyPr>
            <a:spAutoFit/>
          </a:bodyPr>
          <a:lstStyle/>
          <a:p>
            <a:pPr>
              <a:spcBef>
                <a:spcPct val="50000"/>
              </a:spcBef>
            </a:pPr>
            <a:r>
              <a:rPr lang="en-US" sz="1400" dirty="0">
                <a:latin typeface="+mj-lt"/>
              </a:rPr>
              <a:t>48 Savings Banks</a:t>
            </a:r>
          </a:p>
        </p:txBody>
      </p:sp>
      <p:sp>
        <p:nvSpPr>
          <p:cNvPr id="2" name="Title 1"/>
          <p:cNvSpPr>
            <a:spLocks noGrp="1"/>
          </p:cNvSpPr>
          <p:nvPr>
            <p:ph type="title"/>
          </p:nvPr>
        </p:nvSpPr>
        <p:spPr>
          <a:xfrm>
            <a:off x="457200" y="310896"/>
            <a:ext cx="8229600" cy="777240"/>
          </a:xfrm>
        </p:spPr>
        <p:txBody>
          <a:bodyPr>
            <a:normAutofit/>
          </a:bodyPr>
          <a:lstStyle/>
          <a:p>
            <a:r>
              <a:rPr lang="en-US" dirty="0"/>
              <a:t>FHLBank Atlanta Members</a:t>
            </a:r>
            <a:br>
              <a:rPr lang="en-US" dirty="0"/>
            </a:br>
            <a:r>
              <a:rPr lang="en-US" sz="1600" dirty="0"/>
              <a:t>As of June 30, 2024</a:t>
            </a:r>
          </a:p>
        </p:txBody>
      </p:sp>
      <p:sp>
        <p:nvSpPr>
          <p:cNvPr id="6" name="Text Box 5"/>
          <p:cNvSpPr txBox="1">
            <a:spLocks noChangeArrowheads="1"/>
          </p:cNvSpPr>
          <p:nvPr/>
        </p:nvSpPr>
        <p:spPr bwMode="auto">
          <a:xfrm>
            <a:off x="2831362" y="1488279"/>
            <a:ext cx="1295400" cy="304800"/>
          </a:xfrm>
          <a:prstGeom prst="rect">
            <a:avLst/>
          </a:prstGeom>
          <a:noFill/>
          <a:ln w="9525">
            <a:noFill/>
            <a:miter lim="800000"/>
            <a:headEnd/>
            <a:tailEnd/>
          </a:ln>
        </p:spPr>
        <p:txBody>
          <a:bodyPr wrap="square">
            <a:spAutoFit/>
          </a:bodyPr>
          <a:lstStyle/>
          <a:p>
            <a:pPr>
              <a:spcBef>
                <a:spcPct val="50000"/>
              </a:spcBef>
            </a:pPr>
            <a:r>
              <a:rPr lang="en-US" sz="1400" dirty="0">
                <a:latin typeface="+mj-lt"/>
              </a:rPr>
              <a:t>14 CDFIs</a:t>
            </a:r>
          </a:p>
        </p:txBody>
      </p:sp>
      <p:sp>
        <p:nvSpPr>
          <p:cNvPr id="7" name="Text Box 5"/>
          <p:cNvSpPr txBox="1">
            <a:spLocks noChangeArrowheads="1"/>
          </p:cNvSpPr>
          <p:nvPr/>
        </p:nvSpPr>
        <p:spPr bwMode="auto">
          <a:xfrm>
            <a:off x="4903195" y="1912344"/>
            <a:ext cx="2057400" cy="304800"/>
          </a:xfrm>
          <a:prstGeom prst="rect">
            <a:avLst/>
          </a:prstGeom>
          <a:noFill/>
          <a:ln w="9525">
            <a:noFill/>
            <a:miter lim="800000"/>
            <a:headEnd/>
            <a:tailEnd/>
          </a:ln>
        </p:spPr>
        <p:txBody>
          <a:bodyPr>
            <a:spAutoFit/>
          </a:bodyPr>
          <a:lstStyle/>
          <a:p>
            <a:pPr>
              <a:spcBef>
                <a:spcPct val="50000"/>
              </a:spcBef>
            </a:pPr>
            <a:r>
              <a:rPr lang="en-US" sz="1400" dirty="0">
                <a:latin typeface="+mj-lt"/>
              </a:rPr>
              <a:t>247 Credit Unions</a:t>
            </a:r>
          </a:p>
        </p:txBody>
      </p:sp>
      <p:sp>
        <p:nvSpPr>
          <p:cNvPr id="9" name="Text Box 7"/>
          <p:cNvSpPr txBox="1">
            <a:spLocks noChangeArrowheads="1"/>
          </p:cNvSpPr>
          <p:nvPr/>
        </p:nvSpPr>
        <p:spPr bwMode="auto">
          <a:xfrm>
            <a:off x="5272695" y="3373505"/>
            <a:ext cx="2438400" cy="304800"/>
          </a:xfrm>
          <a:prstGeom prst="rect">
            <a:avLst/>
          </a:prstGeom>
          <a:noFill/>
          <a:ln w="9525">
            <a:noFill/>
            <a:miter lim="800000"/>
            <a:headEnd/>
            <a:tailEnd/>
          </a:ln>
        </p:spPr>
        <p:txBody>
          <a:bodyPr>
            <a:spAutoFit/>
          </a:bodyPr>
          <a:lstStyle/>
          <a:p>
            <a:pPr algn="r">
              <a:spcBef>
                <a:spcPct val="50000"/>
              </a:spcBef>
            </a:pPr>
            <a:r>
              <a:rPr lang="en-US" sz="1400" dirty="0">
                <a:latin typeface="+mj-lt"/>
              </a:rPr>
              <a:t>60 Insurance Companies</a:t>
            </a:r>
          </a:p>
        </p:txBody>
      </p:sp>
      <p:sp>
        <p:nvSpPr>
          <p:cNvPr id="11" name="Text Box 4"/>
          <p:cNvSpPr txBox="1">
            <a:spLocks noChangeArrowheads="1"/>
          </p:cNvSpPr>
          <p:nvPr/>
        </p:nvSpPr>
        <p:spPr bwMode="auto">
          <a:xfrm>
            <a:off x="432240" y="4724400"/>
            <a:ext cx="2590800" cy="304800"/>
          </a:xfrm>
          <a:prstGeom prst="rect">
            <a:avLst/>
          </a:prstGeom>
          <a:noFill/>
          <a:ln w="9525">
            <a:noFill/>
            <a:miter lim="800000"/>
            <a:headEnd/>
            <a:tailEnd/>
          </a:ln>
        </p:spPr>
        <p:txBody>
          <a:bodyPr>
            <a:spAutoFit/>
          </a:bodyPr>
          <a:lstStyle/>
          <a:p>
            <a:pPr algn="r">
              <a:spcBef>
                <a:spcPct val="50000"/>
              </a:spcBef>
            </a:pPr>
            <a:r>
              <a:rPr lang="en-US" sz="1400" dirty="0">
                <a:latin typeface="+mj-lt"/>
              </a:rPr>
              <a:t>425 Commercial Banks</a:t>
            </a:r>
          </a:p>
        </p:txBody>
      </p:sp>
      <p:sp>
        <p:nvSpPr>
          <p:cNvPr id="12" name="Text Box 8"/>
          <p:cNvSpPr txBox="1">
            <a:spLocks noChangeArrowheads="1"/>
          </p:cNvSpPr>
          <p:nvPr/>
        </p:nvSpPr>
        <p:spPr bwMode="auto">
          <a:xfrm>
            <a:off x="2831362" y="5562600"/>
            <a:ext cx="2514600" cy="338554"/>
          </a:xfrm>
          <a:prstGeom prst="rect">
            <a:avLst/>
          </a:prstGeom>
          <a:noFill/>
          <a:ln w="9525">
            <a:noFill/>
            <a:miter lim="800000"/>
            <a:headEnd/>
            <a:tailEnd/>
          </a:ln>
        </p:spPr>
        <p:txBody>
          <a:bodyPr wrap="square">
            <a:spAutoFit/>
          </a:bodyPr>
          <a:lstStyle/>
          <a:p>
            <a:pPr algn="ctr">
              <a:spcBef>
                <a:spcPct val="50000"/>
              </a:spcBef>
            </a:pPr>
            <a:r>
              <a:rPr lang="en-US" sz="1600" dirty="0">
                <a:solidFill>
                  <a:srgbClr val="003366"/>
                </a:solidFill>
                <a:latin typeface="+mj-lt"/>
              </a:rPr>
              <a:t>794 Total Members</a:t>
            </a:r>
          </a:p>
        </p:txBody>
      </p:sp>
      <p:sp>
        <p:nvSpPr>
          <p:cNvPr id="3" name="Footer Placeholder 2"/>
          <p:cNvSpPr>
            <a:spLocks noGrp="1"/>
          </p:cNvSpPr>
          <p:nvPr>
            <p:ph type="ftr" sz="quarter" idx="11"/>
          </p:nvPr>
        </p:nvSpPr>
        <p:spPr/>
        <p:txBody>
          <a:bodyPr/>
          <a:lstStyle/>
          <a:p>
            <a:r>
              <a:rPr lang="en-US"/>
              <a:t>FEDERAL HOME LOAN BANK OF ATLANTA</a:t>
            </a:r>
          </a:p>
        </p:txBody>
      </p:sp>
      <p:sp>
        <p:nvSpPr>
          <p:cNvPr id="4" name="Slide Number Placeholder 3"/>
          <p:cNvSpPr>
            <a:spLocks noGrp="1"/>
          </p:cNvSpPr>
          <p:nvPr>
            <p:ph type="sldNum" sz="quarter" idx="12"/>
          </p:nvPr>
        </p:nvSpPr>
        <p:spPr/>
        <p:txBody>
          <a:bodyPr/>
          <a:lstStyle/>
          <a:p>
            <a:fld id="{A756D5BD-09B3-B140-92EB-9A79342F0DC6}" type="slidenum">
              <a:rPr lang="en-US" smtClean="0"/>
              <a:t>8</a:t>
            </a:fld>
            <a:endParaRPr lang="en-US"/>
          </a:p>
        </p:txBody>
      </p:sp>
      <p:grpSp>
        <p:nvGrpSpPr>
          <p:cNvPr id="15" name="Group 14"/>
          <p:cNvGrpSpPr/>
          <p:nvPr/>
        </p:nvGrpSpPr>
        <p:grpSpPr>
          <a:xfrm>
            <a:off x="6655184" y="4408580"/>
            <a:ext cx="1685504" cy="1477328"/>
            <a:chOff x="6347451" y="3993007"/>
            <a:chExt cx="1685504" cy="1477328"/>
          </a:xfrm>
        </p:grpSpPr>
        <p:sp>
          <p:nvSpPr>
            <p:cNvPr id="8" name="TextBox 7"/>
            <p:cNvSpPr txBox="1"/>
            <p:nvPr/>
          </p:nvSpPr>
          <p:spPr>
            <a:xfrm>
              <a:off x="6553200" y="3993007"/>
              <a:ext cx="1479755" cy="1477328"/>
            </a:xfrm>
            <a:prstGeom prst="rect">
              <a:avLst/>
            </a:prstGeom>
            <a:noFill/>
          </p:spPr>
          <p:txBody>
            <a:bodyPr wrap="square" rtlCol="0">
              <a:spAutoFit/>
            </a:bodyPr>
            <a:lstStyle/>
            <a:p>
              <a:r>
                <a:rPr lang="en-US" sz="900" dirty="0"/>
                <a:t>Credit Unions</a:t>
              </a:r>
            </a:p>
            <a:p>
              <a:endParaRPr lang="en-US" sz="900" dirty="0"/>
            </a:p>
            <a:p>
              <a:r>
                <a:rPr lang="en-US" sz="900" dirty="0"/>
                <a:t>Insurance Companies</a:t>
              </a:r>
            </a:p>
            <a:p>
              <a:endParaRPr lang="en-US" sz="900" dirty="0"/>
            </a:p>
            <a:p>
              <a:r>
                <a:rPr lang="en-US" sz="900" dirty="0"/>
                <a:t>Savings Banks</a:t>
              </a:r>
            </a:p>
            <a:p>
              <a:endParaRPr lang="en-US" sz="900" dirty="0"/>
            </a:p>
            <a:p>
              <a:r>
                <a:rPr lang="en-US" sz="900" dirty="0"/>
                <a:t>Commercial Banks</a:t>
              </a:r>
            </a:p>
            <a:p>
              <a:endParaRPr lang="en-US" sz="900" dirty="0"/>
            </a:p>
            <a:p>
              <a:r>
                <a:rPr lang="en-US" sz="900" dirty="0"/>
                <a:t>Community Development</a:t>
              </a:r>
            </a:p>
            <a:p>
              <a:r>
                <a:rPr lang="en-US" sz="900" dirty="0"/>
                <a:t>Financial Institutions </a:t>
              </a:r>
            </a:p>
          </p:txBody>
        </p:sp>
        <p:sp>
          <p:nvSpPr>
            <p:cNvPr id="14" name="Rectangle 13"/>
            <p:cNvSpPr/>
            <p:nvPr/>
          </p:nvSpPr>
          <p:spPr>
            <a:xfrm>
              <a:off x="6347451" y="4022503"/>
              <a:ext cx="158519" cy="158519"/>
            </a:xfrm>
            <a:prstGeom prst="rect">
              <a:avLst/>
            </a:prstGeom>
            <a:solidFill>
              <a:srgbClr val="EE8E3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347451" y="4301566"/>
              <a:ext cx="158519" cy="158519"/>
            </a:xfrm>
            <a:prstGeom prst="rect">
              <a:avLst/>
            </a:prstGeom>
            <a:solidFill>
              <a:srgbClr val="B2B2B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347451" y="4580629"/>
              <a:ext cx="158519" cy="158519"/>
            </a:xfrm>
            <a:prstGeom prst="rect">
              <a:avLst/>
            </a:prstGeom>
            <a:solidFill>
              <a:srgbClr val="7EB65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6347451" y="4859692"/>
              <a:ext cx="158519" cy="158519"/>
            </a:xfrm>
            <a:prstGeom prst="rect">
              <a:avLst/>
            </a:prstGeom>
            <a:solidFill>
              <a:srgbClr val="5386C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347451" y="5138755"/>
              <a:ext cx="158519" cy="158519"/>
            </a:xfrm>
            <a:prstGeom prst="rect">
              <a:avLst/>
            </a:prstGeom>
            <a:solidFill>
              <a:srgbClr val="6BAA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271160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10896"/>
            <a:ext cx="6756991" cy="553534"/>
          </a:xfrm>
        </p:spPr>
        <p:txBody>
          <a:bodyPr/>
          <a:lstStyle/>
          <a:p>
            <a:r>
              <a:rPr lang="en-US" dirty="0"/>
              <a:t>A Unique Offering to Members and the Community</a:t>
            </a:r>
          </a:p>
        </p:txBody>
      </p:sp>
      <p:sp>
        <p:nvSpPr>
          <p:cNvPr id="30" name="TextBox 29"/>
          <p:cNvSpPr txBox="1"/>
          <p:nvPr/>
        </p:nvSpPr>
        <p:spPr>
          <a:xfrm>
            <a:off x="10573352" y="4794456"/>
            <a:ext cx="184666" cy="369332"/>
          </a:xfrm>
          <a:prstGeom prst="rect">
            <a:avLst/>
          </a:prstGeom>
          <a:noFill/>
        </p:spPr>
        <p:txBody>
          <a:bodyPr wrap="none" rtlCol="0">
            <a:spAutoFit/>
          </a:bodyPr>
          <a:lstStyle/>
          <a:p>
            <a:pPr defTabSz="457200"/>
            <a:endParaRPr lang="en-US" dirty="0">
              <a:solidFill>
                <a:srgbClr val="5A5A5D"/>
              </a:solidFill>
            </a:endParaRPr>
          </a:p>
        </p:txBody>
      </p:sp>
      <p:cxnSp>
        <p:nvCxnSpPr>
          <p:cNvPr id="34" name="Straight Connector 33"/>
          <p:cNvCxnSpPr/>
          <p:nvPr/>
        </p:nvCxnSpPr>
        <p:spPr bwMode="auto">
          <a:xfrm flipV="1">
            <a:off x="5424182" y="2569021"/>
            <a:ext cx="1748503" cy="767663"/>
          </a:xfrm>
          <a:prstGeom prst="line">
            <a:avLst/>
          </a:prstGeom>
          <a:ln w="12700">
            <a:solidFill>
              <a:srgbClr val="00336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bwMode="auto">
          <a:xfrm>
            <a:off x="5394103" y="3846515"/>
            <a:ext cx="1778582" cy="620834"/>
          </a:xfrm>
          <a:prstGeom prst="line">
            <a:avLst/>
          </a:prstGeom>
          <a:ln w="12700">
            <a:solidFill>
              <a:srgbClr val="003366"/>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Oval 38"/>
          <p:cNvSpPr/>
          <p:nvPr/>
        </p:nvSpPr>
        <p:spPr bwMode="auto">
          <a:xfrm>
            <a:off x="7172685" y="1741463"/>
            <a:ext cx="1219200" cy="1143000"/>
          </a:xfrm>
          <a:prstGeom prst="ellipse">
            <a:avLst/>
          </a:prstGeom>
          <a:solidFill>
            <a:schemeClr val="accent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800" dirty="0">
              <a:solidFill>
                <a:srgbClr val="073766"/>
              </a:solidFill>
            </a:endParaRPr>
          </a:p>
        </p:txBody>
      </p:sp>
      <p:sp>
        <p:nvSpPr>
          <p:cNvPr id="41" name="Oval 40"/>
          <p:cNvSpPr/>
          <p:nvPr/>
        </p:nvSpPr>
        <p:spPr bwMode="auto">
          <a:xfrm>
            <a:off x="7244649" y="3958212"/>
            <a:ext cx="1219200" cy="1252185"/>
          </a:xfrm>
          <a:prstGeom prst="ellipse">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en-US" sz="800" dirty="0">
              <a:solidFill>
                <a:prstClr val="white"/>
              </a:solidFill>
            </a:endParaRPr>
          </a:p>
        </p:txBody>
      </p:sp>
      <p:sp>
        <p:nvSpPr>
          <p:cNvPr id="43" name="TextBox 42"/>
          <p:cNvSpPr txBox="1"/>
          <p:nvPr/>
        </p:nvSpPr>
        <p:spPr>
          <a:xfrm>
            <a:off x="7172685" y="1947780"/>
            <a:ext cx="1219200" cy="646331"/>
          </a:xfrm>
          <a:prstGeom prst="rect">
            <a:avLst/>
          </a:prstGeom>
          <a:noFill/>
        </p:spPr>
        <p:txBody>
          <a:bodyPr wrap="square" rtlCol="0">
            <a:spAutoFit/>
          </a:bodyPr>
          <a:lstStyle/>
          <a:p>
            <a:pPr algn="ctr" defTabSz="457200"/>
            <a:r>
              <a:rPr lang="en-US" sz="1200" dirty="0">
                <a:solidFill>
                  <a:prstClr val="white"/>
                </a:solidFill>
              </a:rPr>
              <a:t>AHP</a:t>
            </a:r>
          </a:p>
          <a:p>
            <a:pPr algn="ctr" defTabSz="457200"/>
            <a:r>
              <a:rPr lang="en-US" sz="1200" dirty="0">
                <a:solidFill>
                  <a:prstClr val="white"/>
                </a:solidFill>
              </a:rPr>
              <a:t>General</a:t>
            </a:r>
          </a:p>
          <a:p>
            <a:pPr algn="ctr" defTabSz="457200"/>
            <a:r>
              <a:rPr lang="en-US" sz="1200" dirty="0">
                <a:solidFill>
                  <a:prstClr val="white"/>
                </a:solidFill>
              </a:rPr>
              <a:t>Fund</a:t>
            </a:r>
          </a:p>
        </p:txBody>
      </p:sp>
      <p:sp>
        <p:nvSpPr>
          <p:cNvPr id="45" name="TextBox 44"/>
          <p:cNvSpPr txBox="1"/>
          <p:nvPr/>
        </p:nvSpPr>
        <p:spPr>
          <a:xfrm>
            <a:off x="7211586" y="4251796"/>
            <a:ext cx="1281615" cy="672574"/>
          </a:xfrm>
          <a:prstGeom prst="rect">
            <a:avLst/>
          </a:prstGeom>
          <a:noFill/>
        </p:spPr>
        <p:txBody>
          <a:bodyPr wrap="square" rtlCol="0">
            <a:spAutoFit/>
          </a:bodyPr>
          <a:lstStyle/>
          <a:p>
            <a:pPr algn="ctr" defTabSz="457200"/>
            <a:r>
              <a:rPr lang="en-US" sz="1200" dirty="0">
                <a:solidFill>
                  <a:prstClr val="white"/>
                </a:solidFill>
              </a:rPr>
              <a:t>AHP</a:t>
            </a:r>
          </a:p>
          <a:p>
            <a:pPr algn="ctr" defTabSz="457200"/>
            <a:r>
              <a:rPr lang="en-US" sz="1200" dirty="0">
                <a:solidFill>
                  <a:prstClr val="white"/>
                </a:solidFill>
              </a:rPr>
              <a:t>Homeownership </a:t>
            </a:r>
          </a:p>
          <a:p>
            <a:pPr algn="ctr" defTabSz="457200"/>
            <a:r>
              <a:rPr lang="en-US" sz="1200" dirty="0">
                <a:solidFill>
                  <a:prstClr val="white"/>
                </a:solidFill>
              </a:rPr>
              <a:t>Set-aside</a:t>
            </a:r>
          </a:p>
        </p:txBody>
      </p:sp>
      <p:sp>
        <p:nvSpPr>
          <p:cNvPr id="49" name="Equal 48"/>
          <p:cNvSpPr/>
          <p:nvPr/>
        </p:nvSpPr>
        <p:spPr>
          <a:xfrm>
            <a:off x="1708977" y="3392899"/>
            <a:ext cx="356527" cy="323166"/>
          </a:xfrm>
          <a:prstGeom prst="mathEqual">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dirty="0">
              <a:solidFill>
                <a:srgbClr val="5A5A5D"/>
              </a:solidFill>
            </a:endParaRPr>
          </a:p>
        </p:txBody>
      </p:sp>
      <p:sp>
        <p:nvSpPr>
          <p:cNvPr id="52" name="TextBox 51"/>
          <p:cNvSpPr txBox="1"/>
          <p:nvPr/>
        </p:nvSpPr>
        <p:spPr>
          <a:xfrm>
            <a:off x="3207199" y="2985900"/>
            <a:ext cx="1075464" cy="523220"/>
          </a:xfrm>
          <a:prstGeom prst="rect">
            <a:avLst/>
          </a:prstGeom>
          <a:noFill/>
        </p:spPr>
        <p:txBody>
          <a:bodyPr wrap="square" rtlCol="0">
            <a:spAutoFit/>
          </a:bodyPr>
          <a:lstStyle/>
          <a:p>
            <a:pPr algn="ctr" defTabSz="457200"/>
            <a:r>
              <a:rPr lang="en-US" sz="1400" dirty="0">
                <a:solidFill>
                  <a:srgbClr val="13325B"/>
                </a:solidFill>
              </a:rPr>
              <a:t>10</a:t>
            </a:r>
          </a:p>
          <a:p>
            <a:pPr algn="ctr" defTabSz="457200"/>
            <a:r>
              <a:rPr lang="en-US" sz="1400" dirty="0">
                <a:solidFill>
                  <a:srgbClr val="13325B"/>
                </a:solidFill>
              </a:rPr>
              <a:t>percent</a:t>
            </a:r>
          </a:p>
        </p:txBody>
      </p:sp>
      <p:sp>
        <p:nvSpPr>
          <p:cNvPr id="55" name="TextBox 54"/>
          <p:cNvSpPr txBox="1"/>
          <p:nvPr/>
        </p:nvSpPr>
        <p:spPr>
          <a:xfrm>
            <a:off x="6985356" y="3012629"/>
            <a:ext cx="1978170" cy="430887"/>
          </a:xfrm>
          <a:prstGeom prst="rect">
            <a:avLst/>
          </a:prstGeom>
          <a:noFill/>
          <a:ln>
            <a:noFill/>
          </a:ln>
        </p:spPr>
        <p:txBody>
          <a:bodyPr wrap="square" rtlCol="0">
            <a:spAutoFit/>
          </a:bodyPr>
          <a:lstStyle/>
          <a:p>
            <a:pPr defTabSz="457200"/>
            <a:r>
              <a:rPr lang="en-US" sz="1100" b="1" dirty="0">
                <a:solidFill>
                  <a:srgbClr val="1D4364"/>
                </a:solidFill>
              </a:rPr>
              <a:t>$866.38 million since 1990</a:t>
            </a:r>
          </a:p>
          <a:p>
            <a:pPr marL="171450" indent="-171450" defTabSz="457200">
              <a:buClr>
                <a:schemeClr val="accent4"/>
              </a:buClr>
              <a:buFont typeface="Arial" panose="020B0604020202020204" pitchFamily="34" charset="0"/>
              <a:buChar char="•"/>
            </a:pPr>
            <a:r>
              <a:rPr lang="en-US" sz="1100" dirty="0">
                <a:solidFill>
                  <a:srgbClr val="5A5A5D"/>
                </a:solidFill>
              </a:rPr>
              <a:t>134,308 units</a:t>
            </a:r>
          </a:p>
        </p:txBody>
      </p:sp>
      <p:sp>
        <p:nvSpPr>
          <p:cNvPr id="56" name="TextBox 55"/>
          <p:cNvSpPr txBox="1"/>
          <p:nvPr/>
        </p:nvSpPr>
        <p:spPr>
          <a:xfrm>
            <a:off x="7030791" y="5263291"/>
            <a:ext cx="1968829" cy="430887"/>
          </a:xfrm>
          <a:prstGeom prst="rect">
            <a:avLst/>
          </a:prstGeom>
          <a:noFill/>
          <a:ln>
            <a:noFill/>
          </a:ln>
        </p:spPr>
        <p:txBody>
          <a:bodyPr wrap="square" rtlCol="0">
            <a:spAutoFit/>
          </a:bodyPr>
          <a:lstStyle/>
          <a:p>
            <a:pPr defTabSz="457200"/>
            <a:r>
              <a:rPr lang="en-US" sz="1100" b="1" dirty="0">
                <a:solidFill>
                  <a:srgbClr val="1D4364"/>
                </a:solidFill>
              </a:rPr>
              <a:t>$314.96 million since 1997</a:t>
            </a:r>
          </a:p>
          <a:p>
            <a:pPr marL="171450" indent="-171450" defTabSz="457200">
              <a:buClr>
                <a:schemeClr val="accent4"/>
              </a:buClr>
              <a:buFont typeface="Arial" panose="020B0604020202020204" pitchFamily="34" charset="0"/>
              <a:buChar char="•"/>
            </a:pPr>
            <a:r>
              <a:rPr lang="en-US" sz="1100" dirty="0">
                <a:solidFill>
                  <a:srgbClr val="5A5A5D"/>
                </a:solidFill>
              </a:rPr>
              <a:t>43,903 units</a:t>
            </a:r>
          </a:p>
        </p:txBody>
      </p:sp>
      <p:sp>
        <p:nvSpPr>
          <p:cNvPr id="58" name="TextBox 57"/>
          <p:cNvSpPr txBox="1"/>
          <p:nvPr/>
        </p:nvSpPr>
        <p:spPr>
          <a:xfrm>
            <a:off x="7074099" y="5953945"/>
            <a:ext cx="1805200" cy="215444"/>
          </a:xfrm>
          <a:prstGeom prst="rect">
            <a:avLst/>
          </a:prstGeom>
          <a:noFill/>
        </p:spPr>
        <p:txBody>
          <a:bodyPr wrap="square" rtlCol="0">
            <a:spAutoFit/>
          </a:bodyPr>
          <a:lstStyle/>
          <a:p>
            <a:pPr algn="ctr" defTabSz="457200"/>
            <a:r>
              <a:rPr lang="en-US" sz="800" b="1" dirty="0"/>
              <a:t>Data as of July 31, 2024</a:t>
            </a:r>
          </a:p>
        </p:txBody>
      </p:sp>
      <p:sp>
        <p:nvSpPr>
          <p:cNvPr id="3" name="Slide Number Placeholder 2"/>
          <p:cNvSpPr>
            <a:spLocks noGrp="1"/>
          </p:cNvSpPr>
          <p:nvPr>
            <p:ph type="sldNum" sz="quarter" idx="12"/>
          </p:nvPr>
        </p:nvSpPr>
        <p:spPr/>
        <p:txBody>
          <a:bodyPr/>
          <a:lstStyle/>
          <a:p>
            <a:fld id="{AD3D8A40-9CF3-495F-A9AA-501C4A31C078}" type="slidenum">
              <a:rPr lang="en-US" smtClean="0"/>
              <a:pPr/>
              <a:t>9</a:t>
            </a:fld>
            <a:endParaRPr lang="en-US" dirty="0"/>
          </a:p>
        </p:txBody>
      </p:sp>
      <p:sp>
        <p:nvSpPr>
          <p:cNvPr id="10" name="Right Arrow 9"/>
          <p:cNvSpPr/>
          <p:nvPr/>
        </p:nvSpPr>
        <p:spPr>
          <a:xfrm>
            <a:off x="3393618" y="3463183"/>
            <a:ext cx="729359" cy="228140"/>
          </a:xfrm>
          <a:prstGeom prst="rightArrow">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3" name="Group 12"/>
          <p:cNvGrpSpPr/>
          <p:nvPr/>
        </p:nvGrpSpPr>
        <p:grpSpPr>
          <a:xfrm>
            <a:off x="389509" y="2984560"/>
            <a:ext cx="1367960" cy="1185386"/>
            <a:chOff x="87169" y="1764065"/>
            <a:chExt cx="1367960" cy="1185386"/>
          </a:xfrm>
        </p:grpSpPr>
        <p:sp>
          <p:nvSpPr>
            <p:cNvPr id="11" name="Oval 10"/>
            <p:cNvSpPr/>
            <p:nvPr/>
          </p:nvSpPr>
          <p:spPr>
            <a:xfrm>
              <a:off x="178456" y="1764065"/>
              <a:ext cx="1185386" cy="1185386"/>
            </a:xfrm>
            <a:prstGeom prst="ellipse">
              <a:avLst/>
            </a:prstGeom>
            <a:solidFill>
              <a:srgbClr val="F898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Box 11"/>
            <p:cNvSpPr txBox="1"/>
            <p:nvPr/>
          </p:nvSpPr>
          <p:spPr>
            <a:xfrm>
              <a:off x="87169" y="2080271"/>
              <a:ext cx="1367960" cy="553998"/>
            </a:xfrm>
            <a:prstGeom prst="rect">
              <a:avLst/>
            </a:prstGeom>
            <a:noFill/>
          </p:spPr>
          <p:txBody>
            <a:bodyPr wrap="square" rtlCol="0">
              <a:spAutoFit/>
            </a:bodyPr>
            <a:lstStyle/>
            <a:p>
              <a:pPr algn="ctr"/>
              <a:r>
                <a:rPr lang="en-US" sz="1500" b="1" dirty="0">
                  <a:solidFill>
                    <a:schemeClr val="bg1"/>
                  </a:solidFill>
                </a:rPr>
                <a:t>FHLBank</a:t>
              </a:r>
            </a:p>
            <a:p>
              <a:pPr algn="ctr"/>
              <a:r>
                <a:rPr lang="en-US" sz="1500" b="1" dirty="0">
                  <a:solidFill>
                    <a:schemeClr val="bg1"/>
                  </a:solidFill>
                </a:rPr>
                <a:t>Products</a:t>
              </a:r>
            </a:p>
          </p:txBody>
        </p:sp>
      </p:grpSp>
      <p:grpSp>
        <p:nvGrpSpPr>
          <p:cNvPr id="36" name="Group 35"/>
          <p:cNvGrpSpPr/>
          <p:nvPr/>
        </p:nvGrpSpPr>
        <p:grpSpPr>
          <a:xfrm>
            <a:off x="4074560" y="2961789"/>
            <a:ext cx="1367960" cy="1185386"/>
            <a:chOff x="87169" y="1764065"/>
            <a:chExt cx="1367960" cy="1185386"/>
          </a:xfrm>
        </p:grpSpPr>
        <p:sp>
          <p:nvSpPr>
            <p:cNvPr id="37" name="Oval 36"/>
            <p:cNvSpPr/>
            <p:nvPr/>
          </p:nvSpPr>
          <p:spPr>
            <a:xfrm>
              <a:off x="178456" y="1764065"/>
              <a:ext cx="1185386" cy="1185386"/>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8" name="TextBox 37"/>
            <p:cNvSpPr txBox="1"/>
            <p:nvPr/>
          </p:nvSpPr>
          <p:spPr>
            <a:xfrm>
              <a:off x="87169" y="2094793"/>
              <a:ext cx="1367960" cy="553998"/>
            </a:xfrm>
            <a:prstGeom prst="rect">
              <a:avLst/>
            </a:prstGeom>
            <a:noFill/>
          </p:spPr>
          <p:txBody>
            <a:bodyPr wrap="square" rtlCol="0">
              <a:spAutoFit/>
            </a:bodyPr>
            <a:lstStyle/>
            <a:p>
              <a:pPr algn="ctr"/>
              <a:r>
                <a:rPr lang="en-US" sz="1500" b="1" dirty="0">
                  <a:solidFill>
                    <a:schemeClr val="bg1"/>
                  </a:solidFill>
                </a:rPr>
                <a:t>Community</a:t>
              </a:r>
            </a:p>
            <a:p>
              <a:pPr algn="ctr"/>
              <a:r>
                <a:rPr lang="en-US" sz="1500" b="1" dirty="0">
                  <a:solidFill>
                    <a:schemeClr val="bg1"/>
                  </a:solidFill>
                </a:rPr>
                <a:t>Dividend</a:t>
              </a:r>
            </a:p>
          </p:txBody>
        </p:sp>
      </p:grpSp>
      <p:grpSp>
        <p:nvGrpSpPr>
          <p:cNvPr id="15" name="Group 14"/>
          <p:cNvGrpSpPr/>
          <p:nvPr/>
        </p:nvGrpSpPr>
        <p:grpSpPr>
          <a:xfrm>
            <a:off x="2048560" y="2809845"/>
            <a:ext cx="1367960" cy="1360101"/>
            <a:chOff x="2178780" y="1315599"/>
            <a:chExt cx="1367960" cy="1360101"/>
          </a:xfrm>
        </p:grpSpPr>
        <p:sp>
          <p:nvSpPr>
            <p:cNvPr id="42" name="Oval 41"/>
            <p:cNvSpPr/>
            <p:nvPr/>
          </p:nvSpPr>
          <p:spPr>
            <a:xfrm>
              <a:off x="2270067" y="1490314"/>
              <a:ext cx="1185386" cy="1185386"/>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4" name="TextBox 43"/>
            <p:cNvSpPr txBox="1"/>
            <p:nvPr/>
          </p:nvSpPr>
          <p:spPr>
            <a:xfrm>
              <a:off x="2178780" y="1903116"/>
              <a:ext cx="1367960" cy="323165"/>
            </a:xfrm>
            <a:prstGeom prst="rect">
              <a:avLst/>
            </a:prstGeom>
            <a:noFill/>
          </p:spPr>
          <p:txBody>
            <a:bodyPr wrap="square" rtlCol="0">
              <a:spAutoFit/>
            </a:bodyPr>
            <a:lstStyle/>
            <a:p>
              <a:pPr algn="ctr"/>
              <a:r>
                <a:rPr lang="en-US" sz="1500" b="1" dirty="0">
                  <a:solidFill>
                    <a:schemeClr val="bg1"/>
                  </a:solidFill>
                </a:rPr>
                <a:t>Earnings</a:t>
              </a:r>
            </a:p>
          </p:txBody>
        </p:sp>
        <p:sp>
          <p:nvSpPr>
            <p:cNvPr id="14" name="Freeform 13"/>
            <p:cNvSpPr/>
            <p:nvPr/>
          </p:nvSpPr>
          <p:spPr>
            <a:xfrm rot="20061447">
              <a:off x="2747480" y="1315599"/>
              <a:ext cx="594732" cy="534963"/>
            </a:xfrm>
            <a:custGeom>
              <a:avLst/>
              <a:gdLst>
                <a:gd name="connsiteX0" fmla="*/ 230459 w 594732"/>
                <a:gd name="connsiteY0" fmla="*/ 0 h 505521"/>
                <a:gd name="connsiteX1" fmla="*/ 0 w 594732"/>
                <a:gd name="connsiteY1" fmla="*/ 505521 h 505521"/>
                <a:gd name="connsiteX2" fmla="*/ 594732 w 594732"/>
                <a:gd name="connsiteY2" fmla="*/ 185853 h 505521"/>
                <a:gd name="connsiteX3" fmla="*/ 230459 w 594732"/>
                <a:gd name="connsiteY3" fmla="*/ 0 h 505521"/>
              </a:gdLst>
              <a:ahLst/>
              <a:cxnLst>
                <a:cxn ang="0">
                  <a:pos x="connsiteX0" y="connsiteY0"/>
                </a:cxn>
                <a:cxn ang="0">
                  <a:pos x="connsiteX1" y="connsiteY1"/>
                </a:cxn>
                <a:cxn ang="0">
                  <a:pos x="connsiteX2" y="connsiteY2"/>
                </a:cxn>
                <a:cxn ang="0">
                  <a:pos x="connsiteX3" y="connsiteY3"/>
                </a:cxn>
              </a:cxnLst>
              <a:rect l="l" t="t" r="r" b="b"/>
              <a:pathLst>
                <a:path w="594732" h="505521">
                  <a:moveTo>
                    <a:pt x="230459" y="0"/>
                  </a:moveTo>
                  <a:lnTo>
                    <a:pt x="0" y="505521"/>
                  </a:lnTo>
                  <a:lnTo>
                    <a:pt x="594732" y="185853"/>
                  </a:lnTo>
                  <a:lnTo>
                    <a:pt x="230459"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31" name="Footer Placeholder 1"/>
          <p:cNvSpPr txBox="1">
            <a:spLocks/>
          </p:cNvSpPr>
          <p:nvPr/>
        </p:nvSpPr>
        <p:spPr>
          <a:xfrm>
            <a:off x="457200" y="6356350"/>
            <a:ext cx="2895600" cy="365125"/>
          </a:xfrm>
          <a:prstGeom prst="rect">
            <a:avLst/>
          </a:prstGeom>
        </p:spPr>
        <p:txBody>
          <a:bodyPr anchor="ctr"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dirty="0">
                <a:solidFill>
                  <a:srgbClr val="9B9B9C"/>
                </a:solidFill>
              </a:rPr>
              <a:t>FEDERAL HOME LOAN BANK OF ATLANTA</a:t>
            </a:r>
          </a:p>
        </p:txBody>
      </p:sp>
    </p:spTree>
    <p:extLst>
      <p:ext uri="{BB962C8B-B14F-4D97-AF65-F5344CB8AC3E}">
        <p14:creationId xmlns:p14="http://schemas.microsoft.com/office/powerpoint/2010/main" val="1995929320"/>
      </p:ext>
    </p:extLst>
  </p:cSld>
  <p:clrMapOvr>
    <a:masterClrMapping/>
  </p:clrMapOvr>
</p:sld>
</file>

<file path=ppt/theme/theme1.xml><?xml version="1.0" encoding="utf-8"?>
<a:theme xmlns:a="http://schemas.openxmlformats.org/drawingml/2006/main" name="2017_BOD_Template">
  <a:themeElements>
    <a:clrScheme name="Custom 1">
      <a:dk1>
        <a:sysClr val="windowText" lastClr="000000"/>
      </a:dk1>
      <a:lt1>
        <a:sysClr val="window" lastClr="FFFFFF"/>
      </a:lt1>
      <a:dk2>
        <a:srgbClr val="464646"/>
      </a:dk2>
      <a:lt2>
        <a:srgbClr val="D9EEE7"/>
      </a:lt2>
      <a:accent1>
        <a:srgbClr val="006060"/>
      </a:accent1>
      <a:accent2>
        <a:srgbClr val="FF8000"/>
      </a:accent2>
      <a:accent3>
        <a:srgbClr val="1896C8"/>
      </a:accent3>
      <a:accent4>
        <a:srgbClr val="003366"/>
      </a:accent4>
      <a:accent5>
        <a:srgbClr val="44A3AA"/>
      </a:accent5>
      <a:accent6>
        <a:srgbClr val="808080"/>
      </a:accent6>
      <a:hlink>
        <a:srgbClr val="BFBFBF"/>
      </a:hlink>
      <a:folHlink>
        <a:srgbClr val="44B9E8"/>
      </a:folHlink>
    </a:clrScheme>
    <a:fontScheme name="1_Bank_blue_logo_bottom_right">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spPr>
      <a:bodyPr vert="horz" wrap="none" lIns="91440" tIns="45720" rIns="91440" bIns="45720" numCol="1" rtlCol="0"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sz="3200" b="1" i="0" u="none" strike="noStrike" cap="none" normalizeH="0" baseline="0" smtClean="0">
            <a:ln>
              <a:noFill/>
            </a:ln>
            <a:solidFill>
              <a:srgbClr val="339933"/>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339933"/>
            </a:solidFill>
            <a:effectLst/>
            <a:latin typeface="Arial" charset="0"/>
          </a:defRPr>
        </a:defPPr>
      </a:lstStyle>
    </a:lnDef>
  </a:objectDefaults>
  <a:extraClrSchemeLst>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_BOD_Template" id="{FCF52A04-EE48-4DE3-BE6C-A53BE9AD2120}" vid="{BF843947-3E80-4980-AB85-54872184ABDF}"/>
    </a:ext>
  </a:extLst>
</a:theme>
</file>

<file path=ppt/theme/theme2.xml><?xml version="1.0" encoding="utf-8"?>
<a:theme xmlns:a="http://schemas.openxmlformats.org/drawingml/2006/main" name="2017 BOD Template Theme">
  <a:themeElements>
    <a:clrScheme name="Custom 1">
      <a:dk1>
        <a:sysClr val="windowText" lastClr="000000"/>
      </a:dk1>
      <a:lt1>
        <a:sysClr val="window" lastClr="FFFFFF"/>
      </a:lt1>
      <a:dk2>
        <a:srgbClr val="464646"/>
      </a:dk2>
      <a:lt2>
        <a:srgbClr val="D9EEE7"/>
      </a:lt2>
      <a:accent1>
        <a:srgbClr val="006060"/>
      </a:accent1>
      <a:accent2>
        <a:srgbClr val="FF8000"/>
      </a:accent2>
      <a:accent3>
        <a:srgbClr val="1896C8"/>
      </a:accent3>
      <a:accent4>
        <a:srgbClr val="003366"/>
      </a:accent4>
      <a:accent5>
        <a:srgbClr val="44A3AA"/>
      </a:accent5>
      <a:accent6>
        <a:srgbClr val="808080"/>
      </a:accent6>
      <a:hlink>
        <a:srgbClr val="BFBFBF"/>
      </a:hlink>
      <a:folHlink>
        <a:srgbClr val="44B9E8"/>
      </a:folHlink>
    </a:clrScheme>
    <a:fontScheme name="1_Bank_blue_logo_bottom_right">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12700" cap="flat" cmpd="sng" algn="ctr">
          <a:solidFill>
            <a:schemeClr val="tx1"/>
          </a:solidFill>
          <a:prstDash val="solid"/>
          <a:round/>
          <a:headEnd type="none" w="med" len="med"/>
          <a:tailEnd type="none" w="med" len="med"/>
        </a:ln>
        <a:effectLst/>
      </a:spPr>
      <a:bodyPr vert="horz" wrap="none" lIns="91440" tIns="45720" rIns="91440" bIns="45720" numCol="1" rtlCol="0"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sz="3200" b="1" i="0" u="none" strike="noStrike" cap="none" normalizeH="0" baseline="0" smtClean="0">
            <a:ln>
              <a:noFill/>
            </a:ln>
            <a:solidFill>
              <a:srgbClr val="339933"/>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non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rgbClr val="339933"/>
            </a:solidFill>
            <a:effectLst/>
            <a:latin typeface="Arial" charset="0"/>
          </a:defRPr>
        </a:defPPr>
      </a:lstStyle>
    </a:lnDef>
  </a:objectDefaults>
  <a:extraClrSchemeLst>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Bank_blue_logo_bottom_righ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Bank_blue_logo_bottom_righ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Bank_blue_logo_bottom_righ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Bank_blue_logo_bottom_righ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Bank_blue_logo_bottom_righ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Bank_blue_logo_bottom_righ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Bank_blue_logo_bottom_righ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Bank_blue_logo_bottom_righ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Bank_blue_logo_bottom_righ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Bank_blue_logo_bottom_righ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Bank_blue_logo_bottom_righ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Bank_blue_logo_bottom_right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99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7 BOD Template Theme" id="{3D6B5399-43D0-45D6-89CE-00E2468D8852}" vid="{29A94978-364A-41C8-BC43-4E838D3F1685}"/>
    </a:ext>
  </a:extLst>
</a:theme>
</file>

<file path=ppt/theme/theme3.xml><?xml version="1.0" encoding="utf-8"?>
<a:theme xmlns:a="http://schemas.openxmlformats.org/drawingml/2006/main" name="Corporate PPT Template_2017_2">
  <a:themeElements>
    <a:clrScheme name="FHLBank UPDATED">
      <a:dk1>
        <a:srgbClr val="5A5A5D"/>
      </a:dk1>
      <a:lt1>
        <a:sysClr val="window" lastClr="FFFFFF"/>
      </a:lt1>
      <a:dk2>
        <a:srgbClr val="13325B"/>
      </a:dk2>
      <a:lt2>
        <a:srgbClr val="E7EDF3"/>
      </a:lt2>
      <a:accent1>
        <a:srgbClr val="1D4364"/>
      </a:accent1>
      <a:accent2>
        <a:srgbClr val="3375AC"/>
      </a:accent2>
      <a:accent3>
        <a:srgbClr val="76A0D2"/>
      </a:accent3>
      <a:accent4>
        <a:srgbClr val="F38830"/>
      </a:accent4>
      <a:accent5>
        <a:srgbClr val="F0AF26"/>
      </a:accent5>
      <a:accent6>
        <a:srgbClr val="0099A8"/>
      </a:accent6>
      <a:hlink>
        <a:srgbClr val="3987C7"/>
      </a:hlink>
      <a:folHlink>
        <a:srgbClr val="82564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Corporate PPT Template_2017_2" id="{1D6741B7-96D4-4AD4-94A7-6B46C48C9BFF}" vid="{32650D03-BE71-4238-9E5C-DA52526B473F}"/>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2017_BOD_Template</Template>
  <TotalTime>26899</TotalTime>
  <Words>3596</Words>
  <Application>Microsoft Office PowerPoint</Application>
  <PresentationFormat>On-screen Show (4:3)</PresentationFormat>
  <Paragraphs>526</Paragraphs>
  <Slides>35</Slides>
  <Notes>34</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35</vt:i4>
      </vt:variant>
    </vt:vector>
  </HeadingPairs>
  <TitlesOfParts>
    <vt:vector size="46" baseType="lpstr">
      <vt:lpstr>Aptos</vt:lpstr>
      <vt:lpstr>Arial</vt:lpstr>
      <vt:lpstr>AvantGarde Bk BT</vt:lpstr>
      <vt:lpstr>Cabin</vt:lpstr>
      <vt:lpstr>Calibri</vt:lpstr>
      <vt:lpstr>Century Gothic</vt:lpstr>
      <vt:lpstr>Lucida Fax</vt:lpstr>
      <vt:lpstr>Wingdings</vt:lpstr>
      <vt:lpstr>2017_BOD_Template</vt:lpstr>
      <vt:lpstr>2017 BOD Template Theme</vt:lpstr>
      <vt:lpstr>Corporate PPT Template_2017_2</vt:lpstr>
      <vt:lpstr>FHLBank Atlanta Affordable Housing Program Overview </vt:lpstr>
      <vt:lpstr>Disclaimer</vt:lpstr>
      <vt:lpstr>Welcome and Introductions</vt:lpstr>
      <vt:lpstr>PowerPoint Presentation</vt:lpstr>
      <vt:lpstr>FHLBanks Play a Key Role in Financial Services </vt:lpstr>
      <vt:lpstr>FHLBanks Play a Key Role in Financial Services</vt:lpstr>
      <vt:lpstr>FHLBank Atlanta – Financial Highlights June 30, 2024</vt:lpstr>
      <vt:lpstr>FHLBank Atlanta Members As of June 30, 2024</vt:lpstr>
      <vt:lpstr>A Unique Offering to Members and the Community</vt:lpstr>
      <vt:lpstr>Products Overview</vt:lpstr>
      <vt:lpstr>AHP Set-aside Homeownership Program Overview</vt:lpstr>
      <vt:lpstr>AHP Homeownership Set-aside Program Overview</vt:lpstr>
      <vt:lpstr>PowerPoint Presentation</vt:lpstr>
      <vt:lpstr>AHP Homeownership Set-aside Program Overview</vt:lpstr>
      <vt:lpstr>2024 Program Details – Purchase Products</vt:lpstr>
      <vt:lpstr>2024 Program Details – Purchase Products</vt:lpstr>
      <vt:lpstr>Community Rebuild and Restore Overview</vt:lpstr>
      <vt:lpstr>Workforce Housing Plus+ Program Requirements  </vt:lpstr>
      <vt:lpstr>Workforce Housing Plus+ Eligibility Guidelines – Program Requirements </vt:lpstr>
      <vt:lpstr>AHP General Fund Overview</vt:lpstr>
      <vt:lpstr>AHP General Fund Overview</vt:lpstr>
      <vt:lpstr>AHP General Fund Overview</vt:lpstr>
      <vt:lpstr>AHP General Fund Overview</vt:lpstr>
      <vt:lpstr>AHP General Fund Overview</vt:lpstr>
      <vt:lpstr>Examples of FHLBank Atlanta AHP Projects</vt:lpstr>
      <vt:lpstr>Examples of FHLBank Atlanta AHP Projects</vt:lpstr>
      <vt:lpstr>Application Criteria Scoring</vt:lpstr>
      <vt:lpstr>How to Apply</vt:lpstr>
      <vt:lpstr>AHP Panel Discussion</vt:lpstr>
      <vt:lpstr>FHLBank Atlanta Community Initiatives</vt:lpstr>
      <vt:lpstr>FHLBank Atlanta Community Initiatives Heirs’ Property </vt:lpstr>
      <vt:lpstr>FHLBank Atlanta Community Initiatives Heirs’ Property </vt:lpstr>
      <vt:lpstr>FHLBank Atlanta Voluntary Program Heirs’ Property </vt:lpstr>
      <vt:lpstr>Helpful Resources – Connecting with Bank Members</vt:lpstr>
      <vt:lpstr>Contact Us for More Information</vt:lpstr>
    </vt:vector>
  </TitlesOfParts>
  <Company>FHLBA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 Highlights</dc:title>
  <dc:creator>Moses, Meredith</dc:creator>
  <cp:lastModifiedBy>Butler, ShaDonte</cp:lastModifiedBy>
  <cp:revision>526</cp:revision>
  <cp:lastPrinted>2024-06-18T21:09:42Z</cp:lastPrinted>
  <dcterms:created xsi:type="dcterms:W3CDTF">2016-03-29T14:03:54Z</dcterms:created>
  <dcterms:modified xsi:type="dcterms:W3CDTF">2024-08-14T13:43:31Z</dcterms:modified>
</cp:coreProperties>
</file>